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sldIdLst>
    <p:sldId id="256" r:id="rId3"/>
    <p:sldId id="378" r:id="rId4"/>
    <p:sldId id="436" r:id="rId5"/>
    <p:sldId id="384" r:id="rId6"/>
    <p:sldId id="406" r:id="rId7"/>
    <p:sldId id="407" r:id="rId8"/>
    <p:sldId id="408" r:id="rId9"/>
    <p:sldId id="409" r:id="rId10"/>
    <p:sldId id="413" r:id="rId11"/>
    <p:sldId id="414" r:id="rId12"/>
    <p:sldId id="415" r:id="rId13"/>
    <p:sldId id="416" r:id="rId14"/>
    <p:sldId id="417" r:id="rId15"/>
    <p:sldId id="418" r:id="rId16"/>
    <p:sldId id="419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10" r:id="rId26"/>
    <p:sldId id="411" r:id="rId27"/>
    <p:sldId id="428" r:id="rId28"/>
    <p:sldId id="429" r:id="rId29"/>
    <p:sldId id="430" r:id="rId30"/>
    <p:sldId id="431" r:id="rId31"/>
    <p:sldId id="432" r:id="rId32"/>
    <p:sldId id="433" r:id="rId33"/>
    <p:sldId id="434" r:id="rId34"/>
    <p:sldId id="435" r:id="rId35"/>
    <p:sldId id="1748" r:id="rId36"/>
    <p:sldId id="1749" r:id="rId37"/>
    <p:sldId id="257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266" r:id="rId47"/>
    <p:sldId id="268" r:id="rId48"/>
    <p:sldId id="269" r:id="rId49"/>
    <p:sldId id="270" r:id="rId50"/>
    <p:sldId id="267" r:id="rId51"/>
    <p:sldId id="1747" r:id="rId52"/>
    <p:sldId id="612" r:id="rId53"/>
  </p:sldIdLst>
  <p:sldSz cx="12192000" cy="10058400"/>
  <p:notesSz cx="121920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94660"/>
  </p:normalViewPr>
  <p:slideViewPr>
    <p:cSldViewPr>
      <p:cViewPr varScale="1">
        <p:scale>
          <a:sx n="48" d="100"/>
          <a:sy n="48" d="100"/>
        </p:scale>
        <p:origin x="1235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55111" y="1967229"/>
            <a:ext cx="479107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Holmes</a:t>
            </a:r>
            <a:r>
              <a:rPr lang="en-US" spc="-35"/>
              <a:t> </a:t>
            </a:r>
            <a:r>
              <a:rPr lang="en-US" spc="-10"/>
              <a:t>Institute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2920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Holmes</a:t>
            </a:r>
            <a:r>
              <a:rPr lang="en-US" spc="-35"/>
              <a:t> </a:t>
            </a:r>
            <a:r>
              <a:rPr lang="en-US" spc="-10"/>
              <a:t>Institute</a:t>
            </a:r>
            <a:endParaRPr lang="en-US"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88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4922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023" y="42671"/>
            <a:ext cx="1531620" cy="5623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59" y="77723"/>
            <a:ext cx="4029455" cy="14798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E6D3-906C-1320-4687-C1367C63E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01287"/>
            <a:ext cx="9144000" cy="184665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1C4FD-A4A9-4ABA-B38A-5C011FCA6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82989"/>
            <a:ext cx="9144000" cy="3693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29ADD-9CFD-F94C-3BD4-E15649AA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A22E6EEE-11DC-44F3-8567-F3508996C4D6}" type="datetimeFigureOut">
              <a:rPr lang="en-AU" smtClean="0"/>
              <a:t>5/08/2025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D539-4B99-E1AD-D8EE-398581E1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118EA-AFF6-1D9C-A064-CCC312C7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21502" y="9253759"/>
            <a:ext cx="533400" cy="169277"/>
          </a:xfrm>
        </p:spPr>
        <p:txBody>
          <a:bodyPr/>
          <a:lstStyle/>
          <a:p>
            <a:fld id="{65DD78D8-BAAB-4AA7-9E67-7B3D99A130F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220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2192000" cy="100583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9460" y="113994"/>
            <a:ext cx="4029455" cy="21703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94384" y="2314475"/>
            <a:ext cx="5847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632704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Holmes</a:t>
            </a:r>
            <a:r>
              <a:rPr lang="en-US" spc="-35"/>
              <a:t> </a:t>
            </a:r>
            <a:r>
              <a:rPr lang="en-US" spc="-10"/>
              <a:t>Institute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689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Holmes</a:t>
            </a:r>
            <a:r>
              <a:rPr lang="en-US" spc="-35"/>
              <a:t> </a:t>
            </a:r>
            <a:r>
              <a:rPr lang="en-US" spc="-10"/>
              <a:t>Institute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65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2313432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2313432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Holmes</a:t>
            </a:r>
            <a:r>
              <a:rPr lang="en-US" spc="-35"/>
              <a:t> </a:t>
            </a:r>
            <a:r>
              <a:rPr lang="en-US" spc="-10"/>
              <a:t>Institute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708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1396"/>
            <a:ext cx="1203452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D0D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921502" y="9253759"/>
            <a:ext cx="53340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Page</a:t>
            </a:r>
            <a:r>
              <a:rPr spc="10" dirty="0"/>
              <a:t> </a:t>
            </a:r>
            <a:fld id="{81D60167-4931-47E6-BA6A-407CBD079E47}" type="slidenum">
              <a:rPr sz="1000" spc="-25" dirty="0">
                <a:latin typeface="Verdana"/>
                <a:cs typeface="Verdana"/>
              </a:rPr>
              <a:t>‹#›</a:t>
            </a:fld>
            <a:endParaRPr sz="1000">
              <a:latin typeface="Verdana"/>
              <a:cs typeface="Verdan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95219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2023" y="62585"/>
            <a:ext cx="1531620" cy="8247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6995" y="1344399"/>
            <a:ext cx="544575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1586247"/>
            <a:ext cx="101371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640060" y="9515304"/>
            <a:ext cx="944879" cy="1538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/>
              <a:t>Holmes</a:t>
            </a:r>
            <a:r>
              <a:rPr lang="en-US" spc="-35"/>
              <a:t> </a:t>
            </a:r>
            <a:r>
              <a:rPr lang="en-US" spc="-10"/>
              <a:t>Institute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935431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9354312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086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6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C8CCC5-7719-5429-9C16-F066E03793F0}"/>
              </a:ext>
            </a:extLst>
          </p:cNvPr>
          <p:cNvSpPr txBox="1"/>
          <p:nvPr/>
        </p:nvSpPr>
        <p:spPr>
          <a:xfrm>
            <a:off x="304800" y="1752601"/>
            <a:ext cx="11887199" cy="333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HI6050 Capstone: Comprehensive Topic Selection and Supplementary Document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Supervisor: Dr. Farshid Keivanian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+mj-lt"/>
              </a:rPr>
              <a:t>Week 3: </a:t>
            </a:r>
            <a:r>
              <a:rPr lang="en-US" sz="3600" dirty="0">
                <a:latin typeface="+mj-lt"/>
              </a:rPr>
              <a:t>Preparation for Group Research Proposal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E975F7-B32E-F967-2A60-266724EE9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3CD65DA-D59B-13E5-F6F3-34BA2B9040FF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5A6FD5C-0197-C7C2-C94F-DA314E79F62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123FCB-1922-B431-50D8-FB1919053B1D}"/>
              </a:ext>
            </a:extLst>
          </p:cNvPr>
          <p:cNvSpPr txBox="1"/>
          <p:nvPr/>
        </p:nvSpPr>
        <p:spPr>
          <a:xfrm>
            <a:off x="304800" y="1676401"/>
            <a:ext cx="1158815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3. 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Introduce the </a:t>
            </a:r>
            <a:r>
              <a:rPr lang="en-US" sz="2800" b="1" dirty="0">
                <a:latin typeface="+mj-lt"/>
              </a:rPr>
              <a:t>broad area</a:t>
            </a:r>
            <a:r>
              <a:rPr lang="en-US" sz="2800" dirty="0">
                <a:latin typeface="+mj-lt"/>
              </a:rPr>
              <a:t> of research.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Discuss: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is the topic about?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Why is it important?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will your group do?</a:t>
            </a:r>
          </a:p>
        </p:txBody>
      </p:sp>
    </p:spTree>
    <p:extLst>
      <p:ext uri="{BB962C8B-B14F-4D97-AF65-F5344CB8AC3E}">
        <p14:creationId xmlns:p14="http://schemas.microsoft.com/office/powerpoint/2010/main" val="1465149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FB1BA31-C07C-DCC3-7CEF-45BBF4C3F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8EEBF22-BA75-FA78-1469-549FEBA772CB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77E1E62-A6CE-CE1A-DC20-45F18F6FF1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4E3027-3067-913B-00C5-68775C1F04F9}"/>
              </a:ext>
            </a:extLst>
          </p:cNvPr>
          <p:cNvSpPr txBox="1"/>
          <p:nvPr/>
        </p:nvSpPr>
        <p:spPr>
          <a:xfrm>
            <a:off x="304800" y="1676401"/>
            <a:ext cx="115881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4. Problem Background</a:t>
            </a: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Provide context with </a:t>
            </a:r>
            <a:r>
              <a:rPr lang="en-US" sz="2800" b="1" dirty="0">
                <a:latin typeface="+mj-lt"/>
              </a:rPr>
              <a:t>references</a:t>
            </a:r>
            <a:r>
              <a:rPr lang="en-US" sz="2800" dirty="0">
                <a:latin typeface="+mj-lt"/>
              </a:rPr>
              <a:t> to justify the relevance of the problem.</a:t>
            </a: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peer-reviewed sources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government publications</a:t>
            </a:r>
            <a:r>
              <a:rPr lang="en-US" sz="2800" dirty="0">
                <a:latin typeface="+mj-lt"/>
              </a:rPr>
              <a:t>, and </a:t>
            </a:r>
            <a:r>
              <a:rPr lang="en-US" sz="2800" b="1" dirty="0">
                <a:latin typeface="+mj-lt"/>
              </a:rPr>
              <a:t>industry reports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783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B1B96EA-D406-7A62-34AE-816B7C058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BB39F0-7F13-C34F-F39D-7A00A8FD213D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BF79F65-F7EA-392D-9F11-4C81E939643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D79B6-AC1B-EA69-5C56-5F00B3DDB275}"/>
              </a:ext>
            </a:extLst>
          </p:cNvPr>
          <p:cNvSpPr txBox="1"/>
          <p:nvPr/>
        </p:nvSpPr>
        <p:spPr>
          <a:xfrm>
            <a:off x="304800" y="1676401"/>
            <a:ext cx="1158815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5. Problem Statement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single precise sentence summarizing the </a:t>
            </a:r>
            <a:r>
              <a:rPr lang="en-US" sz="2800" b="1" dirty="0">
                <a:latin typeface="+mj-lt"/>
              </a:rPr>
              <a:t>core problem</a:t>
            </a:r>
            <a:r>
              <a:rPr lang="en-US" sz="2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Example: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“Despite widespread use, digital identity systems remain inaccessible to remote populations, limiting financial inclusion.”</a:t>
            </a:r>
          </a:p>
        </p:txBody>
      </p:sp>
    </p:spTree>
    <p:extLst>
      <p:ext uri="{BB962C8B-B14F-4D97-AF65-F5344CB8AC3E}">
        <p14:creationId xmlns:p14="http://schemas.microsoft.com/office/powerpoint/2010/main" val="4214317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4C63CFD-E045-F107-3DF7-562F226DE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4E27546-7D0F-4E87-2B12-888F0DDACAFD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F57AAB0-0E11-AA89-ACFC-C997CED7608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2953DB-5ECE-27C9-2EC6-3E98E2FCF25C}"/>
              </a:ext>
            </a:extLst>
          </p:cNvPr>
          <p:cNvSpPr txBox="1"/>
          <p:nvPr/>
        </p:nvSpPr>
        <p:spPr>
          <a:xfrm>
            <a:off x="304800" y="1676401"/>
            <a:ext cx="115881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 4 Deliverables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6. Research Objectives</a:t>
            </a: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Clearly state </a:t>
            </a:r>
            <a:r>
              <a:rPr lang="en-US" sz="2800" b="1" dirty="0">
                <a:latin typeface="+mj-lt"/>
              </a:rPr>
              <a:t>what your group wants to achieve.</a:t>
            </a:r>
            <a:endParaRPr lang="en-US" sz="2800" dirty="0">
              <a:latin typeface="+mj-lt"/>
            </a:endParaRP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bullet points</a:t>
            </a:r>
            <a:r>
              <a:rPr lang="en-US" sz="2800" dirty="0">
                <a:latin typeface="+mj-lt"/>
              </a:rPr>
              <a:t> for clarity.</a:t>
            </a:r>
          </a:p>
        </p:txBody>
      </p:sp>
    </p:spTree>
    <p:extLst>
      <p:ext uri="{BB962C8B-B14F-4D97-AF65-F5344CB8AC3E}">
        <p14:creationId xmlns:p14="http://schemas.microsoft.com/office/powerpoint/2010/main" val="385931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480CD7-7B6F-E5E3-3320-2E318330C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95AE89-5176-385F-D385-01D6BCDBD01A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2F06460-5294-18CE-15EE-3F63B16B90E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245BD2-B088-979E-66E5-91D77C56D1A1}"/>
              </a:ext>
            </a:extLst>
          </p:cNvPr>
          <p:cNvSpPr txBox="1"/>
          <p:nvPr/>
        </p:nvSpPr>
        <p:spPr>
          <a:xfrm>
            <a:off x="304800" y="1676401"/>
            <a:ext cx="1158815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7. Research Question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Formulate </a:t>
            </a:r>
            <a:r>
              <a:rPr lang="en-US" sz="2800" b="1" dirty="0">
                <a:latin typeface="+mj-lt"/>
              </a:rPr>
              <a:t>one</a:t>
            </a:r>
            <a:r>
              <a:rPr lang="en-US" sz="2800" dirty="0">
                <a:latin typeface="+mj-lt"/>
              </a:rPr>
              <a:t> main question.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Should be </a:t>
            </a:r>
            <a:r>
              <a:rPr lang="en-US" sz="2800" b="1" dirty="0">
                <a:latin typeface="+mj-lt"/>
              </a:rPr>
              <a:t>specific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focused</a:t>
            </a:r>
            <a:r>
              <a:rPr lang="en-US" sz="2800" dirty="0">
                <a:latin typeface="+mj-lt"/>
              </a:rPr>
              <a:t>, and </a:t>
            </a:r>
            <a:r>
              <a:rPr lang="en-US" sz="2800" b="1" dirty="0">
                <a:latin typeface="+mj-lt"/>
              </a:rPr>
              <a:t>answerable</a:t>
            </a:r>
            <a:r>
              <a:rPr lang="en-US" sz="2800" dirty="0">
                <a:latin typeface="+mj-lt"/>
              </a:rPr>
              <a:t> through literature review.</a:t>
            </a:r>
          </a:p>
        </p:txBody>
      </p:sp>
    </p:spTree>
    <p:extLst>
      <p:ext uri="{BB962C8B-B14F-4D97-AF65-F5344CB8AC3E}">
        <p14:creationId xmlns:p14="http://schemas.microsoft.com/office/powerpoint/2010/main" val="51474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3C02F2-397A-9865-1862-51C7D32A9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69EE9C-5698-2488-6D1A-FA989D07418D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CE2E778-86D7-75B2-FB53-87CDDF38BFF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1A6C87-7472-8FE6-A41B-78934DA5E625}"/>
              </a:ext>
            </a:extLst>
          </p:cNvPr>
          <p:cNvSpPr txBox="1"/>
          <p:nvPr/>
        </p:nvSpPr>
        <p:spPr>
          <a:xfrm>
            <a:off x="304800" y="1676401"/>
            <a:ext cx="1158815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8. Project Scope</a:t>
            </a:r>
          </a:p>
          <a:p>
            <a:pPr marL="7032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Explain what is </a:t>
            </a:r>
            <a:r>
              <a:rPr lang="en-US" sz="2800" b="1" dirty="0">
                <a:latin typeface="+mj-lt"/>
              </a:rPr>
              <a:t>included</a:t>
            </a:r>
            <a:r>
              <a:rPr lang="en-US" sz="2800" dirty="0">
                <a:latin typeface="+mj-lt"/>
              </a:rPr>
              <a:t> and </a:t>
            </a:r>
            <a:r>
              <a:rPr lang="en-US" sz="2800" b="1" dirty="0">
                <a:latin typeface="+mj-lt"/>
              </a:rPr>
              <a:t>excluded</a:t>
            </a:r>
            <a:r>
              <a:rPr lang="en-US" sz="2800" dirty="0">
                <a:latin typeface="+mj-lt"/>
              </a:rPr>
              <a:t>.</a:t>
            </a:r>
          </a:p>
          <a:p>
            <a:pPr marL="7032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Justify the boundaries to keep the project focused and achievable.</a:t>
            </a:r>
          </a:p>
        </p:txBody>
      </p:sp>
    </p:spTree>
    <p:extLst>
      <p:ext uri="{BB962C8B-B14F-4D97-AF65-F5344CB8AC3E}">
        <p14:creationId xmlns:p14="http://schemas.microsoft.com/office/powerpoint/2010/main" val="329669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F185C7-9D73-440F-C828-FA1193393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A689CF-6485-EE6E-A2F0-4B486B16C22F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D45091C-C490-8E4C-E0A0-B9A3D9BB262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79310C-19A3-5C6F-BCA4-369DB791C5E8}"/>
              </a:ext>
            </a:extLst>
          </p:cNvPr>
          <p:cNvSpPr txBox="1"/>
          <p:nvPr/>
        </p:nvSpPr>
        <p:spPr>
          <a:xfrm>
            <a:off x="304800" y="1676401"/>
            <a:ext cx="1158815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9. Research Methods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qualitative method: Literature Review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Describe: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Why literature review is suitable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types of sources will be reviewed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Why other methods (e.g., surveys, experiments) are not used</a:t>
            </a:r>
          </a:p>
        </p:txBody>
      </p:sp>
    </p:spTree>
    <p:extLst>
      <p:ext uri="{BB962C8B-B14F-4D97-AF65-F5344CB8AC3E}">
        <p14:creationId xmlns:p14="http://schemas.microsoft.com/office/powerpoint/2010/main" val="3096961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3810D9-0C64-974A-EBB3-26E6381E0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B7D5517-CB1A-0D57-32FE-FBCAA0E3180B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DB43D81-7E81-E4BD-9C35-879DFDA959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9A2ED1-1764-E9D9-EBF1-00DC546D7F11}"/>
              </a:ext>
            </a:extLst>
          </p:cNvPr>
          <p:cNvSpPr txBox="1"/>
          <p:nvPr/>
        </p:nvSpPr>
        <p:spPr>
          <a:xfrm>
            <a:off x="304800" y="1676401"/>
            <a:ext cx="115881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 5 Deliverables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10. Preliminary Results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Based on your early reading, what </a:t>
            </a:r>
            <a:r>
              <a:rPr lang="en-US" sz="2800" b="1" dirty="0">
                <a:latin typeface="+mj-lt"/>
              </a:rPr>
              <a:t>patterns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themes</a:t>
            </a:r>
            <a:r>
              <a:rPr lang="en-US" sz="2800" dirty="0">
                <a:latin typeface="+mj-lt"/>
              </a:rPr>
              <a:t>, or </a:t>
            </a:r>
            <a:r>
              <a:rPr lang="en-US" sz="2800" b="1" dirty="0">
                <a:latin typeface="+mj-lt"/>
              </a:rPr>
              <a:t>gaps</a:t>
            </a:r>
            <a:r>
              <a:rPr lang="en-US" sz="2800" dirty="0">
                <a:latin typeface="+mj-lt"/>
              </a:rPr>
              <a:t> have you observed?</a:t>
            </a:r>
          </a:p>
        </p:txBody>
      </p:sp>
    </p:spTree>
    <p:extLst>
      <p:ext uri="{BB962C8B-B14F-4D97-AF65-F5344CB8AC3E}">
        <p14:creationId xmlns:p14="http://schemas.microsoft.com/office/powerpoint/2010/main" val="967051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3699603-8C60-F669-C136-74EE0A619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D70E27F-8270-4C89-4F5F-9993A87A9396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88A852D-4FCF-840C-2D43-B820BB1833F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49231-D2B3-7CB0-DA52-DD9C61B33F89}"/>
              </a:ext>
            </a:extLst>
          </p:cNvPr>
          <p:cNvSpPr txBox="1"/>
          <p:nvPr/>
        </p:nvSpPr>
        <p:spPr>
          <a:xfrm>
            <a:off x="304800" y="1676401"/>
            <a:ext cx="115881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11. Project Timeline</a:t>
            </a: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Include a </a:t>
            </a:r>
            <a:r>
              <a:rPr lang="en-US" sz="2800" b="1" dirty="0">
                <a:latin typeface="+mj-lt"/>
              </a:rPr>
              <a:t>Gantt Chart</a:t>
            </a:r>
            <a:r>
              <a:rPr lang="en-US" sz="2800" dirty="0">
                <a:latin typeface="+mj-lt"/>
              </a:rPr>
              <a:t>.</a:t>
            </a:r>
          </a:p>
          <a:p>
            <a:pPr marL="7254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weekly milestones</a:t>
            </a:r>
            <a:r>
              <a:rPr lang="en-US" sz="2800" dirty="0">
                <a:latin typeface="+mj-lt"/>
              </a:rPr>
              <a:t> (e.g., proposal submission, review analysis, final paper drafting, presentation).</a:t>
            </a:r>
          </a:p>
        </p:txBody>
      </p:sp>
    </p:spTree>
    <p:extLst>
      <p:ext uri="{BB962C8B-B14F-4D97-AF65-F5344CB8AC3E}">
        <p14:creationId xmlns:p14="http://schemas.microsoft.com/office/powerpoint/2010/main" val="4100281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340D18-5CC9-9D61-3B38-0A82A610D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B6D90C8-2F8D-1F9A-807B-EEE0B516A518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854B78E-3D04-D810-B9DB-BFFC11135B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0E45E-3CE5-EB3D-7295-CDADFF813C69}"/>
              </a:ext>
            </a:extLst>
          </p:cNvPr>
          <p:cNvSpPr txBox="1"/>
          <p:nvPr/>
        </p:nvSpPr>
        <p:spPr>
          <a:xfrm>
            <a:off x="304800" y="1676401"/>
            <a:ext cx="1158815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12. Conclusion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Revisit: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Problem significance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Your main objective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Planned methodology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Next steps after proposal approval</a:t>
            </a:r>
          </a:p>
        </p:txBody>
      </p:sp>
    </p:spTree>
    <p:extLst>
      <p:ext uri="{BB962C8B-B14F-4D97-AF65-F5344CB8AC3E}">
        <p14:creationId xmlns:p14="http://schemas.microsoft.com/office/powerpoint/2010/main" val="235804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1F2FAC8-42AD-DB92-166F-2F42E02C4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47F174-E865-EA2C-9A7B-75ECF3EA7974}"/>
              </a:ext>
            </a:extLst>
          </p:cNvPr>
          <p:cNvSpPr txBox="1"/>
          <p:nvPr/>
        </p:nvSpPr>
        <p:spPr>
          <a:xfrm>
            <a:off x="191211" y="213486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Session 3’s outline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2898743-2B79-D5DF-5AFF-870A1775B5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C30F892-69B9-E3BA-260C-8084D712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26459-E9EB-FA7D-8B8F-E2F5CD70284A}"/>
              </a:ext>
            </a:extLst>
          </p:cNvPr>
          <p:cNvSpPr txBox="1"/>
          <p:nvPr/>
        </p:nvSpPr>
        <p:spPr>
          <a:xfrm>
            <a:off x="381000" y="1441079"/>
            <a:ext cx="9601200" cy="1549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1. Weekly Task Breakdown &amp; Milestones</a:t>
            </a:r>
          </a:p>
          <a:p>
            <a:pPr marL="241300" algn="l">
              <a:lnSpc>
                <a:spcPct val="150000"/>
              </a:lnSpc>
              <a:spcBef>
                <a:spcPts val="100"/>
              </a:spcBef>
            </a:pPr>
            <a:r>
              <a:rPr lang="en-US" sz="3300" b="1" dirty="0">
                <a:latin typeface="+mj-lt"/>
              </a:rPr>
              <a:t>2. 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064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FC0931D-A7F9-CBB8-251E-00E73BB8B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3650EA-C57D-D8F4-D1D6-76A8EE943429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A6CEB36-7E0A-8D0D-DBA4-8E4EBAF18D5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4232DB-24A9-B700-03FA-16F09348F4AB}"/>
              </a:ext>
            </a:extLst>
          </p:cNvPr>
          <p:cNvSpPr txBox="1"/>
          <p:nvPr/>
        </p:nvSpPr>
        <p:spPr>
          <a:xfrm>
            <a:off x="304800" y="1676401"/>
            <a:ext cx="11588150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13. References</a:t>
            </a:r>
          </a:p>
          <a:p>
            <a:pPr marL="858838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Holmes’s </a:t>
            </a:r>
            <a:r>
              <a:rPr lang="en-US" sz="2800" b="1" dirty="0">
                <a:latin typeface="+mj-lt"/>
              </a:rPr>
              <a:t>Adapted Harvard Style</a:t>
            </a:r>
            <a:r>
              <a:rPr lang="en-US" sz="2800" dirty="0">
                <a:latin typeface="+mj-lt"/>
              </a:rPr>
              <a:t>.</a:t>
            </a:r>
          </a:p>
          <a:p>
            <a:pPr marL="858838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Ensure </a:t>
            </a:r>
            <a:r>
              <a:rPr lang="en-US" sz="2800" b="1" dirty="0">
                <a:latin typeface="+mj-lt"/>
              </a:rPr>
              <a:t>all cited works</a:t>
            </a:r>
            <a:r>
              <a:rPr lang="en-US" sz="2800" dirty="0">
                <a:latin typeface="+mj-lt"/>
              </a:rPr>
              <a:t> are included.</a:t>
            </a:r>
          </a:p>
          <a:p>
            <a:pPr marL="858838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Minimum of </a:t>
            </a:r>
            <a:r>
              <a:rPr lang="en-US" sz="2800" b="1" dirty="0">
                <a:latin typeface="+mj-lt"/>
              </a:rPr>
              <a:t>8–10 scholarly sources</a:t>
            </a:r>
            <a:r>
              <a:rPr lang="en-US" sz="2800" dirty="0">
                <a:latin typeface="+mj-lt"/>
              </a:rPr>
              <a:t> recommended.</a:t>
            </a:r>
          </a:p>
        </p:txBody>
      </p:sp>
    </p:spTree>
    <p:extLst>
      <p:ext uri="{BB962C8B-B14F-4D97-AF65-F5344CB8AC3E}">
        <p14:creationId xmlns:p14="http://schemas.microsoft.com/office/powerpoint/2010/main" val="1096920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7571F5E-0A8A-9B29-7FEF-8D9E6C7A7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E97FB17-6842-F5D4-79BF-446AA8B2F762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EB8AD73-C297-3527-B86C-DC001A3712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0FBC60-5CBA-4F94-3ACF-886C34331118}"/>
              </a:ext>
            </a:extLst>
          </p:cNvPr>
          <p:cNvSpPr txBox="1"/>
          <p:nvPr/>
        </p:nvSpPr>
        <p:spPr>
          <a:xfrm>
            <a:off x="304800" y="1676401"/>
            <a:ext cx="11588150" cy="3900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to Avoid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❌ Submitting in PDF or other formats (must be </a:t>
            </a:r>
            <a:r>
              <a:rPr lang="en-US" sz="2800" b="1" dirty="0">
                <a:latin typeface="+mj-lt"/>
              </a:rPr>
              <a:t>.docx</a:t>
            </a:r>
            <a:r>
              <a:rPr lang="en-US" sz="2800" dirty="0">
                <a:latin typeface="+mj-lt"/>
              </a:rPr>
              <a:t>)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Using AI-generated content without editing or citations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Copy-pasting chunks from online sources (risk of </a:t>
            </a:r>
            <a:r>
              <a:rPr lang="en-US" sz="2800" b="1" dirty="0">
                <a:latin typeface="+mj-lt"/>
              </a:rPr>
              <a:t>plagiarism</a:t>
            </a:r>
            <a:r>
              <a:rPr lang="en-US" sz="2800" dirty="0">
                <a:latin typeface="+mj-lt"/>
              </a:rPr>
              <a:t>)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Submitting from phones or tablets (desktop/laptop only)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❌ Forgetting to include </a:t>
            </a:r>
            <a:r>
              <a:rPr lang="en-US" sz="2800" b="1" dirty="0">
                <a:latin typeface="+mj-lt"/>
              </a:rPr>
              <a:t>all group members</a:t>
            </a:r>
            <a:r>
              <a:rPr lang="en-US" sz="2800" dirty="0">
                <a:latin typeface="+mj-lt"/>
              </a:rPr>
              <a:t> on the cover sheet</a:t>
            </a:r>
          </a:p>
        </p:txBody>
      </p:sp>
    </p:spTree>
    <p:extLst>
      <p:ext uri="{BB962C8B-B14F-4D97-AF65-F5344CB8AC3E}">
        <p14:creationId xmlns:p14="http://schemas.microsoft.com/office/powerpoint/2010/main" val="76418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FF830FE-7E67-B4E0-2338-5BE3D4225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ED2A95-B1E6-075C-1C93-50CFF8CFA6D3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9F3EBD4-DD35-044D-D878-1D194B7925A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E32886-BBE7-2C7E-DA63-A6BC3CEA4C03}"/>
              </a:ext>
            </a:extLst>
          </p:cNvPr>
          <p:cNvSpPr txBox="1"/>
          <p:nvPr/>
        </p:nvSpPr>
        <p:spPr>
          <a:xfrm>
            <a:off x="304800" y="1676401"/>
            <a:ext cx="1158815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Tips for Success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b="1" dirty="0">
                <a:latin typeface="+mj-lt"/>
              </a:rPr>
              <a:t>Use Google Scholar</a:t>
            </a:r>
            <a:r>
              <a:rPr lang="en-US" sz="2800" dirty="0">
                <a:latin typeface="+mj-lt"/>
              </a:rPr>
              <a:t>, ProQuest, IEEE Xplore for quality sources.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dirty="0">
                <a:latin typeface="+mj-lt"/>
              </a:rPr>
              <a:t>Stay within word count but ensure </a:t>
            </a:r>
            <a:r>
              <a:rPr lang="en-US" sz="2800" b="1" dirty="0">
                <a:latin typeface="+mj-lt"/>
              </a:rPr>
              <a:t>completeness</a:t>
            </a:r>
            <a:r>
              <a:rPr lang="en-US" sz="2800" dirty="0">
                <a:latin typeface="+mj-lt"/>
              </a:rPr>
              <a:t>.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dirty="0">
                <a:latin typeface="+mj-lt"/>
              </a:rPr>
              <a:t>Schedule </a:t>
            </a:r>
            <a:r>
              <a:rPr lang="en-US" sz="2800" b="1" dirty="0">
                <a:latin typeface="+mj-lt"/>
              </a:rPr>
              <a:t>internal deadlines</a:t>
            </a:r>
            <a:r>
              <a:rPr lang="en-US" sz="2800" dirty="0">
                <a:latin typeface="+mj-lt"/>
              </a:rPr>
              <a:t> for each section by week.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clear section headings</a:t>
            </a:r>
            <a:r>
              <a:rPr lang="en-US" sz="2800" dirty="0">
                <a:latin typeface="+mj-lt"/>
              </a:rPr>
              <a:t>, e.g., “Problem Background,” “Research Objectives.”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dirty="0">
                <a:latin typeface="+mj-lt"/>
              </a:rPr>
              <a:t>Assign roles (writer, editor, reference checker, Gantt chart designer).</a:t>
            </a:r>
          </a:p>
          <a:p>
            <a:pPr marL="769938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68300" algn="l"/>
              </a:tabLst>
            </a:pPr>
            <a:r>
              <a:rPr lang="en-US" sz="2800" dirty="0">
                <a:latin typeface="+mj-lt"/>
              </a:rPr>
              <a:t>Discuss challenges during weekly team meetings.</a:t>
            </a:r>
          </a:p>
        </p:txBody>
      </p:sp>
    </p:spTree>
    <p:extLst>
      <p:ext uri="{BB962C8B-B14F-4D97-AF65-F5344CB8AC3E}">
        <p14:creationId xmlns:p14="http://schemas.microsoft.com/office/powerpoint/2010/main" val="333069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726B0AF-7885-E57C-8233-13A9792F9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CF646E3-CD29-44C1-4DF1-C785D157C0D6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6F13FF9-D829-BA69-F8DB-97DC859BF46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A85730-576C-BC8A-188C-D04C73E34767}"/>
              </a:ext>
            </a:extLst>
          </p:cNvPr>
          <p:cNvSpPr txBox="1"/>
          <p:nvPr/>
        </p:nvSpPr>
        <p:spPr>
          <a:xfrm>
            <a:off x="304800" y="1676401"/>
            <a:ext cx="1158815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Final Checklist Before Submission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Is your cover sheet complete with all group members?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Is the file a Microsoft Word document (.docx)?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Have all references been properly cited using Harvard Style?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Is your research question clearly stated and relevant?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Did you include a Gantt Chart or timeline?</a:t>
            </a:r>
          </a:p>
          <a:p>
            <a:pPr marL="7366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Is your work original, cited, and well-structured?</a:t>
            </a:r>
          </a:p>
        </p:txBody>
      </p:sp>
    </p:spTree>
    <p:extLst>
      <p:ext uri="{BB962C8B-B14F-4D97-AF65-F5344CB8AC3E}">
        <p14:creationId xmlns:p14="http://schemas.microsoft.com/office/powerpoint/2010/main" val="746359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783E4EA-8A60-2B80-87FE-CC284C803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AA469E1-25AC-B9A1-FE7B-BC593C5ED8D7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52DD32C-77D9-250C-C009-228BC322BA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262777-D5FB-A9EC-3D3D-4AE90174A5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333"/>
          <a:stretch/>
        </p:blipFill>
        <p:spPr>
          <a:xfrm>
            <a:off x="0" y="1600200"/>
            <a:ext cx="12192000" cy="594360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44A8CE-4A9D-20A2-32F6-8F4532DFE106}"/>
              </a:ext>
            </a:extLst>
          </p:cNvPr>
          <p:cNvSpPr/>
          <p:nvPr/>
        </p:nvSpPr>
        <p:spPr>
          <a:xfrm>
            <a:off x="10696029" y="4648200"/>
            <a:ext cx="1370889" cy="19019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25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6F7ED87-E9C5-54AC-26A1-416F6174B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E028ED-E2D7-2A16-30A6-9D745ADA4A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89"/>
          <a:stretch/>
        </p:blipFill>
        <p:spPr>
          <a:xfrm>
            <a:off x="0" y="1600200"/>
            <a:ext cx="12192000" cy="6248400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E4737D3A-785B-B6A2-B84A-0BA79C654C72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603E3A1-ED19-3440-EE55-C9822B6718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6A264F-71CD-4A21-6650-D5E10FBA3CBF}"/>
              </a:ext>
            </a:extLst>
          </p:cNvPr>
          <p:cNvSpPr/>
          <p:nvPr/>
        </p:nvSpPr>
        <p:spPr>
          <a:xfrm>
            <a:off x="10696029" y="4648200"/>
            <a:ext cx="1370889" cy="190195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190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B5DBB75-9548-A920-8585-7AD3A741E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003C63A-F4FF-C5A2-0135-E3AE6A63F2C7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6617CCA-02BD-ADCD-D068-F184A724D47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363826-2F76-0458-230D-C9C48EED54FA}"/>
              </a:ext>
            </a:extLst>
          </p:cNvPr>
          <p:cNvSpPr txBox="1"/>
          <p:nvPr/>
        </p:nvSpPr>
        <p:spPr>
          <a:xfrm>
            <a:off x="457200" y="1295400"/>
            <a:ext cx="111252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For Cybersecurity-Focused Topics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Example Topics:</a:t>
            </a:r>
          </a:p>
          <a:p>
            <a:pPr marL="7032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The Ethics of Cybersecurity Research</a:t>
            </a:r>
            <a:endParaRPr lang="en-US" sz="2800" dirty="0">
              <a:latin typeface="+mj-lt"/>
            </a:endParaRPr>
          </a:p>
          <a:p>
            <a:pPr marL="7032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Cybersecurity in Smart Cities: Innovation vs. Risk</a:t>
            </a:r>
            <a:endParaRPr lang="en-US" sz="2800" dirty="0">
              <a:latin typeface="+mj-lt"/>
            </a:endParaRPr>
          </a:p>
          <a:p>
            <a:pPr marL="70326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Zero Trust Architecture: Adoption and Challenges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Recommended Keywords for Research Title</a:t>
            </a:r>
            <a:r>
              <a:rPr lang="en-US" sz="2800" dirty="0">
                <a:latin typeface="+mj-lt"/>
              </a:rPr>
              <a:t>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“Risks,” “Framework,” “Trust,” “Threat Modelling,” “Policy,” “Innovation,” “Ethics”</a:t>
            </a:r>
          </a:p>
        </p:txBody>
      </p:sp>
    </p:spTree>
    <p:extLst>
      <p:ext uri="{BB962C8B-B14F-4D97-AF65-F5344CB8AC3E}">
        <p14:creationId xmlns:p14="http://schemas.microsoft.com/office/powerpoint/2010/main" val="319982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A788E1-2FE6-7673-EE11-A08FF109A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0D85D76-35B5-AD10-01C4-F4B1DCD5F9D1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CB13C34-9DF5-09E5-4C3E-114C722326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11043A-03DD-6C7E-9C69-BB9C2DF19B0A}"/>
              </a:ext>
            </a:extLst>
          </p:cNvPr>
          <p:cNvSpPr txBox="1"/>
          <p:nvPr/>
        </p:nvSpPr>
        <p:spPr>
          <a:xfrm>
            <a:off x="457200" y="1295400"/>
            <a:ext cx="111252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 Background Sample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“As urban digital infrastructure evolves into smart cities, new threat vectors emerge due to interconnected devices. Cybersecurity risks have grown, yet research on balancing innovation with protection remains underdeveloped.”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Research Question Sample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“How can Zero Trust Architecture be effectively implemented in smart cities without compromising innovation?”</a:t>
            </a:r>
          </a:p>
        </p:txBody>
      </p:sp>
    </p:spTree>
    <p:extLst>
      <p:ext uri="{BB962C8B-B14F-4D97-AF65-F5344CB8AC3E}">
        <p14:creationId xmlns:p14="http://schemas.microsoft.com/office/powerpoint/2010/main" val="57359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306609-AF9C-7099-75E7-F030FCDDE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B446F6E-0430-AEAD-F8E3-3B7B897FF2E4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5DCF703-63C6-A838-83F9-46B6FA5237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D92ECB-3729-52DB-DEE3-05E2ED6D60C4}"/>
              </a:ext>
            </a:extLst>
          </p:cNvPr>
          <p:cNvSpPr txBox="1"/>
          <p:nvPr/>
        </p:nvSpPr>
        <p:spPr>
          <a:xfrm>
            <a:off x="457200" y="1295400"/>
            <a:ext cx="111252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Method Guidance</a:t>
            </a:r>
            <a:r>
              <a:rPr lang="en-US" sz="2800" dirty="0">
                <a:latin typeface="+mj-lt"/>
              </a:rPr>
              <a:t>:</a:t>
            </a:r>
          </a:p>
          <a:p>
            <a:pPr marL="7143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Focus on </a:t>
            </a:r>
            <a:r>
              <a:rPr lang="en-US" sz="2800" i="1" dirty="0">
                <a:latin typeface="+mj-lt"/>
              </a:rPr>
              <a:t>literature review</a:t>
            </a:r>
            <a:r>
              <a:rPr lang="en-US" sz="2800" dirty="0">
                <a:latin typeface="+mj-lt"/>
              </a:rPr>
              <a:t> of frameworks like </a:t>
            </a:r>
            <a:r>
              <a:rPr lang="en-US" sz="2800" b="1" dirty="0">
                <a:latin typeface="+mj-lt"/>
              </a:rPr>
              <a:t>Zero Trust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NIST</a:t>
            </a:r>
            <a:r>
              <a:rPr lang="en-US" sz="2800" dirty="0">
                <a:latin typeface="+mj-lt"/>
              </a:rPr>
              <a:t>, </a:t>
            </a:r>
            <a:r>
              <a:rPr lang="en-US" sz="2800" b="1" dirty="0">
                <a:latin typeface="+mj-lt"/>
              </a:rPr>
              <a:t>ISO 27001</a:t>
            </a:r>
            <a:r>
              <a:rPr lang="en-US" sz="2800" dirty="0">
                <a:latin typeface="+mj-lt"/>
              </a:rPr>
              <a:t>, etc.</a:t>
            </a:r>
          </a:p>
          <a:p>
            <a:pPr marL="714375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sources from </a:t>
            </a:r>
            <a:r>
              <a:rPr lang="en-US" sz="2800" i="1" dirty="0">
                <a:latin typeface="+mj-lt"/>
              </a:rPr>
              <a:t>ACM Digital Library</a:t>
            </a:r>
            <a:r>
              <a:rPr lang="en-US" sz="2800" dirty="0">
                <a:latin typeface="+mj-lt"/>
              </a:rPr>
              <a:t>, </a:t>
            </a:r>
            <a:r>
              <a:rPr lang="en-US" sz="2800" i="1" dirty="0">
                <a:latin typeface="+mj-lt"/>
              </a:rPr>
              <a:t>IEEE Xplore</a:t>
            </a:r>
            <a:r>
              <a:rPr lang="en-US" sz="2800" dirty="0">
                <a:latin typeface="+mj-lt"/>
              </a:rPr>
              <a:t>, and </a:t>
            </a:r>
            <a:r>
              <a:rPr lang="en-US" sz="2800" i="1" dirty="0">
                <a:latin typeface="+mj-lt"/>
              </a:rPr>
              <a:t>government cybersecurity strategies</a:t>
            </a:r>
            <a:r>
              <a:rPr lang="en-US" sz="2800" dirty="0">
                <a:latin typeface="+mj-lt"/>
              </a:rPr>
              <a:t> (Australia, UK, US).</a:t>
            </a:r>
          </a:p>
        </p:txBody>
      </p:sp>
    </p:spTree>
    <p:extLst>
      <p:ext uri="{BB962C8B-B14F-4D97-AF65-F5344CB8AC3E}">
        <p14:creationId xmlns:p14="http://schemas.microsoft.com/office/powerpoint/2010/main" val="470092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19B3984-C170-DEB9-624A-F2F09E50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D954F1-2881-1A9D-4B75-5F5E411FDEEB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870E3C8-9FEE-1AFA-CEE9-FD6FDB0A775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E3B3DA-3C9D-6DA8-E60B-E04658F595B4}"/>
              </a:ext>
            </a:extLst>
          </p:cNvPr>
          <p:cNvSpPr txBox="1"/>
          <p:nvPr/>
        </p:nvSpPr>
        <p:spPr>
          <a:xfrm>
            <a:off x="457200" y="1295400"/>
            <a:ext cx="1112520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For Data Analytics-Focused Topics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Example Topics:</a:t>
            </a:r>
          </a:p>
          <a:p>
            <a:pPr marL="8143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The Role of Data Analytics in Supply Chain Optimization</a:t>
            </a:r>
            <a:endParaRPr lang="en-US" sz="2800" dirty="0">
              <a:latin typeface="+mj-lt"/>
            </a:endParaRPr>
          </a:p>
          <a:p>
            <a:pPr marL="8143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Data Analytics for Customer Experience Management</a:t>
            </a:r>
            <a:endParaRPr lang="en-US" sz="2800" dirty="0">
              <a:latin typeface="+mj-lt"/>
            </a:endParaRPr>
          </a:p>
          <a:p>
            <a:pPr marL="8143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i="1" dirty="0">
                <a:latin typeface="+mj-lt"/>
              </a:rPr>
              <a:t>The Relationship Between Fake News Detection and Data Analytics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343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CB5D32C-575A-1D5D-6FDC-B6E5ED68A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4780107-EC25-1636-E230-889139613C90}"/>
              </a:ext>
            </a:extLst>
          </p:cNvPr>
          <p:cNvSpPr txBox="1"/>
          <p:nvPr/>
        </p:nvSpPr>
        <p:spPr>
          <a:xfrm>
            <a:off x="176289" y="0"/>
            <a:ext cx="10401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3200" b="1" dirty="0"/>
              <a:t>Weekly Task Breakdown &amp; Milestones</a:t>
            </a: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B1E694B-D363-10D6-F24D-FFE5C760DE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57C8B0B-6DA5-E993-B441-ACB294EC6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838" y="288668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F23564-BB60-6B43-6023-3ECC5B6137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010899"/>
              </p:ext>
            </p:extLst>
          </p:nvPr>
        </p:nvGraphicFramePr>
        <p:xfrm>
          <a:off x="76200" y="505415"/>
          <a:ext cx="12039600" cy="9493377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607041093"/>
                    </a:ext>
                  </a:extLst>
                </a:gridCol>
                <a:gridCol w="10210800">
                  <a:extLst>
                    <a:ext uri="{9D8B030D-6E8A-4147-A177-3AD203B41FA5}">
                      <a16:colId xmlns:a16="http://schemas.microsoft.com/office/drawing/2014/main" val="34225002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Week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Action</a:t>
                      </a:r>
                      <a:endParaRPr lang="en-US" sz="2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711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1-2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Join correct group (same class), review pre-assigned topic, review group assessment structure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21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Start drafting Title, Abstract, Intro, Problem Statement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278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Finalize Objectives, Research Question, Scope, and Methods (literature review only)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9131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Add Timeline (Gantt), Preliminary Findings, Draft Conclusion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849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0"/>
                        <a:t>Proofread proposal, format references, compile group meeting minutes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0968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Submit Research Proposal via Blackboard (30%)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169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8-10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0"/>
                        <a:t>Work on the Group Final Report, continue literature review, draft &amp; review sections</a:t>
                      </a:r>
                      <a:endParaRPr lang="en-US" sz="2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9721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Week 11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0" dirty="0"/>
                        <a:t>Submit Final Report via Blackboard (40%)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2341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Week 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800" b="0" dirty="0"/>
                        <a:t>Complete last in-class group meeting, ensure all minutes are compiled for submission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901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794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BCA090-C311-151B-7E15-36FE2891C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850CF1-AB6C-E313-D491-8E87BE1974B3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BD544B9-66C8-11C9-0A14-7B723E4269C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594C3F-A6D6-2F44-843D-4167BBB7831D}"/>
              </a:ext>
            </a:extLst>
          </p:cNvPr>
          <p:cNvSpPr txBox="1"/>
          <p:nvPr/>
        </p:nvSpPr>
        <p:spPr>
          <a:xfrm>
            <a:off x="457200" y="1295400"/>
            <a:ext cx="111252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Recommended Keywords for Research Title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“Predictive Modeling,” “Customer Insights,” “Real-time Analysis,” “Sentiment Detection,” “Optimization”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 Background Sample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“Misinformation spread during elections and crises has grown with the rise of social media. While detection methods exist, real-time analytical models for flagging and classifying fake news remain underdeveloped in non-English contexts.”</a:t>
            </a:r>
          </a:p>
        </p:txBody>
      </p:sp>
    </p:spTree>
    <p:extLst>
      <p:ext uri="{BB962C8B-B14F-4D97-AF65-F5344CB8AC3E}">
        <p14:creationId xmlns:p14="http://schemas.microsoft.com/office/powerpoint/2010/main" val="3917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AC3A8B-582C-EE79-87D2-A6EE07708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7E3BFA6-C1CF-8565-3090-37BE7717077D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67DA50D-01A8-8008-6098-C04C1159A8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741CB-B68B-5FD5-478A-06CEABBB372D}"/>
              </a:ext>
            </a:extLst>
          </p:cNvPr>
          <p:cNvSpPr txBox="1"/>
          <p:nvPr/>
        </p:nvSpPr>
        <p:spPr>
          <a:xfrm>
            <a:off x="457200" y="1295400"/>
            <a:ext cx="1112520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Research Question Sample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“How can machine learning and data analytics be applied to improve the accuracy of fake news detection across diverse media platforms?”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Method Guidance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7080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Focus on academic reviews of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sentiment analysis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natural language processing (NLP)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labeling methods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708025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Google Scholar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Scopus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 science case studies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from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Springer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Elsevier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or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arXiv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179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CDBD8B-3483-8F65-3F8E-C6DF5DA2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3C60595-83A5-9F3E-5161-B49B09BB8137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CE91E53-E753-8C86-B498-7A57C3866C9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D1A005-F63E-87D0-1D53-C743BA8D4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30201"/>
              </p:ext>
            </p:extLst>
          </p:nvPr>
        </p:nvGraphicFramePr>
        <p:xfrm>
          <a:off x="609600" y="2550762"/>
          <a:ext cx="10972800" cy="652716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13220778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66939591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019468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Element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Good Example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What to Avoid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028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Search Database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IEEE Xplore, ProQuest, Google Scholar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Wikipedia, blogs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6569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Source Type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Peer-reviewed articles, conference proceedings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Social media posts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7126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Citation Count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Use high-impact, widely cited 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Obscure, uncited publications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116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Comparative Analysis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Compare findings of 3–4 authors on same issue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One-sided claims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629110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F6ED1B57-8B45-B5A2-ED65-98805833F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950976"/>
            <a:ext cx="7385355" cy="131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Research Method Tips (Literature Review Focus)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Regardless of your topic:</a:t>
            </a:r>
          </a:p>
        </p:txBody>
      </p:sp>
    </p:spTree>
    <p:extLst>
      <p:ext uri="{BB962C8B-B14F-4D97-AF65-F5344CB8AC3E}">
        <p14:creationId xmlns:p14="http://schemas.microsoft.com/office/powerpoint/2010/main" val="3678666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CAF08EB-7BA5-D68A-0460-B098A8D13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626DBC-E531-43D2-DF21-CFA508221270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4D5AD55-372B-5F7B-3F44-292A5180403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1513C4-8C8B-BD72-5B1A-B7C9B5887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831414"/>
              </p:ext>
            </p:extLst>
          </p:nvPr>
        </p:nvGraphicFramePr>
        <p:xfrm>
          <a:off x="352137" y="2115438"/>
          <a:ext cx="11734800" cy="719251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801247864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13735265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Topic Area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Tip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748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Cybersecurity Ethics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Use case studies on ethical hacking, surveillance, and GDPR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136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Data in Healthcare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Reference privacy laws like HIPAA or Australia’s My Health Record policy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4089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Fake News Detection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Mention NLP libraries, datasets (LIAR, FakeNewsNet), algorithm comparisons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738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/>
                        <a:t>Data-Driven HR or Marketing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Integrate CRM platforms, employee sentiment analysis, Power BI usage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178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Supply Chain Optimization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Include visual dashboards, logistics flow diagrams, and forecasting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25472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2158C6B-F074-D341-74A8-76A1680CE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164"/>
            <a:ext cx="549060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Topic-Specific Tips: What to Include</a:t>
            </a:r>
          </a:p>
        </p:txBody>
      </p:sp>
    </p:spTree>
    <p:extLst>
      <p:ext uri="{BB962C8B-B14F-4D97-AF65-F5344CB8AC3E}">
        <p14:creationId xmlns:p14="http://schemas.microsoft.com/office/powerpoint/2010/main" val="14417099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95A92E-76A6-55AB-0A61-0B1B3327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1FED5D-AC7C-5C5D-C554-9F1A8870FB73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Extra Resources from Business Research Methods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B63E31B-CD79-D9A3-B8D2-67646000DB6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98AD27-8BCC-9798-E014-B75EE6800244}"/>
              </a:ext>
            </a:extLst>
          </p:cNvPr>
          <p:cNvSpPr txBox="1"/>
          <p:nvPr/>
        </p:nvSpPr>
        <p:spPr>
          <a:xfrm>
            <a:off x="191211" y="1752600"/>
            <a:ext cx="11809578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These resources are adapted from </a:t>
            </a:r>
            <a:r>
              <a:rPr lang="en-US" sz="2800" i="1" dirty="0">
                <a:latin typeface="+mj-lt"/>
              </a:rPr>
              <a:t>HI6008 Business Research Methods</a:t>
            </a:r>
            <a:r>
              <a:rPr lang="en-US" sz="2800" dirty="0">
                <a:latin typeface="+mj-lt"/>
              </a:rPr>
              <a:t> to help you better understand research practices.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Optional</a:t>
            </a:r>
            <a:r>
              <a:rPr lang="en-US" sz="2800" dirty="0">
                <a:latin typeface="+mj-lt"/>
              </a:rPr>
              <a:t> – These materials do </a:t>
            </a:r>
            <a:r>
              <a:rPr lang="en-US" sz="2800" b="1" dirty="0">
                <a:latin typeface="+mj-lt"/>
              </a:rPr>
              <a:t>not</a:t>
            </a:r>
            <a:r>
              <a:rPr lang="en-US" sz="2800" dirty="0">
                <a:latin typeface="+mj-lt"/>
              </a:rPr>
              <a:t> contribute to your assessment but are encouraged for deeper understanding.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For support, join your location-specific group and check the </a:t>
            </a:r>
            <a:r>
              <a:rPr lang="en-US" sz="2800" i="1" dirty="0">
                <a:latin typeface="+mj-lt"/>
              </a:rPr>
              <a:t>Weekly Drop-In Consultation</a:t>
            </a:r>
            <a:r>
              <a:rPr lang="en-US" sz="2800" dirty="0">
                <a:latin typeface="+mj-lt"/>
              </a:rPr>
              <a:t> section</a:t>
            </a:r>
          </a:p>
        </p:txBody>
      </p:sp>
    </p:spTree>
    <p:extLst>
      <p:ext uri="{BB962C8B-B14F-4D97-AF65-F5344CB8AC3E}">
        <p14:creationId xmlns:p14="http://schemas.microsoft.com/office/powerpoint/2010/main" val="31585381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1616" y="4763516"/>
            <a:ext cx="1508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800" dirty="0">
                <a:latin typeface="Arial"/>
                <a:cs typeface="Arial"/>
              </a:rPr>
              <a:t>Lecture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3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894384" y="3914675"/>
            <a:ext cx="58470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b="1" dirty="0">
                <a:solidFill>
                  <a:srgbClr val="AE230D"/>
                </a:solidFill>
              </a:rPr>
              <a:t>HI6008</a:t>
            </a:r>
            <a:r>
              <a:rPr sz="3600" b="1" spc="-30" dirty="0">
                <a:solidFill>
                  <a:srgbClr val="AE230D"/>
                </a:solidFill>
              </a:rPr>
              <a:t> </a:t>
            </a:r>
            <a:r>
              <a:rPr sz="3600" b="1" dirty="0">
                <a:solidFill>
                  <a:srgbClr val="AE230D"/>
                </a:solidFill>
              </a:rPr>
              <a:t>Business</a:t>
            </a:r>
            <a:r>
              <a:rPr sz="3600" b="1" spc="-10" dirty="0">
                <a:solidFill>
                  <a:srgbClr val="AE230D"/>
                </a:solidFill>
              </a:rPr>
              <a:t> Research</a:t>
            </a:r>
            <a:endParaRPr sz="36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792669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00200"/>
            <a:ext cx="12192000" cy="828040"/>
            <a:chOff x="0" y="0"/>
            <a:chExt cx="12192000" cy="828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275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70103"/>
              <a:ext cx="1213104" cy="5349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59153" y="3006116"/>
            <a:ext cx="8415020" cy="3564437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spcBef>
                <a:spcPts val="775"/>
              </a:spcBef>
            </a:pPr>
            <a:r>
              <a:rPr sz="2800" dirty="0">
                <a:latin typeface="Arial"/>
                <a:cs typeface="Arial"/>
              </a:rPr>
              <a:t>Learning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Outcomes:</a:t>
            </a:r>
            <a:endParaRPr sz="2800">
              <a:latin typeface="Arial"/>
              <a:cs typeface="Arial"/>
            </a:endParaRPr>
          </a:p>
          <a:p>
            <a:pPr marL="469900" marR="5080" indent="-457200">
              <a:spcBef>
                <a:spcPts val="670"/>
              </a:spcBef>
              <a:buClr>
                <a:srgbClr val="CC0000"/>
              </a:buClr>
              <a:buSzPct val="94642"/>
              <a:buFont typeface="Wingdings"/>
              <a:buChar char=""/>
              <a:tabLst>
                <a:tab pos="469900" algn="l"/>
              </a:tabLst>
            </a:pPr>
            <a:r>
              <a:rPr sz="2800" dirty="0">
                <a:latin typeface="Arial"/>
                <a:cs typeface="Arial"/>
              </a:rPr>
              <a:t>Know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how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literature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review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used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research project</a:t>
            </a:r>
            <a:endParaRPr sz="2800">
              <a:latin typeface="Arial"/>
              <a:cs typeface="Arial"/>
            </a:endParaRPr>
          </a:p>
          <a:p>
            <a:pPr marL="469265" indent="-456565">
              <a:spcBef>
                <a:spcPts val="675"/>
              </a:spcBef>
              <a:buClr>
                <a:srgbClr val="CC0000"/>
              </a:buClr>
              <a:buSzPct val="94642"/>
              <a:buFont typeface="Wingdings"/>
              <a:buChar char=""/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Know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how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find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relevant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literature</a:t>
            </a:r>
            <a:endParaRPr sz="2800">
              <a:latin typeface="Arial"/>
              <a:cs typeface="Arial"/>
            </a:endParaRPr>
          </a:p>
          <a:p>
            <a:pPr marL="469265" indent="-456565">
              <a:spcBef>
                <a:spcPts val="675"/>
              </a:spcBef>
              <a:buClr>
                <a:srgbClr val="CC0000"/>
              </a:buClr>
              <a:buSzPct val="94642"/>
              <a:buFont typeface="Wingdings"/>
              <a:buChar char=""/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Be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able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critically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review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published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literature</a:t>
            </a:r>
            <a:endParaRPr sz="2800">
              <a:latin typeface="Arial"/>
              <a:cs typeface="Arial"/>
            </a:endParaRPr>
          </a:p>
          <a:p>
            <a:pPr marL="469265" indent="-456565">
              <a:spcBef>
                <a:spcPts val="670"/>
              </a:spcBef>
              <a:buClr>
                <a:srgbClr val="CC0000"/>
              </a:buClr>
              <a:buSzPct val="94642"/>
              <a:buFont typeface="Wingdings"/>
              <a:buChar char=""/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Apply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Harvard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referencing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style</a:t>
            </a:r>
            <a:endParaRPr sz="2800">
              <a:latin typeface="Arial"/>
              <a:cs typeface="Arial"/>
            </a:endParaRPr>
          </a:p>
          <a:p>
            <a:pPr marL="469265" indent="-456565">
              <a:spcBef>
                <a:spcPts val="675"/>
              </a:spcBef>
              <a:buClr>
                <a:srgbClr val="CC0000"/>
              </a:buClr>
              <a:buSzPct val="94642"/>
              <a:buFont typeface="Wingdings"/>
              <a:buChar char=""/>
              <a:tabLst>
                <a:tab pos="469265" algn="l"/>
              </a:tabLst>
            </a:pPr>
            <a:r>
              <a:rPr sz="2800" dirty="0">
                <a:latin typeface="Arial"/>
                <a:cs typeface="Arial"/>
              </a:rPr>
              <a:t>Understand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negate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plagiarism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0640061" y="12715704"/>
            <a:ext cx="94487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>
                <a:solidFill>
                  <a:prstClr val="black"/>
                </a:solidFill>
              </a:rPr>
              <a:t>Holmes</a:t>
            </a:r>
            <a:r>
              <a:rPr spc="-35" dirty="0">
                <a:solidFill>
                  <a:prstClr val="black"/>
                </a:solidFill>
              </a:rPr>
              <a:t> </a:t>
            </a:r>
            <a:r>
              <a:rPr spc="-10" dirty="0">
                <a:solidFill>
                  <a:prstClr val="black"/>
                </a:solidFill>
              </a:rPr>
              <a:t>Institute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2002" y="1822196"/>
            <a:ext cx="82784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702435" algn="l"/>
              </a:tabLst>
            </a:pPr>
            <a:r>
              <a:rPr sz="3200" b="1" spc="-10" dirty="0">
                <a:solidFill>
                  <a:srgbClr val="FFFFFF"/>
                </a:solidFill>
              </a:rPr>
              <a:t>Lecture</a:t>
            </a:r>
            <a:r>
              <a:rPr sz="3200" b="1" dirty="0">
                <a:solidFill>
                  <a:srgbClr val="FFFFFF"/>
                </a:solidFill>
              </a:rPr>
              <a:t>	3:</a:t>
            </a:r>
            <a:r>
              <a:rPr sz="3200" b="1" spc="-35" dirty="0">
                <a:solidFill>
                  <a:srgbClr val="FFFFFF"/>
                </a:solidFill>
              </a:rPr>
              <a:t> </a:t>
            </a:r>
            <a:r>
              <a:rPr sz="3200" b="1" dirty="0">
                <a:solidFill>
                  <a:srgbClr val="FFFFFF"/>
                </a:solidFill>
              </a:rPr>
              <a:t>Conducting</a:t>
            </a:r>
            <a:r>
              <a:rPr sz="3200" b="1" spc="-60" dirty="0">
                <a:solidFill>
                  <a:srgbClr val="FFFFFF"/>
                </a:solidFill>
              </a:rPr>
              <a:t> </a:t>
            </a:r>
            <a:r>
              <a:rPr sz="3200" b="1" dirty="0">
                <a:solidFill>
                  <a:srgbClr val="FFFFFF"/>
                </a:solidFill>
              </a:rPr>
              <a:t>a</a:t>
            </a:r>
            <a:r>
              <a:rPr sz="3200" b="1" spc="-20" dirty="0">
                <a:solidFill>
                  <a:srgbClr val="FFFFFF"/>
                </a:solidFill>
              </a:rPr>
              <a:t> </a:t>
            </a:r>
            <a:r>
              <a:rPr sz="3200" b="1" dirty="0">
                <a:solidFill>
                  <a:srgbClr val="FFFFFF"/>
                </a:solidFill>
              </a:rPr>
              <a:t>Literature</a:t>
            </a:r>
            <a:r>
              <a:rPr sz="3200" b="1" spc="-55" dirty="0">
                <a:solidFill>
                  <a:srgbClr val="FFFFFF"/>
                </a:solidFill>
              </a:rPr>
              <a:t> </a:t>
            </a:r>
            <a:r>
              <a:rPr sz="3200" b="1" spc="-10" dirty="0">
                <a:solidFill>
                  <a:srgbClr val="FFFFFF"/>
                </a:solidFill>
              </a:rPr>
              <a:t>Review</a:t>
            </a:r>
            <a:endParaRPr sz="3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792669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00200"/>
            <a:ext cx="12192000" cy="6019800"/>
            <a:chOff x="0" y="0"/>
            <a:chExt cx="12192000" cy="60198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8260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99" y="70103"/>
              <a:ext cx="1213104" cy="5349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82212" y="5393435"/>
              <a:ext cx="8208264" cy="533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468" y="2121407"/>
              <a:ext cx="11114532" cy="534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3079" y="2763011"/>
              <a:ext cx="10408920" cy="5334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71344" y="3412235"/>
              <a:ext cx="9820656" cy="5349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80944" y="4058411"/>
              <a:ext cx="9211056" cy="533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8643" y="4719828"/>
              <a:ext cx="8563356" cy="53492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3168" y="2034539"/>
              <a:ext cx="673607" cy="67360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6108" y="2702051"/>
              <a:ext cx="675132" cy="67360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0279" y="3346703"/>
              <a:ext cx="675132" cy="67513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5392" y="3988308"/>
              <a:ext cx="675132" cy="6751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91839" y="4642103"/>
              <a:ext cx="675132" cy="67360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45407" y="5346191"/>
              <a:ext cx="675132" cy="67360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85431" y="826008"/>
              <a:ext cx="5306568" cy="47350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3531" y="816863"/>
              <a:ext cx="5268468" cy="1610867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21259" y="3017266"/>
            <a:ext cx="9459595" cy="438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Lecture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structure:</a:t>
            </a:r>
            <a:endParaRPr sz="2400">
              <a:latin typeface="Arial"/>
              <a:cs typeface="Arial"/>
            </a:endParaRPr>
          </a:p>
          <a:p>
            <a:pPr marL="1620520" marR="5080" indent="-614045">
              <a:lnSpc>
                <a:spcPct val="185500"/>
              </a:lnSpc>
              <a:spcBef>
                <a:spcPts val="18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Why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literature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4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component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research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kind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literature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4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2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endParaRPr sz="2400">
              <a:latin typeface="Arial"/>
              <a:cs typeface="Arial"/>
            </a:endParaRPr>
          </a:p>
          <a:p>
            <a:pPr marL="2788285" marR="3411220" indent="-558165">
              <a:lnSpc>
                <a:spcPct val="173000"/>
              </a:lnSpc>
              <a:spcBef>
                <a:spcPts val="13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search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effectively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4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analyse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critically</a:t>
            </a:r>
            <a:endParaRPr sz="2400">
              <a:latin typeface="Arial"/>
              <a:cs typeface="Arial"/>
            </a:endParaRPr>
          </a:p>
          <a:p>
            <a:pPr marL="3763645" marR="1434465" indent="-417830">
              <a:lnSpc>
                <a:spcPts val="5300"/>
              </a:lnSpc>
              <a:spcBef>
                <a:spcPts val="290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Applying</a:t>
            </a:r>
            <a:r>
              <a:rPr sz="24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Harvard</a:t>
            </a:r>
            <a:r>
              <a:rPr sz="24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referencing</a:t>
            </a:r>
            <a:r>
              <a:rPr sz="24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style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Questions</a:t>
            </a:r>
            <a:r>
              <a:rPr sz="24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2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"/>
                <a:cs typeface="Arial"/>
              </a:rPr>
              <a:t>self-review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10640061" y="12715704"/>
            <a:ext cx="94487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>
                <a:solidFill>
                  <a:prstClr val="black"/>
                </a:solidFill>
              </a:rPr>
              <a:t>Holmes</a:t>
            </a:r>
            <a:r>
              <a:rPr spc="-35" dirty="0">
                <a:solidFill>
                  <a:prstClr val="black"/>
                </a:solidFill>
              </a:rPr>
              <a:t> </a:t>
            </a:r>
            <a:r>
              <a:rPr spc="-10" dirty="0">
                <a:solidFill>
                  <a:prstClr val="black"/>
                </a:solidFill>
              </a:rPr>
              <a:t>Institute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2319274" y="1795653"/>
            <a:ext cx="5800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98245" algn="l"/>
              </a:tabLst>
            </a:pPr>
            <a:r>
              <a:rPr sz="2400" spc="-10" dirty="0">
                <a:solidFill>
                  <a:srgbClr val="FFFFFF"/>
                </a:solidFill>
              </a:rPr>
              <a:t>Lecture</a:t>
            </a:r>
            <a:r>
              <a:rPr sz="2400" dirty="0">
                <a:solidFill>
                  <a:srgbClr val="FFFFFF"/>
                </a:solidFill>
              </a:rPr>
              <a:t>	3:</a:t>
            </a:r>
            <a:r>
              <a:rPr sz="2400" spc="-8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Conducting</a:t>
            </a:r>
            <a:r>
              <a:rPr sz="2400" spc="-4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a</a:t>
            </a:r>
            <a:r>
              <a:rPr sz="2400" spc="-8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Literature</a:t>
            </a:r>
            <a:r>
              <a:rPr sz="2400" spc="-7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Review</a:t>
            </a: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792669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00200"/>
            <a:ext cx="12192000" cy="828040"/>
            <a:chOff x="0" y="0"/>
            <a:chExt cx="12192000" cy="8280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8275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70103"/>
              <a:ext cx="1213104" cy="53492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359153" y="2673222"/>
            <a:ext cx="8858250" cy="46390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5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Existing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published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research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 help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decide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there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business-</a:t>
            </a:r>
            <a:r>
              <a:rPr sz="2000" spc="-10" dirty="0">
                <a:latin typeface="Arial"/>
                <a:cs typeface="Arial"/>
              </a:rPr>
              <a:t>related problem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545"/>
              </a:spcBef>
              <a:buClr>
                <a:srgbClr val="CC0000"/>
              </a:buClr>
              <a:buFont typeface="Wingdings"/>
              <a:buChar char=""/>
            </a:pPr>
            <a:endParaRPr sz="2000">
              <a:latin typeface="Arial"/>
              <a:cs typeface="Arial"/>
            </a:endParaRPr>
          </a:p>
          <a:p>
            <a:pPr marL="354965" indent="-342265">
              <a:spcBef>
                <a:spcPts val="5"/>
              </a:spcBef>
              <a:buClr>
                <a:srgbClr val="CC0000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It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 help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increase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breadth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depth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knowledge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about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topic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580"/>
              </a:spcBef>
              <a:buClr>
                <a:srgbClr val="CC0000"/>
              </a:buClr>
              <a:buFont typeface="Wingdings"/>
              <a:buChar char=""/>
            </a:pPr>
            <a:endParaRPr sz="2000">
              <a:latin typeface="Arial"/>
              <a:cs typeface="Arial"/>
            </a:endParaRPr>
          </a:p>
          <a:p>
            <a:pPr marL="354965" indent="-342265">
              <a:buClr>
                <a:srgbClr val="CC0000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2000" spc="-45" dirty="0">
                <a:latin typeface="Arial"/>
                <a:cs typeface="Arial"/>
              </a:rPr>
              <a:t>You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questions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already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asked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580"/>
              </a:spcBef>
              <a:buClr>
                <a:srgbClr val="CC0000"/>
              </a:buClr>
              <a:buFont typeface="Wingdings"/>
              <a:buChar char=""/>
            </a:pPr>
            <a:endParaRPr sz="2000">
              <a:latin typeface="Arial"/>
              <a:cs typeface="Arial"/>
            </a:endParaRPr>
          </a:p>
          <a:p>
            <a:pPr marL="354965" indent="-342265">
              <a:buClr>
                <a:srgbClr val="CC0000"/>
              </a:buClr>
              <a:buSzPct val="95000"/>
              <a:buFont typeface="Wingdings"/>
              <a:buChar char=""/>
              <a:tabLst>
                <a:tab pos="354965" algn="l"/>
              </a:tabLst>
            </a:pPr>
            <a:r>
              <a:rPr sz="2000" spc="-40" dirty="0">
                <a:latin typeface="Arial"/>
                <a:cs typeface="Arial"/>
              </a:rPr>
              <a:t>You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answers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already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exist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855"/>
              </a:spcBef>
              <a:buClr>
                <a:srgbClr val="CC0000"/>
              </a:buClr>
              <a:buFont typeface="Wingdings"/>
              <a:buChar char=""/>
            </a:pPr>
            <a:endParaRPr sz="2000">
              <a:latin typeface="Arial"/>
              <a:cs typeface="Arial"/>
            </a:endParaRPr>
          </a:p>
          <a:p>
            <a:pPr marL="355600" marR="173355" indent="-342900">
              <a:lnSpc>
                <a:spcPts val="2160"/>
              </a:lnSpc>
              <a:buClr>
                <a:srgbClr val="CC0000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2000" spc="-45" dirty="0">
                <a:latin typeface="Arial"/>
                <a:cs typeface="Arial"/>
              </a:rPr>
              <a:t>You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agree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everything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(e.g.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contexts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have </a:t>
            </a:r>
            <a:r>
              <a:rPr sz="2000" spc="-10" dirty="0">
                <a:latin typeface="Arial"/>
                <a:cs typeface="Arial"/>
              </a:rPr>
              <a:t>changed)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819"/>
              </a:spcBef>
              <a:buClr>
                <a:srgbClr val="CC0000"/>
              </a:buClr>
              <a:buFont typeface="Wingdings"/>
              <a:buChar char=""/>
            </a:pPr>
            <a:endParaRPr sz="2000">
              <a:latin typeface="Arial"/>
              <a:cs typeface="Arial"/>
            </a:endParaRPr>
          </a:p>
          <a:p>
            <a:pPr marL="355600" marR="268605" indent="-342900">
              <a:lnSpc>
                <a:spcPts val="2160"/>
              </a:lnSpc>
              <a:buClr>
                <a:srgbClr val="CC0000"/>
              </a:buClr>
              <a:buSzPct val="95000"/>
              <a:buFont typeface="Wingdings"/>
              <a:buChar char=""/>
              <a:tabLst>
                <a:tab pos="355600" algn="l"/>
              </a:tabLst>
            </a:pPr>
            <a:r>
              <a:rPr sz="2000" spc="-45" dirty="0">
                <a:latin typeface="Arial"/>
                <a:cs typeface="Arial"/>
              </a:rPr>
              <a:t>You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don’t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waste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researching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something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irrelevant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problem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already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solved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0640061" y="12715704"/>
            <a:ext cx="94487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>
                <a:solidFill>
                  <a:prstClr val="black"/>
                </a:solidFill>
              </a:rPr>
              <a:t>Holmes</a:t>
            </a:r>
            <a:r>
              <a:rPr spc="-35" dirty="0">
                <a:solidFill>
                  <a:prstClr val="black"/>
                </a:solidFill>
              </a:rPr>
              <a:t> </a:t>
            </a:r>
            <a:r>
              <a:rPr spc="-10" dirty="0">
                <a:solidFill>
                  <a:prstClr val="black"/>
                </a:solidFill>
              </a:rPr>
              <a:t>Institute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2002" y="1822196"/>
            <a:ext cx="55289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</a:rPr>
              <a:t>The</a:t>
            </a:r>
            <a:r>
              <a:rPr sz="3200" b="1" spc="-45" dirty="0">
                <a:solidFill>
                  <a:srgbClr val="FFFFFF"/>
                </a:solidFill>
              </a:rPr>
              <a:t> </a:t>
            </a:r>
            <a:r>
              <a:rPr sz="3200" b="1" dirty="0">
                <a:solidFill>
                  <a:srgbClr val="FFFFFF"/>
                </a:solidFill>
              </a:rPr>
              <a:t>importance</a:t>
            </a:r>
            <a:r>
              <a:rPr sz="3200" b="1" spc="-55" dirty="0">
                <a:solidFill>
                  <a:srgbClr val="FFFFFF"/>
                </a:solidFill>
              </a:rPr>
              <a:t> </a:t>
            </a:r>
            <a:r>
              <a:rPr sz="3200" b="1" dirty="0">
                <a:solidFill>
                  <a:srgbClr val="FFFFFF"/>
                </a:solidFill>
              </a:rPr>
              <a:t>of</a:t>
            </a:r>
            <a:r>
              <a:rPr sz="3200" b="1" spc="-30" dirty="0">
                <a:solidFill>
                  <a:srgbClr val="FFFFFF"/>
                </a:solidFill>
              </a:rPr>
              <a:t> </a:t>
            </a:r>
            <a:r>
              <a:rPr sz="3200" b="1" spc="-10" dirty="0">
                <a:solidFill>
                  <a:srgbClr val="FFFFFF"/>
                </a:solidFill>
              </a:rPr>
              <a:t>Literature</a:t>
            </a:r>
            <a:endParaRPr sz="32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792669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00201"/>
            <a:ext cx="12192000" cy="826135"/>
            <a:chOff x="0" y="0"/>
            <a:chExt cx="12192000" cy="826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8260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99" y="70103"/>
              <a:ext cx="1213104" cy="5349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73173" y="1794129"/>
            <a:ext cx="5742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</a:rPr>
              <a:t>What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kind</a:t>
            </a:r>
            <a:r>
              <a:rPr sz="2800" spc="-4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of</a:t>
            </a:r>
            <a:r>
              <a:rPr sz="2800" spc="-5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Literature</a:t>
            </a:r>
            <a:r>
              <a:rPr sz="2800" spc="-5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do</a:t>
            </a:r>
            <a:r>
              <a:rPr sz="2800" spc="-5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we</a:t>
            </a:r>
            <a:r>
              <a:rPr sz="2800" spc="-6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need?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0640061" y="12715704"/>
            <a:ext cx="94487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>
                <a:solidFill>
                  <a:prstClr val="black"/>
                </a:solidFill>
              </a:rPr>
              <a:t>Holmes</a:t>
            </a:r>
            <a:r>
              <a:rPr spc="-35" dirty="0">
                <a:solidFill>
                  <a:prstClr val="black"/>
                </a:solidFill>
              </a:rPr>
              <a:t> </a:t>
            </a:r>
            <a:r>
              <a:rPr spc="-10" dirty="0">
                <a:solidFill>
                  <a:prstClr val="black"/>
                </a:solidFill>
              </a:rPr>
              <a:t>Institute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139" y="3004820"/>
            <a:ext cx="10062210" cy="500126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385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Publicly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available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–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google,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wikipedia,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social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media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(but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careful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reliable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valid).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only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starting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point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give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some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basic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perspective.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(see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Greener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&amp;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Martelli,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p31: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tertiary </a:t>
            </a:r>
            <a:r>
              <a:rPr sz="2400" dirty="0">
                <a:latin typeface="Arial"/>
                <a:cs typeface="Arial"/>
              </a:rPr>
              <a:t>literature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sources)</a:t>
            </a:r>
            <a:endParaRPr sz="2400">
              <a:latin typeface="Arial"/>
              <a:cs typeface="Arial"/>
            </a:endParaRPr>
          </a:p>
          <a:p>
            <a:pPr marL="355600" marR="171450" indent="-343535">
              <a:lnSpc>
                <a:spcPts val="2590"/>
              </a:lnSpc>
              <a:spcBef>
                <a:spcPts val="2635"/>
              </a:spcBef>
              <a:buFontTx/>
              <a:buChar char="•"/>
              <a:tabLst>
                <a:tab pos="355600" algn="l"/>
                <a:tab pos="7798434" algn="l"/>
              </a:tabLst>
            </a:pPr>
            <a:r>
              <a:rPr sz="2400" dirty="0">
                <a:latin typeface="Arial"/>
                <a:cs typeface="Arial"/>
              </a:rPr>
              <a:t>Academic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literature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published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after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peer-</a:t>
            </a:r>
            <a:r>
              <a:rPr sz="2400" spc="-10" dirty="0">
                <a:latin typeface="Arial"/>
                <a:cs typeface="Arial"/>
              </a:rPr>
              <a:t>review</a:t>
            </a:r>
            <a:r>
              <a:rPr sz="2400" dirty="0">
                <a:latin typeface="Arial"/>
                <a:cs typeface="Arial"/>
              </a:rPr>
              <a:t>	(see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Greener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&amp; </a:t>
            </a:r>
            <a:r>
              <a:rPr sz="2400" dirty="0">
                <a:latin typeface="Arial"/>
                <a:cs typeface="Arial"/>
              </a:rPr>
              <a:t>Martelli,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p28: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secondary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literature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sources)</a:t>
            </a:r>
            <a:endParaRPr sz="2400">
              <a:latin typeface="Arial"/>
              <a:cs typeface="Arial"/>
            </a:endParaRPr>
          </a:p>
          <a:p>
            <a:pPr marL="355600" marR="915669" indent="-343535">
              <a:lnSpc>
                <a:spcPts val="2590"/>
              </a:lnSpc>
              <a:spcBef>
                <a:spcPts val="2595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Published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academic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journal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articles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specifically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your </a:t>
            </a:r>
            <a:r>
              <a:rPr sz="2400" dirty="0">
                <a:latin typeface="Arial"/>
                <a:cs typeface="Arial"/>
              </a:rPr>
              <a:t>research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355600" marR="662940" indent="-343535">
              <a:lnSpc>
                <a:spcPts val="2590"/>
              </a:lnSpc>
              <a:spcBef>
                <a:spcPts val="2600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Published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academic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journal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articles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similar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research problem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2270"/>
              </a:spcBef>
              <a:buFontTx/>
              <a:buChar char="•"/>
              <a:tabLst>
                <a:tab pos="355600" algn="l"/>
              </a:tabLst>
            </a:pPr>
            <a:r>
              <a:rPr sz="2400" spc="-25" dirty="0">
                <a:latin typeface="Arial"/>
                <a:cs typeface="Arial"/>
              </a:rPr>
              <a:t>Company-</a:t>
            </a:r>
            <a:r>
              <a:rPr sz="2400" dirty="0">
                <a:latin typeface="Arial"/>
                <a:cs typeface="Arial"/>
              </a:rPr>
              <a:t>specific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information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-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often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unpublished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4CA857E-2760-5DC2-2EA8-E21001AF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94F9D36-6170-5FAE-E944-677E44AACC66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8BEF1FE-A6BA-759A-6F91-3232480C08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95B22E-E2D0-2EE0-2EC3-B4515B79F1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13" b="5555"/>
          <a:stretch>
            <a:fillRect/>
          </a:stretch>
        </p:blipFill>
        <p:spPr>
          <a:xfrm>
            <a:off x="0" y="2115438"/>
            <a:ext cx="12192000" cy="5961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11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40059" y="8087970"/>
            <a:ext cx="9448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Holmes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Institute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3285" y="1792669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600201"/>
            <a:ext cx="12192000" cy="826135"/>
            <a:chOff x="0" y="0"/>
            <a:chExt cx="12192000" cy="826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8260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99" y="70103"/>
              <a:ext cx="1213104" cy="5349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73172" y="1794129"/>
            <a:ext cx="7340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</a:rPr>
              <a:t>How</a:t>
            </a:r>
            <a:r>
              <a:rPr sz="2800" spc="-6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to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search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for</a:t>
            </a:r>
            <a:r>
              <a:rPr sz="2800" spc="-6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relevant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literature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effectively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993140" y="3004820"/>
            <a:ext cx="10074275" cy="500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Use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web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search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engine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initially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(but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only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that)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2300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Ensure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appropriate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words,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correctly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spelt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ts val="2590"/>
              </a:lnSpc>
              <a:spcBef>
                <a:spcPts val="2635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Learn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academic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search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engine,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e.g.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Pro-</a:t>
            </a:r>
            <a:r>
              <a:rPr sz="2400" dirty="0">
                <a:latin typeface="Arial"/>
                <a:cs typeface="Arial"/>
              </a:rPr>
              <a:t>Quest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allows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search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title,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author,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words,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specify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ranges</a:t>
            </a:r>
            <a:endParaRPr sz="2400">
              <a:latin typeface="Arial"/>
              <a:cs typeface="Arial"/>
            </a:endParaRPr>
          </a:p>
          <a:p>
            <a:pPr marL="355600" marR="567055" indent="-343535">
              <a:lnSpc>
                <a:spcPts val="2590"/>
              </a:lnSpc>
              <a:spcBef>
                <a:spcPts val="2600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Read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abstract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first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download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full-</a:t>
            </a:r>
            <a:r>
              <a:rPr sz="2400" dirty="0">
                <a:latin typeface="Arial"/>
                <a:cs typeface="Arial"/>
              </a:rPr>
              <a:t>text,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feel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it’s </a:t>
            </a:r>
            <a:r>
              <a:rPr sz="2400" spc="-10" dirty="0">
                <a:latin typeface="Arial"/>
                <a:cs typeface="Arial"/>
              </a:rPr>
              <a:t>relevant</a:t>
            </a:r>
            <a:endParaRPr sz="2400">
              <a:latin typeface="Arial"/>
              <a:cs typeface="Arial"/>
            </a:endParaRPr>
          </a:p>
          <a:p>
            <a:pPr marL="355600" marR="383540" indent="-343535">
              <a:lnSpc>
                <a:spcPts val="2590"/>
              </a:lnSpc>
              <a:spcBef>
                <a:spcPts val="2595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Once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three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relevant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articles,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read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them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compare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what </a:t>
            </a:r>
            <a:r>
              <a:rPr sz="2400" dirty="0">
                <a:latin typeface="Arial"/>
                <a:cs typeface="Arial"/>
              </a:rPr>
              <a:t>they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say.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there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authors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cited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more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one?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so,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you </a:t>
            </a:r>
            <a:r>
              <a:rPr sz="2400" dirty="0">
                <a:latin typeface="Arial"/>
                <a:cs typeface="Arial"/>
              </a:rPr>
              <a:t>could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search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again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specifically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published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work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author.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2275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Allocate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few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‘chunks’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time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this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research.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(3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sessions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6294" y="7943799"/>
            <a:ext cx="5668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about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hours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each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should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enough).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792669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00201"/>
            <a:ext cx="12192000" cy="826135"/>
            <a:chOff x="0" y="0"/>
            <a:chExt cx="12192000" cy="826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8260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99" y="70103"/>
              <a:ext cx="1213104" cy="5349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73172" y="1794129"/>
            <a:ext cx="7340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</a:rPr>
              <a:t>How</a:t>
            </a:r>
            <a:r>
              <a:rPr sz="2800" spc="-6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to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search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for</a:t>
            </a:r>
            <a:r>
              <a:rPr sz="2800" spc="-6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relevant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literature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effectively</a:t>
            </a:r>
            <a:endParaRPr sz="28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5963" y="3776472"/>
            <a:ext cx="9659112" cy="249021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0640061" y="12715704"/>
            <a:ext cx="94487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>
                <a:solidFill>
                  <a:prstClr val="black"/>
                </a:solidFill>
              </a:rPr>
              <a:t>Holmes</a:t>
            </a:r>
            <a:r>
              <a:rPr spc="-35" dirty="0">
                <a:solidFill>
                  <a:prstClr val="black"/>
                </a:solidFill>
              </a:rPr>
              <a:t> </a:t>
            </a:r>
            <a:r>
              <a:rPr spc="-10" dirty="0">
                <a:solidFill>
                  <a:prstClr val="black"/>
                </a:solidFill>
              </a:rPr>
              <a:t>Institute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792669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00201"/>
            <a:ext cx="12192000" cy="826135"/>
            <a:chOff x="0" y="0"/>
            <a:chExt cx="12192000" cy="826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8260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99" y="70103"/>
              <a:ext cx="1213104" cy="5349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90342" y="1850212"/>
            <a:ext cx="38239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</a:rPr>
              <a:t>How</a:t>
            </a:r>
            <a:r>
              <a:rPr sz="2800" spc="-6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to</a:t>
            </a:r>
            <a:r>
              <a:rPr sz="2800" spc="-6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analyse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critically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0640061" y="12715704"/>
            <a:ext cx="94487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>
                <a:solidFill>
                  <a:prstClr val="black"/>
                </a:solidFill>
              </a:rPr>
              <a:t>Holmes</a:t>
            </a:r>
            <a:r>
              <a:rPr spc="-35" dirty="0">
                <a:solidFill>
                  <a:prstClr val="black"/>
                </a:solidFill>
              </a:rPr>
              <a:t> </a:t>
            </a:r>
            <a:r>
              <a:rPr spc="-10" dirty="0">
                <a:solidFill>
                  <a:prstClr val="black"/>
                </a:solidFill>
              </a:rPr>
              <a:t>Institute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140" y="3010915"/>
            <a:ext cx="10178415" cy="478528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53085" indent="-343535">
              <a:lnSpc>
                <a:spcPts val="2160"/>
              </a:lnSpc>
              <a:spcBef>
                <a:spcPts val="375"/>
              </a:spcBef>
              <a:buFontTx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Critical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means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critique’,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instance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check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reading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credible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relevant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research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question’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ts val="2280"/>
              </a:lnSpc>
              <a:spcBef>
                <a:spcPts val="1890"/>
              </a:spcBef>
              <a:buFontTx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good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published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article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well-</a:t>
            </a:r>
            <a:r>
              <a:rPr sz="2000" dirty="0">
                <a:latin typeface="Arial"/>
                <a:cs typeface="Arial"/>
              </a:rPr>
              <a:t>structured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present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reasoned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argument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that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has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relevant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links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between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pieces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90000"/>
              </a:lnSpc>
              <a:spcBef>
                <a:spcPts val="2160"/>
              </a:spcBef>
              <a:buFontTx/>
              <a:buChar char="•"/>
              <a:tabLst>
                <a:tab pos="355600" algn="l"/>
              </a:tabLst>
            </a:pPr>
            <a:r>
              <a:rPr sz="2000" spc="-45" dirty="0">
                <a:latin typeface="Arial"/>
                <a:cs typeface="Arial"/>
              </a:rPr>
              <a:t>You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need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discern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whether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author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presenting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particular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‘bias’,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perhaps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trying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prove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certain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perspective.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If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look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another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article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presents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alternate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view.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When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have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read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both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will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better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position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appreciate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both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sides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argument.</a:t>
            </a:r>
            <a:endParaRPr sz="2000">
              <a:latin typeface="Arial"/>
              <a:cs typeface="Arial"/>
            </a:endParaRPr>
          </a:p>
          <a:p>
            <a:pPr marL="355600" indent="-342900">
              <a:spcBef>
                <a:spcPts val="1914"/>
              </a:spcBef>
              <a:buFontTx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Consider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what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assumptions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being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made.</a:t>
            </a:r>
            <a:endParaRPr sz="2000">
              <a:latin typeface="Arial"/>
              <a:cs typeface="Arial"/>
            </a:endParaRPr>
          </a:p>
          <a:p>
            <a:pPr marL="355600" indent="-342900">
              <a:spcBef>
                <a:spcPts val="1920"/>
              </a:spcBef>
              <a:buFontTx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Consider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how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generalizable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findings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conclusions.</a:t>
            </a:r>
            <a:endParaRPr sz="2000">
              <a:latin typeface="Arial"/>
              <a:cs typeface="Arial"/>
            </a:endParaRPr>
          </a:p>
          <a:p>
            <a:pPr marL="355600" marR="102235" indent="-343535">
              <a:lnSpc>
                <a:spcPts val="2160"/>
              </a:lnSpc>
              <a:spcBef>
                <a:spcPts val="2195"/>
              </a:spcBef>
              <a:buFontTx/>
              <a:buChar char="•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If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opinion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that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relevant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research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question,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build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argument </a:t>
            </a:r>
            <a:r>
              <a:rPr sz="2000" dirty="0">
                <a:latin typeface="Arial"/>
                <a:cs typeface="Arial"/>
              </a:rPr>
              <a:t>based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good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academic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sample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literature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state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your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opinion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objectively.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792669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00201"/>
            <a:ext cx="12192000" cy="826135"/>
            <a:chOff x="0" y="0"/>
            <a:chExt cx="12192000" cy="826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8260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99" y="70103"/>
              <a:ext cx="1213104" cy="5349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90343" y="1850212"/>
            <a:ext cx="4636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</a:rPr>
              <a:t>Applying</a:t>
            </a:r>
            <a:r>
              <a:rPr sz="2800" spc="-10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Harvard</a:t>
            </a:r>
            <a:r>
              <a:rPr sz="2800" spc="-95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referencing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0640061" y="12715704"/>
            <a:ext cx="94487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>
                <a:solidFill>
                  <a:prstClr val="black"/>
                </a:solidFill>
              </a:rPr>
              <a:t>Holmes</a:t>
            </a:r>
            <a:r>
              <a:rPr spc="-35" dirty="0">
                <a:solidFill>
                  <a:prstClr val="black"/>
                </a:solidFill>
              </a:rPr>
              <a:t> </a:t>
            </a:r>
            <a:r>
              <a:rPr spc="-10" dirty="0">
                <a:solidFill>
                  <a:prstClr val="black"/>
                </a:solidFill>
              </a:rPr>
              <a:t>Institute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93140" y="3004820"/>
            <a:ext cx="10048875" cy="5001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926465" indent="-343535">
              <a:lnSpc>
                <a:spcPts val="2590"/>
              </a:lnSpc>
              <a:spcBef>
                <a:spcPts val="425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Harvard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style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most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common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referencing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style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spc="-10" dirty="0">
                <a:latin typeface="Arial"/>
                <a:cs typeface="Arial"/>
              </a:rPr>
              <a:t>universities.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ts val="2590"/>
              </a:lnSpc>
              <a:spcBef>
                <a:spcPts val="2600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Managing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references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citations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important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because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how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reader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evaluates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credibility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argument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present.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735"/>
              </a:lnSpc>
              <a:spcBef>
                <a:spcPts val="2265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Never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guess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make-</a:t>
            </a:r>
            <a:r>
              <a:rPr sz="2400" dirty="0">
                <a:latin typeface="Arial"/>
                <a:cs typeface="Arial"/>
              </a:rPr>
              <a:t>up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reference.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wrong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raises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suspicion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of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735"/>
              </a:lnSpc>
            </a:pPr>
            <a:r>
              <a:rPr sz="2400" spc="-10" dirty="0">
                <a:latin typeface="Arial"/>
                <a:cs typeface="Arial"/>
              </a:rPr>
              <a:t>plagiarism.</a:t>
            </a:r>
            <a:endParaRPr sz="2400">
              <a:latin typeface="Arial"/>
              <a:cs typeface="Arial"/>
            </a:endParaRPr>
          </a:p>
          <a:p>
            <a:pPr marL="355600" marR="10795" indent="-343535">
              <a:lnSpc>
                <a:spcPct val="90000"/>
              </a:lnSpc>
              <a:spcBef>
                <a:spcPts val="2595"/>
              </a:spcBef>
              <a:buFontTx/>
              <a:buChar char="•"/>
              <a:tabLst>
                <a:tab pos="355600" algn="l"/>
              </a:tabLst>
            </a:pPr>
            <a:r>
              <a:rPr sz="2400" spc="-50" dirty="0">
                <a:latin typeface="Arial"/>
                <a:cs typeface="Arial"/>
              </a:rPr>
              <a:t>You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cite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original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author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in-</a:t>
            </a:r>
            <a:r>
              <a:rPr sz="2400" dirty="0">
                <a:latin typeface="Arial"/>
                <a:cs typeface="Arial"/>
              </a:rPr>
              <a:t>text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(author,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date,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paragraph)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provide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complete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details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source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reference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list.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This </a:t>
            </a:r>
            <a:r>
              <a:rPr sz="2400" spc="-10" dirty="0">
                <a:latin typeface="Arial"/>
                <a:cs typeface="Arial"/>
              </a:rPr>
              <a:t>includes: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Author,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year,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title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article,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name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journal,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volume,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issue, </a:t>
            </a:r>
            <a:r>
              <a:rPr sz="2400" dirty="0">
                <a:latin typeface="Arial"/>
                <a:cs typeface="Arial"/>
              </a:rPr>
              <a:t>page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number).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2305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Consult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style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guide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Harvard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referencing.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3285" y="1792669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00201"/>
            <a:ext cx="12192000" cy="826135"/>
            <a:chOff x="0" y="0"/>
            <a:chExt cx="12192000" cy="826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8260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99" y="70103"/>
              <a:ext cx="1213104" cy="5349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90343" y="1850212"/>
            <a:ext cx="3943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</a:rPr>
              <a:t>Questions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for</a:t>
            </a:r>
            <a:r>
              <a:rPr sz="2800" spc="-7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self-review</a:t>
            </a:r>
            <a:endParaRPr sz="28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10640061" y="12715704"/>
            <a:ext cx="944879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dirty="0">
                <a:solidFill>
                  <a:prstClr val="black"/>
                </a:solidFill>
              </a:rPr>
              <a:t>Holmes</a:t>
            </a:r>
            <a:r>
              <a:rPr spc="-35" dirty="0">
                <a:solidFill>
                  <a:prstClr val="black"/>
                </a:solidFill>
              </a:rPr>
              <a:t> </a:t>
            </a:r>
            <a:r>
              <a:rPr spc="-10" dirty="0">
                <a:solidFill>
                  <a:prstClr val="black"/>
                </a:solidFill>
              </a:rPr>
              <a:t>Institute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993139" y="3186447"/>
            <a:ext cx="10137140" cy="47840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200">
              <a:spcBef>
                <a:spcPts val="105"/>
              </a:spcBef>
              <a:buAutoNum type="arabicPeriod"/>
              <a:tabLst>
                <a:tab pos="469900" algn="l"/>
              </a:tabLst>
            </a:pPr>
            <a:r>
              <a:rPr dirty="0"/>
              <a:t>Explain</a:t>
            </a:r>
            <a:r>
              <a:rPr spc="-2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purpose</a:t>
            </a:r>
            <a:r>
              <a:rPr spc="-6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literature</a:t>
            </a:r>
            <a:r>
              <a:rPr spc="-55" dirty="0"/>
              <a:t> </a:t>
            </a:r>
            <a:r>
              <a:rPr spc="-10" dirty="0"/>
              <a:t>review.</a:t>
            </a:r>
          </a:p>
          <a:p>
            <a:pPr marL="469900" marR="567055" indent="-457834">
              <a:lnSpc>
                <a:spcPts val="2160"/>
              </a:lnSpc>
              <a:spcBef>
                <a:spcPts val="2190"/>
              </a:spcBef>
              <a:buAutoNum type="arabicPeriod"/>
              <a:tabLst>
                <a:tab pos="469900" algn="l"/>
              </a:tabLst>
            </a:pPr>
            <a:r>
              <a:rPr dirty="0"/>
              <a:t>What</a:t>
            </a:r>
            <a:r>
              <a:rPr spc="-45" dirty="0"/>
              <a:t> </a:t>
            </a:r>
            <a:r>
              <a:rPr dirty="0"/>
              <a:t>are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advantages</a:t>
            </a:r>
            <a:r>
              <a:rPr spc="-4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using</a:t>
            </a:r>
            <a:r>
              <a:rPr spc="-35" dirty="0"/>
              <a:t> </a:t>
            </a:r>
            <a:r>
              <a:rPr dirty="0"/>
              <a:t>an</a:t>
            </a:r>
            <a:r>
              <a:rPr spc="-10" dirty="0"/>
              <a:t> </a:t>
            </a:r>
            <a:r>
              <a:rPr dirty="0"/>
              <a:t>academic</a:t>
            </a:r>
            <a:r>
              <a:rPr spc="-45" dirty="0"/>
              <a:t> </a:t>
            </a:r>
            <a:r>
              <a:rPr dirty="0"/>
              <a:t>search</a:t>
            </a:r>
            <a:r>
              <a:rPr spc="-45" dirty="0"/>
              <a:t> </a:t>
            </a:r>
            <a:r>
              <a:rPr dirty="0"/>
              <a:t>engine</a:t>
            </a:r>
            <a:r>
              <a:rPr spc="-20" dirty="0"/>
              <a:t> </a:t>
            </a:r>
            <a:r>
              <a:rPr dirty="0"/>
              <a:t>(in</a:t>
            </a:r>
            <a:r>
              <a:rPr spc="-25" dirty="0"/>
              <a:t> </a:t>
            </a:r>
            <a:r>
              <a:rPr dirty="0"/>
              <a:t>preference</a:t>
            </a:r>
            <a:r>
              <a:rPr spc="-5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spc="-50" dirty="0"/>
              <a:t>a </a:t>
            </a:r>
            <a:r>
              <a:rPr dirty="0"/>
              <a:t>general</a:t>
            </a:r>
            <a:r>
              <a:rPr spc="-50" dirty="0"/>
              <a:t> </a:t>
            </a:r>
            <a:r>
              <a:rPr dirty="0"/>
              <a:t>web</a:t>
            </a:r>
            <a:r>
              <a:rPr spc="-40" dirty="0"/>
              <a:t> </a:t>
            </a:r>
            <a:r>
              <a:rPr dirty="0"/>
              <a:t>search</a:t>
            </a:r>
            <a:r>
              <a:rPr spc="-50" dirty="0"/>
              <a:t> </a:t>
            </a:r>
            <a:r>
              <a:rPr spc="-10" dirty="0"/>
              <a:t>engine)?</a:t>
            </a:r>
          </a:p>
          <a:p>
            <a:pPr marL="469900" marR="337185" indent="-457834">
              <a:lnSpc>
                <a:spcPts val="2160"/>
              </a:lnSpc>
              <a:spcBef>
                <a:spcPts val="2160"/>
              </a:spcBef>
              <a:buAutoNum type="arabicPeriod"/>
              <a:tabLst>
                <a:tab pos="469900" algn="l"/>
              </a:tabLst>
            </a:pPr>
            <a:r>
              <a:rPr dirty="0"/>
              <a:t>Which</a:t>
            </a:r>
            <a:r>
              <a:rPr spc="-4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following</a:t>
            </a:r>
            <a:r>
              <a:rPr spc="-20" dirty="0"/>
              <a:t> </a:t>
            </a:r>
            <a:r>
              <a:rPr dirty="0"/>
              <a:t>references</a:t>
            </a:r>
            <a:r>
              <a:rPr spc="-6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entirely</a:t>
            </a:r>
            <a:r>
              <a:rPr spc="-35" dirty="0"/>
              <a:t> </a:t>
            </a:r>
            <a:r>
              <a:rPr dirty="0"/>
              <a:t>correct</a:t>
            </a:r>
            <a:r>
              <a:rPr spc="-7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Harvard</a:t>
            </a:r>
            <a:r>
              <a:rPr spc="-40" dirty="0"/>
              <a:t> </a:t>
            </a:r>
            <a:r>
              <a:rPr dirty="0"/>
              <a:t>style,</a:t>
            </a:r>
            <a:r>
              <a:rPr spc="-4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where</a:t>
            </a:r>
            <a:r>
              <a:rPr spc="-45" dirty="0"/>
              <a:t> </a:t>
            </a:r>
            <a:r>
              <a:rPr spc="-25" dirty="0"/>
              <a:t>are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errors</a:t>
            </a:r>
            <a:r>
              <a:rPr spc="-55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others?</a:t>
            </a:r>
          </a:p>
          <a:p>
            <a:pPr marL="12700" marR="5080">
              <a:spcBef>
                <a:spcPts val="2145"/>
              </a:spcBef>
            </a:pPr>
            <a:r>
              <a:rPr sz="1600" dirty="0"/>
              <a:t>BJ</a:t>
            </a:r>
            <a:r>
              <a:rPr sz="1600" spc="-114" dirty="0"/>
              <a:t> </a:t>
            </a:r>
            <a:r>
              <a:rPr sz="1600" dirty="0"/>
              <a:t>Avolio,</a:t>
            </a:r>
            <a:r>
              <a:rPr sz="1600" spc="-75" dirty="0"/>
              <a:t> </a:t>
            </a:r>
            <a:r>
              <a:rPr sz="1600" spc="-10" dirty="0"/>
              <a:t>GardnerW.</a:t>
            </a:r>
            <a:r>
              <a:rPr sz="1600" spc="-5" dirty="0"/>
              <a:t> </a:t>
            </a:r>
            <a:r>
              <a:rPr sz="1600" i="1" dirty="0"/>
              <a:t>Authentic</a:t>
            </a:r>
            <a:r>
              <a:rPr sz="1600" i="1" spc="-55" dirty="0"/>
              <a:t> </a:t>
            </a:r>
            <a:r>
              <a:rPr sz="1600" i="1" dirty="0"/>
              <a:t>Leadership</a:t>
            </a:r>
            <a:r>
              <a:rPr sz="1600" i="1" spc="-50" dirty="0"/>
              <a:t> </a:t>
            </a:r>
            <a:r>
              <a:rPr sz="1600" i="1" dirty="0"/>
              <a:t>Development:</a:t>
            </a:r>
            <a:r>
              <a:rPr sz="1600" i="1" spc="-30" dirty="0"/>
              <a:t> </a:t>
            </a:r>
            <a:r>
              <a:rPr sz="1600" i="1" dirty="0"/>
              <a:t>Getting</a:t>
            </a:r>
            <a:r>
              <a:rPr sz="1600" i="1" spc="-35" dirty="0"/>
              <a:t> </a:t>
            </a:r>
            <a:r>
              <a:rPr sz="1600" i="1" dirty="0"/>
              <a:t>to</a:t>
            </a:r>
            <a:r>
              <a:rPr sz="1600" i="1" spc="-35" dirty="0"/>
              <a:t> </a:t>
            </a:r>
            <a:r>
              <a:rPr sz="1600" i="1" dirty="0"/>
              <a:t>the</a:t>
            </a:r>
            <a:r>
              <a:rPr sz="1600" i="1" spc="-35" dirty="0"/>
              <a:t> </a:t>
            </a:r>
            <a:r>
              <a:rPr sz="1600" i="1" dirty="0"/>
              <a:t>root</a:t>
            </a:r>
            <a:r>
              <a:rPr sz="1600" i="1" spc="-30" dirty="0"/>
              <a:t> </a:t>
            </a:r>
            <a:r>
              <a:rPr sz="1600" i="1" dirty="0"/>
              <a:t>of</a:t>
            </a:r>
            <a:r>
              <a:rPr sz="1600" i="1" spc="-35" dirty="0"/>
              <a:t> </a:t>
            </a:r>
            <a:r>
              <a:rPr sz="1600" i="1" dirty="0"/>
              <a:t>positive</a:t>
            </a:r>
            <a:r>
              <a:rPr sz="1600" i="1" spc="-65" dirty="0"/>
              <a:t> </a:t>
            </a:r>
            <a:r>
              <a:rPr sz="1600" i="1" dirty="0"/>
              <a:t>forms</a:t>
            </a:r>
            <a:r>
              <a:rPr sz="1600" i="1" spc="-15" dirty="0"/>
              <a:t> </a:t>
            </a:r>
            <a:r>
              <a:rPr sz="1600" i="1" dirty="0"/>
              <a:t>of</a:t>
            </a:r>
            <a:r>
              <a:rPr sz="1600" i="1" spc="-35" dirty="0"/>
              <a:t> </a:t>
            </a:r>
            <a:r>
              <a:rPr sz="1600" i="1" dirty="0"/>
              <a:t>leadership.</a:t>
            </a:r>
            <a:r>
              <a:rPr sz="1600" i="1" spc="-10" dirty="0"/>
              <a:t> </a:t>
            </a:r>
            <a:r>
              <a:rPr sz="1600" spc="-25" dirty="0"/>
              <a:t>The </a:t>
            </a:r>
            <a:r>
              <a:rPr sz="1600" dirty="0"/>
              <a:t>Leadership</a:t>
            </a:r>
            <a:r>
              <a:rPr sz="1600" spc="-65" dirty="0"/>
              <a:t> </a:t>
            </a:r>
            <a:r>
              <a:rPr sz="1600" spc="-10" dirty="0"/>
              <a:t>Quarterly, </a:t>
            </a:r>
            <a:r>
              <a:rPr sz="1600" i="1" dirty="0"/>
              <a:t>2005</a:t>
            </a:r>
            <a:r>
              <a:rPr sz="1600" dirty="0"/>
              <a:t>,</a:t>
            </a:r>
            <a:r>
              <a:rPr sz="1600" spc="-50" dirty="0"/>
              <a:t> </a:t>
            </a:r>
            <a:r>
              <a:rPr sz="1600" dirty="0"/>
              <a:t>issue</a:t>
            </a:r>
            <a:r>
              <a:rPr sz="1600" spc="-70" dirty="0"/>
              <a:t> </a:t>
            </a:r>
            <a:r>
              <a:rPr sz="1600" spc="-50" dirty="0"/>
              <a:t>3</a:t>
            </a:r>
            <a:endParaRPr sz="1600"/>
          </a:p>
          <a:p>
            <a:pPr>
              <a:spcBef>
                <a:spcPts val="85"/>
              </a:spcBef>
            </a:pPr>
            <a:endParaRPr sz="1600"/>
          </a:p>
          <a:p>
            <a:pPr marL="12700" marR="105410"/>
            <a:r>
              <a:rPr sz="1600" spc="-10" dirty="0"/>
              <a:t>Giorgi,</a:t>
            </a:r>
            <a:r>
              <a:rPr sz="1600" spc="-95" dirty="0"/>
              <a:t> </a:t>
            </a:r>
            <a:r>
              <a:rPr sz="1600" dirty="0"/>
              <a:t>A.</a:t>
            </a:r>
            <a:r>
              <a:rPr sz="1600" spc="-35" dirty="0"/>
              <a:t> </a:t>
            </a:r>
            <a:r>
              <a:rPr sz="1600" dirty="0"/>
              <a:t>1997.</a:t>
            </a:r>
            <a:r>
              <a:rPr sz="1600" spc="-40" dirty="0"/>
              <a:t> </a:t>
            </a:r>
            <a:r>
              <a:rPr sz="1600" dirty="0"/>
              <a:t>The</a:t>
            </a:r>
            <a:r>
              <a:rPr sz="1600" spc="-60" dirty="0"/>
              <a:t> </a:t>
            </a:r>
            <a:r>
              <a:rPr sz="1600" spc="-10" dirty="0"/>
              <a:t>Theory,</a:t>
            </a:r>
            <a:r>
              <a:rPr sz="1600" spc="15" dirty="0"/>
              <a:t> </a:t>
            </a:r>
            <a:r>
              <a:rPr sz="1600" dirty="0"/>
              <a:t>Practice</a:t>
            </a:r>
            <a:r>
              <a:rPr sz="1600" spc="-40" dirty="0"/>
              <a:t> </a:t>
            </a:r>
            <a:r>
              <a:rPr sz="1600" dirty="0"/>
              <a:t>and</a:t>
            </a:r>
            <a:r>
              <a:rPr sz="1600" spc="-20" dirty="0"/>
              <a:t> </a:t>
            </a:r>
            <a:r>
              <a:rPr sz="1600" dirty="0"/>
              <a:t>Evolution</a:t>
            </a:r>
            <a:r>
              <a:rPr sz="1600" spc="-55" dirty="0"/>
              <a:t> </a:t>
            </a:r>
            <a:r>
              <a:rPr sz="1600" dirty="0"/>
              <a:t>of</a:t>
            </a:r>
            <a:r>
              <a:rPr sz="1600" spc="-15" dirty="0"/>
              <a:t> </a:t>
            </a:r>
            <a:r>
              <a:rPr sz="1600" dirty="0"/>
              <a:t>the</a:t>
            </a:r>
            <a:r>
              <a:rPr sz="1600" spc="-20" dirty="0"/>
              <a:t> </a:t>
            </a:r>
            <a:r>
              <a:rPr sz="1600" spc="-10" dirty="0"/>
              <a:t>Phenomenological</a:t>
            </a:r>
            <a:r>
              <a:rPr sz="1600" spc="-60" dirty="0"/>
              <a:t> </a:t>
            </a:r>
            <a:r>
              <a:rPr sz="1600" dirty="0"/>
              <a:t>Method</a:t>
            </a:r>
            <a:r>
              <a:rPr sz="1600" spc="-10" dirty="0"/>
              <a:t> </a:t>
            </a:r>
            <a:r>
              <a:rPr sz="1600" dirty="0"/>
              <a:t>as</a:t>
            </a:r>
            <a:r>
              <a:rPr sz="1600" spc="-30" dirty="0"/>
              <a:t> </a:t>
            </a:r>
            <a:r>
              <a:rPr sz="1600" dirty="0"/>
              <a:t>a</a:t>
            </a:r>
            <a:r>
              <a:rPr sz="1600" spc="-35" dirty="0"/>
              <a:t> </a:t>
            </a:r>
            <a:r>
              <a:rPr sz="1600" dirty="0"/>
              <a:t>Qualitative</a:t>
            </a:r>
            <a:r>
              <a:rPr sz="1600" spc="-30" dirty="0"/>
              <a:t> </a:t>
            </a:r>
            <a:r>
              <a:rPr sz="1600" spc="-10" dirty="0"/>
              <a:t>Research </a:t>
            </a:r>
            <a:r>
              <a:rPr sz="1600" dirty="0"/>
              <a:t>Procedure.</a:t>
            </a:r>
            <a:r>
              <a:rPr sz="1600" spc="-30" dirty="0"/>
              <a:t> </a:t>
            </a:r>
            <a:r>
              <a:rPr sz="1600" i="1" dirty="0"/>
              <a:t>Journal</a:t>
            </a:r>
            <a:r>
              <a:rPr sz="1600" i="1" spc="-55" dirty="0"/>
              <a:t> </a:t>
            </a:r>
            <a:r>
              <a:rPr sz="1600" i="1" dirty="0"/>
              <a:t>of</a:t>
            </a:r>
            <a:r>
              <a:rPr sz="1600" i="1" spc="-40" dirty="0"/>
              <a:t> </a:t>
            </a:r>
            <a:r>
              <a:rPr sz="1600" i="1" dirty="0"/>
              <a:t>Phenomenological</a:t>
            </a:r>
            <a:r>
              <a:rPr sz="1600" i="1" spc="-75" dirty="0"/>
              <a:t> </a:t>
            </a:r>
            <a:r>
              <a:rPr sz="1600" i="1" spc="-10" dirty="0"/>
              <a:t>Psychology,</a:t>
            </a:r>
            <a:r>
              <a:rPr sz="1600" i="1" spc="-75" dirty="0"/>
              <a:t> </a:t>
            </a:r>
            <a:r>
              <a:rPr sz="1600" i="1" dirty="0"/>
              <a:t>28(</a:t>
            </a:r>
            <a:r>
              <a:rPr sz="1600" dirty="0"/>
              <a:t>2):</a:t>
            </a:r>
            <a:r>
              <a:rPr sz="1600" spc="-25" dirty="0"/>
              <a:t> </a:t>
            </a:r>
            <a:r>
              <a:rPr sz="1600" spc="-10" dirty="0"/>
              <a:t>235-</a:t>
            </a:r>
            <a:r>
              <a:rPr sz="1600" spc="-25" dirty="0"/>
              <a:t>260</a:t>
            </a:r>
            <a:endParaRPr sz="1600"/>
          </a:p>
          <a:p>
            <a:pPr>
              <a:spcBef>
                <a:spcPts val="80"/>
              </a:spcBef>
            </a:pPr>
            <a:endParaRPr sz="1600"/>
          </a:p>
          <a:p>
            <a:pPr marL="12700"/>
            <a:r>
              <a:rPr sz="1600" dirty="0"/>
              <a:t>Maxwell1998,</a:t>
            </a:r>
            <a:r>
              <a:rPr sz="1600" spc="-35" dirty="0"/>
              <a:t> </a:t>
            </a:r>
            <a:r>
              <a:rPr sz="1600" i="1" spc="-10" dirty="0"/>
              <a:t>twenty-</a:t>
            </a:r>
            <a:r>
              <a:rPr sz="1600" i="1" dirty="0"/>
              <a:t>one</a:t>
            </a:r>
            <a:r>
              <a:rPr sz="1600" i="1" spc="-25" dirty="0"/>
              <a:t> </a:t>
            </a:r>
            <a:r>
              <a:rPr sz="1600" i="1" dirty="0"/>
              <a:t>irrefutable</a:t>
            </a:r>
            <a:r>
              <a:rPr sz="1600" i="1" spc="-35" dirty="0"/>
              <a:t> </a:t>
            </a:r>
            <a:r>
              <a:rPr sz="1600" i="1" dirty="0"/>
              <a:t>laws</a:t>
            </a:r>
            <a:r>
              <a:rPr sz="1600" i="1" spc="-50" dirty="0"/>
              <a:t> </a:t>
            </a:r>
            <a:r>
              <a:rPr sz="1600" i="1" dirty="0"/>
              <a:t>of</a:t>
            </a:r>
            <a:r>
              <a:rPr sz="1600" i="1" spc="-35" dirty="0"/>
              <a:t> </a:t>
            </a:r>
            <a:r>
              <a:rPr sz="1600" i="1" dirty="0"/>
              <a:t>leadership</a:t>
            </a:r>
            <a:r>
              <a:rPr sz="1600" dirty="0"/>
              <a:t>.</a:t>
            </a:r>
            <a:r>
              <a:rPr sz="1600" spc="-60" dirty="0"/>
              <a:t> </a:t>
            </a:r>
            <a:r>
              <a:rPr sz="1600" spc="-25" dirty="0"/>
              <a:t>USA</a:t>
            </a:r>
            <a:endParaRPr sz="1600"/>
          </a:p>
          <a:p>
            <a:pPr>
              <a:spcBef>
                <a:spcPts val="80"/>
              </a:spcBef>
            </a:pPr>
            <a:endParaRPr sz="1600"/>
          </a:p>
          <a:p>
            <a:pPr marL="12700" marR="108585"/>
            <a:r>
              <a:rPr sz="1600" dirty="0"/>
              <a:t>Robinson</a:t>
            </a:r>
            <a:r>
              <a:rPr sz="1600" spc="-45" dirty="0"/>
              <a:t> </a:t>
            </a:r>
            <a:r>
              <a:rPr sz="1600" i="1" dirty="0"/>
              <a:t>et.</a:t>
            </a:r>
            <a:r>
              <a:rPr sz="1600" i="1" spc="-25" dirty="0"/>
              <a:t> </a:t>
            </a:r>
            <a:r>
              <a:rPr sz="1600" i="1" dirty="0"/>
              <a:t>al.</a:t>
            </a:r>
            <a:r>
              <a:rPr sz="1600" i="1" spc="-20" dirty="0"/>
              <a:t> </a:t>
            </a:r>
            <a:r>
              <a:rPr sz="1600" dirty="0"/>
              <a:t>How</a:t>
            </a:r>
            <a:r>
              <a:rPr sz="1600" spc="-35" dirty="0"/>
              <a:t> </a:t>
            </a:r>
            <a:r>
              <a:rPr sz="1600" dirty="0"/>
              <a:t>entrepreneurs</a:t>
            </a:r>
            <a:r>
              <a:rPr sz="1600" spc="-10" dirty="0"/>
              <a:t> </a:t>
            </a:r>
            <a:r>
              <a:rPr sz="1600" dirty="0"/>
              <a:t>deal</a:t>
            </a:r>
            <a:r>
              <a:rPr sz="1600" spc="-30" dirty="0"/>
              <a:t> </a:t>
            </a:r>
            <a:r>
              <a:rPr sz="1600" dirty="0"/>
              <a:t>with</a:t>
            </a:r>
            <a:r>
              <a:rPr sz="1600" spc="-25" dirty="0"/>
              <a:t> </a:t>
            </a:r>
            <a:r>
              <a:rPr sz="1600" dirty="0"/>
              <a:t>ethical</a:t>
            </a:r>
            <a:r>
              <a:rPr sz="1600" spc="-40" dirty="0"/>
              <a:t> </a:t>
            </a:r>
            <a:r>
              <a:rPr sz="1600" dirty="0"/>
              <a:t>challenges</a:t>
            </a:r>
            <a:r>
              <a:rPr sz="1600" spc="-30" dirty="0"/>
              <a:t> </a:t>
            </a:r>
            <a:r>
              <a:rPr sz="1600" dirty="0"/>
              <a:t>–</a:t>
            </a:r>
            <a:r>
              <a:rPr sz="1600" spc="-35" dirty="0"/>
              <a:t> </a:t>
            </a:r>
            <a:r>
              <a:rPr sz="1600" dirty="0"/>
              <a:t>an</a:t>
            </a:r>
            <a:r>
              <a:rPr sz="1600" spc="-25" dirty="0"/>
              <a:t> </a:t>
            </a:r>
            <a:r>
              <a:rPr sz="1600" dirty="0"/>
              <a:t>application</a:t>
            </a:r>
            <a:r>
              <a:rPr sz="1600" spc="-70" dirty="0"/>
              <a:t> </a:t>
            </a:r>
            <a:r>
              <a:rPr sz="1600" dirty="0"/>
              <a:t>of</a:t>
            </a:r>
            <a:r>
              <a:rPr sz="1600" spc="-25" dirty="0"/>
              <a:t> </a:t>
            </a:r>
            <a:r>
              <a:rPr sz="1600" dirty="0"/>
              <a:t>the</a:t>
            </a:r>
            <a:r>
              <a:rPr sz="1600" spc="-25" dirty="0"/>
              <a:t> </a:t>
            </a:r>
            <a:r>
              <a:rPr sz="1600" dirty="0"/>
              <a:t>business</a:t>
            </a:r>
            <a:r>
              <a:rPr sz="1600" spc="-40" dirty="0"/>
              <a:t> </a:t>
            </a:r>
            <a:r>
              <a:rPr sz="1600" dirty="0"/>
              <a:t>ethics</a:t>
            </a:r>
            <a:r>
              <a:rPr sz="1600" spc="-40" dirty="0"/>
              <a:t> </a:t>
            </a:r>
            <a:r>
              <a:rPr sz="1600" spc="-10" dirty="0"/>
              <a:t>Synergy </a:t>
            </a:r>
            <a:r>
              <a:rPr sz="1600" dirty="0"/>
              <a:t>Star</a:t>
            </a:r>
            <a:r>
              <a:rPr sz="1600" spc="-30" dirty="0"/>
              <a:t> </a:t>
            </a:r>
            <a:r>
              <a:rPr sz="1600" dirty="0"/>
              <a:t>technique.</a:t>
            </a:r>
            <a:r>
              <a:rPr sz="1600" spc="-30" dirty="0"/>
              <a:t> </a:t>
            </a:r>
            <a:r>
              <a:rPr sz="1600" i="1" dirty="0"/>
              <a:t>JBE,</a:t>
            </a:r>
            <a:r>
              <a:rPr sz="1600" i="1" spc="-40" dirty="0"/>
              <a:t> </a:t>
            </a:r>
            <a:r>
              <a:rPr sz="1600" i="1" spc="-10" dirty="0"/>
              <a:t>71</a:t>
            </a:r>
            <a:r>
              <a:rPr sz="1600" spc="-10" dirty="0"/>
              <a:t>(4)</a:t>
            </a:r>
            <a:endParaRPr sz="16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40059" y="8087970"/>
            <a:ext cx="9448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Holmes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Institute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10510" y="1820672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600201"/>
            <a:ext cx="12192000" cy="826135"/>
            <a:chOff x="0" y="0"/>
            <a:chExt cx="12192000" cy="826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8260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99" y="70103"/>
              <a:ext cx="1213104" cy="53492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821340" y="3405060"/>
            <a:ext cx="1094740" cy="256540"/>
          </a:xfrm>
          <a:custGeom>
            <a:avLst/>
            <a:gdLst/>
            <a:ahLst/>
            <a:cxnLst/>
            <a:rect l="l" t="t" r="r" b="b"/>
            <a:pathLst>
              <a:path w="1094739" h="256539">
                <a:moveTo>
                  <a:pt x="1094232" y="0"/>
                </a:moveTo>
                <a:lnTo>
                  <a:pt x="0" y="0"/>
                </a:lnTo>
                <a:lnTo>
                  <a:pt x="0" y="256032"/>
                </a:lnTo>
                <a:lnTo>
                  <a:pt x="1094232" y="256032"/>
                </a:lnTo>
                <a:lnTo>
                  <a:pt x="10942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40057" y="3405060"/>
            <a:ext cx="447040" cy="256540"/>
          </a:xfrm>
          <a:custGeom>
            <a:avLst/>
            <a:gdLst/>
            <a:ahLst/>
            <a:cxnLst/>
            <a:rect l="l" t="t" r="r" b="b"/>
            <a:pathLst>
              <a:path w="447039" h="256539">
                <a:moveTo>
                  <a:pt x="446531" y="0"/>
                </a:moveTo>
                <a:lnTo>
                  <a:pt x="0" y="0"/>
                </a:lnTo>
                <a:lnTo>
                  <a:pt x="0" y="256032"/>
                </a:lnTo>
                <a:lnTo>
                  <a:pt x="446531" y="256032"/>
                </a:lnTo>
                <a:lnTo>
                  <a:pt x="44653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5644" y="4776660"/>
          <a:ext cx="5510528" cy="1078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3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795">
                <a:tc gridSpan="4">
                  <a:txBody>
                    <a:bodyPr/>
                    <a:lstStyle/>
                    <a:p>
                      <a:pPr>
                        <a:lnSpc>
                          <a:spcPts val="19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Giorgi,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A.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1997.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Theory,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Practice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Evolution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ts val="20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Phenomenological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Method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Qualitative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>
                        <a:lnSpc>
                          <a:spcPts val="20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Procedure.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Journal</a:t>
                      </a:r>
                      <a:r>
                        <a:rPr sz="18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0" dirty="0">
                          <a:latin typeface="Arial"/>
                          <a:cs typeface="Arial"/>
                        </a:rPr>
                        <a:t>Phenomenological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>
                        <a:lnSpc>
                          <a:spcPts val="1989"/>
                        </a:lnSpc>
                      </a:pPr>
                      <a:r>
                        <a:rPr sz="1800" i="1" spc="-10" dirty="0">
                          <a:latin typeface="Arial"/>
                          <a:cs typeface="Arial"/>
                        </a:rPr>
                        <a:t>Psychology,</a:t>
                      </a:r>
                      <a:r>
                        <a:rPr sz="18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28(2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):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235-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260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904906" y="6148260"/>
            <a:ext cx="64135" cy="256540"/>
          </a:xfrm>
          <a:custGeom>
            <a:avLst/>
            <a:gdLst/>
            <a:ahLst/>
            <a:cxnLst/>
            <a:rect l="l" t="t" r="r" b="b"/>
            <a:pathLst>
              <a:path w="64135" h="256539">
                <a:moveTo>
                  <a:pt x="64008" y="0"/>
                </a:moveTo>
                <a:lnTo>
                  <a:pt x="0" y="0"/>
                </a:lnTo>
                <a:lnTo>
                  <a:pt x="0" y="256032"/>
                </a:lnTo>
                <a:lnTo>
                  <a:pt x="64008" y="256032"/>
                </a:lnTo>
                <a:lnTo>
                  <a:pt x="640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5644" y="8068449"/>
            <a:ext cx="622300" cy="256540"/>
          </a:xfrm>
          <a:custGeom>
            <a:avLst/>
            <a:gdLst/>
            <a:ahLst/>
            <a:cxnLst/>
            <a:rect l="l" t="t" r="r" b="b"/>
            <a:pathLst>
              <a:path w="622300" h="256540">
                <a:moveTo>
                  <a:pt x="621791" y="0"/>
                </a:moveTo>
                <a:lnTo>
                  <a:pt x="0" y="0"/>
                </a:lnTo>
                <a:lnTo>
                  <a:pt x="0" y="256032"/>
                </a:lnTo>
                <a:lnTo>
                  <a:pt x="621791" y="256032"/>
                </a:lnTo>
                <a:lnTo>
                  <a:pt x="62179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55453" y="8068449"/>
            <a:ext cx="253365" cy="256540"/>
          </a:xfrm>
          <a:custGeom>
            <a:avLst/>
            <a:gdLst/>
            <a:ahLst/>
            <a:cxnLst/>
            <a:rect l="l" t="t" r="r" b="b"/>
            <a:pathLst>
              <a:path w="253364" h="256540">
                <a:moveTo>
                  <a:pt x="252984" y="0"/>
                </a:moveTo>
                <a:lnTo>
                  <a:pt x="0" y="0"/>
                </a:lnTo>
                <a:lnTo>
                  <a:pt x="0" y="256032"/>
                </a:lnTo>
                <a:lnTo>
                  <a:pt x="252984" y="256032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93200" y="2544839"/>
            <a:ext cx="54457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Which</a:t>
            </a:r>
            <a:r>
              <a:rPr spc="-4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following</a:t>
            </a:r>
            <a:r>
              <a:rPr spc="15" dirty="0"/>
              <a:t> </a:t>
            </a:r>
            <a:r>
              <a:rPr dirty="0"/>
              <a:t>references</a:t>
            </a:r>
            <a:r>
              <a:rPr spc="-2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entirely</a:t>
            </a:r>
            <a:r>
              <a:rPr spc="-25" dirty="0"/>
              <a:t> </a:t>
            </a:r>
            <a:r>
              <a:rPr dirty="0"/>
              <a:t>correct</a:t>
            </a:r>
            <a:r>
              <a:rPr spc="-30" dirty="0"/>
              <a:t> </a:t>
            </a:r>
            <a:r>
              <a:rPr spc="-25" dirty="0"/>
              <a:t>in</a:t>
            </a:r>
          </a:p>
          <a:p>
            <a:pPr marL="12700">
              <a:spcBef>
                <a:spcPts val="5"/>
              </a:spcBef>
            </a:pPr>
            <a:r>
              <a:rPr dirty="0"/>
              <a:t>Harvard</a:t>
            </a:r>
            <a:r>
              <a:rPr spc="-25" dirty="0"/>
              <a:t> </a:t>
            </a:r>
            <a:r>
              <a:rPr dirty="0"/>
              <a:t>style,</a:t>
            </a:r>
            <a:r>
              <a:rPr spc="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where</a:t>
            </a:r>
            <a:r>
              <a:rPr spc="25" dirty="0"/>
              <a:t> </a:t>
            </a:r>
            <a:r>
              <a:rPr dirty="0"/>
              <a:t>are</a:t>
            </a:r>
            <a:r>
              <a:rPr spc="-1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errors</a:t>
            </a:r>
            <a:r>
              <a:rPr spc="-2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others?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3199" y="3368356"/>
            <a:ext cx="5307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Avolio,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B.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J.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Gardner,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W.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Authentic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Leadership </a:t>
            </a:r>
            <a:r>
              <a:rPr dirty="0">
                <a:latin typeface="Arial"/>
                <a:cs typeface="Arial"/>
              </a:rPr>
              <a:t>Development: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Getting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root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positive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forms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3199" y="3916693"/>
            <a:ext cx="1139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leadership.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6745" y="3953700"/>
            <a:ext cx="413639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0"/>
              </a:lnSpc>
            </a:pPr>
            <a:r>
              <a:rPr i="1" dirty="0">
                <a:latin typeface="Arial"/>
                <a:cs typeface="Arial"/>
              </a:rPr>
              <a:t>The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Leadership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Quarterly,</a:t>
            </a:r>
            <a:r>
              <a:rPr i="1" spc="-5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2005,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volume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5645" y="4228020"/>
            <a:ext cx="280733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i="1" dirty="0">
                <a:latin typeface="Arial"/>
                <a:cs typeface="Arial"/>
              </a:rPr>
              <a:t>…..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issue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3,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pages …. -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spc="-25" dirty="0">
                <a:latin typeface="Arial"/>
                <a:cs typeface="Arial"/>
              </a:rPr>
              <a:t>…..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3200" y="6112192"/>
            <a:ext cx="84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Maxwell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4034" y="6148260"/>
            <a:ext cx="37528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dirty="0">
                <a:latin typeface="Arial"/>
                <a:cs typeface="Arial"/>
              </a:rPr>
              <a:t>,</a:t>
            </a:r>
            <a:r>
              <a:rPr spc="50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J.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4446" y="6148260"/>
            <a:ext cx="13652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i="1" spc="-105"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86871" y="6112192"/>
            <a:ext cx="36912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71525" algn="l"/>
              </a:tabLst>
            </a:pPr>
            <a:r>
              <a:rPr spc="-10" dirty="0">
                <a:latin typeface="Arial"/>
                <a:cs typeface="Arial"/>
              </a:rPr>
              <a:t>1998.</a:t>
            </a:r>
            <a:r>
              <a:rPr dirty="0">
                <a:latin typeface="Arial"/>
                <a:cs typeface="Arial"/>
              </a:rPr>
              <a:t>	</a:t>
            </a:r>
            <a:r>
              <a:rPr i="1" spc="-10" dirty="0">
                <a:latin typeface="Arial"/>
                <a:cs typeface="Arial"/>
              </a:rPr>
              <a:t>wenty-</a:t>
            </a:r>
            <a:r>
              <a:rPr i="1" dirty="0">
                <a:latin typeface="Arial"/>
                <a:cs typeface="Arial"/>
              </a:rPr>
              <a:t>one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irrefutable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laws</a:t>
            </a:r>
            <a:r>
              <a:rPr i="1" spc="-25" dirty="0">
                <a:latin typeface="Arial"/>
                <a:cs typeface="Arial"/>
              </a:rPr>
              <a:t> of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93199" y="6386511"/>
            <a:ext cx="1076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0" dirty="0">
                <a:latin typeface="Arial"/>
                <a:cs typeface="Arial"/>
              </a:rPr>
              <a:t>leadership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55681" y="6422580"/>
            <a:ext cx="161290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dirty="0">
                <a:latin typeface="Arial"/>
                <a:cs typeface="Arial"/>
              </a:rPr>
              <a:t>.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Publisher: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City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93199" y="6935532"/>
            <a:ext cx="98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Robinson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67289" y="6971169"/>
            <a:ext cx="424180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80"/>
              </a:lnSpc>
            </a:pPr>
            <a:r>
              <a:rPr dirty="0">
                <a:latin typeface="Arial"/>
                <a:cs typeface="Arial"/>
              </a:rPr>
              <a:t>, D.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A.,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Davidsson,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P.,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van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der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Mescht,</a:t>
            </a:r>
            <a:r>
              <a:rPr spc="-25" dirty="0">
                <a:latin typeface="Arial"/>
                <a:cs typeface="Arial"/>
              </a:rPr>
              <a:t> H.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5645" y="7245489"/>
            <a:ext cx="201485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dirty="0">
                <a:latin typeface="Arial"/>
                <a:cs typeface="Arial"/>
              </a:rPr>
              <a:t>and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Court,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110" dirty="0">
                <a:latin typeface="Arial"/>
                <a:cs typeface="Arial"/>
              </a:rPr>
              <a:t>P.</a:t>
            </a:r>
            <a:r>
              <a:rPr spc="-10" dirty="0">
                <a:latin typeface="Arial"/>
                <a:cs typeface="Arial"/>
              </a:rPr>
              <a:t> 2007.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08308" y="7209802"/>
            <a:ext cx="292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How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entrepreneurs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deal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with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3199" y="7484122"/>
            <a:ext cx="510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ethical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challenges –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application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business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3200" y="7758441"/>
            <a:ext cx="312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ethics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Synergy Star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technique.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67945" y="7794129"/>
            <a:ext cx="205740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80"/>
              </a:lnSpc>
            </a:pPr>
            <a:r>
              <a:rPr i="1" dirty="0">
                <a:latin typeface="Arial"/>
                <a:cs typeface="Arial"/>
              </a:rPr>
              <a:t>Journal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of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Business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3200" y="8032458"/>
            <a:ext cx="1383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Ethics</a:t>
            </a:r>
            <a:r>
              <a:rPr dirty="0">
                <a:latin typeface="Arial"/>
                <a:cs typeface="Arial"/>
              </a:rPr>
              <a:t>,</a:t>
            </a:r>
            <a:r>
              <a:rPr spc="-2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71</a:t>
            </a:r>
            <a:r>
              <a:rPr spc="-10" dirty="0">
                <a:latin typeface="Arial"/>
                <a:cs typeface="Arial"/>
              </a:rPr>
              <a:t>(4)”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27538" y="8068449"/>
            <a:ext cx="147129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dirty="0">
                <a:latin typeface="Arial"/>
                <a:cs typeface="Arial"/>
              </a:rPr>
              <a:t>page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numbers</a:t>
            </a:r>
            <a:endParaRPr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14256D-BA09-B574-436A-9E87B73F77C5}"/>
              </a:ext>
            </a:extLst>
          </p:cNvPr>
          <p:cNvSpPr txBox="1"/>
          <p:nvPr/>
        </p:nvSpPr>
        <p:spPr>
          <a:xfrm>
            <a:off x="5843680" y="2555274"/>
            <a:ext cx="6341714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Calibri"/>
              </a:rPr>
              <a:t>Giorgi, A. (1997).</a:t>
            </a:r>
            <a:r>
              <a:rPr lang="en-US" sz="2400" dirty="0">
                <a:latin typeface="Calibri"/>
              </a:rPr>
              <a:t> The theory, practice and evolution of the phenomenological method as a qualitative research procedure. </a:t>
            </a:r>
            <a:r>
              <a:rPr lang="en-US" sz="2400" i="1" dirty="0">
                <a:latin typeface="Calibri"/>
              </a:rPr>
              <a:t>Journal of Phenomenological Psychology</a:t>
            </a:r>
            <a:r>
              <a:rPr lang="en-US" sz="2400" dirty="0">
                <a:latin typeface="Calibri"/>
              </a:rPr>
              <a:t>, </a:t>
            </a:r>
            <a:r>
              <a:rPr lang="en-US" sz="2400" b="1" dirty="0">
                <a:latin typeface="Calibri"/>
              </a:rPr>
              <a:t>28</a:t>
            </a:r>
            <a:r>
              <a:rPr lang="en-US" sz="2400" dirty="0">
                <a:latin typeface="Calibri"/>
              </a:rPr>
              <a:t>(2), 235–260.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/>
              </a:rPr>
              <a:t>Correct format: Author(s) surname and initials.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/>
              </a:rPr>
              <a:t>Year in brackets.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/>
              </a:rPr>
              <a:t>Full article title in sentence case (no </a:t>
            </a:r>
            <a:r>
              <a:rPr lang="en-US" sz="2400" dirty="0" err="1">
                <a:latin typeface="Calibri"/>
              </a:rPr>
              <a:t>capitalisation</a:t>
            </a:r>
            <a:r>
              <a:rPr lang="en-US" sz="2400" dirty="0">
                <a:latin typeface="Calibri"/>
              </a:rPr>
              <a:t> except first word).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Calibri"/>
              </a:rPr>
              <a:t>Journal name </a:t>
            </a:r>
            <a:r>
              <a:rPr lang="en-US" sz="2400" dirty="0" err="1">
                <a:latin typeface="Calibri"/>
              </a:rPr>
              <a:t>italicised</a:t>
            </a:r>
            <a:r>
              <a:rPr lang="en-US" sz="2400" dirty="0">
                <a:latin typeface="Calibri"/>
              </a:rPr>
              <a:t>, with correct volume(issue), and page range.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7F96F-6C5A-D99F-7E3B-59DF68601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95D9B69-D93A-4A43-B460-8DECDBCB77D2}"/>
              </a:ext>
            </a:extLst>
          </p:cNvPr>
          <p:cNvSpPr txBox="1"/>
          <p:nvPr/>
        </p:nvSpPr>
        <p:spPr>
          <a:xfrm>
            <a:off x="10640059" y="8087970"/>
            <a:ext cx="9448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Holmes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Institute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AAD4E28-F19E-672C-C599-F0046E0CADAE}"/>
              </a:ext>
            </a:extLst>
          </p:cNvPr>
          <p:cNvSpPr txBox="1"/>
          <p:nvPr/>
        </p:nvSpPr>
        <p:spPr>
          <a:xfrm>
            <a:off x="-10510" y="1820672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63D3B2F4-62F4-4FAC-61D5-1CCC2FE61524}"/>
              </a:ext>
            </a:extLst>
          </p:cNvPr>
          <p:cNvGrpSpPr/>
          <p:nvPr/>
        </p:nvGrpSpPr>
        <p:grpSpPr>
          <a:xfrm>
            <a:off x="0" y="1600201"/>
            <a:ext cx="12192000" cy="826135"/>
            <a:chOff x="0" y="0"/>
            <a:chExt cx="12192000" cy="82613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068808E1-3515-7ABB-666B-FE4DBCB9590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826008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F62334F9-15B1-D5D0-6FC4-93B3EB60631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99" y="70103"/>
              <a:ext cx="1213104" cy="534924"/>
            </a:xfrm>
            <a:prstGeom prst="rect">
              <a:avLst/>
            </a:prstGeom>
          </p:spPr>
        </p:pic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5E7EE40A-C49A-EB60-4157-858841983E96}"/>
              </a:ext>
            </a:extLst>
          </p:cNvPr>
          <p:cNvSpPr/>
          <p:nvPr/>
        </p:nvSpPr>
        <p:spPr>
          <a:xfrm>
            <a:off x="821340" y="3405060"/>
            <a:ext cx="1094740" cy="256540"/>
          </a:xfrm>
          <a:custGeom>
            <a:avLst/>
            <a:gdLst/>
            <a:ahLst/>
            <a:cxnLst/>
            <a:rect l="l" t="t" r="r" b="b"/>
            <a:pathLst>
              <a:path w="1094739" h="256539">
                <a:moveTo>
                  <a:pt x="1094232" y="0"/>
                </a:moveTo>
                <a:lnTo>
                  <a:pt x="0" y="0"/>
                </a:lnTo>
                <a:lnTo>
                  <a:pt x="0" y="256032"/>
                </a:lnTo>
                <a:lnTo>
                  <a:pt x="1094232" y="256032"/>
                </a:lnTo>
                <a:lnTo>
                  <a:pt x="10942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F10B09D-6ABE-0236-F41F-FE10005A0A70}"/>
              </a:ext>
            </a:extLst>
          </p:cNvPr>
          <p:cNvSpPr/>
          <p:nvPr/>
        </p:nvSpPr>
        <p:spPr>
          <a:xfrm>
            <a:off x="2740057" y="3405060"/>
            <a:ext cx="447040" cy="256540"/>
          </a:xfrm>
          <a:custGeom>
            <a:avLst/>
            <a:gdLst/>
            <a:ahLst/>
            <a:cxnLst/>
            <a:rect l="l" t="t" r="r" b="b"/>
            <a:pathLst>
              <a:path w="447039" h="256539">
                <a:moveTo>
                  <a:pt x="446531" y="0"/>
                </a:moveTo>
                <a:lnTo>
                  <a:pt x="0" y="0"/>
                </a:lnTo>
                <a:lnTo>
                  <a:pt x="0" y="256032"/>
                </a:lnTo>
                <a:lnTo>
                  <a:pt x="446531" y="256032"/>
                </a:lnTo>
                <a:lnTo>
                  <a:pt x="44653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FBF6E276-21B9-B27F-E7D4-8E8719C8369F}"/>
              </a:ext>
            </a:extLst>
          </p:cNvPr>
          <p:cNvGraphicFramePr>
            <a:graphicFrameLocks noGrp="1"/>
          </p:cNvGraphicFramePr>
          <p:nvPr/>
        </p:nvGraphicFramePr>
        <p:xfrm>
          <a:off x="205644" y="4776660"/>
          <a:ext cx="5510528" cy="1078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3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795">
                <a:tc gridSpan="4">
                  <a:txBody>
                    <a:bodyPr/>
                    <a:lstStyle/>
                    <a:p>
                      <a:pPr>
                        <a:lnSpc>
                          <a:spcPts val="19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Giorgi,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A.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1997.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Theory,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Practice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Evolution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ts val="20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Phenomenological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Method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Qualitative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>
                        <a:lnSpc>
                          <a:spcPts val="20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Procedure.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Journal</a:t>
                      </a:r>
                      <a:r>
                        <a:rPr sz="18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0" dirty="0">
                          <a:latin typeface="Arial"/>
                          <a:cs typeface="Arial"/>
                        </a:rPr>
                        <a:t>Phenomenological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>
                        <a:lnSpc>
                          <a:spcPts val="1989"/>
                        </a:lnSpc>
                      </a:pPr>
                      <a:r>
                        <a:rPr sz="1800" i="1" spc="-10" dirty="0">
                          <a:latin typeface="Arial"/>
                          <a:cs typeface="Arial"/>
                        </a:rPr>
                        <a:t>Psychology,</a:t>
                      </a:r>
                      <a:r>
                        <a:rPr sz="18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28(2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):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235-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260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>
            <a:extLst>
              <a:ext uri="{FF2B5EF4-FFF2-40B4-BE49-F238E27FC236}">
                <a16:creationId xmlns:a16="http://schemas.microsoft.com/office/drawing/2014/main" id="{479373A2-F526-6CFC-58B8-C482831CBC89}"/>
              </a:ext>
            </a:extLst>
          </p:cNvPr>
          <p:cNvSpPr/>
          <p:nvPr/>
        </p:nvSpPr>
        <p:spPr>
          <a:xfrm>
            <a:off x="1904906" y="6148260"/>
            <a:ext cx="64135" cy="256540"/>
          </a:xfrm>
          <a:custGeom>
            <a:avLst/>
            <a:gdLst/>
            <a:ahLst/>
            <a:cxnLst/>
            <a:rect l="l" t="t" r="r" b="b"/>
            <a:pathLst>
              <a:path w="64135" h="256539">
                <a:moveTo>
                  <a:pt x="64008" y="0"/>
                </a:moveTo>
                <a:lnTo>
                  <a:pt x="0" y="0"/>
                </a:lnTo>
                <a:lnTo>
                  <a:pt x="0" y="256032"/>
                </a:lnTo>
                <a:lnTo>
                  <a:pt x="64008" y="256032"/>
                </a:lnTo>
                <a:lnTo>
                  <a:pt x="640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E2623C7-C9DF-3B94-77FC-01D1B540FE40}"/>
              </a:ext>
            </a:extLst>
          </p:cNvPr>
          <p:cNvSpPr/>
          <p:nvPr/>
        </p:nvSpPr>
        <p:spPr>
          <a:xfrm>
            <a:off x="205644" y="8068449"/>
            <a:ext cx="622300" cy="256540"/>
          </a:xfrm>
          <a:custGeom>
            <a:avLst/>
            <a:gdLst/>
            <a:ahLst/>
            <a:cxnLst/>
            <a:rect l="l" t="t" r="r" b="b"/>
            <a:pathLst>
              <a:path w="622300" h="256540">
                <a:moveTo>
                  <a:pt x="621791" y="0"/>
                </a:moveTo>
                <a:lnTo>
                  <a:pt x="0" y="0"/>
                </a:lnTo>
                <a:lnTo>
                  <a:pt x="0" y="256032"/>
                </a:lnTo>
                <a:lnTo>
                  <a:pt x="621791" y="256032"/>
                </a:lnTo>
                <a:lnTo>
                  <a:pt x="62179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9CB4B17-DBB6-96EE-6EA8-571426D162C1}"/>
              </a:ext>
            </a:extLst>
          </p:cNvPr>
          <p:cNvSpPr/>
          <p:nvPr/>
        </p:nvSpPr>
        <p:spPr>
          <a:xfrm>
            <a:off x="955453" y="8068449"/>
            <a:ext cx="253365" cy="256540"/>
          </a:xfrm>
          <a:custGeom>
            <a:avLst/>
            <a:gdLst/>
            <a:ahLst/>
            <a:cxnLst/>
            <a:rect l="l" t="t" r="r" b="b"/>
            <a:pathLst>
              <a:path w="253364" h="256540">
                <a:moveTo>
                  <a:pt x="252984" y="0"/>
                </a:moveTo>
                <a:lnTo>
                  <a:pt x="0" y="0"/>
                </a:lnTo>
                <a:lnTo>
                  <a:pt x="0" y="256032"/>
                </a:lnTo>
                <a:lnTo>
                  <a:pt x="252984" y="256032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988170AD-1A88-CF75-040B-BECBCB3DD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200" y="2544839"/>
            <a:ext cx="54457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Which</a:t>
            </a:r>
            <a:r>
              <a:rPr spc="-4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following</a:t>
            </a:r>
            <a:r>
              <a:rPr spc="15" dirty="0"/>
              <a:t> </a:t>
            </a:r>
            <a:r>
              <a:rPr dirty="0"/>
              <a:t>references</a:t>
            </a:r>
            <a:r>
              <a:rPr spc="-2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entirely</a:t>
            </a:r>
            <a:r>
              <a:rPr spc="-25" dirty="0"/>
              <a:t> </a:t>
            </a:r>
            <a:r>
              <a:rPr dirty="0"/>
              <a:t>correct</a:t>
            </a:r>
            <a:r>
              <a:rPr spc="-30" dirty="0"/>
              <a:t> </a:t>
            </a:r>
            <a:r>
              <a:rPr spc="-25" dirty="0"/>
              <a:t>in</a:t>
            </a:r>
          </a:p>
          <a:p>
            <a:pPr marL="12700">
              <a:spcBef>
                <a:spcPts val="5"/>
              </a:spcBef>
            </a:pPr>
            <a:r>
              <a:rPr dirty="0"/>
              <a:t>Harvard</a:t>
            </a:r>
            <a:r>
              <a:rPr spc="-25" dirty="0"/>
              <a:t> </a:t>
            </a:r>
            <a:r>
              <a:rPr dirty="0"/>
              <a:t>style,</a:t>
            </a:r>
            <a:r>
              <a:rPr spc="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where</a:t>
            </a:r>
            <a:r>
              <a:rPr spc="25" dirty="0"/>
              <a:t> </a:t>
            </a:r>
            <a:r>
              <a:rPr dirty="0"/>
              <a:t>are</a:t>
            </a:r>
            <a:r>
              <a:rPr spc="-1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errors</a:t>
            </a:r>
            <a:r>
              <a:rPr spc="-2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others?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421EC07-382D-4B53-0EE5-0029613AA90D}"/>
              </a:ext>
            </a:extLst>
          </p:cNvPr>
          <p:cNvSpPr txBox="1"/>
          <p:nvPr/>
        </p:nvSpPr>
        <p:spPr>
          <a:xfrm>
            <a:off x="193199" y="3368356"/>
            <a:ext cx="5307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Avolio,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B.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J.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Gardner,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W.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Authentic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Leadership </a:t>
            </a:r>
            <a:r>
              <a:rPr dirty="0">
                <a:latin typeface="Arial"/>
                <a:cs typeface="Arial"/>
              </a:rPr>
              <a:t>Development: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Getting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root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positive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forms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23A4F8F9-8CCF-E787-BB79-590F24330EBA}"/>
              </a:ext>
            </a:extLst>
          </p:cNvPr>
          <p:cNvSpPr txBox="1"/>
          <p:nvPr/>
        </p:nvSpPr>
        <p:spPr>
          <a:xfrm>
            <a:off x="193199" y="3916693"/>
            <a:ext cx="1139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leadership.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2F498B2-4C15-508C-1871-5F7139E1D919}"/>
              </a:ext>
            </a:extLst>
          </p:cNvPr>
          <p:cNvSpPr txBox="1"/>
          <p:nvPr/>
        </p:nvSpPr>
        <p:spPr>
          <a:xfrm>
            <a:off x="1386745" y="3953700"/>
            <a:ext cx="413639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0"/>
              </a:lnSpc>
            </a:pPr>
            <a:r>
              <a:rPr i="1" dirty="0">
                <a:latin typeface="Arial"/>
                <a:cs typeface="Arial"/>
              </a:rPr>
              <a:t>The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Leadership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Quarterly,</a:t>
            </a:r>
            <a:r>
              <a:rPr i="1" spc="-5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2005,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volume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0222838-5A37-E4C5-B63E-E0455338E73B}"/>
              </a:ext>
            </a:extLst>
          </p:cNvPr>
          <p:cNvSpPr txBox="1"/>
          <p:nvPr/>
        </p:nvSpPr>
        <p:spPr>
          <a:xfrm>
            <a:off x="205645" y="4228020"/>
            <a:ext cx="280733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i="1" dirty="0">
                <a:latin typeface="Arial"/>
                <a:cs typeface="Arial"/>
              </a:rPr>
              <a:t>…..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issue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3,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pages …. -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spc="-25" dirty="0">
                <a:latin typeface="Arial"/>
                <a:cs typeface="Arial"/>
              </a:rPr>
              <a:t>…..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6272AA3-C049-5674-226A-B497601FF8A0}"/>
              </a:ext>
            </a:extLst>
          </p:cNvPr>
          <p:cNvSpPr txBox="1"/>
          <p:nvPr/>
        </p:nvSpPr>
        <p:spPr>
          <a:xfrm>
            <a:off x="193200" y="6112192"/>
            <a:ext cx="84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Maxwell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A1316EE-1EB7-D6D1-FA97-1ED12812CD72}"/>
              </a:ext>
            </a:extLst>
          </p:cNvPr>
          <p:cNvSpPr txBox="1"/>
          <p:nvPr/>
        </p:nvSpPr>
        <p:spPr>
          <a:xfrm>
            <a:off x="1024034" y="6148260"/>
            <a:ext cx="37528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dirty="0">
                <a:latin typeface="Arial"/>
                <a:cs typeface="Arial"/>
              </a:rPr>
              <a:t>,</a:t>
            </a:r>
            <a:r>
              <a:rPr spc="50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J.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46C264A1-8078-062C-1274-DC94DC03A163}"/>
              </a:ext>
            </a:extLst>
          </p:cNvPr>
          <p:cNvSpPr txBox="1"/>
          <p:nvPr/>
        </p:nvSpPr>
        <p:spPr>
          <a:xfrm>
            <a:off x="2034446" y="6148260"/>
            <a:ext cx="13652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i="1" spc="-105"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FE3A384-5F19-8A78-3DFC-C7C9E82CFEAA}"/>
              </a:ext>
            </a:extLst>
          </p:cNvPr>
          <p:cNvSpPr txBox="1"/>
          <p:nvPr/>
        </p:nvSpPr>
        <p:spPr>
          <a:xfrm>
            <a:off x="1386871" y="6112192"/>
            <a:ext cx="36912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71525" algn="l"/>
              </a:tabLst>
            </a:pPr>
            <a:r>
              <a:rPr spc="-10" dirty="0">
                <a:latin typeface="Arial"/>
                <a:cs typeface="Arial"/>
              </a:rPr>
              <a:t>1998.</a:t>
            </a:r>
            <a:r>
              <a:rPr dirty="0">
                <a:latin typeface="Arial"/>
                <a:cs typeface="Arial"/>
              </a:rPr>
              <a:t>	</a:t>
            </a:r>
            <a:r>
              <a:rPr i="1" spc="-10" dirty="0">
                <a:latin typeface="Arial"/>
                <a:cs typeface="Arial"/>
              </a:rPr>
              <a:t>wenty-</a:t>
            </a:r>
            <a:r>
              <a:rPr i="1" dirty="0">
                <a:latin typeface="Arial"/>
                <a:cs typeface="Arial"/>
              </a:rPr>
              <a:t>one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irrefutable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laws</a:t>
            </a:r>
            <a:r>
              <a:rPr i="1" spc="-25" dirty="0">
                <a:latin typeface="Arial"/>
                <a:cs typeface="Arial"/>
              </a:rPr>
              <a:t> of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1AF2FF2-F6A5-6912-2677-EFF623A565B0}"/>
              </a:ext>
            </a:extLst>
          </p:cNvPr>
          <p:cNvSpPr txBox="1"/>
          <p:nvPr/>
        </p:nvSpPr>
        <p:spPr>
          <a:xfrm>
            <a:off x="193199" y="6386511"/>
            <a:ext cx="1076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0" dirty="0">
                <a:latin typeface="Arial"/>
                <a:cs typeface="Arial"/>
              </a:rPr>
              <a:t>leadership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7518EEF-714B-75A7-4FAA-F14FDFC0500B}"/>
              </a:ext>
            </a:extLst>
          </p:cNvPr>
          <p:cNvSpPr txBox="1"/>
          <p:nvPr/>
        </p:nvSpPr>
        <p:spPr>
          <a:xfrm>
            <a:off x="1255681" y="6422580"/>
            <a:ext cx="161290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dirty="0">
                <a:latin typeface="Arial"/>
                <a:cs typeface="Arial"/>
              </a:rPr>
              <a:t>.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Publisher: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City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E7BE90B3-1945-5E73-CA00-4B1319D2FEA9}"/>
              </a:ext>
            </a:extLst>
          </p:cNvPr>
          <p:cNvSpPr txBox="1"/>
          <p:nvPr/>
        </p:nvSpPr>
        <p:spPr>
          <a:xfrm>
            <a:off x="193199" y="6935532"/>
            <a:ext cx="98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Robinson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ED1AC107-7711-DA7F-1B07-BA52147EE8B8}"/>
              </a:ext>
            </a:extLst>
          </p:cNvPr>
          <p:cNvSpPr txBox="1"/>
          <p:nvPr/>
        </p:nvSpPr>
        <p:spPr>
          <a:xfrm>
            <a:off x="1167289" y="6971169"/>
            <a:ext cx="424180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80"/>
              </a:lnSpc>
            </a:pPr>
            <a:r>
              <a:rPr dirty="0">
                <a:latin typeface="Arial"/>
                <a:cs typeface="Arial"/>
              </a:rPr>
              <a:t>, D.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A.,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Davidsson,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P.,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van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der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Mescht,</a:t>
            </a:r>
            <a:r>
              <a:rPr spc="-25" dirty="0">
                <a:latin typeface="Arial"/>
                <a:cs typeface="Arial"/>
              </a:rPr>
              <a:t> H.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1ACFA3B3-3DA4-38BF-79BF-83FAAFE99956}"/>
              </a:ext>
            </a:extLst>
          </p:cNvPr>
          <p:cNvSpPr txBox="1"/>
          <p:nvPr/>
        </p:nvSpPr>
        <p:spPr>
          <a:xfrm>
            <a:off x="205645" y="7245489"/>
            <a:ext cx="201485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dirty="0">
                <a:latin typeface="Arial"/>
                <a:cs typeface="Arial"/>
              </a:rPr>
              <a:t>and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Court,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110" dirty="0">
                <a:latin typeface="Arial"/>
                <a:cs typeface="Arial"/>
              </a:rPr>
              <a:t>P.</a:t>
            </a:r>
            <a:r>
              <a:rPr spc="-10" dirty="0">
                <a:latin typeface="Arial"/>
                <a:cs typeface="Arial"/>
              </a:rPr>
              <a:t> 2007.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ACE8B89B-BA46-9555-C03B-4C43F0E3828E}"/>
              </a:ext>
            </a:extLst>
          </p:cNvPr>
          <p:cNvSpPr txBox="1"/>
          <p:nvPr/>
        </p:nvSpPr>
        <p:spPr>
          <a:xfrm>
            <a:off x="2208308" y="7209802"/>
            <a:ext cx="292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How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entrepreneurs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deal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with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8A70AB21-8B64-1736-2D62-C409B0E5FC20}"/>
              </a:ext>
            </a:extLst>
          </p:cNvPr>
          <p:cNvSpPr txBox="1"/>
          <p:nvPr/>
        </p:nvSpPr>
        <p:spPr>
          <a:xfrm>
            <a:off x="193199" y="7484122"/>
            <a:ext cx="510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ethical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challenges –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application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business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3CE7F162-3F1A-ECEF-E829-73F4A3BDC059}"/>
              </a:ext>
            </a:extLst>
          </p:cNvPr>
          <p:cNvSpPr txBox="1"/>
          <p:nvPr/>
        </p:nvSpPr>
        <p:spPr>
          <a:xfrm>
            <a:off x="193200" y="7758441"/>
            <a:ext cx="312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ethics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Synergy Star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technique.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89FCF8D7-E71C-6845-46D6-D93A9F811659}"/>
              </a:ext>
            </a:extLst>
          </p:cNvPr>
          <p:cNvSpPr txBox="1"/>
          <p:nvPr/>
        </p:nvSpPr>
        <p:spPr>
          <a:xfrm>
            <a:off x="3367945" y="7794129"/>
            <a:ext cx="205740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80"/>
              </a:lnSpc>
            </a:pPr>
            <a:r>
              <a:rPr i="1" dirty="0">
                <a:latin typeface="Arial"/>
                <a:cs typeface="Arial"/>
              </a:rPr>
              <a:t>Journal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of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Business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3696BDCB-8978-7A17-0215-9966F0DE7E8C}"/>
              </a:ext>
            </a:extLst>
          </p:cNvPr>
          <p:cNvSpPr txBox="1"/>
          <p:nvPr/>
        </p:nvSpPr>
        <p:spPr>
          <a:xfrm>
            <a:off x="193200" y="8032458"/>
            <a:ext cx="1383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Ethics</a:t>
            </a:r>
            <a:r>
              <a:rPr dirty="0">
                <a:latin typeface="Arial"/>
                <a:cs typeface="Arial"/>
              </a:rPr>
              <a:t>,</a:t>
            </a:r>
            <a:r>
              <a:rPr spc="-2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71</a:t>
            </a:r>
            <a:r>
              <a:rPr spc="-10" dirty="0">
                <a:latin typeface="Arial"/>
                <a:cs typeface="Arial"/>
              </a:rPr>
              <a:t>(4)”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FD7C2A65-0751-AC2E-2940-6BCF9833A165}"/>
              </a:ext>
            </a:extLst>
          </p:cNvPr>
          <p:cNvSpPr txBox="1"/>
          <p:nvPr/>
        </p:nvSpPr>
        <p:spPr>
          <a:xfrm>
            <a:off x="1627538" y="8068449"/>
            <a:ext cx="147129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dirty="0">
                <a:latin typeface="Arial"/>
                <a:cs typeface="Arial"/>
              </a:rPr>
              <a:t>page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numbers</a:t>
            </a:r>
            <a:endParaRPr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144492-A31C-E43B-7AFC-DEB23C52DBB1}"/>
              </a:ext>
            </a:extLst>
          </p:cNvPr>
          <p:cNvSpPr txBox="1"/>
          <p:nvPr/>
        </p:nvSpPr>
        <p:spPr>
          <a:xfrm>
            <a:off x="5800625" y="2414406"/>
            <a:ext cx="6341714" cy="6133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solidFill>
                  <a:prstClr val="black"/>
                </a:solidFill>
                <a:latin typeface="Calibri"/>
              </a:rPr>
              <a:t>Avolio, B. J. and Gardner, W.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prstClr val="black"/>
                </a:solidFill>
                <a:latin typeface="Calibri"/>
              </a:rPr>
              <a:t>❌ </a:t>
            </a:r>
            <a:r>
              <a:rPr lang="en-US" altLang="en-US" sz="2200" i="1" dirty="0">
                <a:solidFill>
                  <a:prstClr val="black"/>
                </a:solidFill>
                <a:latin typeface="Calibri"/>
              </a:rPr>
              <a:t>Year</a:t>
            </a:r>
            <a:r>
              <a:rPr lang="en-US" altLang="en-US" sz="2200" dirty="0">
                <a:solidFill>
                  <a:prstClr val="black"/>
                </a:solidFill>
                <a:latin typeface="Calibri"/>
              </a:rPr>
              <a:t> is placed at the end, not directly after the authors.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prstClr val="black"/>
                </a:solidFill>
                <a:latin typeface="Calibri"/>
              </a:rPr>
              <a:t>❌ </a:t>
            </a:r>
            <a:r>
              <a:rPr lang="en-US" altLang="en-US" sz="2200" i="1" dirty="0">
                <a:solidFill>
                  <a:prstClr val="black"/>
                </a:solidFill>
                <a:latin typeface="Calibri"/>
              </a:rPr>
              <a:t>Journal title</a:t>
            </a:r>
            <a:r>
              <a:rPr lang="en-US" altLang="en-US" sz="2200" dirty="0">
                <a:solidFill>
                  <a:prstClr val="black"/>
                </a:solidFill>
                <a:latin typeface="Calibri"/>
              </a:rPr>
              <a:t> is in italics, but volume/issue and page numbers are missing.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prstClr val="black"/>
                </a:solidFill>
                <a:latin typeface="Calibri"/>
              </a:rPr>
              <a:t>❌ </a:t>
            </a:r>
            <a:r>
              <a:rPr lang="en-US" altLang="en-US" sz="2200" i="1" dirty="0">
                <a:solidFill>
                  <a:prstClr val="black"/>
                </a:solidFill>
                <a:latin typeface="Calibri"/>
              </a:rPr>
              <a:t>Volume</a:t>
            </a:r>
            <a:r>
              <a:rPr lang="en-US" altLang="en-US" sz="22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altLang="en-US" sz="2200" i="1" dirty="0">
                <a:solidFill>
                  <a:prstClr val="black"/>
                </a:solidFill>
                <a:latin typeface="Calibri"/>
              </a:rPr>
              <a:t>issue</a:t>
            </a:r>
            <a:r>
              <a:rPr lang="en-US" altLang="en-US" sz="2200" dirty="0">
                <a:solidFill>
                  <a:prstClr val="black"/>
                </a:solidFill>
                <a:latin typeface="Calibri"/>
              </a:rPr>
              <a:t> not properly formatted (should be e.g., </a:t>
            </a:r>
            <a:r>
              <a:rPr lang="en-US" altLang="en-US" sz="2200" b="1" dirty="0">
                <a:solidFill>
                  <a:prstClr val="black"/>
                </a:solidFill>
                <a:latin typeface="Calibri"/>
              </a:rPr>
              <a:t>12</a:t>
            </a:r>
            <a:r>
              <a:rPr lang="en-US" altLang="en-US" sz="2200" dirty="0">
                <a:solidFill>
                  <a:prstClr val="black"/>
                </a:solidFill>
                <a:latin typeface="Calibri"/>
              </a:rPr>
              <a:t>(3), 123–145).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b="1" dirty="0">
                <a:solidFill>
                  <a:prstClr val="black"/>
                </a:solidFill>
                <a:latin typeface="Calibri"/>
              </a:rPr>
              <a:t>Fix</a:t>
            </a:r>
            <a:r>
              <a:rPr lang="en-US" altLang="en-US" sz="2200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prstClr val="black"/>
                </a:solidFill>
                <a:latin typeface="Calibri"/>
              </a:rPr>
              <a:t>Avolio, B. J. and Gardner, W. L. (2005). Authentic leadership development: Getting to the root of positive forms of leadership. </a:t>
            </a:r>
            <a:r>
              <a:rPr lang="en-US" altLang="en-US" sz="2200" i="1" dirty="0">
                <a:solidFill>
                  <a:prstClr val="black"/>
                </a:solidFill>
                <a:latin typeface="Calibri"/>
              </a:rPr>
              <a:t>The Leadership Quarterly</a:t>
            </a:r>
            <a:r>
              <a:rPr lang="en-US" altLang="en-US" sz="22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altLang="en-US" sz="2200" b="1" dirty="0">
                <a:solidFill>
                  <a:prstClr val="black"/>
                </a:solidFill>
                <a:latin typeface="Calibri"/>
              </a:rPr>
              <a:t>16</a:t>
            </a:r>
            <a:r>
              <a:rPr lang="en-US" altLang="en-US" sz="2200" dirty="0">
                <a:solidFill>
                  <a:prstClr val="black"/>
                </a:solidFill>
                <a:latin typeface="Calibri"/>
              </a:rPr>
              <a:t>(3), 315–338.</a:t>
            </a:r>
          </a:p>
        </p:txBody>
      </p:sp>
    </p:spTree>
    <p:extLst>
      <p:ext uri="{BB962C8B-B14F-4D97-AF65-F5344CB8AC3E}">
        <p14:creationId xmlns:p14="http://schemas.microsoft.com/office/powerpoint/2010/main" val="1882518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75BB2-89B9-3711-FCF2-578890030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24C255F-3AC2-0076-594C-DE423015F6CD}"/>
              </a:ext>
            </a:extLst>
          </p:cNvPr>
          <p:cNvSpPr txBox="1"/>
          <p:nvPr/>
        </p:nvSpPr>
        <p:spPr>
          <a:xfrm>
            <a:off x="10640059" y="8087970"/>
            <a:ext cx="9448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Holmes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Institute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11C15A1-7A41-0D15-C273-66E59D58A7C2}"/>
              </a:ext>
            </a:extLst>
          </p:cNvPr>
          <p:cNvSpPr txBox="1"/>
          <p:nvPr/>
        </p:nvSpPr>
        <p:spPr>
          <a:xfrm>
            <a:off x="-10510" y="1820672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232D1D56-ED50-0434-746C-FFF3A3E34879}"/>
              </a:ext>
            </a:extLst>
          </p:cNvPr>
          <p:cNvGrpSpPr/>
          <p:nvPr/>
        </p:nvGrpSpPr>
        <p:grpSpPr>
          <a:xfrm>
            <a:off x="0" y="1600201"/>
            <a:ext cx="12192000" cy="826135"/>
            <a:chOff x="0" y="0"/>
            <a:chExt cx="12192000" cy="82613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5F5C1C6B-EE68-6BA3-A5F2-12B6E44D976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826008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0499D9DB-9328-F29B-DE58-C60C52BB9EF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99" y="70103"/>
              <a:ext cx="1213104" cy="534924"/>
            </a:xfrm>
            <a:prstGeom prst="rect">
              <a:avLst/>
            </a:prstGeom>
          </p:spPr>
        </p:pic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9CDAAE1D-55CE-A935-A2B9-78CD0310E505}"/>
              </a:ext>
            </a:extLst>
          </p:cNvPr>
          <p:cNvSpPr/>
          <p:nvPr/>
        </p:nvSpPr>
        <p:spPr>
          <a:xfrm>
            <a:off x="821340" y="3405060"/>
            <a:ext cx="1094740" cy="256540"/>
          </a:xfrm>
          <a:custGeom>
            <a:avLst/>
            <a:gdLst/>
            <a:ahLst/>
            <a:cxnLst/>
            <a:rect l="l" t="t" r="r" b="b"/>
            <a:pathLst>
              <a:path w="1094739" h="256539">
                <a:moveTo>
                  <a:pt x="1094232" y="0"/>
                </a:moveTo>
                <a:lnTo>
                  <a:pt x="0" y="0"/>
                </a:lnTo>
                <a:lnTo>
                  <a:pt x="0" y="256032"/>
                </a:lnTo>
                <a:lnTo>
                  <a:pt x="1094232" y="256032"/>
                </a:lnTo>
                <a:lnTo>
                  <a:pt x="10942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4228723-25BC-CB26-0670-A19967617FD4}"/>
              </a:ext>
            </a:extLst>
          </p:cNvPr>
          <p:cNvSpPr/>
          <p:nvPr/>
        </p:nvSpPr>
        <p:spPr>
          <a:xfrm>
            <a:off x="2740057" y="3405060"/>
            <a:ext cx="447040" cy="256540"/>
          </a:xfrm>
          <a:custGeom>
            <a:avLst/>
            <a:gdLst/>
            <a:ahLst/>
            <a:cxnLst/>
            <a:rect l="l" t="t" r="r" b="b"/>
            <a:pathLst>
              <a:path w="447039" h="256539">
                <a:moveTo>
                  <a:pt x="446531" y="0"/>
                </a:moveTo>
                <a:lnTo>
                  <a:pt x="0" y="0"/>
                </a:lnTo>
                <a:lnTo>
                  <a:pt x="0" y="256032"/>
                </a:lnTo>
                <a:lnTo>
                  <a:pt x="446531" y="256032"/>
                </a:lnTo>
                <a:lnTo>
                  <a:pt x="44653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F0199EB2-A3DB-9035-4114-C997FA4C21E2}"/>
              </a:ext>
            </a:extLst>
          </p:cNvPr>
          <p:cNvGraphicFramePr>
            <a:graphicFrameLocks noGrp="1"/>
          </p:cNvGraphicFramePr>
          <p:nvPr/>
        </p:nvGraphicFramePr>
        <p:xfrm>
          <a:off x="205644" y="4776660"/>
          <a:ext cx="5510528" cy="1078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3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795">
                <a:tc gridSpan="4">
                  <a:txBody>
                    <a:bodyPr/>
                    <a:lstStyle/>
                    <a:p>
                      <a:pPr>
                        <a:lnSpc>
                          <a:spcPts val="19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Giorgi,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A.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1997.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Theory,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Practice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Evolution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ts val="20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Phenomenological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Method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Qualitative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>
                        <a:lnSpc>
                          <a:spcPts val="20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Procedure.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Journal</a:t>
                      </a:r>
                      <a:r>
                        <a:rPr sz="18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0" dirty="0">
                          <a:latin typeface="Arial"/>
                          <a:cs typeface="Arial"/>
                        </a:rPr>
                        <a:t>Phenomenological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>
                        <a:lnSpc>
                          <a:spcPts val="1989"/>
                        </a:lnSpc>
                      </a:pPr>
                      <a:r>
                        <a:rPr sz="1800" i="1" spc="-10" dirty="0">
                          <a:latin typeface="Arial"/>
                          <a:cs typeface="Arial"/>
                        </a:rPr>
                        <a:t>Psychology,</a:t>
                      </a:r>
                      <a:r>
                        <a:rPr sz="18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28(2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):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235-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260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>
            <a:extLst>
              <a:ext uri="{FF2B5EF4-FFF2-40B4-BE49-F238E27FC236}">
                <a16:creationId xmlns:a16="http://schemas.microsoft.com/office/drawing/2014/main" id="{05E1F947-DF7B-804C-FD01-0090E2B7EDF4}"/>
              </a:ext>
            </a:extLst>
          </p:cNvPr>
          <p:cNvSpPr/>
          <p:nvPr/>
        </p:nvSpPr>
        <p:spPr>
          <a:xfrm>
            <a:off x="1904906" y="6148260"/>
            <a:ext cx="64135" cy="256540"/>
          </a:xfrm>
          <a:custGeom>
            <a:avLst/>
            <a:gdLst/>
            <a:ahLst/>
            <a:cxnLst/>
            <a:rect l="l" t="t" r="r" b="b"/>
            <a:pathLst>
              <a:path w="64135" h="256539">
                <a:moveTo>
                  <a:pt x="64008" y="0"/>
                </a:moveTo>
                <a:lnTo>
                  <a:pt x="0" y="0"/>
                </a:lnTo>
                <a:lnTo>
                  <a:pt x="0" y="256032"/>
                </a:lnTo>
                <a:lnTo>
                  <a:pt x="64008" y="256032"/>
                </a:lnTo>
                <a:lnTo>
                  <a:pt x="640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2893084C-6678-39CF-E130-7D6BDADCF656}"/>
              </a:ext>
            </a:extLst>
          </p:cNvPr>
          <p:cNvSpPr/>
          <p:nvPr/>
        </p:nvSpPr>
        <p:spPr>
          <a:xfrm>
            <a:off x="205644" y="8068449"/>
            <a:ext cx="622300" cy="256540"/>
          </a:xfrm>
          <a:custGeom>
            <a:avLst/>
            <a:gdLst/>
            <a:ahLst/>
            <a:cxnLst/>
            <a:rect l="l" t="t" r="r" b="b"/>
            <a:pathLst>
              <a:path w="622300" h="256540">
                <a:moveTo>
                  <a:pt x="621791" y="0"/>
                </a:moveTo>
                <a:lnTo>
                  <a:pt x="0" y="0"/>
                </a:lnTo>
                <a:lnTo>
                  <a:pt x="0" y="256032"/>
                </a:lnTo>
                <a:lnTo>
                  <a:pt x="621791" y="256032"/>
                </a:lnTo>
                <a:lnTo>
                  <a:pt x="62179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45F214F-5C61-E1BA-7D9F-08D2D494028D}"/>
              </a:ext>
            </a:extLst>
          </p:cNvPr>
          <p:cNvSpPr/>
          <p:nvPr/>
        </p:nvSpPr>
        <p:spPr>
          <a:xfrm>
            <a:off x="955453" y="8068449"/>
            <a:ext cx="253365" cy="256540"/>
          </a:xfrm>
          <a:custGeom>
            <a:avLst/>
            <a:gdLst/>
            <a:ahLst/>
            <a:cxnLst/>
            <a:rect l="l" t="t" r="r" b="b"/>
            <a:pathLst>
              <a:path w="253364" h="256540">
                <a:moveTo>
                  <a:pt x="252984" y="0"/>
                </a:moveTo>
                <a:lnTo>
                  <a:pt x="0" y="0"/>
                </a:lnTo>
                <a:lnTo>
                  <a:pt x="0" y="256032"/>
                </a:lnTo>
                <a:lnTo>
                  <a:pt x="252984" y="256032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4A271EF1-AD1C-9459-3F3D-A969486DA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200" y="2544839"/>
            <a:ext cx="54457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Which</a:t>
            </a:r>
            <a:r>
              <a:rPr spc="-4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following</a:t>
            </a:r>
            <a:r>
              <a:rPr spc="15" dirty="0"/>
              <a:t> </a:t>
            </a:r>
            <a:r>
              <a:rPr dirty="0"/>
              <a:t>references</a:t>
            </a:r>
            <a:r>
              <a:rPr spc="-2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entirely</a:t>
            </a:r>
            <a:r>
              <a:rPr spc="-25" dirty="0"/>
              <a:t> </a:t>
            </a:r>
            <a:r>
              <a:rPr dirty="0"/>
              <a:t>correct</a:t>
            </a:r>
            <a:r>
              <a:rPr spc="-30" dirty="0"/>
              <a:t> </a:t>
            </a:r>
            <a:r>
              <a:rPr spc="-25" dirty="0"/>
              <a:t>in</a:t>
            </a:r>
          </a:p>
          <a:p>
            <a:pPr marL="12700">
              <a:spcBef>
                <a:spcPts val="5"/>
              </a:spcBef>
            </a:pPr>
            <a:r>
              <a:rPr dirty="0"/>
              <a:t>Harvard</a:t>
            </a:r>
            <a:r>
              <a:rPr spc="-25" dirty="0"/>
              <a:t> </a:t>
            </a:r>
            <a:r>
              <a:rPr dirty="0"/>
              <a:t>style,</a:t>
            </a:r>
            <a:r>
              <a:rPr spc="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where</a:t>
            </a:r>
            <a:r>
              <a:rPr spc="25" dirty="0"/>
              <a:t> </a:t>
            </a:r>
            <a:r>
              <a:rPr dirty="0"/>
              <a:t>are</a:t>
            </a:r>
            <a:r>
              <a:rPr spc="-1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errors</a:t>
            </a:r>
            <a:r>
              <a:rPr spc="-2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others?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F87D1224-3908-EEA1-2A50-CACEFA3CFF60}"/>
              </a:ext>
            </a:extLst>
          </p:cNvPr>
          <p:cNvSpPr txBox="1"/>
          <p:nvPr/>
        </p:nvSpPr>
        <p:spPr>
          <a:xfrm>
            <a:off x="193199" y="3368356"/>
            <a:ext cx="5307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Avolio,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B.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J.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Gardner,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W.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Authentic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Leadership </a:t>
            </a:r>
            <a:r>
              <a:rPr dirty="0">
                <a:latin typeface="Arial"/>
                <a:cs typeface="Arial"/>
              </a:rPr>
              <a:t>Development: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Getting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root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positive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forms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FB580AC-D484-AE5D-1288-56C07D2FC1B7}"/>
              </a:ext>
            </a:extLst>
          </p:cNvPr>
          <p:cNvSpPr txBox="1"/>
          <p:nvPr/>
        </p:nvSpPr>
        <p:spPr>
          <a:xfrm>
            <a:off x="193199" y="3916693"/>
            <a:ext cx="1139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leadership.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076B8E4F-4652-E604-6A01-CB65444B3590}"/>
              </a:ext>
            </a:extLst>
          </p:cNvPr>
          <p:cNvSpPr txBox="1"/>
          <p:nvPr/>
        </p:nvSpPr>
        <p:spPr>
          <a:xfrm>
            <a:off x="1386745" y="3953700"/>
            <a:ext cx="413639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0"/>
              </a:lnSpc>
            </a:pPr>
            <a:r>
              <a:rPr i="1" dirty="0">
                <a:latin typeface="Arial"/>
                <a:cs typeface="Arial"/>
              </a:rPr>
              <a:t>The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Leadership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Quarterly,</a:t>
            </a:r>
            <a:r>
              <a:rPr i="1" spc="-5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2005,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volume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413F41C3-3C91-9A90-C0D7-F717354F218B}"/>
              </a:ext>
            </a:extLst>
          </p:cNvPr>
          <p:cNvSpPr txBox="1"/>
          <p:nvPr/>
        </p:nvSpPr>
        <p:spPr>
          <a:xfrm>
            <a:off x="205645" y="4228020"/>
            <a:ext cx="280733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i="1" dirty="0">
                <a:latin typeface="Arial"/>
                <a:cs typeface="Arial"/>
              </a:rPr>
              <a:t>…..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issue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3,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pages …. -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spc="-25" dirty="0">
                <a:latin typeface="Arial"/>
                <a:cs typeface="Arial"/>
              </a:rPr>
              <a:t>…..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993F4AF-10AF-6ADC-CD2F-A8C26AC5654C}"/>
              </a:ext>
            </a:extLst>
          </p:cNvPr>
          <p:cNvSpPr txBox="1"/>
          <p:nvPr/>
        </p:nvSpPr>
        <p:spPr>
          <a:xfrm>
            <a:off x="193200" y="6112192"/>
            <a:ext cx="84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Maxwell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35E5B45-8B68-9CBB-6E44-CA852E851C03}"/>
              </a:ext>
            </a:extLst>
          </p:cNvPr>
          <p:cNvSpPr txBox="1"/>
          <p:nvPr/>
        </p:nvSpPr>
        <p:spPr>
          <a:xfrm>
            <a:off x="1024034" y="6148260"/>
            <a:ext cx="37528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dirty="0">
                <a:latin typeface="Arial"/>
                <a:cs typeface="Arial"/>
              </a:rPr>
              <a:t>,</a:t>
            </a:r>
            <a:r>
              <a:rPr spc="50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J.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C02D218-383E-D4BF-DF0B-3A1AFEE0D9AB}"/>
              </a:ext>
            </a:extLst>
          </p:cNvPr>
          <p:cNvSpPr txBox="1"/>
          <p:nvPr/>
        </p:nvSpPr>
        <p:spPr>
          <a:xfrm>
            <a:off x="2034446" y="6148260"/>
            <a:ext cx="13652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i="1" spc="-105"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7D1BFAFA-E146-00C4-8109-1E4CA917D979}"/>
              </a:ext>
            </a:extLst>
          </p:cNvPr>
          <p:cNvSpPr txBox="1"/>
          <p:nvPr/>
        </p:nvSpPr>
        <p:spPr>
          <a:xfrm>
            <a:off x="1386871" y="6112192"/>
            <a:ext cx="36912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71525" algn="l"/>
              </a:tabLst>
            </a:pPr>
            <a:r>
              <a:rPr spc="-10" dirty="0">
                <a:latin typeface="Arial"/>
                <a:cs typeface="Arial"/>
              </a:rPr>
              <a:t>1998.</a:t>
            </a:r>
            <a:r>
              <a:rPr dirty="0">
                <a:latin typeface="Arial"/>
                <a:cs typeface="Arial"/>
              </a:rPr>
              <a:t>	</a:t>
            </a:r>
            <a:r>
              <a:rPr i="1" spc="-10" dirty="0">
                <a:latin typeface="Arial"/>
                <a:cs typeface="Arial"/>
              </a:rPr>
              <a:t>wenty-</a:t>
            </a:r>
            <a:r>
              <a:rPr i="1" dirty="0">
                <a:latin typeface="Arial"/>
                <a:cs typeface="Arial"/>
              </a:rPr>
              <a:t>one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irrefutable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laws</a:t>
            </a:r>
            <a:r>
              <a:rPr i="1" spc="-25" dirty="0">
                <a:latin typeface="Arial"/>
                <a:cs typeface="Arial"/>
              </a:rPr>
              <a:t> of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F8F3FBDD-DDAB-702D-C5C8-FF5E60DFB05E}"/>
              </a:ext>
            </a:extLst>
          </p:cNvPr>
          <p:cNvSpPr txBox="1"/>
          <p:nvPr/>
        </p:nvSpPr>
        <p:spPr>
          <a:xfrm>
            <a:off x="193199" y="6386511"/>
            <a:ext cx="1076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0" dirty="0">
                <a:latin typeface="Arial"/>
                <a:cs typeface="Arial"/>
              </a:rPr>
              <a:t>leadership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EB16B61-B027-A9F8-1BDE-351AFA7B0ADE}"/>
              </a:ext>
            </a:extLst>
          </p:cNvPr>
          <p:cNvSpPr txBox="1"/>
          <p:nvPr/>
        </p:nvSpPr>
        <p:spPr>
          <a:xfrm>
            <a:off x="1255681" y="6422580"/>
            <a:ext cx="161290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dirty="0">
                <a:latin typeface="Arial"/>
                <a:cs typeface="Arial"/>
              </a:rPr>
              <a:t>.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Publisher: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City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01D0889A-A288-D836-B48D-57BBBB8A6076}"/>
              </a:ext>
            </a:extLst>
          </p:cNvPr>
          <p:cNvSpPr txBox="1"/>
          <p:nvPr/>
        </p:nvSpPr>
        <p:spPr>
          <a:xfrm>
            <a:off x="193199" y="6935532"/>
            <a:ext cx="98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Robinson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36527E85-E735-DE15-34F4-34B4C87849FE}"/>
              </a:ext>
            </a:extLst>
          </p:cNvPr>
          <p:cNvSpPr txBox="1"/>
          <p:nvPr/>
        </p:nvSpPr>
        <p:spPr>
          <a:xfrm>
            <a:off x="1167289" y="6971169"/>
            <a:ext cx="424180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80"/>
              </a:lnSpc>
            </a:pPr>
            <a:r>
              <a:rPr dirty="0">
                <a:latin typeface="Arial"/>
                <a:cs typeface="Arial"/>
              </a:rPr>
              <a:t>, D.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A.,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Davidsson,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P.,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van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der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Mescht,</a:t>
            </a:r>
            <a:r>
              <a:rPr spc="-25" dirty="0">
                <a:latin typeface="Arial"/>
                <a:cs typeface="Arial"/>
              </a:rPr>
              <a:t> H.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EDE21A09-EDCB-F0F8-AB7B-10D3790572F1}"/>
              </a:ext>
            </a:extLst>
          </p:cNvPr>
          <p:cNvSpPr txBox="1"/>
          <p:nvPr/>
        </p:nvSpPr>
        <p:spPr>
          <a:xfrm>
            <a:off x="205645" y="7245489"/>
            <a:ext cx="201485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dirty="0">
                <a:latin typeface="Arial"/>
                <a:cs typeface="Arial"/>
              </a:rPr>
              <a:t>and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Court,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110" dirty="0">
                <a:latin typeface="Arial"/>
                <a:cs typeface="Arial"/>
              </a:rPr>
              <a:t>P.</a:t>
            </a:r>
            <a:r>
              <a:rPr spc="-10" dirty="0">
                <a:latin typeface="Arial"/>
                <a:cs typeface="Arial"/>
              </a:rPr>
              <a:t> 2007.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52CE9517-D6C2-D741-C146-5C02AAD3BCFF}"/>
              </a:ext>
            </a:extLst>
          </p:cNvPr>
          <p:cNvSpPr txBox="1"/>
          <p:nvPr/>
        </p:nvSpPr>
        <p:spPr>
          <a:xfrm>
            <a:off x="2208308" y="7209802"/>
            <a:ext cx="292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How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entrepreneurs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deal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with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27BFBF80-046F-B488-EA62-36113109BBE8}"/>
              </a:ext>
            </a:extLst>
          </p:cNvPr>
          <p:cNvSpPr txBox="1"/>
          <p:nvPr/>
        </p:nvSpPr>
        <p:spPr>
          <a:xfrm>
            <a:off x="193199" y="7484122"/>
            <a:ext cx="510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ethical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challenges –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application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business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91912F6E-5153-466B-5051-77B9BD287673}"/>
              </a:ext>
            </a:extLst>
          </p:cNvPr>
          <p:cNvSpPr txBox="1"/>
          <p:nvPr/>
        </p:nvSpPr>
        <p:spPr>
          <a:xfrm>
            <a:off x="193200" y="7758441"/>
            <a:ext cx="312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ethics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Synergy Star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technique.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32ECD24A-4C90-ED4A-FD73-4E0F9FB4CFF6}"/>
              </a:ext>
            </a:extLst>
          </p:cNvPr>
          <p:cNvSpPr txBox="1"/>
          <p:nvPr/>
        </p:nvSpPr>
        <p:spPr>
          <a:xfrm>
            <a:off x="3367945" y="7794129"/>
            <a:ext cx="205740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80"/>
              </a:lnSpc>
            </a:pPr>
            <a:r>
              <a:rPr i="1" dirty="0">
                <a:latin typeface="Arial"/>
                <a:cs typeface="Arial"/>
              </a:rPr>
              <a:t>Journal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of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Business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9AA11F88-61EF-7C59-5EF6-30D4E15717A9}"/>
              </a:ext>
            </a:extLst>
          </p:cNvPr>
          <p:cNvSpPr txBox="1"/>
          <p:nvPr/>
        </p:nvSpPr>
        <p:spPr>
          <a:xfrm>
            <a:off x="193200" y="8032458"/>
            <a:ext cx="1383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Ethics</a:t>
            </a:r>
            <a:r>
              <a:rPr dirty="0">
                <a:latin typeface="Arial"/>
                <a:cs typeface="Arial"/>
              </a:rPr>
              <a:t>,</a:t>
            </a:r>
            <a:r>
              <a:rPr spc="-2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71</a:t>
            </a:r>
            <a:r>
              <a:rPr spc="-10" dirty="0">
                <a:latin typeface="Arial"/>
                <a:cs typeface="Arial"/>
              </a:rPr>
              <a:t>(4)”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C5F02A7B-6C71-6277-016E-5B25B13C6505}"/>
              </a:ext>
            </a:extLst>
          </p:cNvPr>
          <p:cNvSpPr txBox="1"/>
          <p:nvPr/>
        </p:nvSpPr>
        <p:spPr>
          <a:xfrm>
            <a:off x="1627538" y="8068449"/>
            <a:ext cx="147129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dirty="0">
                <a:latin typeface="Arial"/>
                <a:cs typeface="Arial"/>
              </a:rPr>
              <a:t>page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numbers</a:t>
            </a:r>
            <a:endParaRPr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AA2C56-1AD3-8813-180A-5085BE9B19CC}"/>
              </a:ext>
            </a:extLst>
          </p:cNvPr>
          <p:cNvSpPr txBox="1"/>
          <p:nvPr/>
        </p:nvSpPr>
        <p:spPr>
          <a:xfrm>
            <a:off x="5800625" y="2414405"/>
            <a:ext cx="6341714" cy="4649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500" b="1" dirty="0">
                <a:solidFill>
                  <a:prstClr val="black"/>
                </a:solidFill>
                <a:latin typeface="Calibri"/>
              </a:rPr>
              <a:t>Maxwell, J.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>
                <a:solidFill>
                  <a:prstClr val="black"/>
                </a:solidFill>
                <a:latin typeface="Calibri"/>
              </a:rPr>
              <a:t>❌ </a:t>
            </a:r>
            <a:r>
              <a:rPr lang="en-US" altLang="en-US" sz="2500" i="1" dirty="0">
                <a:solidFill>
                  <a:prstClr val="black"/>
                </a:solidFill>
                <a:latin typeface="Calibri"/>
              </a:rPr>
              <a:t>Book title</a:t>
            </a:r>
            <a:r>
              <a:rPr lang="en-US" altLang="en-US" sz="2500" dirty="0">
                <a:solidFill>
                  <a:prstClr val="black"/>
                </a:solidFill>
                <a:latin typeface="Calibri"/>
              </a:rPr>
              <a:t> should be in italics.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>
                <a:solidFill>
                  <a:prstClr val="black"/>
                </a:solidFill>
                <a:latin typeface="Calibri"/>
              </a:rPr>
              <a:t>❌ </a:t>
            </a:r>
            <a:r>
              <a:rPr lang="en-US" altLang="en-US" sz="2500" i="1" dirty="0">
                <a:solidFill>
                  <a:prstClr val="black"/>
                </a:solidFill>
                <a:latin typeface="Calibri"/>
              </a:rPr>
              <a:t>Publisher name</a:t>
            </a:r>
            <a:r>
              <a:rPr lang="en-US" altLang="en-US" sz="25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altLang="en-US" sz="2500" i="1" dirty="0">
                <a:solidFill>
                  <a:prstClr val="black"/>
                </a:solidFill>
                <a:latin typeface="Calibri"/>
              </a:rPr>
              <a:t>city</a:t>
            </a:r>
            <a:r>
              <a:rPr lang="en-US" altLang="en-US" sz="2500" dirty="0">
                <a:solidFill>
                  <a:prstClr val="black"/>
                </a:solidFill>
                <a:latin typeface="Calibri"/>
              </a:rPr>
              <a:t> are shown as placeholders.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>
                <a:solidFill>
                  <a:prstClr val="black"/>
                </a:solidFill>
                <a:latin typeface="Calibri"/>
              </a:rPr>
              <a:t>❌ Missing proper formatting for a book.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500" b="1" dirty="0">
                <a:solidFill>
                  <a:prstClr val="black"/>
                </a:solidFill>
                <a:latin typeface="Calibri"/>
              </a:rPr>
              <a:t>Fix</a:t>
            </a:r>
            <a:r>
              <a:rPr lang="en-US" altLang="en-US" sz="2500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500" dirty="0">
                <a:solidFill>
                  <a:prstClr val="black"/>
                </a:solidFill>
                <a:latin typeface="Calibri"/>
              </a:rPr>
              <a:t>Maxwell, J. C. (1998). </a:t>
            </a:r>
            <a:r>
              <a:rPr lang="en-US" altLang="en-US" sz="2500" i="1" dirty="0">
                <a:solidFill>
                  <a:prstClr val="black"/>
                </a:solidFill>
                <a:latin typeface="Calibri"/>
              </a:rPr>
              <a:t>The 21 irrefutable laws of leadership</a:t>
            </a:r>
            <a:r>
              <a:rPr lang="en-US" altLang="en-US" sz="2500" dirty="0">
                <a:solidFill>
                  <a:prstClr val="black"/>
                </a:solidFill>
                <a:latin typeface="Calibri"/>
              </a:rPr>
              <a:t>. Nashville, TN: Thomas Nelson.</a:t>
            </a:r>
          </a:p>
        </p:txBody>
      </p:sp>
    </p:spTree>
    <p:extLst>
      <p:ext uri="{BB962C8B-B14F-4D97-AF65-F5344CB8AC3E}">
        <p14:creationId xmlns:p14="http://schemas.microsoft.com/office/powerpoint/2010/main" val="1741671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DF347-93EF-C3AA-C232-43F493BFF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065EE9-34FD-BF76-02B5-AD84E3F077D4}"/>
              </a:ext>
            </a:extLst>
          </p:cNvPr>
          <p:cNvSpPr txBox="1"/>
          <p:nvPr/>
        </p:nvSpPr>
        <p:spPr>
          <a:xfrm>
            <a:off x="10640059" y="8087970"/>
            <a:ext cx="9448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Holmes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Institute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1BD36A1-F7FE-43DE-C2BE-E1102F8E5CD0}"/>
              </a:ext>
            </a:extLst>
          </p:cNvPr>
          <p:cNvSpPr txBox="1"/>
          <p:nvPr/>
        </p:nvSpPr>
        <p:spPr>
          <a:xfrm>
            <a:off x="-10510" y="1820672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E0B01A73-D67F-0F2B-5E2C-91628C95BCB5}"/>
              </a:ext>
            </a:extLst>
          </p:cNvPr>
          <p:cNvGrpSpPr/>
          <p:nvPr/>
        </p:nvGrpSpPr>
        <p:grpSpPr>
          <a:xfrm>
            <a:off x="0" y="1600201"/>
            <a:ext cx="12192000" cy="826135"/>
            <a:chOff x="0" y="0"/>
            <a:chExt cx="12192000" cy="826135"/>
          </a:xfrm>
        </p:grpSpPr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CF5C788A-2709-B7EB-5737-96A9C8D702B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826008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3A458F34-71AE-D21D-B74E-5408AFD768E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99" y="70103"/>
              <a:ext cx="1213104" cy="534924"/>
            </a:xfrm>
            <a:prstGeom prst="rect">
              <a:avLst/>
            </a:prstGeom>
          </p:spPr>
        </p:pic>
      </p:grpSp>
      <p:sp>
        <p:nvSpPr>
          <p:cNvPr id="7" name="object 7">
            <a:extLst>
              <a:ext uri="{FF2B5EF4-FFF2-40B4-BE49-F238E27FC236}">
                <a16:creationId xmlns:a16="http://schemas.microsoft.com/office/drawing/2014/main" id="{0F389EB3-7B5C-C409-992A-6E270794B1E3}"/>
              </a:ext>
            </a:extLst>
          </p:cNvPr>
          <p:cNvSpPr/>
          <p:nvPr/>
        </p:nvSpPr>
        <p:spPr>
          <a:xfrm>
            <a:off x="821340" y="3405060"/>
            <a:ext cx="1094740" cy="256540"/>
          </a:xfrm>
          <a:custGeom>
            <a:avLst/>
            <a:gdLst/>
            <a:ahLst/>
            <a:cxnLst/>
            <a:rect l="l" t="t" r="r" b="b"/>
            <a:pathLst>
              <a:path w="1094739" h="256539">
                <a:moveTo>
                  <a:pt x="1094232" y="0"/>
                </a:moveTo>
                <a:lnTo>
                  <a:pt x="0" y="0"/>
                </a:lnTo>
                <a:lnTo>
                  <a:pt x="0" y="256032"/>
                </a:lnTo>
                <a:lnTo>
                  <a:pt x="1094232" y="256032"/>
                </a:lnTo>
                <a:lnTo>
                  <a:pt x="109423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775F38E-D47D-E8F4-4C19-6119E2CFA6B3}"/>
              </a:ext>
            </a:extLst>
          </p:cNvPr>
          <p:cNvSpPr/>
          <p:nvPr/>
        </p:nvSpPr>
        <p:spPr>
          <a:xfrm>
            <a:off x="2740057" y="3405060"/>
            <a:ext cx="447040" cy="256540"/>
          </a:xfrm>
          <a:custGeom>
            <a:avLst/>
            <a:gdLst/>
            <a:ahLst/>
            <a:cxnLst/>
            <a:rect l="l" t="t" r="r" b="b"/>
            <a:pathLst>
              <a:path w="447039" h="256539">
                <a:moveTo>
                  <a:pt x="446531" y="0"/>
                </a:moveTo>
                <a:lnTo>
                  <a:pt x="0" y="0"/>
                </a:lnTo>
                <a:lnTo>
                  <a:pt x="0" y="256032"/>
                </a:lnTo>
                <a:lnTo>
                  <a:pt x="446531" y="256032"/>
                </a:lnTo>
                <a:lnTo>
                  <a:pt x="44653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236325E0-0A3A-B747-4281-794DEBA0F1F8}"/>
              </a:ext>
            </a:extLst>
          </p:cNvPr>
          <p:cNvGraphicFramePr>
            <a:graphicFrameLocks noGrp="1"/>
          </p:cNvGraphicFramePr>
          <p:nvPr/>
        </p:nvGraphicFramePr>
        <p:xfrm>
          <a:off x="205644" y="4776660"/>
          <a:ext cx="5510528" cy="1078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3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4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8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795">
                <a:tc gridSpan="4">
                  <a:txBody>
                    <a:bodyPr/>
                    <a:lstStyle/>
                    <a:p>
                      <a:pPr>
                        <a:lnSpc>
                          <a:spcPts val="197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Giorgi,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A.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1997.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Theory,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Practice</a:t>
                      </a:r>
                      <a:r>
                        <a:rPr sz="18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Evolution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of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>
                        <a:lnSpc>
                          <a:spcPts val="20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Phenomenological</a:t>
                      </a:r>
                      <a:r>
                        <a:rPr sz="18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Method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8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Qualitative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 gridSpan="3">
                  <a:txBody>
                    <a:bodyPr/>
                    <a:lstStyle/>
                    <a:p>
                      <a:pPr>
                        <a:lnSpc>
                          <a:spcPts val="2045"/>
                        </a:lnSpc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8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Procedure.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Journal</a:t>
                      </a:r>
                      <a:r>
                        <a:rPr sz="18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80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10" dirty="0">
                          <a:latin typeface="Arial"/>
                          <a:cs typeface="Arial"/>
                        </a:rPr>
                        <a:t>Phenomenological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>
                        <a:lnSpc>
                          <a:spcPts val="1989"/>
                        </a:lnSpc>
                      </a:pPr>
                      <a:r>
                        <a:rPr sz="1800" i="1" spc="-10" dirty="0">
                          <a:latin typeface="Arial"/>
                          <a:cs typeface="Arial"/>
                        </a:rPr>
                        <a:t>Psychology,</a:t>
                      </a:r>
                      <a:r>
                        <a:rPr sz="18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dirty="0">
                          <a:latin typeface="Arial"/>
                          <a:cs typeface="Arial"/>
                        </a:rPr>
                        <a:t>28(2</a:t>
                      </a:r>
                      <a:r>
                        <a:rPr sz="1800" dirty="0">
                          <a:latin typeface="Arial"/>
                          <a:cs typeface="Arial"/>
                        </a:rPr>
                        <a:t>):</a:t>
                      </a:r>
                      <a:r>
                        <a:rPr sz="18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0" dirty="0">
                          <a:latin typeface="Arial"/>
                          <a:cs typeface="Arial"/>
                        </a:rPr>
                        <a:t>235-</a:t>
                      </a:r>
                      <a:r>
                        <a:rPr sz="1800" spc="-25" dirty="0">
                          <a:latin typeface="Arial"/>
                          <a:cs typeface="Arial"/>
                        </a:rPr>
                        <a:t>260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905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>
            <a:extLst>
              <a:ext uri="{FF2B5EF4-FFF2-40B4-BE49-F238E27FC236}">
                <a16:creationId xmlns:a16="http://schemas.microsoft.com/office/drawing/2014/main" id="{98C36C77-76C8-5EB0-CC68-7FE24552F7BF}"/>
              </a:ext>
            </a:extLst>
          </p:cNvPr>
          <p:cNvSpPr/>
          <p:nvPr/>
        </p:nvSpPr>
        <p:spPr>
          <a:xfrm>
            <a:off x="1904906" y="6148260"/>
            <a:ext cx="64135" cy="256540"/>
          </a:xfrm>
          <a:custGeom>
            <a:avLst/>
            <a:gdLst/>
            <a:ahLst/>
            <a:cxnLst/>
            <a:rect l="l" t="t" r="r" b="b"/>
            <a:pathLst>
              <a:path w="64135" h="256539">
                <a:moveTo>
                  <a:pt x="64008" y="0"/>
                </a:moveTo>
                <a:lnTo>
                  <a:pt x="0" y="0"/>
                </a:lnTo>
                <a:lnTo>
                  <a:pt x="0" y="256032"/>
                </a:lnTo>
                <a:lnTo>
                  <a:pt x="64008" y="256032"/>
                </a:lnTo>
                <a:lnTo>
                  <a:pt x="6400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636A13A-2567-E00B-ACAF-F49481A2A9DF}"/>
              </a:ext>
            </a:extLst>
          </p:cNvPr>
          <p:cNvSpPr/>
          <p:nvPr/>
        </p:nvSpPr>
        <p:spPr>
          <a:xfrm>
            <a:off x="205644" y="8068449"/>
            <a:ext cx="622300" cy="256540"/>
          </a:xfrm>
          <a:custGeom>
            <a:avLst/>
            <a:gdLst/>
            <a:ahLst/>
            <a:cxnLst/>
            <a:rect l="l" t="t" r="r" b="b"/>
            <a:pathLst>
              <a:path w="622300" h="256540">
                <a:moveTo>
                  <a:pt x="621791" y="0"/>
                </a:moveTo>
                <a:lnTo>
                  <a:pt x="0" y="0"/>
                </a:lnTo>
                <a:lnTo>
                  <a:pt x="0" y="256032"/>
                </a:lnTo>
                <a:lnTo>
                  <a:pt x="621791" y="256032"/>
                </a:lnTo>
                <a:lnTo>
                  <a:pt x="621791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E8F59BA-3DBA-0025-735A-6B7DB695E5BD}"/>
              </a:ext>
            </a:extLst>
          </p:cNvPr>
          <p:cNvSpPr/>
          <p:nvPr/>
        </p:nvSpPr>
        <p:spPr>
          <a:xfrm>
            <a:off x="955453" y="8068449"/>
            <a:ext cx="253365" cy="256540"/>
          </a:xfrm>
          <a:custGeom>
            <a:avLst/>
            <a:gdLst/>
            <a:ahLst/>
            <a:cxnLst/>
            <a:rect l="l" t="t" r="r" b="b"/>
            <a:pathLst>
              <a:path w="253364" h="256540">
                <a:moveTo>
                  <a:pt x="252984" y="0"/>
                </a:moveTo>
                <a:lnTo>
                  <a:pt x="0" y="0"/>
                </a:lnTo>
                <a:lnTo>
                  <a:pt x="0" y="256032"/>
                </a:lnTo>
                <a:lnTo>
                  <a:pt x="252984" y="256032"/>
                </a:lnTo>
                <a:lnTo>
                  <a:pt x="25298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2615B5DE-1591-510D-09AE-A9BC7AA85F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200" y="2544839"/>
            <a:ext cx="544575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Which</a:t>
            </a:r>
            <a:r>
              <a:rPr spc="-4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following</a:t>
            </a:r>
            <a:r>
              <a:rPr spc="15" dirty="0"/>
              <a:t> </a:t>
            </a:r>
            <a:r>
              <a:rPr dirty="0"/>
              <a:t>references</a:t>
            </a:r>
            <a:r>
              <a:rPr spc="-2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entirely</a:t>
            </a:r>
            <a:r>
              <a:rPr spc="-25" dirty="0"/>
              <a:t> </a:t>
            </a:r>
            <a:r>
              <a:rPr dirty="0"/>
              <a:t>correct</a:t>
            </a:r>
            <a:r>
              <a:rPr spc="-30" dirty="0"/>
              <a:t> </a:t>
            </a:r>
            <a:r>
              <a:rPr spc="-25" dirty="0"/>
              <a:t>in</a:t>
            </a:r>
          </a:p>
          <a:p>
            <a:pPr marL="12700">
              <a:spcBef>
                <a:spcPts val="5"/>
              </a:spcBef>
            </a:pPr>
            <a:r>
              <a:rPr dirty="0"/>
              <a:t>Harvard</a:t>
            </a:r>
            <a:r>
              <a:rPr spc="-25" dirty="0"/>
              <a:t> </a:t>
            </a:r>
            <a:r>
              <a:rPr dirty="0"/>
              <a:t>style,</a:t>
            </a:r>
            <a:r>
              <a:rPr spc="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where</a:t>
            </a:r>
            <a:r>
              <a:rPr spc="25" dirty="0"/>
              <a:t> </a:t>
            </a:r>
            <a:r>
              <a:rPr dirty="0"/>
              <a:t>are</a:t>
            </a:r>
            <a:r>
              <a:rPr spc="-1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errors</a:t>
            </a:r>
            <a:r>
              <a:rPr spc="-2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10" dirty="0"/>
              <a:t>others?</a:t>
            </a: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DF46EB5-43FF-1DE8-0EB4-DF476963E1D2}"/>
              </a:ext>
            </a:extLst>
          </p:cNvPr>
          <p:cNvSpPr txBox="1"/>
          <p:nvPr/>
        </p:nvSpPr>
        <p:spPr>
          <a:xfrm>
            <a:off x="193199" y="3368356"/>
            <a:ext cx="53073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Avolio,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B.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J.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and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Gardner,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W.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Authentic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Leadership </a:t>
            </a:r>
            <a:r>
              <a:rPr dirty="0">
                <a:latin typeface="Arial"/>
                <a:cs typeface="Arial"/>
              </a:rPr>
              <a:t>Development: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Getting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root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positive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forms</a:t>
            </a:r>
            <a:r>
              <a:rPr spc="-1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of</a:t>
            </a:r>
            <a:endParaRPr>
              <a:latin typeface="Arial"/>
              <a:cs typeface="Arial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5CD04E7-5845-AC7B-AB8D-54125047AEE0}"/>
              </a:ext>
            </a:extLst>
          </p:cNvPr>
          <p:cNvSpPr txBox="1"/>
          <p:nvPr/>
        </p:nvSpPr>
        <p:spPr>
          <a:xfrm>
            <a:off x="193199" y="3916693"/>
            <a:ext cx="11391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leadership.</a:t>
            </a:r>
            <a:endParaRPr>
              <a:latin typeface="Arial"/>
              <a:cs typeface="Arial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B94A71F6-FA57-12A7-FAEA-D077B92791A8}"/>
              </a:ext>
            </a:extLst>
          </p:cNvPr>
          <p:cNvSpPr txBox="1"/>
          <p:nvPr/>
        </p:nvSpPr>
        <p:spPr>
          <a:xfrm>
            <a:off x="1386745" y="3953700"/>
            <a:ext cx="413639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0"/>
              </a:lnSpc>
            </a:pPr>
            <a:r>
              <a:rPr i="1" dirty="0">
                <a:latin typeface="Arial"/>
                <a:cs typeface="Arial"/>
              </a:rPr>
              <a:t>The</a:t>
            </a:r>
            <a:r>
              <a:rPr i="1" spc="-7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Leadership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Quarterly,</a:t>
            </a:r>
            <a:r>
              <a:rPr i="1" spc="-5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2005,</a:t>
            </a:r>
            <a:r>
              <a:rPr i="1" spc="-3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volume</a:t>
            </a:r>
            <a:endParaRPr>
              <a:latin typeface="Arial"/>
              <a:cs typeface="Arial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18BA161-82E4-DBAB-15E7-BC8D380D3A91}"/>
              </a:ext>
            </a:extLst>
          </p:cNvPr>
          <p:cNvSpPr txBox="1"/>
          <p:nvPr/>
        </p:nvSpPr>
        <p:spPr>
          <a:xfrm>
            <a:off x="205645" y="4228020"/>
            <a:ext cx="280733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75"/>
              </a:lnSpc>
            </a:pPr>
            <a:r>
              <a:rPr i="1" dirty="0">
                <a:latin typeface="Arial"/>
                <a:cs typeface="Arial"/>
              </a:rPr>
              <a:t>…..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issue</a:t>
            </a:r>
            <a:r>
              <a:rPr i="1" spc="-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3,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pages …. -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spc="-25" dirty="0">
                <a:latin typeface="Arial"/>
                <a:cs typeface="Arial"/>
              </a:rPr>
              <a:t>…..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AAC754E5-B3BF-418A-3F55-2687B051186E}"/>
              </a:ext>
            </a:extLst>
          </p:cNvPr>
          <p:cNvSpPr txBox="1"/>
          <p:nvPr/>
        </p:nvSpPr>
        <p:spPr>
          <a:xfrm>
            <a:off x="193200" y="6112192"/>
            <a:ext cx="843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Maxwell</a:t>
            </a:r>
            <a:endParaRPr>
              <a:latin typeface="Arial"/>
              <a:cs typeface="Arial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957173F0-E87E-42BD-3807-6AA7F92938A5}"/>
              </a:ext>
            </a:extLst>
          </p:cNvPr>
          <p:cNvSpPr txBox="1"/>
          <p:nvPr/>
        </p:nvSpPr>
        <p:spPr>
          <a:xfrm>
            <a:off x="1024034" y="6148260"/>
            <a:ext cx="37528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dirty="0">
                <a:latin typeface="Arial"/>
                <a:cs typeface="Arial"/>
              </a:rPr>
              <a:t>,</a:t>
            </a:r>
            <a:r>
              <a:rPr spc="50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J.</a:t>
            </a:r>
            <a:endParaRPr>
              <a:latin typeface="Arial"/>
              <a:cs typeface="Arial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B1F703FF-D2E7-E4CE-C2F3-234E8FB3B7F5}"/>
              </a:ext>
            </a:extLst>
          </p:cNvPr>
          <p:cNvSpPr txBox="1"/>
          <p:nvPr/>
        </p:nvSpPr>
        <p:spPr>
          <a:xfrm>
            <a:off x="2034446" y="6148260"/>
            <a:ext cx="13652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i="1" spc="-105" dirty="0">
                <a:latin typeface="Arial"/>
                <a:cs typeface="Arial"/>
              </a:rPr>
              <a:t>T</a:t>
            </a:r>
            <a:endParaRPr>
              <a:latin typeface="Arial"/>
              <a:cs typeface="Arial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0618E578-C358-F5FF-FB38-309354A6E8F7}"/>
              </a:ext>
            </a:extLst>
          </p:cNvPr>
          <p:cNvSpPr txBox="1"/>
          <p:nvPr/>
        </p:nvSpPr>
        <p:spPr>
          <a:xfrm>
            <a:off x="1386871" y="6112192"/>
            <a:ext cx="36912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71525" algn="l"/>
              </a:tabLst>
            </a:pPr>
            <a:r>
              <a:rPr spc="-10" dirty="0">
                <a:latin typeface="Arial"/>
                <a:cs typeface="Arial"/>
              </a:rPr>
              <a:t>1998.</a:t>
            </a:r>
            <a:r>
              <a:rPr dirty="0">
                <a:latin typeface="Arial"/>
                <a:cs typeface="Arial"/>
              </a:rPr>
              <a:t>	</a:t>
            </a:r>
            <a:r>
              <a:rPr i="1" spc="-10" dirty="0">
                <a:latin typeface="Arial"/>
                <a:cs typeface="Arial"/>
              </a:rPr>
              <a:t>wenty-</a:t>
            </a:r>
            <a:r>
              <a:rPr i="1" dirty="0">
                <a:latin typeface="Arial"/>
                <a:cs typeface="Arial"/>
              </a:rPr>
              <a:t>one</a:t>
            </a:r>
            <a:r>
              <a:rPr i="1" spc="-2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irrefutable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laws</a:t>
            </a:r>
            <a:r>
              <a:rPr i="1" spc="-25" dirty="0">
                <a:latin typeface="Arial"/>
                <a:cs typeface="Arial"/>
              </a:rPr>
              <a:t> of</a:t>
            </a:r>
            <a:endParaRPr>
              <a:latin typeface="Arial"/>
              <a:cs typeface="Arial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234E02FD-337F-6096-8E2B-A61282D80CAA}"/>
              </a:ext>
            </a:extLst>
          </p:cNvPr>
          <p:cNvSpPr txBox="1"/>
          <p:nvPr/>
        </p:nvSpPr>
        <p:spPr>
          <a:xfrm>
            <a:off x="193199" y="6386511"/>
            <a:ext cx="1076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10" dirty="0">
                <a:latin typeface="Arial"/>
                <a:cs typeface="Arial"/>
              </a:rPr>
              <a:t>leadership</a:t>
            </a:r>
            <a:endParaRPr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F3DB4A55-70D2-5C86-92D0-F678F0EA57BB}"/>
              </a:ext>
            </a:extLst>
          </p:cNvPr>
          <p:cNvSpPr txBox="1"/>
          <p:nvPr/>
        </p:nvSpPr>
        <p:spPr>
          <a:xfrm>
            <a:off x="1255681" y="6422580"/>
            <a:ext cx="161290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75"/>
              </a:lnSpc>
            </a:pPr>
            <a:r>
              <a:rPr dirty="0">
                <a:latin typeface="Arial"/>
                <a:cs typeface="Arial"/>
              </a:rPr>
              <a:t>.</a:t>
            </a:r>
            <a:r>
              <a:rPr spc="-1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Publisher: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City</a:t>
            </a:r>
            <a:endParaRPr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C82EFE27-78D3-000A-EBBF-8C2CA269F026}"/>
              </a:ext>
            </a:extLst>
          </p:cNvPr>
          <p:cNvSpPr txBox="1"/>
          <p:nvPr/>
        </p:nvSpPr>
        <p:spPr>
          <a:xfrm>
            <a:off x="193199" y="6935532"/>
            <a:ext cx="988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Arial"/>
                <a:cs typeface="Arial"/>
              </a:rPr>
              <a:t>Robinson</a:t>
            </a:r>
            <a:endParaRPr>
              <a:latin typeface="Arial"/>
              <a:cs typeface="Arial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3C183888-9978-EB41-BCE4-1D947C054701}"/>
              </a:ext>
            </a:extLst>
          </p:cNvPr>
          <p:cNvSpPr txBox="1"/>
          <p:nvPr/>
        </p:nvSpPr>
        <p:spPr>
          <a:xfrm>
            <a:off x="1167289" y="6971169"/>
            <a:ext cx="424180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80"/>
              </a:lnSpc>
            </a:pPr>
            <a:r>
              <a:rPr dirty="0">
                <a:latin typeface="Arial"/>
                <a:cs typeface="Arial"/>
              </a:rPr>
              <a:t>, D.</a:t>
            </a:r>
            <a:r>
              <a:rPr spc="-1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A.,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Davidsson,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P.,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van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der</a:t>
            </a:r>
            <a:r>
              <a:rPr spc="-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Mescht,</a:t>
            </a:r>
            <a:r>
              <a:rPr spc="-25" dirty="0">
                <a:latin typeface="Arial"/>
                <a:cs typeface="Arial"/>
              </a:rPr>
              <a:t> H.</a:t>
            </a:r>
            <a:endParaRPr>
              <a:latin typeface="Arial"/>
              <a:cs typeface="Aria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620A5ABB-B333-4433-F087-301FDCD5353B}"/>
              </a:ext>
            </a:extLst>
          </p:cNvPr>
          <p:cNvSpPr txBox="1"/>
          <p:nvPr/>
        </p:nvSpPr>
        <p:spPr>
          <a:xfrm>
            <a:off x="205645" y="7245489"/>
            <a:ext cx="201485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dirty="0">
                <a:latin typeface="Arial"/>
                <a:cs typeface="Arial"/>
              </a:rPr>
              <a:t>and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Court,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110" dirty="0">
                <a:latin typeface="Arial"/>
                <a:cs typeface="Arial"/>
              </a:rPr>
              <a:t>P.</a:t>
            </a:r>
            <a:r>
              <a:rPr spc="-10" dirty="0">
                <a:latin typeface="Arial"/>
                <a:cs typeface="Arial"/>
              </a:rPr>
              <a:t> 2007.</a:t>
            </a:r>
            <a:endParaRPr>
              <a:latin typeface="Arial"/>
              <a:cs typeface="Arial"/>
            </a:endParaRPr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1E1F96B1-0F13-DDE2-F6C3-E24701957CAF}"/>
              </a:ext>
            </a:extLst>
          </p:cNvPr>
          <p:cNvSpPr txBox="1"/>
          <p:nvPr/>
        </p:nvSpPr>
        <p:spPr>
          <a:xfrm>
            <a:off x="2208308" y="7209802"/>
            <a:ext cx="29286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How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entrepreneurs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deal</a:t>
            </a:r>
            <a:r>
              <a:rPr spc="-40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with</a:t>
            </a:r>
            <a:endParaRPr>
              <a:latin typeface="Arial"/>
              <a:cs typeface="Arial"/>
            </a:endParaRPr>
          </a:p>
        </p:txBody>
      </p:sp>
      <p:sp>
        <p:nvSpPr>
          <p:cNvPr id="28" name="object 28">
            <a:extLst>
              <a:ext uri="{FF2B5EF4-FFF2-40B4-BE49-F238E27FC236}">
                <a16:creationId xmlns:a16="http://schemas.microsoft.com/office/drawing/2014/main" id="{D8526C72-E13C-2896-39F3-A033F5842F35}"/>
              </a:ext>
            </a:extLst>
          </p:cNvPr>
          <p:cNvSpPr txBox="1"/>
          <p:nvPr/>
        </p:nvSpPr>
        <p:spPr>
          <a:xfrm>
            <a:off x="193199" y="7484122"/>
            <a:ext cx="5104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ethical</a:t>
            </a:r>
            <a:r>
              <a:rPr spc="-2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challenges –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an</a:t>
            </a:r>
            <a:r>
              <a:rPr spc="-2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application</a:t>
            </a:r>
            <a:r>
              <a:rPr spc="-1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of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the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business</a:t>
            </a:r>
            <a:endParaRPr>
              <a:latin typeface="Arial"/>
              <a:cs typeface="Arial"/>
            </a:endParaRPr>
          </a:p>
        </p:txBody>
      </p:sp>
      <p:sp>
        <p:nvSpPr>
          <p:cNvPr id="29" name="object 29">
            <a:extLst>
              <a:ext uri="{FF2B5EF4-FFF2-40B4-BE49-F238E27FC236}">
                <a16:creationId xmlns:a16="http://schemas.microsoft.com/office/drawing/2014/main" id="{07C60299-0FE2-6B05-D68D-9B674E57ED79}"/>
              </a:ext>
            </a:extLst>
          </p:cNvPr>
          <p:cNvSpPr txBox="1"/>
          <p:nvPr/>
        </p:nvSpPr>
        <p:spPr>
          <a:xfrm>
            <a:off x="193200" y="7758441"/>
            <a:ext cx="3122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Arial"/>
                <a:cs typeface="Arial"/>
              </a:rPr>
              <a:t>ethics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Synergy Star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technique.</a:t>
            </a:r>
            <a:endParaRPr>
              <a:latin typeface="Arial"/>
              <a:cs typeface="Arial"/>
            </a:endParaRPr>
          </a:p>
        </p:txBody>
      </p:sp>
      <p:sp>
        <p:nvSpPr>
          <p:cNvPr id="30" name="object 30">
            <a:extLst>
              <a:ext uri="{FF2B5EF4-FFF2-40B4-BE49-F238E27FC236}">
                <a16:creationId xmlns:a16="http://schemas.microsoft.com/office/drawing/2014/main" id="{47EA8698-360D-A739-3D0D-6ED9DB8B30CC}"/>
              </a:ext>
            </a:extLst>
          </p:cNvPr>
          <p:cNvSpPr txBox="1"/>
          <p:nvPr/>
        </p:nvSpPr>
        <p:spPr>
          <a:xfrm>
            <a:off x="3367945" y="7794129"/>
            <a:ext cx="205740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80"/>
              </a:lnSpc>
            </a:pPr>
            <a:r>
              <a:rPr i="1" dirty="0">
                <a:latin typeface="Arial"/>
                <a:cs typeface="Arial"/>
              </a:rPr>
              <a:t>Journal</a:t>
            </a:r>
            <a:r>
              <a:rPr i="1" spc="-15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of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Business</a:t>
            </a:r>
            <a:endParaRPr>
              <a:latin typeface="Arial"/>
              <a:cs typeface="Arial"/>
            </a:endParaRPr>
          </a:p>
        </p:txBody>
      </p:sp>
      <p:sp>
        <p:nvSpPr>
          <p:cNvPr id="31" name="object 31">
            <a:extLst>
              <a:ext uri="{FF2B5EF4-FFF2-40B4-BE49-F238E27FC236}">
                <a16:creationId xmlns:a16="http://schemas.microsoft.com/office/drawing/2014/main" id="{4430EF8D-15E2-0F08-D5BB-479EAFB678FE}"/>
              </a:ext>
            </a:extLst>
          </p:cNvPr>
          <p:cNvSpPr txBox="1"/>
          <p:nvPr/>
        </p:nvSpPr>
        <p:spPr>
          <a:xfrm>
            <a:off x="193200" y="8032458"/>
            <a:ext cx="1383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dirty="0">
                <a:latin typeface="Arial"/>
                <a:cs typeface="Arial"/>
              </a:rPr>
              <a:t>Ethics</a:t>
            </a:r>
            <a:r>
              <a:rPr dirty="0">
                <a:latin typeface="Arial"/>
                <a:cs typeface="Arial"/>
              </a:rPr>
              <a:t>,</a:t>
            </a:r>
            <a:r>
              <a:rPr spc="-25" dirty="0">
                <a:latin typeface="Arial"/>
                <a:cs typeface="Arial"/>
              </a:rPr>
              <a:t> </a:t>
            </a:r>
            <a:r>
              <a:rPr i="1" spc="-10" dirty="0">
                <a:latin typeface="Arial"/>
                <a:cs typeface="Arial"/>
              </a:rPr>
              <a:t>71</a:t>
            </a:r>
            <a:r>
              <a:rPr spc="-10" dirty="0">
                <a:latin typeface="Arial"/>
                <a:cs typeface="Arial"/>
              </a:rPr>
              <a:t>(4)”</a:t>
            </a:r>
            <a:endParaRPr>
              <a:latin typeface="Arial"/>
              <a:cs typeface="Arial"/>
            </a:endParaRPr>
          </a:p>
        </p:txBody>
      </p:sp>
      <p:sp>
        <p:nvSpPr>
          <p:cNvPr id="32" name="object 32">
            <a:extLst>
              <a:ext uri="{FF2B5EF4-FFF2-40B4-BE49-F238E27FC236}">
                <a16:creationId xmlns:a16="http://schemas.microsoft.com/office/drawing/2014/main" id="{481B4A62-733E-247C-293D-12B9C670F5AE}"/>
              </a:ext>
            </a:extLst>
          </p:cNvPr>
          <p:cNvSpPr txBox="1"/>
          <p:nvPr/>
        </p:nvSpPr>
        <p:spPr>
          <a:xfrm>
            <a:off x="1627538" y="8068449"/>
            <a:ext cx="1471295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0"/>
              </a:lnSpc>
            </a:pPr>
            <a:r>
              <a:rPr dirty="0">
                <a:latin typeface="Arial"/>
                <a:cs typeface="Arial"/>
              </a:rPr>
              <a:t>page</a:t>
            </a:r>
            <a:r>
              <a:rPr spc="-25" dirty="0">
                <a:latin typeface="Arial"/>
                <a:cs typeface="Arial"/>
              </a:rPr>
              <a:t> </a:t>
            </a:r>
            <a:r>
              <a:rPr spc="-10" dirty="0">
                <a:latin typeface="Arial"/>
                <a:cs typeface="Arial"/>
              </a:rPr>
              <a:t>numbers</a:t>
            </a:r>
            <a:endParaRPr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902F3A-3CB9-CC09-80BE-63FD2E97A72E}"/>
              </a:ext>
            </a:extLst>
          </p:cNvPr>
          <p:cNvSpPr txBox="1"/>
          <p:nvPr/>
        </p:nvSpPr>
        <p:spPr>
          <a:xfrm>
            <a:off x="5810480" y="2156261"/>
            <a:ext cx="6341714" cy="634398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 b="1" dirty="0">
                <a:solidFill>
                  <a:prstClr val="black"/>
                </a:solidFill>
                <a:latin typeface="Calibri"/>
              </a:rPr>
              <a:t>Robinson, D. A., Davidsson, P., van der </a:t>
            </a:r>
            <a:r>
              <a:rPr lang="en-US" altLang="en-US" sz="2100" b="1" dirty="0" err="1">
                <a:solidFill>
                  <a:prstClr val="black"/>
                </a:solidFill>
                <a:latin typeface="Calibri"/>
              </a:rPr>
              <a:t>Merscht</a:t>
            </a:r>
            <a:r>
              <a:rPr lang="en-US" altLang="en-US" sz="2100" b="1" dirty="0">
                <a:solidFill>
                  <a:prstClr val="black"/>
                </a:solidFill>
                <a:latin typeface="Calibri"/>
              </a:rPr>
              <a:t>, H. and Court, P.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solidFill>
                  <a:prstClr val="black"/>
                </a:solidFill>
                <a:latin typeface="Calibri"/>
              </a:rPr>
              <a:t>❌ Authors not consistently formatted (</a:t>
            </a:r>
            <a:r>
              <a:rPr lang="en-US" altLang="en-US" sz="2100" dirty="0" err="1">
                <a:solidFill>
                  <a:prstClr val="black"/>
                </a:solidFill>
                <a:latin typeface="Calibri"/>
              </a:rPr>
              <a:t>capitalisation</a:t>
            </a:r>
            <a:r>
              <a:rPr lang="en-US" altLang="en-US" sz="2100" dirty="0">
                <a:solidFill>
                  <a:prstClr val="black"/>
                </a:solidFill>
                <a:latin typeface="Calibri"/>
              </a:rPr>
              <a:t> error on surnames like "van der </a:t>
            </a:r>
            <a:r>
              <a:rPr lang="en-US" altLang="en-US" sz="2100" dirty="0" err="1">
                <a:solidFill>
                  <a:prstClr val="black"/>
                </a:solidFill>
                <a:latin typeface="Calibri"/>
              </a:rPr>
              <a:t>Merscht</a:t>
            </a:r>
            <a:r>
              <a:rPr lang="en-US" altLang="en-US" sz="2100" dirty="0">
                <a:solidFill>
                  <a:prstClr val="black"/>
                </a:solidFill>
                <a:latin typeface="Calibri"/>
              </a:rPr>
              <a:t>").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solidFill>
                  <a:prstClr val="black"/>
                </a:solidFill>
                <a:latin typeface="Calibri"/>
              </a:rPr>
              <a:t>❌ Inconsistent formatting of journal volume (</a:t>
            </a:r>
            <a:r>
              <a:rPr lang="en-US" altLang="en-US" sz="2100" b="1" dirty="0">
                <a:solidFill>
                  <a:prstClr val="black"/>
                </a:solidFill>
                <a:latin typeface="Calibri"/>
              </a:rPr>
              <a:t>bold 71</a:t>
            </a:r>
            <a:r>
              <a:rPr lang="en-US" altLang="en-US" sz="2100" dirty="0">
                <a:solidFill>
                  <a:prstClr val="black"/>
                </a:solidFill>
                <a:latin typeface="Calibri"/>
              </a:rPr>
              <a:t>), issue, and page numbers.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solidFill>
                  <a:prstClr val="black"/>
                </a:solidFill>
                <a:latin typeface="Calibri"/>
              </a:rPr>
              <a:t>❌ Missing full page range.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 b="1" dirty="0">
                <a:solidFill>
                  <a:prstClr val="black"/>
                </a:solidFill>
                <a:latin typeface="Calibri"/>
              </a:rPr>
              <a:t>Fix</a:t>
            </a:r>
            <a:r>
              <a:rPr lang="en-US" altLang="en-US" sz="2100" dirty="0">
                <a:solidFill>
                  <a:prstClr val="black"/>
                </a:solidFill>
                <a:latin typeface="Calibri"/>
              </a:rPr>
              <a:t>: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>
                <a:solidFill>
                  <a:prstClr val="black"/>
                </a:solidFill>
                <a:latin typeface="Calibri"/>
              </a:rPr>
              <a:t>Robinson, D. A., Davidsson, P., van der </a:t>
            </a:r>
            <a:r>
              <a:rPr lang="en-US" altLang="en-US" sz="2100" dirty="0" err="1">
                <a:solidFill>
                  <a:prstClr val="black"/>
                </a:solidFill>
                <a:latin typeface="Calibri"/>
              </a:rPr>
              <a:t>Merscht</a:t>
            </a:r>
            <a:r>
              <a:rPr lang="en-US" altLang="en-US" sz="2100" dirty="0">
                <a:solidFill>
                  <a:prstClr val="black"/>
                </a:solidFill>
                <a:latin typeface="Calibri"/>
              </a:rPr>
              <a:t>, H. and Court, P. (2007). How entrepreneurs deal with ethical challenges: An application of the business ethics synergy star technique. </a:t>
            </a:r>
            <a:r>
              <a:rPr lang="en-US" altLang="en-US" sz="2100" i="1" dirty="0">
                <a:solidFill>
                  <a:prstClr val="black"/>
                </a:solidFill>
                <a:latin typeface="Calibri"/>
              </a:rPr>
              <a:t>Journal of Business Ethics</a:t>
            </a:r>
            <a:r>
              <a:rPr lang="en-US" altLang="en-US" sz="21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altLang="en-US" sz="2100" b="1" dirty="0">
                <a:solidFill>
                  <a:prstClr val="black"/>
                </a:solidFill>
                <a:latin typeface="Calibri"/>
              </a:rPr>
              <a:t>71</a:t>
            </a:r>
            <a:r>
              <a:rPr lang="en-US" altLang="en-US" sz="2100" dirty="0">
                <a:solidFill>
                  <a:prstClr val="black"/>
                </a:solidFill>
                <a:latin typeface="Calibri"/>
              </a:rPr>
              <a:t>(4), 351–368.</a:t>
            </a:r>
          </a:p>
        </p:txBody>
      </p:sp>
    </p:spTree>
    <p:extLst>
      <p:ext uri="{BB962C8B-B14F-4D97-AF65-F5344CB8AC3E}">
        <p14:creationId xmlns:p14="http://schemas.microsoft.com/office/powerpoint/2010/main" val="41638207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40059" y="8087970"/>
            <a:ext cx="9448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Holmes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Institute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3285" y="1792669"/>
            <a:ext cx="5590540" cy="454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540"/>
              </a:lnSpc>
            </a:pP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Click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edit</a:t>
            </a:r>
            <a:r>
              <a:rPr sz="3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r>
              <a:rPr sz="3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FFFFFF"/>
                </a:solidFill>
                <a:latin typeface="Arial"/>
                <a:cs typeface="Arial"/>
              </a:rPr>
              <a:t>title</a:t>
            </a:r>
            <a:r>
              <a:rPr sz="3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Arial"/>
                <a:cs typeface="Arial"/>
              </a:rPr>
              <a:t>style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600201"/>
            <a:ext cx="12192000" cy="826135"/>
            <a:chOff x="0" y="0"/>
            <a:chExt cx="12192000" cy="8261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8260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799" y="70103"/>
              <a:ext cx="1213104" cy="53492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90343" y="1850212"/>
            <a:ext cx="3902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</a:rPr>
              <a:t>Key</a:t>
            </a:r>
            <a:r>
              <a:rPr sz="2800" spc="-4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points</a:t>
            </a:r>
            <a:r>
              <a:rPr sz="2800" spc="-40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of</a:t>
            </a:r>
            <a:r>
              <a:rPr sz="2800" spc="-45" dirty="0">
                <a:solidFill>
                  <a:srgbClr val="FFFFFF"/>
                </a:solidFill>
              </a:rPr>
              <a:t> </a:t>
            </a:r>
            <a:r>
              <a:rPr sz="2800" dirty="0">
                <a:solidFill>
                  <a:srgbClr val="FFFFFF"/>
                </a:solidFill>
              </a:rPr>
              <a:t>this</a:t>
            </a:r>
            <a:r>
              <a:rPr sz="2800" spc="-4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lecture</a:t>
            </a:r>
            <a:endParaRPr sz="2800"/>
          </a:p>
        </p:txBody>
      </p:sp>
      <p:sp>
        <p:nvSpPr>
          <p:cNvPr id="8" name="object 8"/>
          <p:cNvSpPr txBox="1"/>
          <p:nvPr/>
        </p:nvSpPr>
        <p:spPr>
          <a:xfrm>
            <a:off x="993139" y="2675635"/>
            <a:ext cx="9912350" cy="50012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290830" indent="-343535">
              <a:lnSpc>
                <a:spcPts val="2590"/>
              </a:lnSpc>
              <a:spcBef>
                <a:spcPts val="425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Existing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published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research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help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decide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if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there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business- </a:t>
            </a:r>
            <a:r>
              <a:rPr sz="2400" dirty="0">
                <a:latin typeface="Arial"/>
                <a:cs typeface="Arial"/>
              </a:rPr>
              <a:t>related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735"/>
              </a:lnSpc>
              <a:spcBef>
                <a:spcPts val="2270"/>
              </a:spcBef>
              <a:buFontTx/>
              <a:buChar char="•"/>
              <a:tabLst>
                <a:tab pos="355600" algn="l"/>
              </a:tabLst>
            </a:pPr>
            <a:r>
              <a:rPr sz="2400" spc="-60" dirty="0">
                <a:latin typeface="Arial"/>
                <a:cs typeface="Arial"/>
              </a:rPr>
              <a:t>You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agree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everything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read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(e.g.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contexts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times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Arial"/>
                <a:cs typeface="Arial"/>
              </a:rPr>
              <a:t>have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changed)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2305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Published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academic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journal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articles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your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best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source</a:t>
            </a:r>
            <a:endParaRPr sz="2400">
              <a:latin typeface="Arial"/>
              <a:cs typeface="Arial"/>
            </a:endParaRPr>
          </a:p>
          <a:p>
            <a:pPr marL="355600" marR="5080" indent="-343535">
              <a:lnSpc>
                <a:spcPts val="2590"/>
              </a:lnSpc>
              <a:spcBef>
                <a:spcPts val="2635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Critical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means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‘to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critique’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therefore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always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ensure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what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are </a:t>
            </a:r>
            <a:r>
              <a:rPr sz="2400" dirty="0">
                <a:latin typeface="Arial"/>
                <a:cs typeface="Arial"/>
              </a:rPr>
              <a:t>reading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credible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relevant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research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question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ts val="2735"/>
              </a:lnSpc>
              <a:spcBef>
                <a:spcPts val="2265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Consider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what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assumptions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were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made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by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author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you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ts val="2735"/>
              </a:lnSpc>
            </a:pPr>
            <a:r>
              <a:rPr sz="2400" spc="-10" dirty="0">
                <a:latin typeface="Arial"/>
                <a:cs typeface="Arial"/>
              </a:rPr>
              <a:t>citing.</a:t>
            </a:r>
            <a:endParaRPr sz="2400">
              <a:latin typeface="Arial"/>
              <a:cs typeface="Arial"/>
            </a:endParaRPr>
          </a:p>
          <a:p>
            <a:pPr marL="355600" indent="-342900">
              <a:spcBef>
                <a:spcPts val="2305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Make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argument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!!!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[do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not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simply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report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what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others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stated]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93139" y="7943799"/>
            <a:ext cx="545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FontTx/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Reference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accurately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Harvard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style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D78DFEA-F4AC-9A2B-5B02-28016138B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432049D-AD63-1D2E-47D3-0018D2AD1ED0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B4B6315-4985-B466-EA91-A6573F1EC10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E65FA4-8F83-DE35-F947-6F875D7FB2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513" b="7778"/>
          <a:stretch/>
        </p:blipFill>
        <p:spPr>
          <a:xfrm>
            <a:off x="0" y="2115438"/>
            <a:ext cx="12192000" cy="580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554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8E0D2-9286-EC6A-FC28-A59187C96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2">
            <a:extLst>
              <a:ext uri="{FF2B5EF4-FFF2-40B4-BE49-F238E27FC236}">
                <a16:creationId xmlns:a16="http://schemas.microsoft.com/office/drawing/2014/main" id="{53D8119B-B033-4742-7B01-FE383058F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26" y="12941"/>
            <a:ext cx="12192000" cy="1053859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Group Progress Presentation – Overview of Progress at least 2 min</a:t>
            </a:r>
            <a:endParaRPr lang="en-US" sz="36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872E6-ECC6-7615-EF56-326EA87C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99" b="23637"/>
          <a:stretch/>
        </p:blipFill>
        <p:spPr>
          <a:xfrm>
            <a:off x="8626" y="1371600"/>
            <a:ext cx="12192000" cy="426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778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8CDC9-A7F0-B9E3-E9E4-516B61978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D91AB5A2-B21D-66A0-4528-C2C55210EB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EF6D16-E124-24B9-1D4B-698CF1363FA5}"/>
              </a:ext>
            </a:extLst>
          </p:cNvPr>
          <p:cNvSpPr txBox="1"/>
          <p:nvPr/>
        </p:nvSpPr>
        <p:spPr>
          <a:xfrm>
            <a:off x="0" y="0"/>
            <a:ext cx="11887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Thank You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B71991-9C10-2CDD-0295-065A9579E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577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50CBBC-F537-AFEC-634C-56C9DAB14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39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5037F8A-312A-5706-B9D4-BD56C9AD7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60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63D227C-1D36-DEFE-C2F8-3CA3D97D9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6066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E1BCA2-620C-3559-3A80-9228DA241173}"/>
              </a:ext>
            </a:extLst>
          </p:cNvPr>
          <p:cNvSpPr txBox="1"/>
          <p:nvPr/>
        </p:nvSpPr>
        <p:spPr>
          <a:xfrm>
            <a:off x="609600" y="2441246"/>
            <a:ext cx="9624202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Need Help? Send an email or ask during the tutorial session.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latin typeface="+mj-lt"/>
              </a:rPr>
              <a:t>Good luck with your capstone journey!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Dr. Farshid Keivanian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Capstone Project Supervisor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FKeivanian@my.holmes.edu.au</a:t>
            </a:r>
          </a:p>
        </p:txBody>
      </p:sp>
    </p:spTree>
    <p:extLst>
      <p:ext uri="{BB962C8B-B14F-4D97-AF65-F5344CB8AC3E}">
        <p14:creationId xmlns:p14="http://schemas.microsoft.com/office/powerpoint/2010/main" val="258369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58A411-149D-D4AE-275B-6E73A7EA6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7150513-A291-E7B9-1E84-F414B20D45FD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94FEB63-EC66-5FC1-82DF-F53221F982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5313D-B0AB-4E34-6AA1-92A6744436A1}"/>
              </a:ext>
            </a:extLst>
          </p:cNvPr>
          <p:cNvSpPr txBox="1"/>
          <p:nvPr/>
        </p:nvSpPr>
        <p:spPr>
          <a:xfrm>
            <a:off x="304800" y="1676401"/>
            <a:ext cx="11588150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Preparation for Group Research Proposal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Submission Due: Week 7 – Friday, 29 August 2025, by 11:59 PM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Word Count: 1500–2000 words (group submission)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Format: Microsoft Word (.docx) or PDF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Referencing Style: Holmes Adaptive Harvard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Submission Platform: Blackboard – Use a desktop or laptop for successful submission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Penalty: Students not listed on the cover sheet will not receive marks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Reminder: Attach your Group Meeting Minutes as an appendix</a:t>
            </a:r>
          </a:p>
        </p:txBody>
      </p:sp>
    </p:spTree>
    <p:extLst>
      <p:ext uri="{BB962C8B-B14F-4D97-AF65-F5344CB8AC3E}">
        <p14:creationId xmlns:p14="http://schemas.microsoft.com/office/powerpoint/2010/main" val="102415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DF7275-A09E-F9DC-D740-B71871D82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CC03D9A-E5F2-4C2B-9DFD-A288D7DCD95E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1EED24E-7834-9674-15C9-EE831505A2B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A2E6C1-B6DC-4535-E265-D146639CB181}"/>
              </a:ext>
            </a:extLst>
          </p:cNvPr>
          <p:cNvSpPr txBox="1"/>
          <p:nvPr/>
        </p:nvSpPr>
        <p:spPr>
          <a:xfrm>
            <a:off x="304800" y="1676401"/>
            <a:ext cx="1158815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Purpose of This Assignment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The </a:t>
            </a:r>
            <a:r>
              <a:rPr lang="en-US" sz="2800" b="1" dirty="0">
                <a:latin typeface="+mj-lt"/>
              </a:rPr>
              <a:t>Group Research Proposal</a:t>
            </a:r>
            <a:r>
              <a:rPr lang="en-US" sz="2800" dirty="0">
                <a:latin typeface="+mj-lt"/>
              </a:rPr>
              <a:t> helps define the </a:t>
            </a:r>
            <a:r>
              <a:rPr lang="en-US" sz="2800" b="1" dirty="0">
                <a:latin typeface="+mj-lt"/>
              </a:rPr>
              <a:t>research foundation</a:t>
            </a:r>
            <a:r>
              <a:rPr lang="en-US" sz="2800" dirty="0">
                <a:latin typeface="+mj-lt"/>
              </a:rPr>
              <a:t> of your capstone project. It sets the direction, focus, and rationale behind your future technical or applied research. This is </a:t>
            </a:r>
            <a:r>
              <a:rPr lang="en-US" sz="2800" b="1" dirty="0">
                <a:latin typeface="+mj-lt"/>
              </a:rPr>
              <a:t>not</a:t>
            </a:r>
            <a:r>
              <a:rPr lang="en-US" sz="2800" dirty="0">
                <a:latin typeface="+mj-lt"/>
              </a:rPr>
              <a:t> a final report but a </a:t>
            </a:r>
            <a:r>
              <a:rPr lang="en-US" sz="2800" b="1" dirty="0">
                <a:latin typeface="+mj-lt"/>
              </a:rPr>
              <a:t>strategic plan</a:t>
            </a:r>
            <a:r>
              <a:rPr lang="en-US" sz="2800" dirty="0">
                <a:latin typeface="+mj-lt"/>
              </a:rPr>
              <a:t> for a well-organized research journey.</a:t>
            </a:r>
          </a:p>
        </p:txBody>
      </p:sp>
    </p:spTree>
    <p:extLst>
      <p:ext uri="{BB962C8B-B14F-4D97-AF65-F5344CB8AC3E}">
        <p14:creationId xmlns:p14="http://schemas.microsoft.com/office/powerpoint/2010/main" val="211570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72AE77-E13B-0A28-F008-D19FAA1D6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AB5C1F1-ED91-B1EA-931F-CE2037A52626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4E3209C-41D9-91DA-DF08-521B33CF82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C0741-A43A-E64A-100E-996D40476B31}"/>
              </a:ext>
            </a:extLst>
          </p:cNvPr>
          <p:cNvSpPr txBox="1"/>
          <p:nvPr/>
        </p:nvSpPr>
        <p:spPr>
          <a:xfrm>
            <a:off x="304800" y="1676401"/>
            <a:ext cx="1158815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WEEKLY DELIVERABLES CHECKLIST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Week 3 Deliverables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1. Research Title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Create a concise, clear, and </a:t>
            </a:r>
            <a:r>
              <a:rPr lang="en-US" sz="2800" b="1" dirty="0">
                <a:latin typeface="+mj-lt"/>
              </a:rPr>
              <a:t>reflective title</a:t>
            </a:r>
            <a:r>
              <a:rPr lang="en-US" sz="2800" dirty="0">
                <a:latin typeface="+mj-lt"/>
              </a:rPr>
              <a:t> of your project.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Avoid vague or overly broad topics.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Tip:</a:t>
            </a:r>
            <a:r>
              <a:rPr lang="en-US" sz="2800" dirty="0">
                <a:latin typeface="+mj-lt"/>
              </a:rPr>
              <a:t> Include keywords like </a:t>
            </a:r>
            <a:r>
              <a:rPr lang="en-US" sz="2800" i="1" dirty="0">
                <a:latin typeface="+mj-lt"/>
              </a:rPr>
              <a:t>“design,” “evaluation,” “development,” “impact,” or “framework.”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83100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626295-D7B0-F861-B71A-A8DEFDF14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8871AD8-942B-5785-0929-B9883E50D1E1}"/>
              </a:ext>
            </a:extLst>
          </p:cNvPr>
          <p:cNvSpPr txBox="1"/>
          <p:nvPr/>
        </p:nvSpPr>
        <p:spPr>
          <a:xfrm>
            <a:off x="191211" y="213486"/>
            <a:ext cx="104013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algn="l">
              <a:lnSpc>
                <a:spcPct val="100000"/>
              </a:lnSpc>
              <a:spcBef>
                <a:spcPts val="100"/>
              </a:spcBef>
            </a:pPr>
            <a:r>
              <a:rPr lang="en-US" sz="3600" b="1" dirty="0">
                <a:latin typeface="+mj-lt"/>
              </a:rPr>
              <a:t>Preparation for Group Research Proposal</a:t>
            </a:r>
            <a:endParaRPr lang="en-US" sz="3300" b="1" dirty="0">
              <a:latin typeface="+mj-lt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3C37AB43-38C2-1054-D8DF-367C2993FD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61092" y="0"/>
            <a:ext cx="1930907" cy="190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0CC46-73E9-31B8-4CC1-3471A04C457D}"/>
              </a:ext>
            </a:extLst>
          </p:cNvPr>
          <p:cNvSpPr txBox="1"/>
          <p:nvPr/>
        </p:nvSpPr>
        <p:spPr>
          <a:xfrm>
            <a:off x="304800" y="1676401"/>
            <a:ext cx="1158815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2. Abstract (Write Last!)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single paragraph summarizing: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Background and context of your topic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Research problem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Methodology (literature review)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Expected or preliminary insights</a:t>
            </a:r>
          </a:p>
        </p:txBody>
      </p:sp>
    </p:spTree>
    <p:extLst>
      <p:ext uri="{BB962C8B-B14F-4D97-AF65-F5344CB8AC3E}">
        <p14:creationId xmlns:p14="http://schemas.microsoft.com/office/powerpoint/2010/main" val="211039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3619</Words>
  <Application>Microsoft Office PowerPoint</Application>
  <PresentationFormat>Custom</PresentationFormat>
  <Paragraphs>426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Calibri</vt:lpstr>
      <vt:lpstr>Tahoma</vt:lpstr>
      <vt:lpstr>Times New Roman</vt:lpstr>
      <vt:lpstr>Verdana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HI6008 Business Research</vt:lpstr>
      <vt:lpstr>Lecture 3: Conducting a Literature Review</vt:lpstr>
      <vt:lpstr>Lecture 3: Conducting a Literature Review</vt:lpstr>
      <vt:lpstr>The importance of Literature</vt:lpstr>
      <vt:lpstr>What kind of Literature do we need?</vt:lpstr>
      <vt:lpstr>How to search for relevant literature effectively</vt:lpstr>
      <vt:lpstr>How to search for relevant literature effectively</vt:lpstr>
      <vt:lpstr>How to analyse critically</vt:lpstr>
      <vt:lpstr>Applying Harvard referencing</vt:lpstr>
      <vt:lpstr>Questions for self-review</vt:lpstr>
      <vt:lpstr>Which of the following references is entirely correct in Harvard style, and where are the errors in the others?</vt:lpstr>
      <vt:lpstr>Which of the following references is entirely correct in Harvard style, and where are the errors in the others?</vt:lpstr>
      <vt:lpstr>Which of the following references is entirely correct in Harvard style, and where are the errors in the others?</vt:lpstr>
      <vt:lpstr>Which of the following references is entirely correct in Harvard style, and where are the errors in the others?</vt:lpstr>
      <vt:lpstr>Key points of this lecture</vt:lpstr>
      <vt:lpstr>Group Progress Presentation – Overview of Progress at least 2 min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Farshid Keivanian</dc:creator>
  <cp:lastModifiedBy>Farshid Keivanian</cp:lastModifiedBy>
  <cp:revision>138</cp:revision>
  <dcterms:created xsi:type="dcterms:W3CDTF">2025-04-05T17:32:34Z</dcterms:created>
  <dcterms:modified xsi:type="dcterms:W3CDTF">2025-08-05T03:14:53Z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2025-04-05T00:00:00Z</vt:filetime>
  </property>
  <property fmtid="{D5CDD505-2E9C-101B-9397-08002B2CF9AE}" pid="5" name="Producer">
    <vt:lpwstr>Adobe Acrobat Pro (64-bit) 24.2.20687</vt:lpwstr>
  </property>
</Properties>
</file>