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384" r:id="rId3"/>
    <p:sldId id="385" r:id="rId4"/>
    <p:sldId id="386" r:id="rId5"/>
    <p:sldId id="387" r:id="rId6"/>
    <p:sldId id="388" r:id="rId7"/>
    <p:sldId id="389" r:id="rId8"/>
    <p:sldId id="390" r:id="rId9"/>
    <p:sldId id="391" r:id="rId10"/>
    <p:sldId id="378" r:id="rId11"/>
    <p:sldId id="379" r:id="rId12"/>
    <p:sldId id="380" r:id="rId13"/>
    <p:sldId id="381" r:id="rId14"/>
    <p:sldId id="382" r:id="rId15"/>
    <p:sldId id="383" r:id="rId16"/>
  </p:sldIdLst>
  <p:sldSz cx="12192000" cy="10058400"/>
  <p:notesSz cx="12192000" cy="100584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15" autoAdjust="0"/>
    <p:restoredTop sz="94660"/>
  </p:normalViewPr>
  <p:slideViewPr>
    <p:cSldViewPr>
      <p:cViewPr varScale="1">
        <p:scale>
          <a:sx n="43" d="100"/>
          <a:sy n="43" d="100"/>
        </p:scale>
        <p:origin x="1447" y="2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299459" y="77723"/>
            <a:ext cx="4029455" cy="1479803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055111" y="1967229"/>
            <a:ext cx="4791075" cy="4521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rgbClr val="0D0D0D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Page</a:t>
            </a:r>
            <a:r>
              <a:rPr spc="10" dirty="0"/>
              <a:t> </a:t>
            </a:r>
            <a:fld id="{81D60167-4931-47E6-BA6A-407CBD079E47}" type="slidenum">
              <a:rPr sz="1000" spc="-25" dirty="0">
                <a:latin typeface="Verdana"/>
                <a:cs typeface="Verdana"/>
              </a:rPr>
              <a:t>‹#›</a:t>
            </a:fld>
            <a:endParaRPr sz="1000">
              <a:latin typeface="Verdana"/>
              <a:cs typeface="Verdan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49224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2023" y="42671"/>
            <a:ext cx="1531620" cy="56235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0D0D0D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Page</a:t>
            </a:r>
            <a:r>
              <a:rPr spc="10" dirty="0"/>
              <a:t> </a:t>
            </a:r>
            <a:fld id="{81D60167-4931-47E6-BA6A-407CBD079E47}" type="slidenum">
              <a:rPr sz="1000" spc="-25" dirty="0">
                <a:latin typeface="Verdana"/>
                <a:cs typeface="Verdana"/>
              </a:rPr>
              <a:t>‹#›</a:t>
            </a:fld>
            <a:endParaRPr sz="1000">
              <a:latin typeface="Verdana"/>
              <a:cs typeface="Verdana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0D0D0D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7/29/2025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Page</a:t>
            </a:r>
            <a:r>
              <a:rPr spc="10" dirty="0"/>
              <a:t> </a:t>
            </a:r>
            <a:fld id="{81D60167-4931-47E6-BA6A-407CBD079E47}" type="slidenum">
              <a:rPr sz="1000" spc="-25" dirty="0">
                <a:latin typeface="Verdana"/>
                <a:cs typeface="Verdana"/>
              </a:rPr>
              <a:t>‹#›</a:t>
            </a:fld>
            <a:endParaRPr sz="1000">
              <a:latin typeface="Verdana"/>
              <a:cs typeface="Verdana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299459" y="77723"/>
            <a:ext cx="4029455" cy="1479803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0D0D0D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7/29/2025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Page</a:t>
            </a:r>
            <a:r>
              <a:rPr spc="10" dirty="0"/>
              <a:t> </a:t>
            </a:r>
            <a:fld id="{81D60167-4931-47E6-BA6A-407CBD079E47}" type="slidenum">
              <a:rPr sz="1000" spc="-25" dirty="0">
                <a:latin typeface="Verdana"/>
                <a:cs typeface="Verdana"/>
              </a:rPr>
              <a:t>‹#›</a:t>
            </a:fld>
            <a:endParaRPr sz="1000">
              <a:latin typeface="Verdana"/>
              <a:cs typeface="Verdana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7/29/2025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Page</a:t>
            </a:r>
            <a:r>
              <a:rPr spc="10" dirty="0"/>
              <a:t> </a:t>
            </a:r>
            <a:fld id="{81D60167-4931-47E6-BA6A-407CBD079E47}" type="slidenum">
              <a:rPr sz="1000" spc="-25" dirty="0">
                <a:latin typeface="Verdana"/>
                <a:cs typeface="Verdana"/>
              </a:rPr>
              <a:t>‹#›</a:t>
            </a:fld>
            <a:endParaRPr sz="1000">
              <a:latin typeface="Verdana"/>
              <a:cs typeface="Verdana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8739" y="-1396"/>
            <a:ext cx="12034520" cy="391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rgbClr val="0D0D0D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921502" y="9253759"/>
            <a:ext cx="533400" cy="1879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Page</a:t>
            </a:r>
            <a:r>
              <a:rPr spc="10" dirty="0"/>
              <a:t> </a:t>
            </a:r>
            <a:fld id="{81D60167-4931-47E6-BA6A-407CBD079E47}" type="slidenum">
              <a:rPr sz="1000" spc="-25" dirty="0">
                <a:latin typeface="Verdana"/>
                <a:cs typeface="Verdana"/>
              </a:rPr>
              <a:t>‹#›</a:t>
            </a:fld>
            <a:endParaRPr sz="1000">
              <a:latin typeface="Verdana"/>
              <a:cs typeface="Verdan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1211" y="213486"/>
            <a:ext cx="10401300" cy="520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algn="l">
              <a:lnSpc>
                <a:spcPct val="100000"/>
              </a:lnSpc>
              <a:spcBef>
                <a:spcPts val="100"/>
              </a:spcBef>
            </a:pPr>
            <a:r>
              <a:rPr lang="en-US" sz="3300" b="1" dirty="0">
                <a:latin typeface="+mj-lt"/>
              </a:rPr>
              <a:t>Overview</a:t>
            </a:r>
            <a:endParaRPr sz="3300" b="1" dirty="0">
              <a:latin typeface="+mj-lt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61092" y="0"/>
            <a:ext cx="1930907" cy="190195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3C8CCC5-7719-5429-9C16-F066E03793F0}"/>
              </a:ext>
            </a:extLst>
          </p:cNvPr>
          <p:cNvSpPr txBox="1"/>
          <p:nvPr/>
        </p:nvSpPr>
        <p:spPr>
          <a:xfrm>
            <a:off x="304800" y="1752601"/>
            <a:ext cx="11887199" cy="45470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2800" b="1" dirty="0">
                <a:latin typeface="+mj-lt"/>
              </a:rPr>
              <a:t>Unit Description:</a:t>
            </a:r>
            <a:br>
              <a:rPr lang="en-US" sz="2800" dirty="0">
                <a:latin typeface="+mj-lt"/>
              </a:rPr>
            </a:br>
            <a:r>
              <a:rPr lang="en-US" sz="2800" dirty="0">
                <a:latin typeface="+mj-lt"/>
              </a:rPr>
              <a:t>This </a:t>
            </a:r>
            <a:r>
              <a:rPr lang="en-US" sz="2800" b="1" dirty="0">
                <a:latin typeface="+mj-lt"/>
              </a:rPr>
              <a:t>capstone unit</a:t>
            </a:r>
            <a:r>
              <a:rPr lang="en-US" sz="2800" dirty="0">
                <a:latin typeface="+mj-lt"/>
              </a:rPr>
              <a:t> provides postgraduate students the opportunity to collaboratively apply their knowledge and research skills to solve a </a:t>
            </a:r>
            <a:r>
              <a:rPr lang="en-US" sz="2800" b="1" dirty="0">
                <a:latin typeface="+mj-lt"/>
              </a:rPr>
              <a:t>real-world workplace problem</a:t>
            </a:r>
            <a:r>
              <a:rPr lang="en-US" sz="2800" dirty="0">
                <a:latin typeface="+mj-lt"/>
              </a:rPr>
              <a:t> aligned with their </a:t>
            </a:r>
            <a:r>
              <a:rPr lang="en-US" sz="2800" dirty="0" err="1">
                <a:latin typeface="+mj-lt"/>
              </a:rPr>
              <a:t>specialisation</a:t>
            </a:r>
            <a:r>
              <a:rPr lang="en-US" sz="2800" dirty="0">
                <a:latin typeface="+mj-lt"/>
              </a:rPr>
              <a:t>. Through group-based research or IS project development, students propose, plan, investigate, and present a practical or theoretical solution backed by critical analysis and evidence.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81F2FAC8-42AD-DB92-166F-2F42E02C4C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6747F174-E865-EA2C-9A7B-75ECF3EA7974}"/>
              </a:ext>
            </a:extLst>
          </p:cNvPr>
          <p:cNvSpPr txBox="1"/>
          <p:nvPr/>
        </p:nvSpPr>
        <p:spPr>
          <a:xfrm>
            <a:off x="191211" y="213486"/>
            <a:ext cx="10401300" cy="102848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algn="l">
              <a:lnSpc>
                <a:spcPct val="100000"/>
              </a:lnSpc>
              <a:spcBef>
                <a:spcPts val="100"/>
              </a:spcBef>
            </a:pPr>
            <a:r>
              <a:rPr lang="en-US" sz="3300" b="1" dirty="0">
                <a:latin typeface="+mj-lt"/>
              </a:rPr>
              <a:t>Group Research Proposal – Requirements, Timeline &amp; Expectations</a:t>
            </a:r>
            <a:endParaRPr sz="3300" b="1" dirty="0">
              <a:latin typeface="+mj-lt"/>
              <a:cs typeface="Calibri"/>
            </a:endParaRPr>
          </a:p>
        </p:txBody>
      </p:sp>
      <p:pic>
        <p:nvPicPr>
          <p:cNvPr id="3" name="object 3">
            <a:extLst>
              <a:ext uri="{FF2B5EF4-FFF2-40B4-BE49-F238E27FC236}">
                <a16:creationId xmlns:a16="http://schemas.microsoft.com/office/drawing/2014/main" id="{22898743-2B79-D5DF-5AFF-870A1775B58B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61092" y="0"/>
            <a:ext cx="1930907" cy="190195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781E726-C059-3AC9-D5F6-6A5C99162348}"/>
              </a:ext>
            </a:extLst>
          </p:cNvPr>
          <p:cNvSpPr txBox="1"/>
          <p:nvPr/>
        </p:nvSpPr>
        <p:spPr>
          <a:xfrm>
            <a:off x="304800" y="1752601"/>
            <a:ext cx="11887199" cy="6718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2800" b="1" dirty="0">
                <a:latin typeface="+mj-lt"/>
              </a:rPr>
              <a:t>What You Must Do (Step-by-Step):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E27A025-0BC3-B241-CA95-1EB237A3A1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4006758"/>
              </p:ext>
            </p:extLst>
          </p:nvPr>
        </p:nvGraphicFramePr>
        <p:xfrm>
          <a:off x="0" y="2743200"/>
          <a:ext cx="12192000" cy="5030002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1453546">
                  <a:extLst>
                    <a:ext uri="{9D8B030D-6E8A-4147-A177-3AD203B41FA5}">
                      <a16:colId xmlns:a16="http://schemas.microsoft.com/office/drawing/2014/main" val="4286997576"/>
                    </a:ext>
                  </a:extLst>
                </a:gridCol>
                <a:gridCol w="3734148">
                  <a:extLst>
                    <a:ext uri="{9D8B030D-6E8A-4147-A177-3AD203B41FA5}">
                      <a16:colId xmlns:a16="http://schemas.microsoft.com/office/drawing/2014/main" val="3627210640"/>
                    </a:ext>
                  </a:extLst>
                </a:gridCol>
                <a:gridCol w="7004306">
                  <a:extLst>
                    <a:ext uri="{9D8B030D-6E8A-4147-A177-3AD203B41FA5}">
                      <a16:colId xmlns:a16="http://schemas.microsoft.com/office/drawing/2014/main" val="4190165517"/>
                    </a:ext>
                  </a:extLst>
                </a:gridCol>
              </a:tblGrid>
              <a:tr h="514264">
                <a:tc>
                  <a:txBody>
                    <a:bodyPr/>
                    <a:lstStyle/>
                    <a:p>
                      <a:r>
                        <a:rPr lang="en-US" sz="2800" b="1" dirty="0"/>
                        <a:t>Week</a:t>
                      </a:r>
                    </a:p>
                  </a:txBody>
                  <a:tcPr marL="76711" marR="76711" marT="38356" marB="38356" anchor="ctr"/>
                </a:tc>
                <a:tc>
                  <a:txBody>
                    <a:bodyPr/>
                    <a:lstStyle/>
                    <a:p>
                      <a:r>
                        <a:rPr lang="en-US" sz="2800" b="1" dirty="0"/>
                        <a:t>Deliverable</a:t>
                      </a:r>
                    </a:p>
                  </a:txBody>
                  <a:tcPr marL="76711" marR="76711" marT="38356" marB="38356" anchor="ctr"/>
                </a:tc>
                <a:tc>
                  <a:txBody>
                    <a:bodyPr/>
                    <a:lstStyle/>
                    <a:p>
                      <a:r>
                        <a:rPr lang="en-US" sz="2800" b="1" dirty="0"/>
                        <a:t>Description</a:t>
                      </a:r>
                    </a:p>
                  </a:txBody>
                  <a:tcPr marL="76711" marR="76711" marT="38356" marB="38356" anchor="ctr"/>
                </a:tc>
                <a:extLst>
                  <a:ext uri="{0D108BD9-81ED-4DB2-BD59-A6C34878D82A}">
                    <a16:rowId xmlns:a16="http://schemas.microsoft.com/office/drawing/2014/main" val="1762023550"/>
                  </a:ext>
                </a:extLst>
              </a:tr>
              <a:tr h="2257869">
                <a:tc>
                  <a:txBody>
                    <a:bodyPr/>
                    <a:lstStyle/>
                    <a:p>
                      <a:r>
                        <a:rPr lang="en-US" sz="2800" b="1" dirty="0"/>
                        <a:t>Week 3</a:t>
                      </a:r>
                      <a:endParaRPr lang="en-US" sz="2800" dirty="0"/>
                    </a:p>
                  </a:txBody>
                  <a:tcPr marL="76711" marR="76711" marT="38356" marB="38356" anchor="ctr"/>
                </a:tc>
                <a:tc>
                  <a:txBody>
                    <a:bodyPr/>
                    <a:lstStyle/>
                    <a:p>
                      <a:r>
                        <a:rPr lang="en-US" sz="2800" b="1" dirty="0"/>
                        <a:t>Research Background</a:t>
                      </a:r>
                      <a:endParaRPr lang="en-US" sz="2800" dirty="0"/>
                    </a:p>
                  </a:txBody>
                  <a:tcPr marL="76711" marR="76711" marT="38356" marB="38356" anchor="ctr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Draft a clear </a:t>
                      </a:r>
                      <a:r>
                        <a:rPr lang="en-US" sz="2800" b="1" dirty="0"/>
                        <a:t>Research Title</a:t>
                      </a:r>
                      <a:r>
                        <a:rPr lang="en-US" sz="2800" dirty="0"/>
                        <a:t>, write the </a:t>
                      </a:r>
                      <a:r>
                        <a:rPr lang="en-US" sz="2800" b="1" dirty="0"/>
                        <a:t>Abstract</a:t>
                      </a:r>
                      <a:r>
                        <a:rPr lang="en-US" sz="2800" dirty="0"/>
                        <a:t>, and develop your </a:t>
                      </a:r>
                      <a:r>
                        <a:rPr lang="en-US" sz="2800" b="1" dirty="0"/>
                        <a:t>Introduction</a:t>
                      </a:r>
                      <a:r>
                        <a:rPr lang="en-US" sz="2800" dirty="0"/>
                        <a:t>, </a:t>
                      </a:r>
                      <a:r>
                        <a:rPr lang="en-US" sz="2800" b="1" dirty="0"/>
                        <a:t>Problem Background</a:t>
                      </a:r>
                      <a:r>
                        <a:rPr lang="en-US" sz="2800" dirty="0"/>
                        <a:t>, and </a:t>
                      </a:r>
                      <a:r>
                        <a:rPr lang="en-US" sz="2800" b="1" dirty="0"/>
                        <a:t>Problem Statement</a:t>
                      </a:r>
                      <a:endParaRPr lang="en-US" sz="2800" dirty="0"/>
                    </a:p>
                  </a:txBody>
                  <a:tcPr marL="76711" marR="76711" marT="38356" marB="38356" anchor="ctr"/>
                </a:tc>
                <a:extLst>
                  <a:ext uri="{0D108BD9-81ED-4DB2-BD59-A6C34878D82A}">
                    <a16:rowId xmlns:a16="http://schemas.microsoft.com/office/drawing/2014/main" val="262201696"/>
                  </a:ext>
                </a:extLst>
              </a:tr>
              <a:tr h="2257869">
                <a:tc>
                  <a:txBody>
                    <a:bodyPr/>
                    <a:lstStyle/>
                    <a:p>
                      <a:r>
                        <a:rPr lang="en-US" sz="2800" b="1"/>
                        <a:t>Week 4</a:t>
                      </a:r>
                      <a:endParaRPr lang="en-US" sz="2800"/>
                    </a:p>
                  </a:txBody>
                  <a:tcPr marL="76711" marR="76711" marT="38356" marB="38356" anchor="ctr"/>
                </a:tc>
                <a:tc>
                  <a:txBody>
                    <a:bodyPr/>
                    <a:lstStyle/>
                    <a:p>
                      <a:r>
                        <a:rPr lang="en-US" sz="2800" b="1"/>
                        <a:t>Research Questions &amp; Methods</a:t>
                      </a:r>
                      <a:endParaRPr lang="en-US" sz="2800"/>
                    </a:p>
                  </a:txBody>
                  <a:tcPr marL="76711" marR="76711" marT="38356" marB="38356" anchor="ctr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Define your </a:t>
                      </a:r>
                      <a:r>
                        <a:rPr lang="en-US" sz="2800" b="1" dirty="0"/>
                        <a:t>Research Objectives</a:t>
                      </a:r>
                      <a:r>
                        <a:rPr lang="en-US" sz="2800" dirty="0"/>
                        <a:t>, </a:t>
                      </a:r>
                      <a:r>
                        <a:rPr lang="en-US" sz="2800" b="1" dirty="0"/>
                        <a:t>Research Question</a:t>
                      </a:r>
                      <a:r>
                        <a:rPr lang="en-US" sz="2800" dirty="0"/>
                        <a:t>, </a:t>
                      </a:r>
                      <a:r>
                        <a:rPr lang="en-US" sz="2800" b="1" dirty="0"/>
                        <a:t>Project Scope</a:t>
                      </a:r>
                      <a:r>
                        <a:rPr lang="en-US" sz="2800" dirty="0"/>
                        <a:t>, and explain your </a:t>
                      </a:r>
                      <a:r>
                        <a:rPr lang="en-US" sz="2800" b="1" dirty="0"/>
                        <a:t>Research Methods</a:t>
                      </a:r>
                      <a:r>
                        <a:rPr lang="en-US" sz="2800" dirty="0"/>
                        <a:t> (must be a </a:t>
                      </a:r>
                      <a:r>
                        <a:rPr lang="en-US" sz="2800" b="1" dirty="0"/>
                        <a:t>literature review</a:t>
                      </a:r>
                      <a:r>
                        <a:rPr lang="en-US" sz="2800" dirty="0"/>
                        <a:t> – qualitative approach)</a:t>
                      </a:r>
                    </a:p>
                  </a:txBody>
                  <a:tcPr marL="76711" marR="76711" marT="38356" marB="38356" anchor="ctr"/>
                </a:tc>
                <a:extLst>
                  <a:ext uri="{0D108BD9-81ED-4DB2-BD59-A6C34878D82A}">
                    <a16:rowId xmlns:a16="http://schemas.microsoft.com/office/drawing/2014/main" val="523759769"/>
                  </a:ext>
                </a:extLst>
              </a:tr>
            </a:tbl>
          </a:graphicData>
        </a:graphic>
      </p:graphicFrame>
      <p:sp>
        <p:nvSpPr>
          <p:cNvPr id="6" name="Rectangle 1">
            <a:extLst>
              <a:ext uri="{FF2B5EF4-FFF2-40B4-BE49-F238E27FC236}">
                <a16:creationId xmlns:a16="http://schemas.microsoft.com/office/drawing/2014/main" id="{9C30F892-69B9-E3BA-260C-8084D712AC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3838" y="2886681"/>
            <a:ext cx="184731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840647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848361BD-441D-5791-E7C2-F0686D9A0B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8B7D4057-C1B2-238D-EE00-8F7C7F2D6FBA}"/>
              </a:ext>
            </a:extLst>
          </p:cNvPr>
          <p:cNvSpPr txBox="1"/>
          <p:nvPr/>
        </p:nvSpPr>
        <p:spPr>
          <a:xfrm>
            <a:off x="191211" y="213486"/>
            <a:ext cx="10401300" cy="102848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algn="l">
              <a:lnSpc>
                <a:spcPct val="100000"/>
              </a:lnSpc>
              <a:spcBef>
                <a:spcPts val="100"/>
              </a:spcBef>
            </a:pPr>
            <a:r>
              <a:rPr lang="en-US" sz="3300" b="1" dirty="0">
                <a:latin typeface="+mj-lt"/>
              </a:rPr>
              <a:t>Group Research Proposal – Requirements, Timeline &amp; Expectations</a:t>
            </a:r>
            <a:endParaRPr sz="3300" b="1" dirty="0">
              <a:latin typeface="+mj-lt"/>
              <a:cs typeface="Calibri"/>
            </a:endParaRPr>
          </a:p>
        </p:txBody>
      </p:sp>
      <p:pic>
        <p:nvPicPr>
          <p:cNvPr id="3" name="object 3">
            <a:extLst>
              <a:ext uri="{FF2B5EF4-FFF2-40B4-BE49-F238E27FC236}">
                <a16:creationId xmlns:a16="http://schemas.microsoft.com/office/drawing/2014/main" id="{3652748D-29B3-8F8B-AAE4-25EA94E21321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61092" y="0"/>
            <a:ext cx="1930907" cy="190195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E3EDA7F-A0DE-04F8-A661-A5BF8ECA1A5D}"/>
              </a:ext>
            </a:extLst>
          </p:cNvPr>
          <p:cNvSpPr txBox="1"/>
          <p:nvPr/>
        </p:nvSpPr>
        <p:spPr>
          <a:xfrm>
            <a:off x="304800" y="1752601"/>
            <a:ext cx="11887199" cy="6718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2800" b="1" dirty="0">
                <a:latin typeface="+mj-lt"/>
              </a:rPr>
              <a:t>What You Must Do (Step-by-Step):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D234786-28CD-1891-089C-370C7CF4D0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3957579"/>
              </p:ext>
            </p:extLst>
          </p:nvPr>
        </p:nvGraphicFramePr>
        <p:xfrm>
          <a:off x="0" y="2743200"/>
          <a:ext cx="12192000" cy="5835885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1453546">
                  <a:extLst>
                    <a:ext uri="{9D8B030D-6E8A-4147-A177-3AD203B41FA5}">
                      <a16:colId xmlns:a16="http://schemas.microsoft.com/office/drawing/2014/main" val="4286997576"/>
                    </a:ext>
                  </a:extLst>
                </a:gridCol>
                <a:gridCol w="3734148">
                  <a:extLst>
                    <a:ext uri="{9D8B030D-6E8A-4147-A177-3AD203B41FA5}">
                      <a16:colId xmlns:a16="http://schemas.microsoft.com/office/drawing/2014/main" val="3627210640"/>
                    </a:ext>
                  </a:extLst>
                </a:gridCol>
                <a:gridCol w="7004306">
                  <a:extLst>
                    <a:ext uri="{9D8B030D-6E8A-4147-A177-3AD203B41FA5}">
                      <a16:colId xmlns:a16="http://schemas.microsoft.com/office/drawing/2014/main" val="4190165517"/>
                    </a:ext>
                  </a:extLst>
                </a:gridCol>
              </a:tblGrid>
              <a:tr h="514264">
                <a:tc>
                  <a:txBody>
                    <a:bodyPr/>
                    <a:lstStyle/>
                    <a:p>
                      <a:r>
                        <a:rPr lang="en-US" sz="2800" b="1" dirty="0"/>
                        <a:t>Week</a:t>
                      </a:r>
                    </a:p>
                  </a:txBody>
                  <a:tcPr marL="76711" marR="76711" marT="38356" marB="38356" anchor="ctr"/>
                </a:tc>
                <a:tc>
                  <a:txBody>
                    <a:bodyPr/>
                    <a:lstStyle/>
                    <a:p>
                      <a:r>
                        <a:rPr lang="en-US" sz="2800" b="1" dirty="0"/>
                        <a:t>Deliverable</a:t>
                      </a:r>
                    </a:p>
                  </a:txBody>
                  <a:tcPr marL="76711" marR="76711" marT="38356" marB="38356" anchor="ctr"/>
                </a:tc>
                <a:tc>
                  <a:txBody>
                    <a:bodyPr/>
                    <a:lstStyle/>
                    <a:p>
                      <a:r>
                        <a:rPr lang="en-US" sz="2800" b="1" dirty="0"/>
                        <a:t>Description</a:t>
                      </a:r>
                    </a:p>
                  </a:txBody>
                  <a:tcPr marL="76711" marR="76711" marT="38356" marB="38356" anchor="ctr"/>
                </a:tc>
                <a:extLst>
                  <a:ext uri="{0D108BD9-81ED-4DB2-BD59-A6C34878D82A}">
                    <a16:rowId xmlns:a16="http://schemas.microsoft.com/office/drawing/2014/main" val="1762023550"/>
                  </a:ext>
                </a:extLst>
              </a:tr>
              <a:tr h="2257869">
                <a:tc>
                  <a:txBody>
                    <a:bodyPr/>
                    <a:lstStyle/>
                    <a:p>
                      <a:r>
                        <a:rPr lang="en-US" sz="2800" b="1" dirty="0"/>
                        <a:t>Week 5</a:t>
                      </a:r>
                      <a:endParaRPr lang="en-US" sz="2800" dirty="0"/>
                    </a:p>
                  </a:txBody>
                  <a:tcPr marL="76711" marR="76711" marT="38356" marB="38356" anchor="ctr"/>
                </a:tc>
                <a:tc>
                  <a:txBody>
                    <a:bodyPr/>
                    <a:lstStyle/>
                    <a:p>
                      <a:r>
                        <a:rPr lang="en-US" sz="2800" b="1" dirty="0"/>
                        <a:t>Research Plan</a:t>
                      </a:r>
                      <a:endParaRPr lang="en-US" sz="2800" dirty="0"/>
                    </a:p>
                  </a:txBody>
                  <a:tcPr marL="76711" marR="76711" marT="38356" marB="38356" anchor="ctr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Add any </a:t>
                      </a:r>
                      <a:r>
                        <a:rPr lang="en-US" sz="2800" b="1" dirty="0"/>
                        <a:t>Preliminary Results</a:t>
                      </a:r>
                      <a:r>
                        <a:rPr lang="en-US" sz="2800" dirty="0"/>
                        <a:t>, draw a </a:t>
                      </a:r>
                      <a:r>
                        <a:rPr lang="en-US" sz="2800" b="1" dirty="0"/>
                        <a:t>Project Timeline</a:t>
                      </a:r>
                      <a:r>
                        <a:rPr lang="en-US" sz="2800" dirty="0"/>
                        <a:t> (e.g., Gantt chart), and write a short </a:t>
                      </a:r>
                      <a:r>
                        <a:rPr lang="en-US" sz="2800" b="1" dirty="0"/>
                        <a:t>Conclusion</a:t>
                      </a:r>
                      <a:r>
                        <a:rPr lang="en-US" sz="2800" dirty="0"/>
                        <a:t>. Begin compiling your </a:t>
                      </a:r>
                      <a:r>
                        <a:rPr lang="en-US" sz="2800" b="1" dirty="0"/>
                        <a:t>References</a:t>
                      </a:r>
                      <a:endParaRPr lang="en-US" sz="2800" dirty="0"/>
                    </a:p>
                  </a:txBody>
                  <a:tcPr marL="76711" marR="76711" marT="38356" marB="38356" anchor="ctr"/>
                </a:tc>
                <a:extLst>
                  <a:ext uri="{0D108BD9-81ED-4DB2-BD59-A6C34878D82A}">
                    <a16:rowId xmlns:a16="http://schemas.microsoft.com/office/drawing/2014/main" val="262201696"/>
                  </a:ext>
                </a:extLst>
              </a:tr>
              <a:tr h="2257869">
                <a:tc>
                  <a:txBody>
                    <a:bodyPr/>
                    <a:lstStyle/>
                    <a:p>
                      <a:r>
                        <a:rPr lang="en-US" sz="2800" b="1" dirty="0"/>
                        <a:t>Week 7</a:t>
                      </a:r>
                      <a:endParaRPr lang="en-US" sz="2800" dirty="0"/>
                    </a:p>
                  </a:txBody>
                  <a:tcPr marL="76711" marR="76711" marT="38356" marB="38356" anchor="ctr"/>
                </a:tc>
                <a:tc>
                  <a:txBody>
                    <a:bodyPr/>
                    <a:lstStyle/>
                    <a:p>
                      <a:r>
                        <a:rPr lang="en-US" sz="2800" b="1"/>
                        <a:t>Full Proposal Submission</a:t>
                      </a:r>
                      <a:endParaRPr lang="en-US" sz="2800"/>
                    </a:p>
                  </a:txBody>
                  <a:tcPr marL="76711" marR="76711" marT="38356" marB="38356" anchor="ctr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Submit the final, polished document with </a:t>
                      </a:r>
                      <a:r>
                        <a:rPr lang="en-US" sz="2800" b="1" dirty="0"/>
                        <a:t>ALL SECTIONS</a:t>
                      </a:r>
                      <a:r>
                        <a:rPr lang="en-US" sz="2800" dirty="0"/>
                        <a:t> from Weeks 3–5 + </a:t>
                      </a:r>
                      <a:r>
                        <a:rPr lang="en-US" sz="2800" b="1" dirty="0"/>
                        <a:t>References</a:t>
                      </a:r>
                      <a:r>
                        <a:rPr lang="en-US" sz="2800" dirty="0"/>
                        <a:t> using </a:t>
                      </a:r>
                      <a:r>
                        <a:rPr lang="en-US" sz="2800" b="1" dirty="0"/>
                        <a:t>Holmes Adapted Harvard Style</a:t>
                      </a:r>
                    </a:p>
                    <a:p>
                      <a:endParaRPr lang="en-US" sz="2800" dirty="0"/>
                    </a:p>
                    <a:p>
                      <a:r>
                        <a:rPr lang="en-US" sz="2800" dirty="0"/>
                        <a:t>Final proposal due Week 7 – submit via Blackboard by 29 August 2025, 11:59 PM (AEST).</a:t>
                      </a:r>
                    </a:p>
                  </a:txBody>
                  <a:tcPr marL="76711" marR="76711" marT="38356" marB="38356" anchor="ctr"/>
                </a:tc>
                <a:extLst>
                  <a:ext uri="{0D108BD9-81ED-4DB2-BD59-A6C34878D82A}">
                    <a16:rowId xmlns:a16="http://schemas.microsoft.com/office/drawing/2014/main" val="523759769"/>
                  </a:ext>
                </a:extLst>
              </a:tr>
            </a:tbl>
          </a:graphicData>
        </a:graphic>
      </p:graphicFrame>
      <p:sp>
        <p:nvSpPr>
          <p:cNvPr id="6" name="Rectangle 1">
            <a:extLst>
              <a:ext uri="{FF2B5EF4-FFF2-40B4-BE49-F238E27FC236}">
                <a16:creationId xmlns:a16="http://schemas.microsoft.com/office/drawing/2014/main" id="{574EE76C-7A3A-2B64-2254-473C71B95C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3838" y="2886681"/>
            <a:ext cx="184731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521162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268C86E3-A971-9439-6B12-325A6B8E43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A671445F-B442-E674-9887-5E3365C9413A}"/>
              </a:ext>
            </a:extLst>
          </p:cNvPr>
          <p:cNvSpPr txBox="1"/>
          <p:nvPr/>
        </p:nvSpPr>
        <p:spPr>
          <a:xfrm>
            <a:off x="191211" y="213486"/>
            <a:ext cx="10401300" cy="102848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algn="l">
              <a:lnSpc>
                <a:spcPct val="100000"/>
              </a:lnSpc>
              <a:spcBef>
                <a:spcPts val="100"/>
              </a:spcBef>
            </a:pPr>
            <a:r>
              <a:rPr lang="en-US" sz="3300" b="1" dirty="0">
                <a:latin typeface="+mj-lt"/>
              </a:rPr>
              <a:t>Group Research Proposal – Requirements, Timeline &amp; Expectations</a:t>
            </a:r>
            <a:endParaRPr sz="3300" b="1" dirty="0">
              <a:latin typeface="+mj-lt"/>
              <a:cs typeface="Calibri"/>
            </a:endParaRPr>
          </a:p>
        </p:txBody>
      </p:sp>
      <p:pic>
        <p:nvPicPr>
          <p:cNvPr id="3" name="object 3">
            <a:extLst>
              <a:ext uri="{FF2B5EF4-FFF2-40B4-BE49-F238E27FC236}">
                <a16:creationId xmlns:a16="http://schemas.microsoft.com/office/drawing/2014/main" id="{E3AE52C1-081D-0F8A-7D27-E60AE1BB6949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61092" y="0"/>
            <a:ext cx="1930907" cy="190195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09865B2-5085-7E3B-ADB3-59B31B46EF7A}"/>
              </a:ext>
            </a:extLst>
          </p:cNvPr>
          <p:cNvSpPr txBox="1"/>
          <p:nvPr/>
        </p:nvSpPr>
        <p:spPr>
          <a:xfrm>
            <a:off x="304800" y="1752601"/>
            <a:ext cx="11887199" cy="58424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2800" b="1" dirty="0">
                <a:latin typeface="+mj-lt"/>
              </a:rPr>
              <a:t>What to Avoid:</a:t>
            </a:r>
          </a:p>
          <a:p>
            <a:pPr marL="4572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highlight>
                  <a:srgbClr val="FF0000"/>
                </a:highlight>
                <a:latin typeface="+mj-lt"/>
              </a:rPr>
              <a:t>X</a:t>
            </a:r>
            <a:r>
              <a:rPr lang="en-US" sz="2800" dirty="0">
                <a:latin typeface="+mj-lt"/>
              </a:rPr>
              <a:t> Joining more than one group (you will be removed from all if found in multiple)</a:t>
            </a:r>
          </a:p>
          <a:p>
            <a:pPr marL="4572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highlight>
                  <a:srgbClr val="FF0000"/>
                </a:highlight>
                <a:latin typeface="+mj-lt"/>
              </a:rPr>
              <a:t>X</a:t>
            </a:r>
            <a:r>
              <a:rPr lang="en-US" sz="2800" dirty="0">
                <a:latin typeface="+mj-lt"/>
              </a:rPr>
              <a:t> Forming groups across different classes (e.g., M1 students must form groups with M1 only)</a:t>
            </a:r>
          </a:p>
          <a:p>
            <a:pPr marL="4572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highlight>
                  <a:srgbClr val="FF0000"/>
                </a:highlight>
                <a:latin typeface="+mj-lt"/>
              </a:rPr>
              <a:t>X</a:t>
            </a:r>
            <a:r>
              <a:rPr lang="en-US" sz="2800" dirty="0">
                <a:latin typeface="+mj-lt"/>
              </a:rPr>
              <a:t> Waiting until the last week – this is a staged submission and </a:t>
            </a:r>
            <a:r>
              <a:rPr lang="en-US" sz="2800" b="1" dirty="0">
                <a:latin typeface="+mj-lt"/>
              </a:rPr>
              <a:t>must be developed progressively</a:t>
            </a:r>
            <a:endParaRPr lang="en-US" sz="2800" dirty="0">
              <a:latin typeface="+mj-lt"/>
            </a:endParaRPr>
          </a:p>
          <a:p>
            <a:pPr marL="4572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highlight>
                  <a:srgbClr val="FF0000"/>
                </a:highlight>
                <a:latin typeface="+mj-lt"/>
              </a:rPr>
              <a:t>X</a:t>
            </a:r>
            <a:r>
              <a:rPr lang="en-US" sz="2800" dirty="0">
                <a:latin typeface="+mj-lt"/>
              </a:rPr>
              <a:t> Submitting solo (unless assigned by deadline – 20% penalty applies to all assessments)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CF2E116E-1A4D-8F77-1ACC-DE9DF447AB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3838" y="2886681"/>
            <a:ext cx="184731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929157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612B51D5-2D34-26EB-71A6-7303EEE240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08AB29AA-6880-C35C-B8A8-ED6EADA88BC1}"/>
              </a:ext>
            </a:extLst>
          </p:cNvPr>
          <p:cNvSpPr txBox="1"/>
          <p:nvPr/>
        </p:nvSpPr>
        <p:spPr>
          <a:xfrm>
            <a:off x="191211" y="213486"/>
            <a:ext cx="10401300" cy="102848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algn="l">
              <a:lnSpc>
                <a:spcPct val="100000"/>
              </a:lnSpc>
              <a:spcBef>
                <a:spcPts val="100"/>
              </a:spcBef>
            </a:pPr>
            <a:r>
              <a:rPr lang="en-US" sz="3300" b="1" dirty="0">
                <a:latin typeface="+mj-lt"/>
              </a:rPr>
              <a:t>Group Research Proposal – Requirements, Timeline &amp; Expectations</a:t>
            </a:r>
            <a:endParaRPr sz="3300" b="1" dirty="0">
              <a:latin typeface="+mj-lt"/>
              <a:cs typeface="Calibri"/>
            </a:endParaRPr>
          </a:p>
        </p:txBody>
      </p:sp>
      <p:pic>
        <p:nvPicPr>
          <p:cNvPr id="3" name="object 3">
            <a:extLst>
              <a:ext uri="{FF2B5EF4-FFF2-40B4-BE49-F238E27FC236}">
                <a16:creationId xmlns:a16="http://schemas.microsoft.com/office/drawing/2014/main" id="{05890481-DB96-1326-C6ED-458C940778DB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61092" y="0"/>
            <a:ext cx="1930907" cy="190195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43C5820-3AA8-8003-53B5-3A72197FF755}"/>
              </a:ext>
            </a:extLst>
          </p:cNvPr>
          <p:cNvSpPr txBox="1"/>
          <p:nvPr/>
        </p:nvSpPr>
        <p:spPr>
          <a:xfrm>
            <a:off x="304800" y="1752601"/>
            <a:ext cx="11887199" cy="39035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>
                <a:latin typeface="+mj-lt"/>
              </a:rPr>
              <a:t>What to Submit (Week 7):</a:t>
            </a:r>
            <a:endParaRPr lang="en-US" sz="2800" dirty="0">
              <a:latin typeface="+mj-lt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b="1" dirty="0">
                <a:latin typeface="+mj-lt"/>
              </a:rPr>
              <a:t>Final Group Research Proposal</a:t>
            </a:r>
            <a:r>
              <a:rPr lang="en-US" sz="2800" dirty="0">
                <a:latin typeface="+mj-lt"/>
              </a:rPr>
              <a:t> (1500–2000 words) in Word or PDF format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b="1" dirty="0">
                <a:latin typeface="+mj-lt"/>
              </a:rPr>
              <a:t>References List</a:t>
            </a:r>
            <a:r>
              <a:rPr lang="en-US" sz="2800" dirty="0">
                <a:latin typeface="+mj-lt"/>
              </a:rPr>
              <a:t> using </a:t>
            </a:r>
            <a:r>
              <a:rPr lang="en-US" sz="2800" i="1" dirty="0">
                <a:latin typeface="+mj-lt"/>
              </a:rPr>
              <a:t>Holmes Adaptive Harvard Style</a:t>
            </a:r>
            <a:endParaRPr lang="en-US" sz="2800" dirty="0">
              <a:latin typeface="+mj-lt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b="1" dirty="0">
                <a:latin typeface="+mj-lt"/>
              </a:rPr>
              <a:t>Cover Page</a:t>
            </a:r>
            <a:r>
              <a:rPr lang="en-US" sz="2800" dirty="0">
                <a:latin typeface="+mj-lt"/>
              </a:rPr>
              <a:t> with all Group Member Names and Student IDs clearly stated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b="1" dirty="0">
                <a:latin typeface="+mj-lt"/>
              </a:rPr>
              <a:t>Appendix: Group Meeting Minutes</a:t>
            </a:r>
            <a:r>
              <a:rPr lang="en-US" sz="2800" dirty="0">
                <a:latin typeface="+mj-lt"/>
              </a:rPr>
              <a:t> (from 4 in-class meetings, signed &amp; structured)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82D99E82-082E-3AA3-D076-6503C6C66E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3838" y="2886681"/>
            <a:ext cx="184731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378506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677190CF-913C-A469-D95B-2A5DAE2B43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BDDEC617-5EB2-D2E5-168B-50D55E55D97B}"/>
              </a:ext>
            </a:extLst>
          </p:cNvPr>
          <p:cNvSpPr txBox="1"/>
          <p:nvPr/>
        </p:nvSpPr>
        <p:spPr>
          <a:xfrm>
            <a:off x="191211" y="213486"/>
            <a:ext cx="10401300" cy="102848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algn="l">
              <a:lnSpc>
                <a:spcPct val="100000"/>
              </a:lnSpc>
              <a:spcBef>
                <a:spcPts val="100"/>
              </a:spcBef>
            </a:pPr>
            <a:r>
              <a:rPr lang="en-US" sz="3300" b="1" dirty="0">
                <a:latin typeface="+mj-lt"/>
              </a:rPr>
              <a:t>Group Research Proposal – Requirements, Timeline &amp; Expectations</a:t>
            </a:r>
            <a:endParaRPr sz="3300" b="1" dirty="0">
              <a:latin typeface="+mj-lt"/>
              <a:cs typeface="Calibri"/>
            </a:endParaRPr>
          </a:p>
        </p:txBody>
      </p:sp>
      <p:pic>
        <p:nvPicPr>
          <p:cNvPr id="3" name="object 3">
            <a:extLst>
              <a:ext uri="{FF2B5EF4-FFF2-40B4-BE49-F238E27FC236}">
                <a16:creationId xmlns:a16="http://schemas.microsoft.com/office/drawing/2014/main" id="{FBB8C6CB-FB0F-6C96-B9AF-3BCCE1384E06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61092" y="0"/>
            <a:ext cx="1930907" cy="190195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7D2BE21-5204-6069-D1D0-284C9ABC5995}"/>
              </a:ext>
            </a:extLst>
          </p:cNvPr>
          <p:cNvSpPr txBox="1"/>
          <p:nvPr/>
        </p:nvSpPr>
        <p:spPr>
          <a:xfrm>
            <a:off x="304800" y="1752601"/>
            <a:ext cx="11887199" cy="669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2800" b="1" dirty="0">
                <a:latin typeface="+mj-lt"/>
              </a:rPr>
              <a:t>What to Do in Each Tutorial: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38B7F778-1810-5A0A-F8CF-D6E8B4B179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3838" y="2886681"/>
            <a:ext cx="184731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EFBE734-3D06-ECD0-FBDD-ECA7B790C3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549253"/>
              </p:ext>
            </p:extLst>
          </p:nvPr>
        </p:nvGraphicFramePr>
        <p:xfrm>
          <a:off x="589935" y="2453650"/>
          <a:ext cx="10972800" cy="6527165"/>
        </p:xfrm>
        <a:graphic>
          <a:graphicData uri="http://schemas.openxmlformats.org/drawingml/2006/table">
            <a:tbl>
              <a:tblPr>
                <a:tableStyleId>{ED083AE6-46FA-4A59-8FB0-9F97EB10719F}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2639427299"/>
                    </a:ext>
                  </a:extLst>
                </a:gridCol>
                <a:gridCol w="9525000">
                  <a:extLst>
                    <a:ext uri="{9D8B030D-6E8A-4147-A177-3AD203B41FA5}">
                      <a16:colId xmlns:a16="http://schemas.microsoft.com/office/drawing/2014/main" val="61788084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800"/>
                        <a:t>Week</a:t>
                      </a:r>
                      <a:endParaRPr lang="en-US" sz="2800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800"/>
                        <a:t>In-Class Focus</a:t>
                      </a:r>
                      <a:endParaRPr lang="en-US" sz="2800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91417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800" b="1"/>
                        <a:t>Week 3</a:t>
                      </a:r>
                      <a:endParaRPr 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800"/>
                        <a:t>Form group (if not already), brainstorm research topics, assign sections to members, begin drafting Title, Abstract, Intro, Problem</a:t>
                      </a:r>
                      <a:endParaRPr 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697773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800" b="1"/>
                        <a:t>Week 4</a:t>
                      </a:r>
                      <a:endParaRPr 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800"/>
                        <a:t>Finalise Research Question, confirm Objectives and Scope, decide on Methods, write rationale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00088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800" b="1"/>
                        <a:t>Week 5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800"/>
                        <a:t>Share preliminary literature review findings, build Timeline (e.g. Gantt Chart), draft Conclusion and References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627294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800" b="1"/>
                        <a:t>Week 6</a:t>
                      </a:r>
                      <a:endParaRPr 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800" dirty="0"/>
                        <a:t>Final review of full proposal, proofreading, referencing check, prepare for Week 7 submission (29 August 2025)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2124228"/>
                  </a:ext>
                </a:extLst>
              </a:tr>
            </a:tbl>
          </a:graphicData>
        </a:graphic>
      </p:graphicFrame>
      <p:sp>
        <p:nvSpPr>
          <p:cNvPr id="7" name="Rectangle 1">
            <a:extLst>
              <a:ext uri="{FF2B5EF4-FFF2-40B4-BE49-F238E27FC236}">
                <a16:creationId xmlns:a16="http://schemas.microsoft.com/office/drawing/2014/main" id="{046EAD8E-497F-6B79-F186-97D28A8517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3043229"/>
            <a:ext cx="184731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82943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3ECDDF63-18AD-F87B-3CB0-E3AE3A7AB0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D3273708-751B-6601-DD1D-2D81C854D0B0}"/>
              </a:ext>
            </a:extLst>
          </p:cNvPr>
          <p:cNvSpPr txBox="1"/>
          <p:nvPr/>
        </p:nvSpPr>
        <p:spPr>
          <a:xfrm>
            <a:off x="191211" y="213486"/>
            <a:ext cx="10401300" cy="102848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algn="l">
              <a:lnSpc>
                <a:spcPct val="100000"/>
              </a:lnSpc>
              <a:spcBef>
                <a:spcPts val="100"/>
              </a:spcBef>
            </a:pPr>
            <a:r>
              <a:rPr lang="en-US" sz="3300" b="1" dirty="0">
                <a:latin typeface="+mj-lt"/>
              </a:rPr>
              <a:t>Group Research Proposal – Requirements, Timeline &amp; Expectations</a:t>
            </a:r>
            <a:endParaRPr sz="3300" b="1" dirty="0">
              <a:latin typeface="+mj-lt"/>
              <a:cs typeface="Calibri"/>
            </a:endParaRPr>
          </a:p>
        </p:txBody>
      </p:sp>
      <p:pic>
        <p:nvPicPr>
          <p:cNvPr id="3" name="object 3">
            <a:extLst>
              <a:ext uri="{FF2B5EF4-FFF2-40B4-BE49-F238E27FC236}">
                <a16:creationId xmlns:a16="http://schemas.microsoft.com/office/drawing/2014/main" id="{D36AE83C-A257-DB3E-C223-7BE1D287EB34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61092" y="0"/>
            <a:ext cx="1930907" cy="190195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1B550D7-4EE7-13DE-8F15-DFB25D78EBA0}"/>
              </a:ext>
            </a:extLst>
          </p:cNvPr>
          <p:cNvSpPr txBox="1"/>
          <p:nvPr/>
        </p:nvSpPr>
        <p:spPr>
          <a:xfrm>
            <a:off x="304800" y="1752601"/>
            <a:ext cx="11887199" cy="51961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2800" b="1" dirty="0">
                <a:latin typeface="+mj-lt"/>
              </a:rPr>
              <a:t>Final Tips:</a:t>
            </a: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Meet regularly outside class to stay on track</a:t>
            </a: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Use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Blackboard Discussion Board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or Drop-in Sessions for support</a:t>
            </a: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Ask your tutor for feedback on each section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before the Week 7 submission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Double-check inclusion of Group Meeting Minutes in the final document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sz="2800" dirty="0">
                <a:latin typeface="+mj-lt"/>
              </a:rPr>
              <a:t>We’re here to support you every step of the way.</a:t>
            </a:r>
            <a:br>
              <a:rPr lang="en-US" sz="2800" dirty="0">
                <a:latin typeface="+mj-lt"/>
              </a:rPr>
            </a:br>
            <a:r>
              <a:rPr lang="en-US" sz="2800" dirty="0">
                <a:latin typeface="+mj-lt"/>
              </a:rPr>
              <a:t>Good luck with your research journey!</a:t>
            </a:r>
            <a:br>
              <a:rPr lang="en-US" sz="2800" dirty="0">
                <a:latin typeface="+mj-lt"/>
              </a:rPr>
            </a:br>
            <a:r>
              <a:rPr lang="en-US" sz="2800" dirty="0">
                <a:latin typeface="+mj-lt"/>
              </a:rPr>
              <a:t>Dr. Farshid Keivanian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2EE08458-2579-31AA-7502-0311552036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3838" y="2886681"/>
            <a:ext cx="184731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047A4E8B-A215-0EA4-A7FF-7BAE1EF2C8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3043229"/>
            <a:ext cx="184731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6263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74CA857E-2760-5DC2-2EA8-E21001AF65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A94F9D36-6170-5FAE-E944-677E44AACC66}"/>
              </a:ext>
            </a:extLst>
          </p:cNvPr>
          <p:cNvSpPr txBox="1"/>
          <p:nvPr/>
        </p:nvSpPr>
        <p:spPr>
          <a:xfrm>
            <a:off x="191211" y="213486"/>
            <a:ext cx="10401300" cy="102848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algn="l">
              <a:lnSpc>
                <a:spcPct val="100000"/>
              </a:lnSpc>
              <a:spcBef>
                <a:spcPts val="100"/>
              </a:spcBef>
            </a:pPr>
            <a:r>
              <a:rPr lang="en-US" sz="3300" b="1" dirty="0">
                <a:latin typeface="+mj-lt"/>
              </a:rPr>
              <a:t>Group Research Proposal – Requirements, Timeline &amp; Expectations</a:t>
            </a:r>
            <a:endParaRPr sz="3300" b="1" dirty="0">
              <a:latin typeface="+mj-lt"/>
              <a:cs typeface="Calibri"/>
            </a:endParaRPr>
          </a:p>
        </p:txBody>
      </p:sp>
      <p:pic>
        <p:nvPicPr>
          <p:cNvPr id="3" name="object 3">
            <a:extLst>
              <a:ext uri="{FF2B5EF4-FFF2-40B4-BE49-F238E27FC236}">
                <a16:creationId xmlns:a16="http://schemas.microsoft.com/office/drawing/2014/main" id="{18BEF1FE-A6BA-759A-6F91-3232480C081F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61092" y="0"/>
            <a:ext cx="1930907" cy="190195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4A55E27-6827-6F07-BFD9-B96201A4586D}"/>
              </a:ext>
            </a:extLst>
          </p:cNvPr>
          <p:cNvSpPr txBox="1"/>
          <p:nvPr/>
        </p:nvSpPr>
        <p:spPr>
          <a:xfrm>
            <a:off x="304800" y="1752601"/>
            <a:ext cx="11887199" cy="45498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2800" b="1" dirty="0">
                <a:latin typeface="+mj-lt"/>
              </a:rPr>
              <a:t>What Is the Group Research Proposal?</a:t>
            </a:r>
          </a:p>
          <a:p>
            <a:pPr>
              <a:lnSpc>
                <a:spcPct val="150000"/>
              </a:lnSpc>
              <a:buNone/>
            </a:pPr>
            <a:r>
              <a:rPr lang="en-US" sz="2800" dirty="0">
                <a:latin typeface="+mj-lt"/>
              </a:rPr>
              <a:t>The </a:t>
            </a:r>
            <a:r>
              <a:rPr lang="en-US" sz="2800" b="1" dirty="0">
                <a:latin typeface="+mj-lt"/>
              </a:rPr>
              <a:t>Group Research Proposal</a:t>
            </a:r>
            <a:r>
              <a:rPr lang="en-US" sz="2800" dirty="0">
                <a:latin typeface="+mj-lt"/>
              </a:rPr>
              <a:t> is a </a:t>
            </a:r>
            <a:r>
              <a:rPr lang="en-US" sz="2800" b="1" dirty="0">
                <a:latin typeface="+mj-lt"/>
              </a:rPr>
              <a:t>collaborative project</a:t>
            </a:r>
            <a:r>
              <a:rPr lang="en-US" sz="2800" dirty="0">
                <a:latin typeface="+mj-lt"/>
              </a:rPr>
              <a:t> that allows you and your team to explore a real workplace issue related to your major. The final proposal is 1500–2000 words and will form the foundation for your </a:t>
            </a:r>
            <a:r>
              <a:rPr lang="en-US" sz="2800" b="1" dirty="0">
                <a:latin typeface="+mj-lt"/>
              </a:rPr>
              <a:t>final group presentation and report</a:t>
            </a:r>
            <a:r>
              <a:rPr lang="en-US" sz="2800" dirty="0">
                <a:latin typeface="+mj-lt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+mj-lt"/>
              </a:rPr>
              <a:t>All parts of the proposal are built gradually across </a:t>
            </a:r>
            <a:r>
              <a:rPr lang="en-US" sz="2800" b="1" dirty="0">
                <a:latin typeface="+mj-lt"/>
              </a:rPr>
              <a:t>Weeks 3 to 6</a:t>
            </a:r>
            <a:r>
              <a:rPr lang="en-US" sz="2800" dirty="0">
                <a:latin typeface="+mj-lt"/>
              </a:rPr>
              <a:t>, so it is essential to attend tutorials and work closely with your group each week.</a:t>
            </a:r>
          </a:p>
        </p:txBody>
      </p:sp>
    </p:spTree>
    <p:extLst>
      <p:ext uri="{BB962C8B-B14F-4D97-AF65-F5344CB8AC3E}">
        <p14:creationId xmlns:p14="http://schemas.microsoft.com/office/powerpoint/2010/main" val="754411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1CE68C3-EA1E-6E1B-8D5C-AA542B36CA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A95671B-3CC6-4792-9114-B74FAEA22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10058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>
            <a:extLst>
              <a:ext uri="{FF2B5EF4-FFF2-40B4-BE49-F238E27FC236}">
                <a16:creationId xmlns:a16="http://schemas.microsoft.com/office/drawing/2014/main" id="{1BDD2E6B-9D5A-16CA-8EC3-70A5E5EBE78C}"/>
              </a:ext>
            </a:extLst>
          </p:cNvPr>
          <p:cNvSpPr txBox="1"/>
          <p:nvPr/>
        </p:nvSpPr>
        <p:spPr>
          <a:xfrm>
            <a:off x="1008184" y="255246"/>
            <a:ext cx="10175631" cy="16307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41300" algn="ctr" rtl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5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Assessment Dates and Structure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367632EF-598B-432F-C7D4-390276092C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8184" y="2141196"/>
            <a:ext cx="10175630" cy="112626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-228600" algn="ctr" rtl="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500" b="0" i="0" u="none" strike="noStrike" kern="1200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pic>
        <p:nvPicPr>
          <p:cNvPr id="3" name="object 3" descr="A red shield with a white lion and a key&#10;&#10;AI-generated content may be incorrect.">
            <a:extLst>
              <a:ext uri="{FF2B5EF4-FFF2-40B4-BE49-F238E27FC236}">
                <a16:creationId xmlns:a16="http://schemas.microsoft.com/office/drawing/2014/main" id="{1910F9E4-CE6A-F701-4C96-6EAC43EBAAC6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61092" y="0"/>
            <a:ext cx="1930907" cy="1901952"/>
          </a:xfrm>
          <a:prstGeom prst="rect">
            <a:avLst/>
          </a:prstGeom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D77D709-1BB6-FC5C-BE8B-2FD77DEE3A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2927028"/>
              </p:ext>
            </p:extLst>
          </p:nvPr>
        </p:nvGraphicFramePr>
        <p:xfrm>
          <a:off x="836678" y="3596101"/>
          <a:ext cx="10515596" cy="4771026"/>
        </p:xfrm>
        <a:graphic>
          <a:graphicData uri="http://schemas.openxmlformats.org/drawingml/2006/table">
            <a:tbl>
              <a:tblPr>
                <a:tableStyleId>{ED083AE6-46FA-4A59-8FB0-9F97EB10719F}</a:tableStyleId>
              </a:tblPr>
              <a:tblGrid>
                <a:gridCol w="2855280">
                  <a:extLst>
                    <a:ext uri="{9D8B030D-6E8A-4147-A177-3AD203B41FA5}">
                      <a16:colId xmlns:a16="http://schemas.microsoft.com/office/drawing/2014/main" val="344330661"/>
                    </a:ext>
                  </a:extLst>
                </a:gridCol>
                <a:gridCol w="2855280">
                  <a:extLst>
                    <a:ext uri="{9D8B030D-6E8A-4147-A177-3AD203B41FA5}">
                      <a16:colId xmlns:a16="http://schemas.microsoft.com/office/drawing/2014/main" val="3738548890"/>
                    </a:ext>
                  </a:extLst>
                </a:gridCol>
                <a:gridCol w="4805036">
                  <a:extLst>
                    <a:ext uri="{9D8B030D-6E8A-4147-A177-3AD203B41FA5}">
                      <a16:colId xmlns:a16="http://schemas.microsoft.com/office/drawing/2014/main" val="4018429794"/>
                    </a:ext>
                  </a:extLst>
                </a:gridCol>
              </a:tblGrid>
              <a:tr h="640672">
                <a:tc>
                  <a:txBody>
                    <a:bodyPr/>
                    <a:lstStyle/>
                    <a:p>
                      <a:endParaRPr lang="en-US" sz="2500" cap="none" spc="0">
                        <a:solidFill>
                          <a:schemeClr val="tx1"/>
                        </a:solidFill>
                      </a:endParaRPr>
                    </a:p>
                  </a:txBody>
                  <a:tcPr marL="0" marR="188433" marT="94216" marB="94216" anchor="ctr"/>
                </a:tc>
                <a:tc>
                  <a:txBody>
                    <a:bodyPr/>
                    <a:lstStyle/>
                    <a:p>
                      <a:r>
                        <a:rPr lang="en-US" sz="2500" cap="none" spc="0" dirty="0">
                          <a:solidFill>
                            <a:schemeClr val="tx1"/>
                          </a:solidFill>
                        </a:rPr>
                        <a:t>T1, 2025 (Old)</a:t>
                      </a:r>
                    </a:p>
                  </a:txBody>
                  <a:tcPr marL="0" marR="188433" marT="94216" marB="94216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500" cap="none" spc="0" dirty="0">
                          <a:solidFill>
                            <a:schemeClr val="tx1"/>
                          </a:solidFill>
                        </a:rPr>
                        <a:t>T2, 2025 (New)</a:t>
                      </a:r>
                    </a:p>
                  </a:txBody>
                  <a:tcPr marL="0" marR="188433" marT="94216" marB="94216" anchor="ctr"/>
                </a:tc>
                <a:extLst>
                  <a:ext uri="{0D108BD9-81ED-4DB2-BD59-A6C34878D82A}">
                    <a16:rowId xmlns:a16="http://schemas.microsoft.com/office/drawing/2014/main" val="174194386"/>
                  </a:ext>
                </a:extLst>
              </a:tr>
              <a:tr h="1017537">
                <a:tc>
                  <a:txBody>
                    <a:bodyPr/>
                    <a:lstStyle/>
                    <a:p>
                      <a:r>
                        <a:rPr lang="en-US" sz="2500" cap="none" spc="0">
                          <a:solidFill>
                            <a:schemeClr val="tx1"/>
                          </a:solidFill>
                        </a:rPr>
                        <a:t>Group Research Proposal</a:t>
                      </a:r>
                    </a:p>
                  </a:txBody>
                  <a:tcPr marL="0" marR="188433" marT="94216" marB="94216" anchor="ctr"/>
                </a:tc>
                <a:tc>
                  <a:txBody>
                    <a:bodyPr/>
                    <a:lstStyle/>
                    <a:p>
                      <a:r>
                        <a:rPr lang="en-US" sz="2500" cap="none" spc="0">
                          <a:solidFill>
                            <a:schemeClr val="tx1"/>
                          </a:solidFill>
                        </a:rPr>
                        <a:t>Due </a:t>
                      </a:r>
                      <a:r>
                        <a:rPr lang="en-US" sz="2500" b="1" cap="none" spc="0">
                          <a:solidFill>
                            <a:schemeClr val="tx1"/>
                          </a:solidFill>
                        </a:rPr>
                        <a:t>2 May 2025</a:t>
                      </a:r>
                      <a:endParaRPr lang="en-US" sz="2500" cap="none" spc="0">
                        <a:solidFill>
                          <a:schemeClr val="tx1"/>
                        </a:solidFill>
                      </a:endParaRPr>
                    </a:p>
                  </a:txBody>
                  <a:tcPr marL="0" marR="188433" marT="94216" marB="94216" anchor="ctr"/>
                </a:tc>
                <a:tc>
                  <a:txBody>
                    <a:bodyPr/>
                    <a:lstStyle/>
                    <a:p>
                      <a:r>
                        <a:rPr lang="en-US" sz="2500" cap="none" spc="0" dirty="0">
                          <a:solidFill>
                            <a:schemeClr val="tx1"/>
                          </a:solidFill>
                        </a:rPr>
                        <a:t>Now due </a:t>
                      </a:r>
                      <a:r>
                        <a:rPr lang="en-US" sz="2500" b="1" cap="none" spc="0" dirty="0">
                          <a:solidFill>
                            <a:schemeClr val="tx1"/>
                          </a:solidFill>
                        </a:rPr>
                        <a:t>29 August 2025</a:t>
                      </a:r>
                      <a:endParaRPr lang="en-US" sz="25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188433" marT="94216" marB="94216" anchor="ctr"/>
                </a:tc>
                <a:extLst>
                  <a:ext uri="{0D108BD9-81ED-4DB2-BD59-A6C34878D82A}">
                    <a16:rowId xmlns:a16="http://schemas.microsoft.com/office/drawing/2014/main" val="1032618799"/>
                  </a:ext>
                </a:extLst>
              </a:tr>
              <a:tr h="640672">
                <a:tc>
                  <a:txBody>
                    <a:bodyPr/>
                    <a:lstStyle/>
                    <a:p>
                      <a:r>
                        <a:rPr lang="en-US" sz="2500" cap="none" spc="0">
                          <a:solidFill>
                            <a:schemeClr val="tx1"/>
                          </a:solidFill>
                        </a:rPr>
                        <a:t>Group Report</a:t>
                      </a:r>
                    </a:p>
                  </a:txBody>
                  <a:tcPr marL="0" marR="188433" marT="94216" marB="94216" anchor="ctr"/>
                </a:tc>
                <a:tc>
                  <a:txBody>
                    <a:bodyPr/>
                    <a:lstStyle/>
                    <a:p>
                      <a:r>
                        <a:rPr lang="en-US" sz="2500" cap="none" spc="0">
                          <a:solidFill>
                            <a:schemeClr val="tx1"/>
                          </a:solidFill>
                        </a:rPr>
                        <a:t>Due </a:t>
                      </a:r>
                      <a:r>
                        <a:rPr lang="en-US" sz="2500" b="1" cap="none" spc="0">
                          <a:solidFill>
                            <a:schemeClr val="tx1"/>
                          </a:solidFill>
                        </a:rPr>
                        <a:t>6 June 2025</a:t>
                      </a:r>
                      <a:endParaRPr lang="en-US" sz="2500" cap="none" spc="0">
                        <a:solidFill>
                          <a:schemeClr val="tx1"/>
                        </a:solidFill>
                      </a:endParaRPr>
                    </a:p>
                  </a:txBody>
                  <a:tcPr marL="0" marR="188433" marT="94216" marB="94216" anchor="ctr"/>
                </a:tc>
                <a:tc>
                  <a:txBody>
                    <a:bodyPr/>
                    <a:lstStyle/>
                    <a:p>
                      <a:r>
                        <a:rPr lang="en-US" sz="2500" cap="none" spc="0">
                          <a:solidFill>
                            <a:schemeClr val="tx1"/>
                          </a:solidFill>
                        </a:rPr>
                        <a:t>Now due </a:t>
                      </a:r>
                      <a:r>
                        <a:rPr lang="en-US" sz="2500" b="1" cap="none" spc="0">
                          <a:solidFill>
                            <a:schemeClr val="tx1"/>
                          </a:solidFill>
                        </a:rPr>
                        <a:t>3 October 2025</a:t>
                      </a:r>
                      <a:endParaRPr lang="en-US" sz="2500" cap="none" spc="0">
                        <a:solidFill>
                          <a:schemeClr val="tx1"/>
                        </a:solidFill>
                      </a:endParaRPr>
                    </a:p>
                  </a:txBody>
                  <a:tcPr marL="0" marR="188433" marT="94216" marB="94216" anchor="ctr"/>
                </a:tc>
                <a:extLst>
                  <a:ext uri="{0D108BD9-81ED-4DB2-BD59-A6C34878D82A}">
                    <a16:rowId xmlns:a16="http://schemas.microsoft.com/office/drawing/2014/main" val="729363797"/>
                  </a:ext>
                </a:extLst>
              </a:tr>
              <a:tr h="1017537">
                <a:tc>
                  <a:txBody>
                    <a:bodyPr/>
                    <a:lstStyle/>
                    <a:p>
                      <a:r>
                        <a:rPr lang="en-US" sz="2500" cap="none" spc="0">
                          <a:solidFill>
                            <a:schemeClr val="tx1"/>
                          </a:solidFill>
                        </a:rPr>
                        <a:t>Presentation</a:t>
                      </a:r>
                    </a:p>
                  </a:txBody>
                  <a:tcPr marL="0" marR="188433" marT="94216" marB="94216" anchor="ctr"/>
                </a:tc>
                <a:tc>
                  <a:txBody>
                    <a:bodyPr/>
                    <a:lstStyle/>
                    <a:p>
                      <a:r>
                        <a:rPr lang="en-US" sz="2500" cap="none" spc="0">
                          <a:solidFill>
                            <a:schemeClr val="tx1"/>
                          </a:solidFill>
                        </a:rPr>
                        <a:t>Due </a:t>
                      </a:r>
                      <a:r>
                        <a:rPr lang="en-US" sz="2500" b="1" cap="none" spc="0">
                          <a:solidFill>
                            <a:schemeClr val="tx1"/>
                          </a:solidFill>
                        </a:rPr>
                        <a:t>10 June 2025</a:t>
                      </a:r>
                      <a:endParaRPr lang="en-US" sz="2500" cap="none" spc="0">
                        <a:solidFill>
                          <a:schemeClr val="tx1"/>
                        </a:solidFill>
                      </a:endParaRPr>
                    </a:p>
                  </a:txBody>
                  <a:tcPr marL="0" marR="188433" marT="94216" marB="94216" anchor="ctr"/>
                </a:tc>
                <a:tc>
                  <a:txBody>
                    <a:bodyPr/>
                    <a:lstStyle/>
                    <a:p>
                      <a:r>
                        <a:rPr lang="en-US" sz="2500" b="1" cap="none" spc="0">
                          <a:solidFill>
                            <a:schemeClr val="tx1"/>
                          </a:solidFill>
                        </a:rPr>
                        <a:t>Removed / replaced</a:t>
                      </a:r>
                      <a:r>
                        <a:rPr lang="en-US" sz="2500" cap="none" spc="0">
                          <a:solidFill>
                            <a:schemeClr val="tx1"/>
                          </a:solidFill>
                        </a:rPr>
                        <a:t> with Group Meetings</a:t>
                      </a:r>
                    </a:p>
                  </a:txBody>
                  <a:tcPr marL="0" marR="188433" marT="94216" marB="94216" anchor="ctr"/>
                </a:tc>
                <a:extLst>
                  <a:ext uri="{0D108BD9-81ED-4DB2-BD59-A6C34878D82A}">
                    <a16:rowId xmlns:a16="http://schemas.microsoft.com/office/drawing/2014/main" val="4005314265"/>
                  </a:ext>
                </a:extLst>
              </a:tr>
              <a:tr h="1394403">
                <a:tc>
                  <a:txBody>
                    <a:bodyPr/>
                    <a:lstStyle/>
                    <a:p>
                      <a:r>
                        <a:rPr lang="en-US" sz="2500" cap="none" spc="0">
                          <a:solidFill>
                            <a:schemeClr val="tx1"/>
                          </a:solidFill>
                        </a:rPr>
                        <a:t>Progress Reports</a:t>
                      </a:r>
                    </a:p>
                  </a:txBody>
                  <a:tcPr marL="0" marR="188433" marT="94216" marB="94216" anchor="ctr"/>
                </a:tc>
                <a:tc>
                  <a:txBody>
                    <a:bodyPr/>
                    <a:lstStyle/>
                    <a:p>
                      <a:r>
                        <a:rPr lang="en-US" sz="2500" b="1" cap="none" spc="0">
                          <a:solidFill>
                            <a:schemeClr val="tx1"/>
                          </a:solidFill>
                        </a:rPr>
                        <a:t>Not listed</a:t>
                      </a:r>
                      <a:endParaRPr lang="en-US" sz="2500" cap="none" spc="0">
                        <a:solidFill>
                          <a:schemeClr val="tx1"/>
                        </a:solidFill>
                      </a:endParaRPr>
                    </a:p>
                  </a:txBody>
                  <a:tcPr marL="0" marR="188433" marT="94216" marB="94216" anchor="ctr"/>
                </a:tc>
                <a:tc>
                  <a:txBody>
                    <a:bodyPr/>
                    <a:lstStyle/>
                    <a:p>
                      <a:r>
                        <a:rPr lang="en-US" sz="2500" b="1" cap="none" spc="0" dirty="0">
                          <a:solidFill>
                            <a:schemeClr val="tx1"/>
                          </a:solidFill>
                        </a:rPr>
                        <a:t>Now included:</a:t>
                      </a:r>
                      <a:r>
                        <a:rPr lang="en-US" sz="2500" cap="none" spc="0" dirty="0">
                          <a:solidFill>
                            <a:schemeClr val="tx1"/>
                          </a:solidFill>
                        </a:rPr>
                        <a:t> 4 bi-weekly reports (Week 5–12), </a:t>
                      </a:r>
                      <a:r>
                        <a:rPr lang="en-US" sz="2500" b="1" cap="none" spc="0" dirty="0">
                          <a:solidFill>
                            <a:schemeClr val="tx1"/>
                          </a:solidFill>
                        </a:rPr>
                        <a:t>30 marks total</a:t>
                      </a:r>
                      <a:endParaRPr lang="en-US" sz="25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188433" marT="94216" marB="94216" anchor="ctr"/>
                </a:tc>
                <a:extLst>
                  <a:ext uri="{0D108BD9-81ED-4DB2-BD59-A6C34878D82A}">
                    <a16:rowId xmlns:a16="http://schemas.microsoft.com/office/drawing/2014/main" val="21834852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5015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801F763-4A7E-B282-23C7-DB5B898AB8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6DB68F8-DA43-D32E-F44C-CBD91A886E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10058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>
            <a:extLst>
              <a:ext uri="{FF2B5EF4-FFF2-40B4-BE49-F238E27FC236}">
                <a16:creationId xmlns:a16="http://schemas.microsoft.com/office/drawing/2014/main" id="{2E74F2F3-709A-821B-1DB9-5290E292BE50}"/>
              </a:ext>
            </a:extLst>
          </p:cNvPr>
          <p:cNvSpPr txBox="1"/>
          <p:nvPr/>
        </p:nvSpPr>
        <p:spPr>
          <a:xfrm>
            <a:off x="609600" y="249496"/>
            <a:ext cx="10175631" cy="16307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41300" algn="ctr" rtl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5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Group Meeting Requirements – New Addition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C43741B6-D179-33FE-EC9F-BC1AC37806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8184" y="2141196"/>
            <a:ext cx="10175630" cy="112626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-228600" algn="ctr" rtl="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500" b="0" i="0" u="none" strike="noStrike" kern="1200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pic>
        <p:nvPicPr>
          <p:cNvPr id="3" name="object 3" descr="A red shield with a white lion and a key&#10;&#10;AI-generated content may be incorrect.">
            <a:extLst>
              <a:ext uri="{FF2B5EF4-FFF2-40B4-BE49-F238E27FC236}">
                <a16:creationId xmlns:a16="http://schemas.microsoft.com/office/drawing/2014/main" id="{77483FCF-302E-EC49-A122-141CB938DA01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61092" y="0"/>
            <a:ext cx="1930907" cy="190195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B55467D-BCA2-AA56-4015-7B72C9D6C2DC}"/>
              </a:ext>
            </a:extLst>
          </p:cNvPr>
          <p:cNvSpPr txBox="1"/>
          <p:nvPr/>
        </p:nvSpPr>
        <p:spPr>
          <a:xfrm>
            <a:off x="228600" y="2129696"/>
            <a:ext cx="11740550" cy="58424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New in Trimester 2: 4 bi-weekly in-class group meetings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Groups meet odd/even weeks based on group number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Minutes must be included in the final submission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Roles assigned during meetings: Chairperson, Minute-taker, (optional) Timekeeper</a:t>
            </a:r>
          </a:p>
          <a:p>
            <a:pPr>
              <a:lnSpc>
                <a:spcPct val="150000"/>
              </a:lnSpc>
              <a:buNone/>
            </a:pPr>
            <a:r>
              <a:rPr lang="en-US" sz="2800" dirty="0">
                <a:latin typeface="+mj-lt"/>
              </a:rPr>
              <a:t>Week 2 Action: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Explain that students must attend all 4 meetings to receive marks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Review the Group Meeting Guide (professionalism, agenda, roles, minutes)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Add a reminder to include the meeting minutes in the final report appendix</a:t>
            </a:r>
          </a:p>
        </p:txBody>
      </p:sp>
    </p:spTree>
    <p:extLst>
      <p:ext uri="{BB962C8B-B14F-4D97-AF65-F5344CB8AC3E}">
        <p14:creationId xmlns:p14="http://schemas.microsoft.com/office/powerpoint/2010/main" val="38317689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4E8B176-36C1-7741-A38A-551D5283EF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8959727-D3B7-9DE1-1585-2B41A886B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10058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>
            <a:extLst>
              <a:ext uri="{FF2B5EF4-FFF2-40B4-BE49-F238E27FC236}">
                <a16:creationId xmlns:a16="http://schemas.microsoft.com/office/drawing/2014/main" id="{A80D70A3-43F9-8999-14C0-1841CE60856C}"/>
              </a:ext>
            </a:extLst>
          </p:cNvPr>
          <p:cNvSpPr txBox="1"/>
          <p:nvPr/>
        </p:nvSpPr>
        <p:spPr>
          <a:xfrm>
            <a:off x="609600" y="249496"/>
            <a:ext cx="10175631" cy="16307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41300" algn="ctr" rtl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5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Pre-Assigned Topics – Fixed Group Allocation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DDC7951F-27AA-D3AE-EB0C-1CB18EC793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8184" y="2141196"/>
            <a:ext cx="10175630" cy="112626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-228600" algn="ctr" rtl="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500" b="0" i="0" u="none" strike="noStrike" kern="1200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pic>
        <p:nvPicPr>
          <p:cNvPr id="3" name="object 3" descr="A red shield with a white lion and a key&#10;&#10;AI-generated content may be incorrect.">
            <a:extLst>
              <a:ext uri="{FF2B5EF4-FFF2-40B4-BE49-F238E27FC236}">
                <a16:creationId xmlns:a16="http://schemas.microsoft.com/office/drawing/2014/main" id="{31288EF8-3280-AFD7-049B-B7B690995BE7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61092" y="0"/>
            <a:ext cx="1930907" cy="1901952"/>
          </a:xfrm>
          <a:prstGeom prst="rect">
            <a:avLst/>
          </a:prstGeom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D788D39-D94B-9D63-CC01-0AB5AD49C7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6697374"/>
              </p:ext>
            </p:extLst>
          </p:nvPr>
        </p:nvGraphicFramePr>
        <p:xfrm>
          <a:off x="609600" y="2718353"/>
          <a:ext cx="10972800" cy="6501892"/>
        </p:xfrm>
        <a:graphic>
          <a:graphicData uri="http://schemas.openxmlformats.org/drawingml/2006/table">
            <a:tbl>
              <a:tblPr>
                <a:tableStyleId>{ED083AE6-46FA-4A59-8FB0-9F97EB10719F}</a:tableStyleId>
              </a:tblPr>
              <a:tblGrid>
                <a:gridCol w="3657600">
                  <a:extLst>
                    <a:ext uri="{9D8B030D-6E8A-4147-A177-3AD203B41FA5}">
                      <a16:colId xmlns:a16="http://schemas.microsoft.com/office/drawing/2014/main" val="4242982352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4073968105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261420182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800"/>
                        <a:t>Old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800"/>
                        <a:t>New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03433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800"/>
                        <a:t>Students could </a:t>
                      </a:r>
                      <a:r>
                        <a:rPr lang="en-US" sz="2800" b="1"/>
                        <a:t>choose from a topic list</a:t>
                      </a:r>
                      <a:r>
                        <a:rPr lang="en-US" sz="2800"/>
                        <a:t> (Cyber/Data)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800"/>
                        <a:t>Students are </a:t>
                      </a:r>
                      <a:r>
                        <a:rPr lang="en-US" sz="2800" b="1"/>
                        <a:t>automatically assigned topics</a:t>
                      </a:r>
                      <a:r>
                        <a:rPr lang="en-US" sz="2800"/>
                        <a:t> based on their </a:t>
                      </a:r>
                      <a:r>
                        <a:rPr lang="en-US" sz="2800" b="1"/>
                        <a:t>Group Number</a:t>
                      </a:r>
                      <a:endParaRPr 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en-US" sz="2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06683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800"/>
                        <a:t>Broad list of ~50 topics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800"/>
                        <a:t>Now only </a:t>
                      </a:r>
                      <a:r>
                        <a:rPr lang="en-US" sz="2800" b="1"/>
                        <a:t>20 fixed topics (Cybersecurity)</a:t>
                      </a:r>
                      <a:endParaRPr 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en-US" sz="2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013246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800"/>
                        <a:t>Titles had </a:t>
                      </a:r>
                      <a:r>
                        <a:rPr lang="en-US" sz="2800" b="1"/>
                        <a:t>example RQs</a:t>
                      </a:r>
                      <a:endParaRPr 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800"/>
                        <a:t>Now each topic includes </a:t>
                      </a:r>
                      <a:r>
                        <a:rPr lang="en-US" sz="2800" b="1"/>
                        <a:t>Background</a:t>
                      </a:r>
                      <a:r>
                        <a:rPr lang="en-US" sz="2800"/>
                        <a:t> + </a:t>
                      </a:r>
                      <a:r>
                        <a:rPr lang="en-US" sz="2800" b="1"/>
                        <a:t>Research Question</a:t>
                      </a:r>
                      <a:endParaRPr 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en-AU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6249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32071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B9FFC44-84BC-8A3C-C518-C897BD5F87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55951D1-34F3-9B9A-EDBF-C8F87868E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10058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>
            <a:extLst>
              <a:ext uri="{FF2B5EF4-FFF2-40B4-BE49-F238E27FC236}">
                <a16:creationId xmlns:a16="http://schemas.microsoft.com/office/drawing/2014/main" id="{AEFAE259-FB48-26DA-5745-5887830727AA}"/>
              </a:ext>
            </a:extLst>
          </p:cNvPr>
          <p:cNvSpPr txBox="1"/>
          <p:nvPr/>
        </p:nvSpPr>
        <p:spPr>
          <a:xfrm>
            <a:off x="609600" y="249496"/>
            <a:ext cx="10175631" cy="16307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41300" algn="ctr" rtl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5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Pre-Assigned Topics – Fixed Group Allocation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13E3BCFF-273E-39EB-6E5E-39A20492D5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8184" y="2141196"/>
            <a:ext cx="10175630" cy="112626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-228600" algn="ctr" rtl="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500" b="0" i="0" u="none" strike="noStrike" kern="1200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pic>
        <p:nvPicPr>
          <p:cNvPr id="3" name="object 3" descr="A red shield with a white lion and a key&#10;&#10;AI-generated content may be incorrect.">
            <a:extLst>
              <a:ext uri="{FF2B5EF4-FFF2-40B4-BE49-F238E27FC236}">
                <a16:creationId xmlns:a16="http://schemas.microsoft.com/office/drawing/2014/main" id="{4772F674-B4BB-EA70-4D2A-8A31557D3A49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61092" y="0"/>
            <a:ext cx="1930907" cy="190195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1CB046C-C089-3CC8-ED24-99FE15DAF2B3}"/>
              </a:ext>
            </a:extLst>
          </p:cNvPr>
          <p:cNvSpPr txBox="1"/>
          <p:nvPr/>
        </p:nvSpPr>
        <p:spPr>
          <a:xfrm>
            <a:off x="609600" y="2819401"/>
            <a:ext cx="10978550" cy="39035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2800" b="1" dirty="0">
                <a:latin typeface="+mj-lt"/>
              </a:rPr>
              <a:t>Week 2 Action: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Clarify: “You must work on your pre-assigned topic” (can’t swap)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Mention that the new format gives structured guidance with background context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Use this to help students brainstorm their Research Title and Abstract (Week 3 deliverables)</a:t>
            </a:r>
          </a:p>
        </p:txBody>
      </p:sp>
    </p:spTree>
    <p:extLst>
      <p:ext uri="{BB962C8B-B14F-4D97-AF65-F5344CB8AC3E}">
        <p14:creationId xmlns:p14="http://schemas.microsoft.com/office/powerpoint/2010/main" val="31648070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F8EAB43-80CD-0BEE-737F-66A63D5789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CC1C976-C8BE-3736-1FA6-DB38D5C175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10058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>
            <a:extLst>
              <a:ext uri="{FF2B5EF4-FFF2-40B4-BE49-F238E27FC236}">
                <a16:creationId xmlns:a16="http://schemas.microsoft.com/office/drawing/2014/main" id="{713D8940-7BE4-9049-BCA9-28C0057450AD}"/>
              </a:ext>
            </a:extLst>
          </p:cNvPr>
          <p:cNvSpPr txBox="1"/>
          <p:nvPr/>
        </p:nvSpPr>
        <p:spPr>
          <a:xfrm>
            <a:off x="609600" y="249496"/>
            <a:ext cx="10175631" cy="16307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41300" algn="ctr" rtl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5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Proposal Content &amp; Structure – Mostly Unchanged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B8221DD7-7D2A-30F6-C1E4-03EC9FBBC7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8184" y="2141196"/>
            <a:ext cx="10175630" cy="112626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-228600" algn="ctr" rtl="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500" b="0" i="0" u="none" strike="noStrike" kern="1200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pic>
        <p:nvPicPr>
          <p:cNvPr id="3" name="object 3" descr="A red shield with a white lion and a key&#10;&#10;AI-generated content may be incorrect.">
            <a:extLst>
              <a:ext uri="{FF2B5EF4-FFF2-40B4-BE49-F238E27FC236}">
                <a16:creationId xmlns:a16="http://schemas.microsoft.com/office/drawing/2014/main" id="{E62510DB-F8EA-5236-5194-17026A454C51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61092" y="0"/>
            <a:ext cx="1930907" cy="190195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3C3C62B-D7D4-65DB-C8CE-5B58F6BBA901}"/>
              </a:ext>
            </a:extLst>
          </p:cNvPr>
          <p:cNvSpPr txBox="1"/>
          <p:nvPr/>
        </p:nvSpPr>
        <p:spPr>
          <a:xfrm>
            <a:off x="609600" y="2819401"/>
            <a:ext cx="10978550" cy="58424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The step-by-step weekly breakdown of Research Proposal remains largely the same (Week 3–6)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Still includes: Title, Abstract, Intro, Problem Statement, Question/Objectives, Scope, Methods, Plan, Timeline, Conclusion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+mj-lt"/>
              </a:rPr>
              <a:t>Week 2 Action: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Encourage students to start working on:</a:t>
            </a:r>
          </a:p>
          <a:p>
            <a:pPr marL="811213" lvl="1" indent="-44926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Research Title (concise and meaningful)</a:t>
            </a:r>
          </a:p>
          <a:p>
            <a:pPr marL="811213" lvl="1" indent="-44926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Initial Abstract draft</a:t>
            </a:r>
          </a:p>
          <a:p>
            <a:pPr marL="811213" lvl="1" indent="-44926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Review and understand the background of their assigned topic</a:t>
            </a:r>
          </a:p>
        </p:txBody>
      </p:sp>
    </p:spTree>
    <p:extLst>
      <p:ext uri="{BB962C8B-B14F-4D97-AF65-F5344CB8AC3E}">
        <p14:creationId xmlns:p14="http://schemas.microsoft.com/office/powerpoint/2010/main" val="42146956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D9852CA-20D9-FDEB-D7ED-E48B388707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0B668FE-8CA2-D5CE-08F2-6573D595D7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10058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>
            <a:extLst>
              <a:ext uri="{FF2B5EF4-FFF2-40B4-BE49-F238E27FC236}">
                <a16:creationId xmlns:a16="http://schemas.microsoft.com/office/drawing/2014/main" id="{791E859B-CFD5-256D-41AA-79E65962C6AF}"/>
              </a:ext>
            </a:extLst>
          </p:cNvPr>
          <p:cNvSpPr txBox="1"/>
          <p:nvPr/>
        </p:nvSpPr>
        <p:spPr>
          <a:xfrm>
            <a:off x="609600" y="249496"/>
            <a:ext cx="10175631" cy="16307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41300" algn="ctr" rtl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5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Class Participation Expectations (Reinforced)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A022D457-CCF1-477E-490C-39F1626C0F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8184" y="2141196"/>
            <a:ext cx="10175630" cy="112626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-228600" algn="ctr" rtl="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500" b="0" i="0" u="none" strike="noStrike" kern="1200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pic>
        <p:nvPicPr>
          <p:cNvPr id="3" name="object 3" descr="A red shield with a white lion and a key&#10;&#10;AI-generated content may be incorrect.">
            <a:extLst>
              <a:ext uri="{FF2B5EF4-FFF2-40B4-BE49-F238E27FC236}">
                <a16:creationId xmlns:a16="http://schemas.microsoft.com/office/drawing/2014/main" id="{D59873C5-CA5F-98E8-BB44-26E8E4D48FB9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61092" y="0"/>
            <a:ext cx="1930907" cy="190195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093867A-DE47-AABD-1A3E-A6C3E3520F12}"/>
              </a:ext>
            </a:extLst>
          </p:cNvPr>
          <p:cNvSpPr txBox="1"/>
          <p:nvPr/>
        </p:nvSpPr>
        <p:spPr>
          <a:xfrm>
            <a:off x="609600" y="2819401"/>
            <a:ext cx="10978550" cy="51961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Stronger emphasis on:</a:t>
            </a:r>
          </a:p>
          <a:p>
            <a:pPr marL="811213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Joining correct group (must be from same campus/class)</a:t>
            </a:r>
          </a:p>
          <a:p>
            <a:pPr marL="811213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Attendance &amp; engagement in classes</a:t>
            </a:r>
          </a:p>
          <a:p>
            <a:pPr marL="811213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Use of Drop-in Sessions, Discussion Boards, and in-class supervision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Week 2 Action:</a:t>
            </a:r>
          </a:p>
          <a:p>
            <a:pPr marL="776288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Encourage early engagement and proactive team communication</a:t>
            </a:r>
          </a:p>
          <a:p>
            <a:pPr marL="776288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Reinforce that performance in group meetings impacts individual marks</a:t>
            </a:r>
          </a:p>
        </p:txBody>
      </p:sp>
    </p:spTree>
    <p:extLst>
      <p:ext uri="{BB962C8B-B14F-4D97-AF65-F5344CB8AC3E}">
        <p14:creationId xmlns:p14="http://schemas.microsoft.com/office/powerpoint/2010/main" val="5108567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175E3B4-1F7A-900F-81A1-BFA92B54AC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D69E946-4614-B692-7D74-43F054A4E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10058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>
            <a:extLst>
              <a:ext uri="{FF2B5EF4-FFF2-40B4-BE49-F238E27FC236}">
                <a16:creationId xmlns:a16="http://schemas.microsoft.com/office/drawing/2014/main" id="{BE7B4C83-CDD9-0BEA-140F-BC0AAFD7E283}"/>
              </a:ext>
            </a:extLst>
          </p:cNvPr>
          <p:cNvSpPr txBox="1"/>
          <p:nvPr/>
        </p:nvSpPr>
        <p:spPr>
          <a:xfrm>
            <a:off x="609600" y="249496"/>
            <a:ext cx="10175631" cy="16307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41300" algn="ctr" rtl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5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What's New in Trimester 2, 2025 – HI6050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5B510BF7-70F5-CA63-8A64-A3F70DDE27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8184" y="2141196"/>
            <a:ext cx="10175630" cy="112626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-228600" algn="ctr" rtl="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500" b="0" i="0" u="none" strike="noStrike" kern="1200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pic>
        <p:nvPicPr>
          <p:cNvPr id="3" name="object 3" descr="A red shield with a white lion and a key&#10;&#10;AI-generated content may be incorrect.">
            <a:extLst>
              <a:ext uri="{FF2B5EF4-FFF2-40B4-BE49-F238E27FC236}">
                <a16:creationId xmlns:a16="http://schemas.microsoft.com/office/drawing/2014/main" id="{6154E428-958D-69C6-E077-D0BDA3A61159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61092" y="0"/>
            <a:ext cx="1930907" cy="190195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6A26C71-F825-1649-B82C-5272122AD400}"/>
              </a:ext>
            </a:extLst>
          </p:cNvPr>
          <p:cNvSpPr txBox="1"/>
          <p:nvPr/>
        </p:nvSpPr>
        <p:spPr>
          <a:xfrm>
            <a:off x="609600" y="2971800"/>
            <a:ext cx="10978550" cy="51961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Group Progress Meetings are now compulsory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– 30 marks (Week 5–12)</a:t>
            </a: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Topics are assigned automatically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– no swaps allowed</a:t>
            </a: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New due dates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 Proposal – Week 7, Final Report – Week 11</a:t>
            </a: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Meeting Minutes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required for final report – use the provided template!</a:t>
            </a: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Stay active: Attend classes, communicate often, and work collaboratively!</a:t>
            </a:r>
          </a:p>
        </p:txBody>
      </p:sp>
    </p:spTree>
    <p:extLst>
      <p:ext uri="{BB962C8B-B14F-4D97-AF65-F5344CB8AC3E}">
        <p14:creationId xmlns:p14="http://schemas.microsoft.com/office/powerpoint/2010/main" val="32290106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304</TotalTime>
  <Words>1120</Words>
  <Application>Microsoft Office PowerPoint</Application>
  <PresentationFormat>Custom</PresentationFormat>
  <Paragraphs>121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Farshid Keivanian</dc:creator>
  <cp:lastModifiedBy>Farshid Keivanian</cp:lastModifiedBy>
  <cp:revision>105</cp:revision>
  <dcterms:created xsi:type="dcterms:W3CDTF">2025-04-05T17:32:34Z</dcterms:created>
  <dcterms:modified xsi:type="dcterms:W3CDTF">2025-07-29T03:33:38Z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2024-05-02T00:00:00Z</vt:filetime>
  </property>
  <property fmtid="{D5CDD505-2E9C-101B-9397-08002B2CF9AE}" pid="3" name="Creator">
    <vt:lpwstr>Microsoft® Word for Microsoft 365</vt:lpwstr>
  </property>
  <property fmtid="{D5CDD505-2E9C-101B-9397-08002B2CF9AE}" pid="4" name="LastSaved">
    <vt:filetime>2025-04-05T00:00:00Z</vt:filetime>
  </property>
  <property fmtid="{D5CDD505-2E9C-101B-9397-08002B2CF9AE}" pid="5" name="Producer">
    <vt:lpwstr>Adobe Acrobat Pro (64-bit) 24.2.20687</vt:lpwstr>
  </property>
</Properties>
</file>