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1192" r:id="rId3"/>
    <p:sldId id="1191" r:id="rId4"/>
    <p:sldId id="1182" r:id="rId5"/>
    <p:sldId id="1183" r:id="rId6"/>
    <p:sldId id="1186" r:id="rId7"/>
    <p:sldId id="1184" r:id="rId8"/>
    <p:sldId id="1187" r:id="rId9"/>
    <p:sldId id="1185" r:id="rId10"/>
    <p:sldId id="1188" r:id="rId11"/>
    <p:sldId id="1189" r:id="rId12"/>
    <p:sldId id="1190" r:id="rId13"/>
    <p:sldId id="384" r:id="rId14"/>
    <p:sldId id="385" r:id="rId15"/>
    <p:sldId id="1193" r:id="rId16"/>
    <p:sldId id="386" r:id="rId17"/>
    <p:sldId id="387" r:id="rId18"/>
    <p:sldId id="388" r:id="rId19"/>
    <p:sldId id="389" r:id="rId20"/>
    <p:sldId id="390" r:id="rId21"/>
    <p:sldId id="391" r:id="rId22"/>
    <p:sldId id="378" r:id="rId23"/>
    <p:sldId id="379" r:id="rId24"/>
    <p:sldId id="380" r:id="rId25"/>
    <p:sldId id="381" r:id="rId26"/>
    <p:sldId id="382" r:id="rId27"/>
    <p:sldId id="383" r:id="rId28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>
      <p:cViewPr varScale="1">
        <p:scale>
          <a:sx n="43" d="100"/>
          <a:sy n="43" d="100"/>
        </p:scale>
        <p:origin x="2184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579C5-7040-49D9-8420-1417B77947F7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1257300"/>
            <a:ext cx="41148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4840288"/>
            <a:ext cx="975360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5283200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9553575"/>
            <a:ext cx="5283200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4E586-FB5A-43A2-A22D-890F7F7F53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02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E5374C-A739-4038-A043-BA4DE846582A}" type="slidenum">
              <a:rPr kumimoji="0" lang="en-AU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797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2A0F-5A36-B1C1-677B-CF41EAC16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8FC6E6-5D34-2C44-B39F-8092EA17A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1B4225-08D0-65D5-B24D-B1A931A5A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40666-2225-088B-1EA7-13FBFF5E6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E5374C-A739-4038-A043-BA4DE846582A}" type="slidenum">
              <a:rPr kumimoji="0" lang="en-AU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5332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2CB31-0DCC-B885-E9BD-9EE401232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406BBE-0EEF-7C6F-2F8F-6D400F6F6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CBFB9C-3A68-6A40-2C54-75945465B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D895F-6D0D-CF71-5AF7-7AAB77090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E5374C-A739-4038-A043-BA4DE846582A}" type="slidenum">
              <a:rPr kumimoji="0" lang="en-AU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2148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96"/>
            <a:ext cx="120345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1502" y="9253759"/>
            <a:ext cx="53340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Welcome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8CCC5-7719-5429-9C16-F066E03793F0}"/>
              </a:ext>
            </a:extLst>
          </p:cNvPr>
          <p:cNvSpPr txBox="1"/>
          <p:nvPr/>
        </p:nvSpPr>
        <p:spPr>
          <a:xfrm>
            <a:off x="304800" y="1752601"/>
            <a:ext cx="11887199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Welcome to the Contemporary Project (HI6050)!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In this unit, you'll work in a pre-assigned group on a real-world research topic aligned with your major (Cybersecurity or Data Analytics).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You will collaboratively complete a Research Proposal, submit a Final Report, and participate in bi-weekly in-class meetings (worth 30 marks).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The focus is 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Research planning &amp; problem-solving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Academic writing and referencing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Professional collaboration and communication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B8228-985B-76D5-E073-95D2D823C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C96A-DE48-D7FA-7233-054A7928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0902"/>
            <a:ext cx="12192000" cy="58566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Google Advanced Data Analytics Certificate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FB3BA-547F-555D-4717-83B7D2A2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8800"/>
          <a:stretch>
            <a:fillRect/>
          </a:stretch>
        </p:blipFill>
        <p:spPr>
          <a:xfrm>
            <a:off x="1775520" y="3301008"/>
            <a:ext cx="8784299" cy="302398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0A3FD69-E29A-7814-94D1-A59389832F15}"/>
              </a:ext>
            </a:extLst>
          </p:cNvPr>
          <p:cNvSpPr txBox="1">
            <a:spLocks/>
          </p:cNvSpPr>
          <p:nvPr/>
        </p:nvSpPr>
        <p:spPr>
          <a:xfrm>
            <a:off x="2895600" y="152400"/>
            <a:ext cx="12034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/>
              <a:t>Career Opportunities &amp; Certifications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412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F5567-6191-5DF2-3394-DEFF78AD1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BFB9-2EED-9A8D-37BE-62EFA6B53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0902"/>
            <a:ext cx="12192000" cy="58566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Microsoft Certified: Data Analyst Associate (Power BI)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E907-A7BB-2FD2-B6A9-1299CE4D2E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801"/>
          <a:stretch>
            <a:fillRect/>
          </a:stretch>
        </p:blipFill>
        <p:spPr>
          <a:xfrm>
            <a:off x="0" y="3012976"/>
            <a:ext cx="12192000" cy="56372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97E5A38-2FFB-B07B-22BE-010226892D5E}"/>
              </a:ext>
            </a:extLst>
          </p:cNvPr>
          <p:cNvSpPr txBox="1">
            <a:spLocks/>
          </p:cNvSpPr>
          <p:nvPr/>
        </p:nvSpPr>
        <p:spPr>
          <a:xfrm>
            <a:off x="2895600" y="152400"/>
            <a:ext cx="12034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/>
              <a:t>Career Opportunities &amp; Certifications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422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D3CE7-34CF-2C83-1025-680C7FEBF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2D31-9070-4D8D-667F-31C4C7D4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0903"/>
            <a:ext cx="12192000" cy="21122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AWS Certified Machine Learning – Specialty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SAS Certified Advanced Analytics Professional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Databricks Certified Data Engineer Associate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64174-E350-CEBD-D21A-FB9FAFB0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104" b="10800"/>
          <a:stretch>
            <a:fillRect/>
          </a:stretch>
        </p:blipFill>
        <p:spPr>
          <a:xfrm>
            <a:off x="1385186" y="4453138"/>
            <a:ext cx="9421628" cy="42447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774D53F-D890-D1F4-2EBD-327C78F08ABD}"/>
              </a:ext>
            </a:extLst>
          </p:cNvPr>
          <p:cNvSpPr txBox="1">
            <a:spLocks/>
          </p:cNvSpPr>
          <p:nvPr/>
        </p:nvSpPr>
        <p:spPr>
          <a:xfrm>
            <a:off x="2895600" y="152400"/>
            <a:ext cx="12034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/>
              <a:t>Career Opportunities &amp; Certifications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362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CA857E-2760-5DC2-2EA8-E21001AF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4F9D36-6170-5FAE-E944-677E44AACC66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8BEF1FE-A6BA-759A-6F91-3232480C08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55E27-6827-6F07-BFD9-B96201A4586D}"/>
              </a:ext>
            </a:extLst>
          </p:cNvPr>
          <p:cNvSpPr txBox="1"/>
          <p:nvPr/>
        </p:nvSpPr>
        <p:spPr>
          <a:xfrm>
            <a:off x="304800" y="1752601"/>
            <a:ext cx="11887199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Is the Group Research Proposal?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latin typeface="+mj-lt"/>
              </a:rPr>
              <a:t>Group Research Proposal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b="1" dirty="0">
                <a:latin typeface="+mj-lt"/>
              </a:rPr>
              <a:t>collaborative project</a:t>
            </a:r>
            <a:r>
              <a:rPr lang="en-US" sz="2800" dirty="0">
                <a:latin typeface="+mj-lt"/>
              </a:rPr>
              <a:t> that allows you and your team to explore a real workplace issue related to your major. The final proposal is 1500–2000 words and will form the foundation for your </a:t>
            </a:r>
            <a:r>
              <a:rPr lang="en-US" sz="2800" b="1" dirty="0">
                <a:latin typeface="+mj-lt"/>
              </a:rPr>
              <a:t>final group presentation and report</a:t>
            </a:r>
            <a:r>
              <a:rPr lang="en-US" sz="2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All parts of the proposal are built gradually across </a:t>
            </a:r>
            <a:r>
              <a:rPr lang="en-US" sz="2800" b="1" dirty="0">
                <a:latin typeface="+mj-lt"/>
              </a:rPr>
              <a:t>Weeks 3 to 6</a:t>
            </a:r>
            <a:r>
              <a:rPr lang="en-US" sz="2800" dirty="0">
                <a:latin typeface="+mj-lt"/>
              </a:rPr>
              <a:t>, so it is essential to attend tutorials and work closely with your group each week.</a:t>
            </a:r>
          </a:p>
        </p:txBody>
      </p:sp>
    </p:spTree>
    <p:extLst>
      <p:ext uri="{BB962C8B-B14F-4D97-AF65-F5344CB8AC3E}">
        <p14:creationId xmlns:p14="http://schemas.microsoft.com/office/powerpoint/2010/main" val="75441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E68C3-EA1E-6E1B-8D5C-AA542B36C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0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1BDD2E6B-9D5A-16CA-8EC3-70A5E5EBE78C}"/>
              </a:ext>
            </a:extLst>
          </p:cNvPr>
          <p:cNvSpPr txBox="1"/>
          <p:nvPr/>
        </p:nvSpPr>
        <p:spPr>
          <a:xfrm>
            <a:off x="1008184" y="255246"/>
            <a:ext cx="10175631" cy="163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Assessment Dates and Structure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7632EF-598B-432F-C7D4-390276092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2141196"/>
            <a:ext cx="10175630" cy="1126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ctr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object 3" descr="A red shield with a white lion and a key&#10;&#10;AI-generated content may be incorrect.">
            <a:extLst>
              <a:ext uri="{FF2B5EF4-FFF2-40B4-BE49-F238E27FC236}">
                <a16:creationId xmlns:a16="http://schemas.microsoft.com/office/drawing/2014/main" id="{1910F9E4-CE6A-F701-4C96-6EAC43EBAA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77D709-1BB6-FC5C-BE8B-2FD77DEE3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27028"/>
              </p:ext>
            </p:extLst>
          </p:nvPr>
        </p:nvGraphicFramePr>
        <p:xfrm>
          <a:off x="836678" y="3596101"/>
          <a:ext cx="10515596" cy="477102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855280">
                  <a:extLst>
                    <a:ext uri="{9D8B030D-6E8A-4147-A177-3AD203B41FA5}">
                      <a16:colId xmlns:a16="http://schemas.microsoft.com/office/drawing/2014/main" val="344330661"/>
                    </a:ext>
                  </a:extLst>
                </a:gridCol>
                <a:gridCol w="2855280">
                  <a:extLst>
                    <a:ext uri="{9D8B030D-6E8A-4147-A177-3AD203B41FA5}">
                      <a16:colId xmlns:a16="http://schemas.microsoft.com/office/drawing/2014/main" val="3738548890"/>
                    </a:ext>
                  </a:extLst>
                </a:gridCol>
                <a:gridCol w="4805036">
                  <a:extLst>
                    <a:ext uri="{9D8B030D-6E8A-4147-A177-3AD203B41FA5}">
                      <a16:colId xmlns:a16="http://schemas.microsoft.com/office/drawing/2014/main" val="4018429794"/>
                    </a:ext>
                  </a:extLst>
                </a:gridCol>
              </a:tblGrid>
              <a:tr h="640672">
                <a:tc>
                  <a:txBody>
                    <a:bodyPr/>
                    <a:lstStyle/>
                    <a:p>
                      <a:endParaRPr lang="en-U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T1, 2025 (Old)</a:t>
                      </a: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T2, 2025 (New)</a:t>
                      </a:r>
                    </a:p>
                  </a:txBody>
                  <a:tcPr marL="0" marR="188433" marT="94216" marB="94216" anchor="ctr"/>
                </a:tc>
                <a:extLst>
                  <a:ext uri="{0D108BD9-81ED-4DB2-BD59-A6C34878D82A}">
                    <a16:rowId xmlns:a16="http://schemas.microsoft.com/office/drawing/2014/main" val="174194386"/>
                  </a:ext>
                </a:extLst>
              </a:tr>
              <a:tr h="1017537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Group Research Proposal</a:t>
                      </a: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Due </a:t>
                      </a:r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2 May 2025</a:t>
                      </a:r>
                      <a:endParaRPr lang="en-U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Now due </a:t>
                      </a:r>
                      <a:r>
                        <a:rPr lang="en-US" sz="2500" b="1" cap="none" spc="0" dirty="0">
                          <a:solidFill>
                            <a:schemeClr val="tx1"/>
                          </a:solidFill>
                        </a:rPr>
                        <a:t>29 August 2025</a:t>
                      </a:r>
                      <a:endParaRPr lang="en-US" sz="2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8433" marT="94216" marB="94216" anchor="ctr"/>
                </a:tc>
                <a:extLst>
                  <a:ext uri="{0D108BD9-81ED-4DB2-BD59-A6C34878D82A}">
                    <a16:rowId xmlns:a16="http://schemas.microsoft.com/office/drawing/2014/main" val="1032618799"/>
                  </a:ext>
                </a:extLst>
              </a:tr>
              <a:tr h="640672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Group Report</a:t>
                      </a: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Due </a:t>
                      </a:r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6 June 2025</a:t>
                      </a:r>
                      <a:endParaRPr lang="en-U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Now due </a:t>
                      </a:r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3 October 2025</a:t>
                      </a:r>
                      <a:endParaRPr lang="en-U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88433" marT="94216" marB="94216" anchor="ctr"/>
                </a:tc>
                <a:extLst>
                  <a:ext uri="{0D108BD9-81ED-4DB2-BD59-A6C34878D82A}">
                    <a16:rowId xmlns:a16="http://schemas.microsoft.com/office/drawing/2014/main" val="729363797"/>
                  </a:ext>
                </a:extLst>
              </a:tr>
              <a:tr h="1017537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Presentation</a:t>
                      </a: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Due </a:t>
                      </a:r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10 June 2025</a:t>
                      </a:r>
                      <a:endParaRPr lang="en-U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Removed / replaced</a:t>
                      </a:r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 with Group Meetings</a:t>
                      </a:r>
                    </a:p>
                  </a:txBody>
                  <a:tcPr marL="0" marR="188433" marT="94216" marB="94216" anchor="ctr"/>
                </a:tc>
                <a:extLst>
                  <a:ext uri="{0D108BD9-81ED-4DB2-BD59-A6C34878D82A}">
                    <a16:rowId xmlns:a16="http://schemas.microsoft.com/office/drawing/2014/main" val="4005314265"/>
                  </a:ext>
                </a:extLst>
              </a:tr>
              <a:tr h="1394403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Progress Reports</a:t>
                      </a: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Not listed</a:t>
                      </a:r>
                      <a:endParaRPr lang="en-U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b="1" cap="none" spc="0" dirty="0">
                          <a:solidFill>
                            <a:schemeClr val="tx1"/>
                          </a:solidFill>
                        </a:rPr>
                        <a:t>Now included:</a:t>
                      </a:r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 4 bi-weekly reports (Week 5–12), </a:t>
                      </a:r>
                      <a:r>
                        <a:rPr lang="en-US" sz="2500" b="1" cap="none" spc="0" dirty="0">
                          <a:solidFill>
                            <a:schemeClr val="tx1"/>
                          </a:solidFill>
                        </a:rPr>
                        <a:t>30 marks total</a:t>
                      </a:r>
                      <a:endParaRPr lang="en-US" sz="2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8433" marT="94216" marB="94216" anchor="ctr"/>
                </a:tc>
                <a:extLst>
                  <a:ext uri="{0D108BD9-81ED-4DB2-BD59-A6C34878D82A}">
                    <a16:rowId xmlns:a16="http://schemas.microsoft.com/office/drawing/2014/main" val="2183485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01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4230BF2-23AA-A1F3-A809-0F3A9E57D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C944C9-6E2F-C2FB-A784-A9C1E87D5D6B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0" lvl="0" indent="0" algn="l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Assessment Overview, T2, 2025:</a:t>
            </a:r>
            <a:endParaRPr kumimoji="0" sz="33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EFE1A37-B29B-AC2D-F48F-A8CDEF7FA8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E1A783-7558-DD48-B9B3-4AD88542C18B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499360"/>
          <a:ext cx="10972800" cy="50596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8931643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328368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6605559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85607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Component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Due Date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Weight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Details</a:t>
                      </a:r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089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Group Research Proposal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Week 7</a:t>
                      </a:r>
                      <a:br>
                        <a:rPr lang="en-US" sz="2800"/>
                      </a:br>
                      <a:r>
                        <a:rPr lang="en-US" sz="2800"/>
                        <a:t>(29 Aug 2025)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1500–2000 words + meeting minutes + references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65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Group Final Report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Week 11</a:t>
                      </a:r>
                      <a:br>
                        <a:rPr lang="en-US" sz="2800"/>
                      </a:br>
                      <a:r>
                        <a:rPr lang="en-US" sz="2800"/>
                        <a:t>(3 Oct 2025)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Full research paper + appendix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025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Group Meetings (x4)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Weeks 5–12</a:t>
                      </a:r>
                      <a:br>
                        <a:rPr lang="en-US" sz="2800"/>
                      </a:br>
                      <a:r>
                        <a:rPr lang="en-US" sz="2800"/>
                        <a:t>(class time)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In-class, bi-weekly, documented in template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19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08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01F763-4A7E-B282-23C7-DB5B898AB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DB68F8-DA43-D32E-F44C-CBD91A886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0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E74F2F3-709A-821B-1DB9-5290E292BE50}"/>
              </a:ext>
            </a:extLst>
          </p:cNvPr>
          <p:cNvSpPr txBox="1"/>
          <p:nvPr/>
        </p:nvSpPr>
        <p:spPr>
          <a:xfrm>
            <a:off x="609600" y="249496"/>
            <a:ext cx="10175631" cy="163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Meeting Requirements – New Addition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3741B6-D179-33FE-EC9F-BC1AC3780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2141196"/>
            <a:ext cx="10175630" cy="1126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ctr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object 3" descr="A red shield with a white lion and a key&#10;&#10;AI-generated content may be incorrect.">
            <a:extLst>
              <a:ext uri="{FF2B5EF4-FFF2-40B4-BE49-F238E27FC236}">
                <a16:creationId xmlns:a16="http://schemas.microsoft.com/office/drawing/2014/main" id="{77483FCF-302E-EC49-A122-141CB938DA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55467D-BCA2-AA56-4015-7B72C9D6C2DC}"/>
              </a:ext>
            </a:extLst>
          </p:cNvPr>
          <p:cNvSpPr txBox="1"/>
          <p:nvPr/>
        </p:nvSpPr>
        <p:spPr>
          <a:xfrm>
            <a:off x="228600" y="2129696"/>
            <a:ext cx="1174055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New in Trimester 2: 4 bi-weekly in-class group meetings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Groups meet odd/even weeks based on group number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Minutes must be included in the final submission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Roles assigned during meetings: Chairperson, Minute-taker, (optional) Timekeeper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Week 2 Action: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Explain that students must attend all 4 meetings to receive marks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Review the Group Meeting Guide (professionalism, agenda, roles, minutes)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Add a reminder to include the meeting minutes in the final report appendix</a:t>
            </a:r>
          </a:p>
        </p:txBody>
      </p:sp>
    </p:spTree>
    <p:extLst>
      <p:ext uri="{BB962C8B-B14F-4D97-AF65-F5344CB8AC3E}">
        <p14:creationId xmlns:p14="http://schemas.microsoft.com/office/powerpoint/2010/main" val="383176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E8B176-36C1-7741-A38A-551D5283E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959727-D3B7-9DE1-1585-2B41A886B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0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80D70A3-43F9-8999-14C0-1841CE60856C}"/>
              </a:ext>
            </a:extLst>
          </p:cNvPr>
          <p:cNvSpPr txBox="1"/>
          <p:nvPr/>
        </p:nvSpPr>
        <p:spPr>
          <a:xfrm>
            <a:off x="609600" y="249496"/>
            <a:ext cx="10175631" cy="163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Pre-Assigned Topics – Fixed Group Allocation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DC7951F-27AA-D3AE-EB0C-1CB18EC79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2141196"/>
            <a:ext cx="10175630" cy="1126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ctr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object 3" descr="A red shield with a white lion and a key&#10;&#10;AI-generated content may be incorrect.">
            <a:extLst>
              <a:ext uri="{FF2B5EF4-FFF2-40B4-BE49-F238E27FC236}">
                <a16:creationId xmlns:a16="http://schemas.microsoft.com/office/drawing/2014/main" id="{31288EF8-3280-AFD7-049B-B7B690995BE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788D39-D94B-9D63-CC01-0AB5AD49C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97374"/>
              </p:ext>
            </p:extLst>
          </p:nvPr>
        </p:nvGraphicFramePr>
        <p:xfrm>
          <a:off x="609600" y="2718353"/>
          <a:ext cx="10972800" cy="650189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24298235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07396810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4201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New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343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Students could </a:t>
                      </a:r>
                      <a:r>
                        <a:rPr lang="en-US" sz="2800" b="1"/>
                        <a:t>choose from a topic list</a:t>
                      </a:r>
                      <a:r>
                        <a:rPr lang="en-US" sz="2800"/>
                        <a:t> (Cyber/Data)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Students are </a:t>
                      </a:r>
                      <a:r>
                        <a:rPr lang="en-US" sz="2800" b="1"/>
                        <a:t>automatically assigned topics</a:t>
                      </a:r>
                      <a:r>
                        <a:rPr lang="en-US" sz="2800"/>
                        <a:t> based on their </a:t>
                      </a:r>
                      <a:r>
                        <a:rPr lang="en-US" sz="2800" b="1"/>
                        <a:t>Group Number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68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Broad list of ~50 topics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Now only </a:t>
                      </a:r>
                      <a:r>
                        <a:rPr lang="en-US" sz="2800" b="1"/>
                        <a:t>20 fixed topics (Cybersecurity)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324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Titles had </a:t>
                      </a:r>
                      <a:r>
                        <a:rPr lang="en-US" sz="2800" b="1"/>
                        <a:t>example RQs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Now each topic includes </a:t>
                      </a:r>
                      <a:r>
                        <a:rPr lang="en-US" sz="2800" b="1"/>
                        <a:t>Background</a:t>
                      </a:r>
                      <a:r>
                        <a:rPr lang="en-US" sz="2800"/>
                        <a:t> + </a:t>
                      </a:r>
                      <a:r>
                        <a:rPr lang="en-US" sz="2800" b="1"/>
                        <a:t>Research Question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2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20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9FFC44-84BC-8A3C-C518-C897BD5F8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5951D1-34F3-9B9A-EDBF-C8F87868E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0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EFAE259-FB48-26DA-5745-5887830727AA}"/>
              </a:ext>
            </a:extLst>
          </p:cNvPr>
          <p:cNvSpPr txBox="1"/>
          <p:nvPr/>
        </p:nvSpPr>
        <p:spPr>
          <a:xfrm>
            <a:off x="609600" y="249496"/>
            <a:ext cx="10175631" cy="163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Pre-Assigned Topics – Fixed Group Allocation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E3BCFF-273E-39EB-6E5E-39A20492D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2141196"/>
            <a:ext cx="10175630" cy="1126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ctr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object 3" descr="A red shield with a white lion and a key&#10;&#10;AI-generated content may be incorrect.">
            <a:extLst>
              <a:ext uri="{FF2B5EF4-FFF2-40B4-BE49-F238E27FC236}">
                <a16:creationId xmlns:a16="http://schemas.microsoft.com/office/drawing/2014/main" id="{4772F674-B4BB-EA70-4D2A-8A31557D3A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B046C-C089-3CC8-ED24-99FE15DAF2B3}"/>
              </a:ext>
            </a:extLst>
          </p:cNvPr>
          <p:cNvSpPr txBox="1"/>
          <p:nvPr/>
        </p:nvSpPr>
        <p:spPr>
          <a:xfrm>
            <a:off x="609600" y="2819401"/>
            <a:ext cx="109785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 2 Action: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Clarify: “You must work on your pre-assigned topic” (can’t swap)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Mention that the new format gives structured guidance with background context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this to help students brainstorm their Research Title and Abstract (Week 3 deliverables)</a:t>
            </a:r>
          </a:p>
        </p:txBody>
      </p:sp>
    </p:spTree>
    <p:extLst>
      <p:ext uri="{BB962C8B-B14F-4D97-AF65-F5344CB8AC3E}">
        <p14:creationId xmlns:p14="http://schemas.microsoft.com/office/powerpoint/2010/main" val="316480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EAB43-80CD-0BEE-737F-66A63D57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C1C976-C8BE-3736-1FA6-DB38D5C17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0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13D8940-7BE4-9049-BCA9-28C0057450AD}"/>
              </a:ext>
            </a:extLst>
          </p:cNvPr>
          <p:cNvSpPr txBox="1"/>
          <p:nvPr/>
        </p:nvSpPr>
        <p:spPr>
          <a:xfrm>
            <a:off x="609600" y="249496"/>
            <a:ext cx="10175631" cy="163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Proposal Content &amp; Structure – Mostly Unchanged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221DD7-7D2A-30F6-C1E4-03EC9FBBC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2141196"/>
            <a:ext cx="10175630" cy="1126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ctr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object 3" descr="A red shield with a white lion and a key&#10;&#10;AI-generated content may be incorrect.">
            <a:extLst>
              <a:ext uri="{FF2B5EF4-FFF2-40B4-BE49-F238E27FC236}">
                <a16:creationId xmlns:a16="http://schemas.microsoft.com/office/drawing/2014/main" id="{E62510DB-F8EA-5236-5194-17026A454C5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3C62B-D7D4-65DB-C8CE-5B58F6BBA901}"/>
              </a:ext>
            </a:extLst>
          </p:cNvPr>
          <p:cNvSpPr txBox="1"/>
          <p:nvPr/>
        </p:nvSpPr>
        <p:spPr>
          <a:xfrm>
            <a:off x="609600" y="2819401"/>
            <a:ext cx="1097855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The step-by-step weekly breakdown of Research Proposal remains largely the same (Week 3–6)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Still includes: Title, Abstract, Intro, Problem Statement, Question/Objectives, Scope, Methods, Plan, Timeline, Conclusion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Week 2 Action: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Encourage students to start working on:</a:t>
            </a:r>
          </a:p>
          <a:p>
            <a:pPr marL="811213" lvl="1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Research Title (concise and meaningful)</a:t>
            </a:r>
          </a:p>
          <a:p>
            <a:pPr marL="811213" lvl="1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Initial Abstract draft</a:t>
            </a:r>
          </a:p>
          <a:p>
            <a:pPr marL="811213" lvl="1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Review and understand the background of their assigned topic</a:t>
            </a:r>
          </a:p>
        </p:txBody>
      </p:sp>
    </p:spTree>
    <p:extLst>
      <p:ext uri="{BB962C8B-B14F-4D97-AF65-F5344CB8AC3E}">
        <p14:creationId xmlns:p14="http://schemas.microsoft.com/office/powerpoint/2010/main" val="421469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C61DA4C-B4E1-401F-E668-98ECE16DA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5506CC-193F-3D24-7E10-2D4CE8FAAB86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Welcome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2CAD59A-FA02-2865-52D0-ED89FFA556E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FAAD48-239C-066A-C335-533A3DEE7A12}"/>
              </a:ext>
            </a:extLst>
          </p:cNvPr>
          <p:cNvSpPr txBox="1"/>
          <p:nvPr/>
        </p:nvSpPr>
        <p:spPr>
          <a:xfrm>
            <a:off x="304800" y="1752601"/>
            <a:ext cx="11887199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Please ensure: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You’ve joined the correct group (same class/campus)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You stay on schedule with weekly deliverables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You attend and document all group meetings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Let’s begin this exciting journey together!</a:t>
            </a:r>
          </a:p>
        </p:txBody>
      </p:sp>
    </p:spTree>
    <p:extLst>
      <p:ext uri="{BB962C8B-B14F-4D97-AF65-F5344CB8AC3E}">
        <p14:creationId xmlns:p14="http://schemas.microsoft.com/office/powerpoint/2010/main" val="269444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9852CA-20D9-FDEB-D7ED-E48B38870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B668FE-8CA2-D5CE-08F2-6573D595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0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91E859B-CFD5-256D-41AA-79E65962C6AF}"/>
              </a:ext>
            </a:extLst>
          </p:cNvPr>
          <p:cNvSpPr txBox="1"/>
          <p:nvPr/>
        </p:nvSpPr>
        <p:spPr>
          <a:xfrm>
            <a:off x="609600" y="249496"/>
            <a:ext cx="10175631" cy="163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Participation Expectations (Reinforced)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022D457-CCF1-477E-490C-39F1626C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2141196"/>
            <a:ext cx="10175630" cy="1126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ctr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object 3" descr="A red shield with a white lion and a key&#10;&#10;AI-generated content may be incorrect.">
            <a:extLst>
              <a:ext uri="{FF2B5EF4-FFF2-40B4-BE49-F238E27FC236}">
                <a16:creationId xmlns:a16="http://schemas.microsoft.com/office/drawing/2014/main" id="{D59873C5-CA5F-98E8-BB44-26E8E4D48F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93867A-DE47-AABD-1A3E-A6C3E3520F12}"/>
              </a:ext>
            </a:extLst>
          </p:cNvPr>
          <p:cNvSpPr txBox="1"/>
          <p:nvPr/>
        </p:nvSpPr>
        <p:spPr>
          <a:xfrm>
            <a:off x="609600" y="2819401"/>
            <a:ext cx="1097855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Stronger emphasis on:</a:t>
            </a:r>
          </a:p>
          <a:p>
            <a:pPr marL="8112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Joining correct group (must be from same campus/class)</a:t>
            </a:r>
          </a:p>
          <a:p>
            <a:pPr marL="8112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Attendance &amp; engagement in classes</a:t>
            </a:r>
          </a:p>
          <a:p>
            <a:pPr marL="8112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of Drop-in Sessions, Discussion Boards, and in-class supervision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Week 2 Action: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Encourage early engagement and proactive team communication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Reinforce that performance in group meetings impacts individual marks</a:t>
            </a:r>
          </a:p>
        </p:txBody>
      </p:sp>
    </p:spTree>
    <p:extLst>
      <p:ext uri="{BB962C8B-B14F-4D97-AF65-F5344CB8AC3E}">
        <p14:creationId xmlns:p14="http://schemas.microsoft.com/office/powerpoint/2010/main" val="510856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75E3B4-1F7A-900F-81A1-BFA92B54A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69E946-4614-B692-7D74-43F054A4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0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BE7B4C83-CDD9-0BEA-140F-BC0AAFD7E283}"/>
              </a:ext>
            </a:extLst>
          </p:cNvPr>
          <p:cNvSpPr txBox="1"/>
          <p:nvPr/>
        </p:nvSpPr>
        <p:spPr>
          <a:xfrm>
            <a:off x="609600" y="249496"/>
            <a:ext cx="10175631" cy="163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What's New in Trimester 2, 2025 – HI6050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510BF7-70F5-CA63-8A64-A3F70DDE2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2141196"/>
            <a:ext cx="10175630" cy="1126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ctr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object 3" descr="A red shield with a white lion and a key&#10;&#10;AI-generated content may be incorrect.">
            <a:extLst>
              <a:ext uri="{FF2B5EF4-FFF2-40B4-BE49-F238E27FC236}">
                <a16:creationId xmlns:a16="http://schemas.microsoft.com/office/drawing/2014/main" id="{6154E428-958D-69C6-E077-D0BDA3A6115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26C71-F825-1649-B82C-5272122AD400}"/>
              </a:ext>
            </a:extLst>
          </p:cNvPr>
          <p:cNvSpPr txBox="1"/>
          <p:nvPr/>
        </p:nvSpPr>
        <p:spPr>
          <a:xfrm>
            <a:off x="609600" y="2971800"/>
            <a:ext cx="1097855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Group Progress Meetings are now compulsory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30 marks (Week 5–12)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Topics are assigned automatically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no swaps allowed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New due dates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Proposal – Week 7, Final Report – Week 11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Meeting Minutes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required for final report – use the provided template!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Stay active: Attend classes, communicate often, and work collaboratively!</a:t>
            </a:r>
          </a:p>
        </p:txBody>
      </p:sp>
    </p:spTree>
    <p:extLst>
      <p:ext uri="{BB962C8B-B14F-4D97-AF65-F5344CB8AC3E}">
        <p14:creationId xmlns:p14="http://schemas.microsoft.com/office/powerpoint/2010/main" val="322901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F2FAC8-42AD-DB92-166F-2F42E02C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47F174-E865-EA2C-9A7B-75ECF3EA7974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2898743-2B79-D5DF-5AFF-870A1775B5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1E726-C059-3AC9-D5F6-6A5C99162348}"/>
              </a:ext>
            </a:extLst>
          </p:cNvPr>
          <p:cNvSpPr txBox="1"/>
          <p:nvPr/>
        </p:nvSpPr>
        <p:spPr>
          <a:xfrm>
            <a:off x="304800" y="1752601"/>
            <a:ext cx="11887199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You Must Do (Step-by-Step):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27A025-0BC3-B241-CA95-1EB237A3A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06758"/>
              </p:ext>
            </p:extLst>
          </p:nvPr>
        </p:nvGraphicFramePr>
        <p:xfrm>
          <a:off x="0" y="2743200"/>
          <a:ext cx="12192000" cy="503000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53546">
                  <a:extLst>
                    <a:ext uri="{9D8B030D-6E8A-4147-A177-3AD203B41FA5}">
                      <a16:colId xmlns:a16="http://schemas.microsoft.com/office/drawing/2014/main" val="4286997576"/>
                    </a:ext>
                  </a:extLst>
                </a:gridCol>
                <a:gridCol w="3734148">
                  <a:extLst>
                    <a:ext uri="{9D8B030D-6E8A-4147-A177-3AD203B41FA5}">
                      <a16:colId xmlns:a16="http://schemas.microsoft.com/office/drawing/2014/main" val="3627210640"/>
                    </a:ext>
                  </a:extLst>
                </a:gridCol>
                <a:gridCol w="7004306">
                  <a:extLst>
                    <a:ext uri="{9D8B030D-6E8A-4147-A177-3AD203B41FA5}">
                      <a16:colId xmlns:a16="http://schemas.microsoft.com/office/drawing/2014/main" val="4190165517"/>
                    </a:ext>
                  </a:extLst>
                </a:gridCol>
              </a:tblGrid>
              <a:tr h="514264">
                <a:tc>
                  <a:txBody>
                    <a:bodyPr/>
                    <a:lstStyle/>
                    <a:p>
                      <a:r>
                        <a:rPr lang="en-US" sz="2800" b="1" dirty="0"/>
                        <a:t>Week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Deliverable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Description</a:t>
                      </a:r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1762023550"/>
                  </a:ext>
                </a:extLst>
              </a:tr>
              <a:tr h="2257869">
                <a:tc>
                  <a:txBody>
                    <a:bodyPr/>
                    <a:lstStyle/>
                    <a:p>
                      <a:r>
                        <a:rPr lang="en-US" sz="2800" b="1" dirty="0"/>
                        <a:t>Week 3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Research Background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Draft a clear </a:t>
                      </a:r>
                      <a:r>
                        <a:rPr lang="en-US" sz="2800" b="1" dirty="0"/>
                        <a:t>Research Title</a:t>
                      </a:r>
                      <a:r>
                        <a:rPr lang="en-US" sz="2800" dirty="0"/>
                        <a:t>, write the </a:t>
                      </a:r>
                      <a:r>
                        <a:rPr lang="en-US" sz="2800" b="1" dirty="0"/>
                        <a:t>Abstract</a:t>
                      </a:r>
                      <a:r>
                        <a:rPr lang="en-US" sz="2800" dirty="0"/>
                        <a:t>, and develop your </a:t>
                      </a:r>
                      <a:r>
                        <a:rPr lang="en-US" sz="2800" b="1" dirty="0"/>
                        <a:t>Introduction</a:t>
                      </a:r>
                      <a:r>
                        <a:rPr lang="en-US" sz="2800" dirty="0"/>
                        <a:t>, </a:t>
                      </a:r>
                      <a:r>
                        <a:rPr lang="en-US" sz="2800" b="1" dirty="0"/>
                        <a:t>Problem Background</a:t>
                      </a:r>
                      <a:r>
                        <a:rPr lang="en-US" sz="2800" dirty="0"/>
                        <a:t>, and </a:t>
                      </a:r>
                      <a:r>
                        <a:rPr lang="en-US" sz="2800" b="1" dirty="0"/>
                        <a:t>Problem Statement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262201696"/>
                  </a:ext>
                </a:extLst>
              </a:tr>
              <a:tr h="2257869">
                <a:tc>
                  <a:txBody>
                    <a:bodyPr/>
                    <a:lstStyle/>
                    <a:p>
                      <a:r>
                        <a:rPr lang="en-US" sz="2800" b="1"/>
                        <a:t>Week 4</a:t>
                      </a:r>
                      <a:endParaRPr lang="en-US" sz="280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Research Questions &amp; Methods</a:t>
                      </a:r>
                      <a:endParaRPr lang="en-US" sz="280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Define your </a:t>
                      </a:r>
                      <a:r>
                        <a:rPr lang="en-US" sz="2800" b="1" dirty="0"/>
                        <a:t>Research Objectives</a:t>
                      </a:r>
                      <a:r>
                        <a:rPr lang="en-US" sz="2800" dirty="0"/>
                        <a:t>, </a:t>
                      </a:r>
                      <a:r>
                        <a:rPr lang="en-US" sz="2800" b="1" dirty="0"/>
                        <a:t>Research Question</a:t>
                      </a:r>
                      <a:r>
                        <a:rPr lang="en-US" sz="2800" dirty="0"/>
                        <a:t>, </a:t>
                      </a:r>
                      <a:r>
                        <a:rPr lang="en-US" sz="2800" b="1" dirty="0"/>
                        <a:t>Project Scope</a:t>
                      </a:r>
                      <a:r>
                        <a:rPr lang="en-US" sz="2800" dirty="0"/>
                        <a:t>, and explain your </a:t>
                      </a:r>
                      <a:r>
                        <a:rPr lang="en-US" sz="2800" b="1" dirty="0"/>
                        <a:t>Research Methods</a:t>
                      </a:r>
                      <a:r>
                        <a:rPr lang="en-US" sz="2800" dirty="0"/>
                        <a:t> (must be a </a:t>
                      </a:r>
                      <a:r>
                        <a:rPr lang="en-US" sz="2800" b="1" dirty="0"/>
                        <a:t>literature review</a:t>
                      </a:r>
                      <a:r>
                        <a:rPr lang="en-US" sz="2800" dirty="0"/>
                        <a:t> – qualitative approach)</a:t>
                      </a:r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52375976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C30F892-69B9-E3BA-260C-8084D712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06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8361BD-441D-5791-E7C2-F0686D9A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7D4057-C1B2-238D-EE00-8F7C7F2D6FBA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652748D-29B3-8F8B-AAE4-25EA94E213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EDA7F-A0DE-04F8-A661-A5BF8ECA1A5D}"/>
              </a:ext>
            </a:extLst>
          </p:cNvPr>
          <p:cNvSpPr txBox="1"/>
          <p:nvPr/>
        </p:nvSpPr>
        <p:spPr>
          <a:xfrm>
            <a:off x="304800" y="1752601"/>
            <a:ext cx="11887199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You Must Do (Step-by-Step):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234786-28CD-1891-089C-370C7CF4D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57579"/>
              </p:ext>
            </p:extLst>
          </p:nvPr>
        </p:nvGraphicFramePr>
        <p:xfrm>
          <a:off x="0" y="2743200"/>
          <a:ext cx="12192000" cy="583588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53546">
                  <a:extLst>
                    <a:ext uri="{9D8B030D-6E8A-4147-A177-3AD203B41FA5}">
                      <a16:colId xmlns:a16="http://schemas.microsoft.com/office/drawing/2014/main" val="4286997576"/>
                    </a:ext>
                  </a:extLst>
                </a:gridCol>
                <a:gridCol w="3734148">
                  <a:extLst>
                    <a:ext uri="{9D8B030D-6E8A-4147-A177-3AD203B41FA5}">
                      <a16:colId xmlns:a16="http://schemas.microsoft.com/office/drawing/2014/main" val="3627210640"/>
                    </a:ext>
                  </a:extLst>
                </a:gridCol>
                <a:gridCol w="7004306">
                  <a:extLst>
                    <a:ext uri="{9D8B030D-6E8A-4147-A177-3AD203B41FA5}">
                      <a16:colId xmlns:a16="http://schemas.microsoft.com/office/drawing/2014/main" val="4190165517"/>
                    </a:ext>
                  </a:extLst>
                </a:gridCol>
              </a:tblGrid>
              <a:tr h="514264">
                <a:tc>
                  <a:txBody>
                    <a:bodyPr/>
                    <a:lstStyle/>
                    <a:p>
                      <a:r>
                        <a:rPr lang="en-US" sz="2800" b="1" dirty="0"/>
                        <a:t>Week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Deliverable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Description</a:t>
                      </a:r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1762023550"/>
                  </a:ext>
                </a:extLst>
              </a:tr>
              <a:tr h="2257869">
                <a:tc>
                  <a:txBody>
                    <a:bodyPr/>
                    <a:lstStyle/>
                    <a:p>
                      <a:r>
                        <a:rPr lang="en-US" sz="2800" b="1" dirty="0"/>
                        <a:t>Week 5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Research Plan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Add any </a:t>
                      </a:r>
                      <a:r>
                        <a:rPr lang="en-US" sz="2800" b="1" dirty="0"/>
                        <a:t>Preliminary Results</a:t>
                      </a:r>
                      <a:r>
                        <a:rPr lang="en-US" sz="2800" dirty="0"/>
                        <a:t>, draw a </a:t>
                      </a:r>
                      <a:r>
                        <a:rPr lang="en-US" sz="2800" b="1" dirty="0"/>
                        <a:t>Project Timeline</a:t>
                      </a:r>
                      <a:r>
                        <a:rPr lang="en-US" sz="2800" dirty="0"/>
                        <a:t> (e.g., Gantt chart), and write a short </a:t>
                      </a:r>
                      <a:r>
                        <a:rPr lang="en-US" sz="2800" b="1" dirty="0"/>
                        <a:t>Conclusion</a:t>
                      </a:r>
                      <a:r>
                        <a:rPr lang="en-US" sz="2800" dirty="0"/>
                        <a:t>. Begin compiling your </a:t>
                      </a:r>
                      <a:r>
                        <a:rPr lang="en-US" sz="2800" b="1" dirty="0"/>
                        <a:t>References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262201696"/>
                  </a:ext>
                </a:extLst>
              </a:tr>
              <a:tr h="2257869">
                <a:tc>
                  <a:txBody>
                    <a:bodyPr/>
                    <a:lstStyle/>
                    <a:p>
                      <a:r>
                        <a:rPr lang="en-US" sz="2800" b="1" dirty="0"/>
                        <a:t>Week 7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Full Proposal Submission</a:t>
                      </a:r>
                      <a:endParaRPr lang="en-US" sz="280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Submit the final, polished document with </a:t>
                      </a:r>
                      <a:r>
                        <a:rPr lang="en-US" sz="2800" b="1" dirty="0"/>
                        <a:t>ALL SECTIONS</a:t>
                      </a:r>
                      <a:r>
                        <a:rPr lang="en-US" sz="2800" dirty="0"/>
                        <a:t> from Weeks 3–5 + </a:t>
                      </a:r>
                      <a:r>
                        <a:rPr lang="en-US" sz="2800" b="1" dirty="0"/>
                        <a:t>References</a:t>
                      </a:r>
                      <a:r>
                        <a:rPr lang="en-US" sz="2800" dirty="0"/>
                        <a:t> using </a:t>
                      </a:r>
                      <a:r>
                        <a:rPr lang="en-US" sz="2800" b="1" dirty="0"/>
                        <a:t>Holmes Adapted Harvard Style</a:t>
                      </a:r>
                    </a:p>
                    <a:p>
                      <a:endParaRPr lang="en-US" sz="2800" dirty="0"/>
                    </a:p>
                    <a:p>
                      <a:r>
                        <a:rPr lang="en-US" sz="2800" dirty="0"/>
                        <a:t>Final proposal due Week 7 – submit via Blackboard by 29 August 2025, 11:59 PM (AEST).</a:t>
                      </a:r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52375976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74EE76C-7A3A-2B64-2254-473C71B9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2116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68C86E3-A971-9439-6B12-325A6B8E4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71445F-B442-E674-9887-5E3365C9413A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3AE52C1-081D-0F8A-7D27-E60AE1BB69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9865B2-5085-7E3B-ADB3-59B31B46EF7A}"/>
              </a:ext>
            </a:extLst>
          </p:cNvPr>
          <p:cNvSpPr txBox="1"/>
          <p:nvPr/>
        </p:nvSpPr>
        <p:spPr>
          <a:xfrm>
            <a:off x="304800" y="1752601"/>
            <a:ext cx="11887199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to Avoid: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0000"/>
                </a:highlight>
                <a:latin typeface="+mj-lt"/>
              </a:rPr>
              <a:t>X</a:t>
            </a:r>
            <a:r>
              <a:rPr lang="en-US" sz="2800" dirty="0">
                <a:latin typeface="+mj-lt"/>
              </a:rPr>
              <a:t> Joining more than one group (you will be removed from all if found in multiple)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0000"/>
                </a:highlight>
                <a:latin typeface="+mj-lt"/>
              </a:rPr>
              <a:t>X</a:t>
            </a:r>
            <a:r>
              <a:rPr lang="en-US" sz="2800" dirty="0">
                <a:latin typeface="+mj-lt"/>
              </a:rPr>
              <a:t> Forming groups across different classes (e.g., M1 students must form groups with M1 only)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0000"/>
                </a:highlight>
                <a:latin typeface="+mj-lt"/>
              </a:rPr>
              <a:t>X</a:t>
            </a:r>
            <a:r>
              <a:rPr lang="en-US" sz="2800" dirty="0">
                <a:latin typeface="+mj-lt"/>
              </a:rPr>
              <a:t> Waiting until the last week – this is a staged submission and </a:t>
            </a:r>
            <a:r>
              <a:rPr lang="en-US" sz="2800" b="1" dirty="0">
                <a:latin typeface="+mj-lt"/>
              </a:rPr>
              <a:t>must be developed progressively</a:t>
            </a:r>
            <a:endParaRPr lang="en-US" sz="2800" dirty="0">
              <a:latin typeface="+mj-lt"/>
            </a:endParaRP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0000"/>
                </a:highlight>
                <a:latin typeface="+mj-lt"/>
              </a:rPr>
              <a:t>X</a:t>
            </a:r>
            <a:r>
              <a:rPr lang="en-US" sz="2800" dirty="0">
                <a:latin typeface="+mj-lt"/>
              </a:rPr>
              <a:t> Submitting solo (unless assigned by deadline – 20% penalty applies to all assessments)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F2E116E-1A4D-8F77-1ACC-DE9DF447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2915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12B51D5-2D34-26EB-71A6-7303EEE24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8AB29AA-6880-C35C-B8A8-ED6EADA88BC1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5890481-DB96-1326-C6ED-458C940778D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3C5820-3AA8-8003-53B5-3A72197FF755}"/>
              </a:ext>
            </a:extLst>
          </p:cNvPr>
          <p:cNvSpPr txBox="1"/>
          <p:nvPr/>
        </p:nvSpPr>
        <p:spPr>
          <a:xfrm>
            <a:off x="304800" y="1752601"/>
            <a:ext cx="11887199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What to Submit (Week 7):</a:t>
            </a:r>
            <a:endParaRPr lang="en-US" sz="2800" dirty="0"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Final Group Research Proposal</a:t>
            </a:r>
            <a:r>
              <a:rPr lang="en-US" sz="2800" dirty="0">
                <a:latin typeface="+mj-lt"/>
              </a:rPr>
              <a:t> (1500–2000 words) in Word or PDF format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References List</a:t>
            </a:r>
            <a:r>
              <a:rPr lang="en-US" sz="2800" dirty="0">
                <a:latin typeface="+mj-lt"/>
              </a:rPr>
              <a:t> using </a:t>
            </a:r>
            <a:r>
              <a:rPr lang="en-US" sz="2800" i="1" dirty="0">
                <a:latin typeface="+mj-lt"/>
              </a:rPr>
              <a:t>Holmes Adaptive Harvard Style</a:t>
            </a:r>
            <a:endParaRPr lang="en-US" sz="2800" dirty="0"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Cover Page</a:t>
            </a:r>
            <a:r>
              <a:rPr lang="en-US" sz="2800" dirty="0">
                <a:latin typeface="+mj-lt"/>
              </a:rPr>
              <a:t> with all Group Member Names and Student IDs clearly stated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Appendix: Group Meeting Minutes</a:t>
            </a:r>
            <a:r>
              <a:rPr lang="en-US" sz="2800" dirty="0">
                <a:latin typeface="+mj-lt"/>
              </a:rPr>
              <a:t> (from 4 in-class meetings, signed &amp; structured)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D99E82-082E-3AA3-D076-6503C6C6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785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77190CF-913C-A469-D95B-2A5DAE2B4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DEC617-5EB2-D2E5-168B-50D55E55D97B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BB8C6CB-FB0F-6C96-B9AF-3BCCE1384E0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D2BE21-5204-6069-D1D0-284C9ABC5995}"/>
              </a:ext>
            </a:extLst>
          </p:cNvPr>
          <p:cNvSpPr txBox="1"/>
          <p:nvPr/>
        </p:nvSpPr>
        <p:spPr>
          <a:xfrm>
            <a:off x="304800" y="1752601"/>
            <a:ext cx="11887199" cy="669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to Do in Each Tutorial: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B7F778-1810-5A0A-F8CF-D6E8B4B17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FBE734-3D06-ECD0-FBDD-ECA7B790C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9253"/>
              </p:ext>
            </p:extLst>
          </p:nvPr>
        </p:nvGraphicFramePr>
        <p:xfrm>
          <a:off x="589935" y="2453650"/>
          <a:ext cx="10972800" cy="652716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639427299"/>
                    </a:ext>
                  </a:extLst>
                </a:gridCol>
                <a:gridCol w="9525000">
                  <a:extLst>
                    <a:ext uri="{9D8B030D-6E8A-4147-A177-3AD203B41FA5}">
                      <a16:colId xmlns:a16="http://schemas.microsoft.com/office/drawing/2014/main" val="617880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In-Class Focus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141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Week 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Form group (if not already), brainstorm research topics, assign sections to members, begin drafting Title, Abstract, Intro, Problem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777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Week 4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Finalise Research Question, confirm Objectives and Scope, decide on Methods, write rationale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008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Week 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Share preliminary literature review findings, build Timeline (e.g. Gantt Chart), draft Conclusion and References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7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Week 6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Final review of full proposal, proofreading, referencing check, prepare for Week 7 submission (29 August 2025)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2422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046EAD8E-497F-6B79-F186-97D28A851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3229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94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ECDDF63-18AD-F87B-3CB0-E3AE3A7AB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3273708-751B-6601-DD1D-2D81C854D0B0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36AE83C-A257-DB3E-C223-7BE1D287EB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B550D7-4EE7-13DE-8F15-DFB25D78EBA0}"/>
              </a:ext>
            </a:extLst>
          </p:cNvPr>
          <p:cNvSpPr txBox="1"/>
          <p:nvPr/>
        </p:nvSpPr>
        <p:spPr>
          <a:xfrm>
            <a:off x="304800" y="1752601"/>
            <a:ext cx="11887199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Final Tips: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Meet regularly outside class to stay on track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Blackboard Discussion Board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or Drop-in Sessions for support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Ask your tutor for feedback on each section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before the Week 7 submission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Double-check inclusion of Group Meeting Minutes in the final document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We’re here to support you every step of the way.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Good luck with your research journey!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Dr. Farshid Keivanian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E08458-2579-31AA-7502-031155203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47A4E8B-A215-0EA4-A7FF-7BAE1EF2C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3229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6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9DCC4A7-E163-4894-309D-87CF2FBDE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0BD774-9A9C-AA10-1400-48214875F83E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Overview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21EA7F2-BCA2-61FB-448F-D126FA35999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0701B3-19C6-F45B-8EC3-1B3B5A2D98C5}"/>
              </a:ext>
            </a:extLst>
          </p:cNvPr>
          <p:cNvSpPr txBox="1"/>
          <p:nvPr/>
        </p:nvSpPr>
        <p:spPr>
          <a:xfrm>
            <a:off x="304800" y="1752601"/>
            <a:ext cx="11887199" cy="4547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Unit Description: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This capstone unit provides postgraduate students the opportunity to collaboratively apply their knowledge and research skills to solve a real-world workplace problem aligned with their </a:t>
            </a:r>
            <a:r>
              <a:rPr lang="en-US" sz="2800" dirty="0" err="1">
                <a:latin typeface="+mj-lt"/>
              </a:rPr>
              <a:t>specialisation</a:t>
            </a:r>
            <a:r>
              <a:rPr lang="en-US" sz="2800" dirty="0">
                <a:latin typeface="+mj-lt"/>
              </a:rPr>
              <a:t>. Through group-based research or IS project development, students propose, plan, investigate, and present a practical or theoretical solution backed by critical analysis and evidence.</a:t>
            </a:r>
          </a:p>
        </p:txBody>
      </p:sp>
    </p:spTree>
    <p:extLst>
      <p:ext uri="{BB962C8B-B14F-4D97-AF65-F5344CB8AC3E}">
        <p14:creationId xmlns:p14="http://schemas.microsoft.com/office/powerpoint/2010/main" val="325705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E437B-9BB4-77C1-EBAA-7FF0CF9BA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D4C5-63EB-7CBD-EA19-F713CEF6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4" y="2436914"/>
            <a:ext cx="12175536" cy="55330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933" b="1" dirty="0"/>
              <a:t>Job Roles in Australia</a:t>
            </a:r>
          </a:p>
          <a:p>
            <a:pPr>
              <a:lnSpc>
                <a:spcPct val="150000"/>
              </a:lnSpc>
            </a:pPr>
            <a:r>
              <a:rPr lang="en-US" sz="2933" dirty="0"/>
              <a:t>Graduates of </a:t>
            </a:r>
            <a:r>
              <a:rPr lang="en-US" sz="2933" i="1" dirty="0"/>
              <a:t>ICT624 – Advanced Data Analytics</a:t>
            </a:r>
            <a:r>
              <a:rPr lang="en-US" sz="2933" dirty="0"/>
              <a:t> are well-positioned for roles such as:</a:t>
            </a:r>
          </a:p>
          <a:p>
            <a:pPr>
              <a:lnSpc>
                <a:spcPct val="150000"/>
              </a:lnSpc>
            </a:pPr>
            <a:r>
              <a:rPr lang="en-US" sz="2933" b="1" dirty="0"/>
              <a:t>Data Analyst: </a:t>
            </a:r>
            <a:r>
              <a:rPr lang="en-US" sz="2933" dirty="0"/>
              <a:t>Interpret complex datasets to inform business decisions.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48D7B-50B0-E82B-E92C-77AA0712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75" b="8000"/>
          <a:stretch>
            <a:fillRect/>
          </a:stretch>
        </p:blipFill>
        <p:spPr>
          <a:xfrm>
            <a:off x="4559829" y="5359664"/>
            <a:ext cx="7615707" cy="42320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5A8E2C9-432C-2CCF-352B-C92339E3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52400"/>
            <a:ext cx="12034520" cy="369332"/>
          </a:xfrm>
        </p:spPr>
        <p:txBody>
          <a:bodyPr/>
          <a:lstStyle/>
          <a:p>
            <a:r>
              <a:rPr lang="en-US" dirty="0"/>
              <a:t>Career Opportunities &amp; Certifications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39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E8471-6A8D-1F22-C79C-A4CCB581A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027B-604A-67DA-3EC3-F567198F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52400"/>
            <a:ext cx="12034520" cy="369332"/>
          </a:xfrm>
        </p:spPr>
        <p:txBody>
          <a:bodyPr/>
          <a:lstStyle/>
          <a:p>
            <a:r>
              <a:rPr lang="en-US" dirty="0"/>
              <a:t>Career Opportunities &amp; Certifications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E55-90C9-97F3-E31A-3BC733CED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11453"/>
            <a:ext cx="12192000" cy="52585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933" b="1" dirty="0"/>
              <a:t>Data Scientist</a:t>
            </a:r>
            <a:br>
              <a:rPr lang="en-US" sz="2933" dirty="0"/>
            </a:br>
            <a:r>
              <a:rPr lang="en-US" sz="2933" dirty="0"/>
              <a:t>Develop predictive models and uncover insights using ML &amp; deep learning.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A1A50-1BB9-7B6C-2CB1-37453F9B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601"/>
          <a:stretch>
            <a:fillRect/>
          </a:stretch>
        </p:blipFill>
        <p:spPr>
          <a:xfrm>
            <a:off x="1" y="4155976"/>
            <a:ext cx="12191999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6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4007F-1989-C8BA-8963-89C337B13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E76A-EC79-2771-7F97-0F6D52BF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11453"/>
            <a:ext cx="12192000" cy="52585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933" b="1" dirty="0"/>
              <a:t>Business Intelligence Analyst</a:t>
            </a:r>
            <a:br>
              <a:rPr lang="en-US" sz="2933" dirty="0"/>
            </a:br>
            <a:r>
              <a:rPr lang="en-US" sz="2933" dirty="0"/>
              <a:t>Translate analytics into strategic planning using BI tools.</a:t>
            </a:r>
          </a:p>
          <a:p>
            <a:pPr>
              <a:lnSpc>
                <a:spcPct val="150000"/>
              </a:lnSpc>
            </a:pPr>
            <a:r>
              <a:rPr lang="en-US" sz="2933" b="1" dirty="0"/>
              <a:t>Machine Learning Engineer</a:t>
            </a:r>
            <a:br>
              <a:rPr lang="en-US" sz="2933" dirty="0"/>
            </a:br>
            <a:r>
              <a:rPr lang="en-US" sz="2933" dirty="0"/>
              <a:t>Build and deploy scalable ML models in real-time systems.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930499-EC40-6162-033B-4E585ED200DC}"/>
              </a:ext>
            </a:extLst>
          </p:cNvPr>
          <p:cNvSpPr txBox="1">
            <a:spLocks/>
          </p:cNvSpPr>
          <p:nvPr/>
        </p:nvSpPr>
        <p:spPr>
          <a:xfrm>
            <a:off x="2895600" y="152400"/>
            <a:ext cx="12034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/>
              <a:t>Career Opportunities &amp; Certifications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770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E823A-0D6B-A2B4-B97C-5D2629360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276A-C8E4-3A30-372A-8DF38440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16965"/>
            <a:ext cx="12192000" cy="50530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933" b="1" dirty="0"/>
              <a:t>AI Solutions Consultant</a:t>
            </a:r>
            <a:br>
              <a:rPr lang="en-US" sz="2933" dirty="0"/>
            </a:br>
            <a:r>
              <a:rPr lang="en-US" sz="2933" dirty="0"/>
              <a:t>Advise on integrating AI into business operations.</a:t>
            </a:r>
          </a:p>
          <a:p>
            <a:pPr>
              <a:lnSpc>
                <a:spcPct val="150000"/>
              </a:lnSpc>
            </a:pPr>
            <a:r>
              <a:rPr lang="en-US" sz="2933" b="1" dirty="0"/>
              <a:t>Big Data Analyst</a:t>
            </a:r>
            <a:br>
              <a:rPr lang="en-US" sz="2933" dirty="0"/>
            </a:br>
            <a:r>
              <a:rPr lang="en-US" sz="2933" dirty="0" err="1"/>
              <a:t>Analyse</a:t>
            </a:r>
            <a:r>
              <a:rPr lang="en-US" sz="2933" dirty="0"/>
              <a:t> large-scale datasets from cloud or distributed sources.</a:t>
            </a:r>
          </a:p>
          <a:p>
            <a:pPr>
              <a:lnSpc>
                <a:spcPct val="150000"/>
              </a:lnSpc>
            </a:pPr>
            <a:r>
              <a:rPr lang="en-US" sz="2933" b="1" dirty="0"/>
              <a:t>Advanced Analytics Consultant</a:t>
            </a:r>
            <a:br>
              <a:rPr lang="en-US" sz="2933" dirty="0"/>
            </a:br>
            <a:r>
              <a:rPr lang="en-US" sz="2933" dirty="0"/>
              <a:t>Design prescriptive models to solve industry-specific problems.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01338A-2157-51AF-B478-9FB794AA1DC9}"/>
              </a:ext>
            </a:extLst>
          </p:cNvPr>
          <p:cNvSpPr txBox="1">
            <a:spLocks/>
          </p:cNvSpPr>
          <p:nvPr/>
        </p:nvSpPr>
        <p:spPr>
          <a:xfrm>
            <a:off x="2895600" y="152400"/>
            <a:ext cx="12034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/>
              <a:t>Career Opportunities &amp; Certifications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047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72CBF-0225-D061-8150-03CEBEEC1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C00F3B-8AC1-CF61-3733-ACFE449959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01"/>
          <a:stretch>
            <a:fillRect/>
          </a:stretch>
        </p:blipFill>
        <p:spPr>
          <a:xfrm>
            <a:off x="48683" y="2052869"/>
            <a:ext cx="12105981" cy="64053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C81399F-AD34-18FF-DD73-F36BAFF5D472}"/>
              </a:ext>
            </a:extLst>
          </p:cNvPr>
          <p:cNvSpPr txBox="1">
            <a:spLocks/>
          </p:cNvSpPr>
          <p:nvPr/>
        </p:nvSpPr>
        <p:spPr>
          <a:xfrm>
            <a:off x="2895600" y="152400"/>
            <a:ext cx="12034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/>
              <a:t>Career Opportunities &amp; Certifications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700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63A0C-638E-8035-3AD0-53B603028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935A-02A0-8FAE-DA72-9D41381C9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0902"/>
            <a:ext cx="12192000" cy="58566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Relevant Certifications (Optional/Recommended)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Enhance your employability with these </a:t>
            </a:r>
            <a:r>
              <a:rPr lang="en-US" sz="2400" dirty="0" err="1"/>
              <a:t>recognised</a:t>
            </a:r>
            <a:r>
              <a:rPr lang="en-US" sz="2400" dirty="0"/>
              <a:t> certifications: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IBM Data Science Professional Certificate</a:t>
            </a:r>
            <a:r>
              <a:rPr lang="en-US" sz="2400" dirty="0"/>
              <a:t> (Coursera)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4AA94-FD62-15CC-97B8-AD73C91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02" b="30400"/>
          <a:stretch>
            <a:fillRect/>
          </a:stretch>
        </p:blipFill>
        <p:spPr>
          <a:xfrm>
            <a:off x="0" y="4357125"/>
            <a:ext cx="12192000" cy="43204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03B72A-E61F-632F-2268-0C3F8A0DBCA0}"/>
              </a:ext>
            </a:extLst>
          </p:cNvPr>
          <p:cNvSpPr txBox="1">
            <a:spLocks/>
          </p:cNvSpPr>
          <p:nvPr/>
        </p:nvSpPr>
        <p:spPr>
          <a:xfrm>
            <a:off x="2895600" y="152400"/>
            <a:ext cx="12034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/>
              <a:t>Career Opportunities &amp; Certifications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484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1503</Words>
  <Application>Microsoft Office PowerPoint</Application>
  <PresentationFormat>Custom</PresentationFormat>
  <Paragraphs>181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Career Opportunities &amp; Certifications</vt:lpstr>
      <vt:lpstr>Career Opportunities &amp; Certifications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108</cp:revision>
  <dcterms:created xsi:type="dcterms:W3CDTF">2025-04-05T17:32:34Z</dcterms:created>
  <dcterms:modified xsi:type="dcterms:W3CDTF">2025-07-29T03:40:42Z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2025-04-05T00:00:00Z</vt:filetime>
  </property>
  <property fmtid="{D5CDD505-2E9C-101B-9397-08002B2CF9AE}" pid="5" name="Producer">
    <vt:lpwstr>Adobe Acrobat Pro (64-bit) 24.2.20687</vt:lpwstr>
  </property>
</Properties>
</file>