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601" r:id="rId3"/>
    <p:sldId id="602" r:id="rId4"/>
    <p:sldId id="1739" r:id="rId5"/>
    <p:sldId id="603" r:id="rId6"/>
    <p:sldId id="1740" r:id="rId7"/>
    <p:sldId id="1649" r:id="rId8"/>
    <p:sldId id="1657" r:id="rId9"/>
    <p:sldId id="1650" r:id="rId10"/>
    <p:sldId id="1651" r:id="rId11"/>
    <p:sldId id="1652" r:id="rId12"/>
    <p:sldId id="1658" r:id="rId13"/>
    <p:sldId id="1741" r:id="rId14"/>
    <p:sldId id="1659" r:id="rId15"/>
    <p:sldId id="1653" r:id="rId16"/>
    <p:sldId id="1654" r:id="rId17"/>
    <p:sldId id="1655" r:id="rId18"/>
    <p:sldId id="1656" r:id="rId19"/>
    <p:sldId id="605" r:id="rId20"/>
    <p:sldId id="606" r:id="rId21"/>
    <p:sldId id="1660" r:id="rId22"/>
    <p:sldId id="1661" r:id="rId23"/>
    <p:sldId id="1662" r:id="rId24"/>
    <p:sldId id="1663" r:id="rId25"/>
    <p:sldId id="1664" r:id="rId26"/>
    <p:sldId id="1665" r:id="rId27"/>
    <p:sldId id="1666" r:id="rId28"/>
    <p:sldId id="1667" r:id="rId29"/>
    <p:sldId id="1719" r:id="rId30"/>
    <p:sldId id="1720" r:id="rId31"/>
    <p:sldId id="1721" r:id="rId32"/>
    <p:sldId id="1722" r:id="rId33"/>
    <p:sldId id="1723" r:id="rId34"/>
    <p:sldId id="1724" r:id="rId35"/>
    <p:sldId id="1725" r:id="rId36"/>
    <p:sldId id="1726" r:id="rId37"/>
    <p:sldId id="1727" r:id="rId38"/>
    <p:sldId id="1728" r:id="rId39"/>
    <p:sldId id="1729" r:id="rId40"/>
    <p:sldId id="1730" r:id="rId41"/>
    <p:sldId id="1731" r:id="rId42"/>
    <p:sldId id="1732" r:id="rId43"/>
    <p:sldId id="1733" r:id="rId44"/>
    <p:sldId id="1734" r:id="rId45"/>
    <p:sldId id="1735" r:id="rId46"/>
    <p:sldId id="1736" r:id="rId47"/>
    <p:sldId id="1737" r:id="rId48"/>
    <p:sldId id="1738" r:id="rId49"/>
    <p:sldId id="607" r:id="rId50"/>
    <p:sldId id="1742" r:id="rId51"/>
    <p:sldId id="1743" r:id="rId52"/>
    <p:sldId id="1744" r:id="rId53"/>
    <p:sldId id="1745" r:id="rId54"/>
    <p:sldId id="1746" r:id="rId55"/>
    <p:sldId id="585" r:id="rId56"/>
    <p:sldId id="612" r:id="rId57"/>
  </p:sldIdLst>
  <p:sldSz cx="12192000" cy="10058400"/>
  <p:notesSz cx="12192000" cy="10058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8" autoAdjust="0"/>
    <p:restoredTop sz="94660"/>
  </p:normalViewPr>
  <p:slideViewPr>
    <p:cSldViewPr>
      <p:cViewPr varScale="1">
        <p:scale>
          <a:sx n="43" d="100"/>
          <a:sy n="43" d="100"/>
        </p:scale>
        <p:origin x="1281" y="2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3299459" y="77723"/>
            <a:ext cx="4029455" cy="1479803"/>
          </a:xfrm>
          <a:prstGeom prst="rect">
            <a:avLst/>
          </a:prstGeom>
        </p:spPr>
      </p:pic>
      <p:sp>
        <p:nvSpPr>
          <p:cNvPr id="2" name="Holder 2"/>
          <p:cNvSpPr>
            <a:spLocks noGrp="1"/>
          </p:cNvSpPr>
          <p:nvPr>
            <p:ph type="ctrTitle"/>
          </p:nvPr>
        </p:nvSpPr>
        <p:spPr>
          <a:xfrm>
            <a:off x="3055111" y="1967229"/>
            <a:ext cx="4791075" cy="452119"/>
          </a:xfrm>
          <a:prstGeom prst="rect">
            <a:avLst/>
          </a:prstGeom>
        </p:spPr>
        <p:txBody>
          <a:bodyPr wrap="square" lIns="0" tIns="0" rIns="0" bIns="0">
            <a:spAutoFit/>
          </a:bodyPr>
          <a:lstStyle>
            <a:lvl1pPr>
              <a:defRPr sz="2400" b="1" i="0">
                <a:solidFill>
                  <a:srgbClr val="0D0D0D"/>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4/23/2025</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ct val="100000"/>
              </a:lnSpc>
            </a:pPr>
            <a:r>
              <a:rPr dirty="0"/>
              <a:t>Page</a:t>
            </a:r>
            <a:r>
              <a:rPr spc="10" dirty="0"/>
              <a:t> </a:t>
            </a:r>
            <a:fld id="{81D60167-4931-47E6-BA6A-407CBD079E47}" type="slidenum">
              <a:rPr sz="1000" spc="-25" dirty="0">
                <a:latin typeface="Verdana"/>
                <a:cs typeface="Verdana"/>
              </a:rPr>
              <a:t>‹#›</a:t>
            </a:fld>
            <a:endParaRPr sz="1000">
              <a:latin typeface="Verdana"/>
              <a:cs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49224"/>
          </a:xfrm>
          <a:prstGeom prst="rect">
            <a:avLst/>
          </a:prstGeom>
        </p:spPr>
      </p:pic>
      <p:pic>
        <p:nvPicPr>
          <p:cNvPr id="17" name="bg object 17"/>
          <p:cNvPicPr/>
          <p:nvPr/>
        </p:nvPicPr>
        <p:blipFill>
          <a:blip r:embed="rId3" cstate="print"/>
          <a:stretch>
            <a:fillRect/>
          </a:stretch>
        </p:blipFill>
        <p:spPr>
          <a:xfrm>
            <a:off x="192023" y="42671"/>
            <a:ext cx="1531620" cy="562355"/>
          </a:xfrm>
          <a:prstGeom prst="rect">
            <a:avLst/>
          </a:prstGeom>
        </p:spPr>
      </p:pic>
      <p:sp>
        <p:nvSpPr>
          <p:cNvPr id="2" name="Holder 2"/>
          <p:cNvSpPr>
            <a:spLocks noGrp="1"/>
          </p:cNvSpPr>
          <p:nvPr>
            <p:ph type="title"/>
          </p:nvPr>
        </p:nvSpPr>
        <p:spPr/>
        <p:txBody>
          <a:bodyPr lIns="0" tIns="0" rIns="0" bIns="0"/>
          <a:lstStyle>
            <a:lvl1pPr>
              <a:defRPr sz="2400" b="1" i="0">
                <a:solidFill>
                  <a:srgbClr val="0D0D0D"/>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4/23/2025</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ct val="100000"/>
              </a:lnSpc>
            </a:pPr>
            <a:r>
              <a:rPr dirty="0"/>
              <a:t>Page</a:t>
            </a:r>
            <a:r>
              <a:rPr spc="10" dirty="0"/>
              <a:t> </a:t>
            </a:r>
            <a:fld id="{81D60167-4931-47E6-BA6A-407CBD079E47}" type="slidenum">
              <a:rPr sz="1000" spc="-25" dirty="0">
                <a:latin typeface="Verdana"/>
                <a:cs typeface="Verdana"/>
              </a:rPr>
              <a:t>‹#›</a:t>
            </a:fld>
            <a:endParaRPr sz="1000">
              <a:latin typeface="Verdana"/>
              <a:cs typeface="Verdan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D0D0D"/>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4/23/2025</a:t>
            </a:fld>
            <a:endParaRPr lang="en-US"/>
          </a:p>
        </p:txBody>
      </p:sp>
      <p:sp>
        <p:nvSpPr>
          <p:cNvPr id="7" name="Holder 7"/>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ct val="100000"/>
              </a:lnSpc>
            </a:pPr>
            <a:r>
              <a:rPr dirty="0"/>
              <a:t>Page</a:t>
            </a:r>
            <a:r>
              <a:rPr spc="10" dirty="0"/>
              <a:t> </a:t>
            </a:r>
            <a:fld id="{81D60167-4931-47E6-BA6A-407CBD079E47}" type="slidenum">
              <a:rPr sz="1000" spc="-25" dirty="0">
                <a:latin typeface="Verdana"/>
                <a:cs typeface="Verdana"/>
              </a:rPr>
              <a:t>‹#›</a:t>
            </a:fld>
            <a:endParaRPr sz="1000">
              <a:latin typeface="Verdana"/>
              <a:cs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3299459" y="77723"/>
            <a:ext cx="4029455" cy="1479803"/>
          </a:xfrm>
          <a:prstGeom prst="rect">
            <a:avLst/>
          </a:prstGeom>
        </p:spPr>
      </p:pic>
      <p:sp>
        <p:nvSpPr>
          <p:cNvPr id="2" name="Holder 2"/>
          <p:cNvSpPr>
            <a:spLocks noGrp="1"/>
          </p:cNvSpPr>
          <p:nvPr>
            <p:ph type="title"/>
          </p:nvPr>
        </p:nvSpPr>
        <p:spPr/>
        <p:txBody>
          <a:bodyPr lIns="0" tIns="0" rIns="0" bIns="0"/>
          <a:lstStyle>
            <a:lvl1pPr>
              <a:defRPr sz="2400" b="1" i="0">
                <a:solidFill>
                  <a:srgbClr val="0D0D0D"/>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4/23/2025</a:t>
            </a:fld>
            <a:endParaRPr lang="en-US"/>
          </a:p>
        </p:txBody>
      </p:sp>
      <p:sp>
        <p:nvSpPr>
          <p:cNvPr id="5" name="Holder 5"/>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ct val="100000"/>
              </a:lnSpc>
            </a:pPr>
            <a:r>
              <a:rPr dirty="0"/>
              <a:t>Page</a:t>
            </a:r>
            <a:r>
              <a:rPr spc="10" dirty="0"/>
              <a:t> </a:t>
            </a:r>
            <a:fld id="{81D60167-4931-47E6-BA6A-407CBD079E47}" type="slidenum">
              <a:rPr sz="1000" spc="-25" dirty="0">
                <a:latin typeface="Verdana"/>
                <a:cs typeface="Verdana"/>
              </a:rPr>
              <a:t>‹#›</a:t>
            </a:fld>
            <a:endParaRPr sz="1000">
              <a:latin typeface="Verdana"/>
              <a:cs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4/23/2025</a:t>
            </a:fld>
            <a:endParaRPr lang="en-US"/>
          </a:p>
        </p:txBody>
      </p:sp>
      <p:sp>
        <p:nvSpPr>
          <p:cNvPr id="4" name="Holder 4"/>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ct val="100000"/>
              </a:lnSpc>
            </a:pPr>
            <a:r>
              <a:rPr dirty="0"/>
              <a:t>Page</a:t>
            </a:r>
            <a:r>
              <a:rPr spc="10" dirty="0"/>
              <a:t> </a:t>
            </a:r>
            <a:fld id="{81D60167-4931-47E6-BA6A-407CBD079E47}" type="slidenum">
              <a:rPr sz="1000" spc="-25" dirty="0">
                <a:latin typeface="Verdana"/>
                <a:cs typeface="Verdana"/>
              </a:rPr>
              <a:t>‹#›</a:t>
            </a:fld>
            <a:endParaRPr sz="1000">
              <a:latin typeface="Verdana"/>
              <a:cs typeface="Verdan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3E6D3-906C-1320-4687-C1367C63EFD5}"/>
              </a:ext>
            </a:extLst>
          </p:cNvPr>
          <p:cNvSpPr>
            <a:spLocks noGrp="1"/>
          </p:cNvSpPr>
          <p:nvPr>
            <p:ph type="ctrTitle"/>
          </p:nvPr>
        </p:nvSpPr>
        <p:spPr>
          <a:xfrm>
            <a:off x="1524000" y="3301287"/>
            <a:ext cx="9144000" cy="1846659"/>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4F1C4FD-A4A9-4ABA-B38A-5C011FCA6C0C}"/>
              </a:ext>
            </a:extLst>
          </p:cNvPr>
          <p:cNvSpPr>
            <a:spLocks noGrp="1"/>
          </p:cNvSpPr>
          <p:nvPr>
            <p:ph type="subTitle" idx="1"/>
          </p:nvPr>
        </p:nvSpPr>
        <p:spPr>
          <a:xfrm>
            <a:off x="1524000" y="5282989"/>
            <a:ext cx="9144000" cy="36933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6929ADD-9CFD-F94C-3BD4-E15649AA4B9F}"/>
              </a:ext>
            </a:extLst>
          </p:cNvPr>
          <p:cNvSpPr>
            <a:spLocks noGrp="1"/>
          </p:cNvSpPr>
          <p:nvPr>
            <p:ph type="dt" sz="half" idx="10"/>
          </p:nvPr>
        </p:nvSpPr>
        <p:spPr>
          <a:xfrm>
            <a:off x="609600" y="6377940"/>
            <a:ext cx="2804160" cy="276999"/>
          </a:xfrm>
        </p:spPr>
        <p:txBody>
          <a:bodyPr/>
          <a:lstStyle/>
          <a:p>
            <a:fld id="{A22E6EEE-11DC-44F3-8567-F3508996C4D6}" type="datetimeFigureOut">
              <a:rPr lang="en-AU" smtClean="0"/>
              <a:t>23/04/2025</a:t>
            </a:fld>
            <a:endParaRPr lang="en-AU"/>
          </a:p>
        </p:txBody>
      </p:sp>
      <p:sp>
        <p:nvSpPr>
          <p:cNvPr id="5" name="Footer Placeholder 4">
            <a:extLst>
              <a:ext uri="{FF2B5EF4-FFF2-40B4-BE49-F238E27FC236}">
                <a16:creationId xmlns:a16="http://schemas.microsoft.com/office/drawing/2014/main" id="{DEBCD539-4B99-E1AD-D8EE-398581E1940C}"/>
              </a:ext>
            </a:extLst>
          </p:cNvPr>
          <p:cNvSpPr>
            <a:spLocks noGrp="1"/>
          </p:cNvSpPr>
          <p:nvPr>
            <p:ph type="ftr" sz="quarter" idx="11"/>
          </p:nvPr>
        </p:nvSpPr>
        <p:spPr>
          <a:xfrm>
            <a:off x="4145280" y="6377940"/>
            <a:ext cx="3901440" cy="276999"/>
          </a:xfrm>
        </p:spPr>
        <p:txBody>
          <a:bodyPr/>
          <a:lstStyle/>
          <a:p>
            <a:endParaRPr lang="en-AU"/>
          </a:p>
        </p:txBody>
      </p:sp>
      <p:sp>
        <p:nvSpPr>
          <p:cNvPr id="6" name="Slide Number Placeholder 5">
            <a:extLst>
              <a:ext uri="{FF2B5EF4-FFF2-40B4-BE49-F238E27FC236}">
                <a16:creationId xmlns:a16="http://schemas.microsoft.com/office/drawing/2014/main" id="{BC2118EA-AFF6-1D9C-A064-CCC312C78B65}"/>
              </a:ext>
            </a:extLst>
          </p:cNvPr>
          <p:cNvSpPr>
            <a:spLocks noGrp="1"/>
          </p:cNvSpPr>
          <p:nvPr>
            <p:ph type="sldNum" sz="quarter" idx="12"/>
          </p:nvPr>
        </p:nvSpPr>
        <p:spPr>
          <a:xfrm>
            <a:off x="5921502" y="9253759"/>
            <a:ext cx="533400" cy="169277"/>
          </a:xfrm>
        </p:spPr>
        <p:txBody>
          <a:bodyPr/>
          <a:lstStyle/>
          <a:p>
            <a:fld id="{65DD78D8-BAAB-4AA7-9E67-7B3D99A130FF}" type="slidenum">
              <a:rPr lang="en-AU" smtClean="0"/>
              <a:t>‹#›</a:t>
            </a:fld>
            <a:endParaRPr lang="en-AU"/>
          </a:p>
        </p:txBody>
      </p:sp>
    </p:spTree>
    <p:extLst>
      <p:ext uri="{BB962C8B-B14F-4D97-AF65-F5344CB8AC3E}">
        <p14:creationId xmlns:p14="http://schemas.microsoft.com/office/powerpoint/2010/main" val="770508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8739" y="-1396"/>
            <a:ext cx="12034520" cy="391160"/>
          </a:xfrm>
          <a:prstGeom prst="rect">
            <a:avLst/>
          </a:prstGeom>
        </p:spPr>
        <p:txBody>
          <a:bodyPr wrap="square" lIns="0" tIns="0" rIns="0" bIns="0">
            <a:spAutoFit/>
          </a:bodyPr>
          <a:lstStyle>
            <a:lvl1pPr>
              <a:defRPr sz="2400" b="1" i="0">
                <a:solidFill>
                  <a:srgbClr val="0D0D0D"/>
                </a:solidFill>
                <a:latin typeface="Calibri"/>
                <a:cs typeface="Calibri"/>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4/23/2025</a:t>
            </a:fld>
            <a:endParaRPr lang="en-US"/>
          </a:p>
        </p:txBody>
      </p:sp>
      <p:sp>
        <p:nvSpPr>
          <p:cNvPr id="6" name="Holder 6"/>
          <p:cNvSpPr>
            <a:spLocks noGrp="1"/>
          </p:cNvSpPr>
          <p:nvPr>
            <p:ph type="sldNum" sz="quarter" idx="7"/>
          </p:nvPr>
        </p:nvSpPr>
        <p:spPr>
          <a:xfrm>
            <a:off x="5921502" y="9253759"/>
            <a:ext cx="533400" cy="187959"/>
          </a:xfrm>
          <a:prstGeom prst="rect">
            <a:avLst/>
          </a:prstGeom>
        </p:spPr>
        <p:txBody>
          <a:bodyPr wrap="square" lIns="0" tIns="0" rIns="0" bIns="0">
            <a:spAutoFit/>
          </a:bodyPr>
          <a:lstStyle>
            <a:lvl1pPr>
              <a:defRPr sz="1100" b="0" i="0">
                <a:solidFill>
                  <a:schemeClr val="tx1"/>
                </a:solidFill>
                <a:latin typeface="Calibri"/>
                <a:cs typeface="Calibri"/>
              </a:defRPr>
            </a:lvl1pPr>
          </a:lstStyle>
          <a:p>
            <a:pPr marL="12700">
              <a:lnSpc>
                <a:spcPct val="100000"/>
              </a:lnSpc>
            </a:pPr>
            <a:r>
              <a:rPr dirty="0"/>
              <a:t>Page</a:t>
            </a:r>
            <a:r>
              <a:rPr spc="10" dirty="0"/>
              <a:t> </a:t>
            </a:r>
            <a:fld id="{81D60167-4931-47E6-BA6A-407CBD079E47}" type="slidenum">
              <a:rPr sz="1000" spc="-25" dirty="0">
                <a:latin typeface="Verdana"/>
                <a:cs typeface="Verdana"/>
              </a:rPr>
              <a:t>‹#›</a:t>
            </a:fld>
            <a:endParaRPr sz="1000">
              <a:latin typeface="Verdana"/>
              <a:cs typeface="Verdan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www.elicit.com/" TargetMode="External"/><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hyperlink" Target="https://elicit.com/?redirected=true" TargetMode="External"/><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hyperlink" Target="https://www.mybib.com/tools/harvard-referencing-generator" TargetMode="External"/><Relationship Id="rId2" Type="http://schemas.openxmlformats.org/officeDocument/2006/relationships/image" Target="../media/image4.jpg"/><Relationship Id="rId1" Type="http://schemas.openxmlformats.org/officeDocument/2006/relationships/slideLayout" Target="../slideLayouts/slideLayout5.xml"/><Relationship Id="rId5" Type="http://schemas.openxmlformats.org/officeDocument/2006/relationships/hyperlink" Target="https://scholar.google.com/" TargetMode="External"/><Relationship Id="rId4" Type="http://schemas.openxmlformats.org/officeDocument/2006/relationships/hyperlink" Target="https://web.endnote.com/"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0261092" y="0"/>
            <a:ext cx="1930907" cy="1901952"/>
          </a:xfrm>
          <a:prstGeom prst="rect">
            <a:avLst/>
          </a:prstGeom>
        </p:spPr>
      </p:pic>
      <p:sp>
        <p:nvSpPr>
          <p:cNvPr id="2" name="TextBox 1">
            <a:extLst>
              <a:ext uri="{FF2B5EF4-FFF2-40B4-BE49-F238E27FC236}">
                <a16:creationId xmlns:a16="http://schemas.microsoft.com/office/drawing/2014/main" id="{0339F99D-A514-B092-E859-B7FD8EFE592D}"/>
              </a:ext>
            </a:extLst>
          </p:cNvPr>
          <p:cNvSpPr txBox="1"/>
          <p:nvPr/>
        </p:nvSpPr>
        <p:spPr>
          <a:xfrm>
            <a:off x="0" y="1752601"/>
            <a:ext cx="12191999" cy="4157870"/>
          </a:xfrm>
          <a:prstGeom prst="rect">
            <a:avLst/>
          </a:prstGeom>
          <a:noFill/>
        </p:spPr>
        <p:txBody>
          <a:bodyPr wrap="square">
            <a:spAutoFit/>
          </a:bodyPr>
          <a:lstStyle/>
          <a:p>
            <a:pPr>
              <a:lnSpc>
                <a:spcPct val="150000"/>
              </a:lnSpc>
            </a:pPr>
            <a:r>
              <a:rPr lang="en-US" sz="3600" b="1" dirty="0">
                <a:latin typeface="+mj-lt"/>
              </a:rPr>
              <a:t>HS3052 Capstone Project Design:</a:t>
            </a:r>
            <a:br>
              <a:rPr lang="en-US" sz="3600" b="1" dirty="0">
                <a:latin typeface="+mj-lt"/>
              </a:rPr>
            </a:br>
            <a:r>
              <a:rPr lang="en-US" sz="3600" b="1" dirty="0">
                <a:latin typeface="+mj-lt"/>
              </a:rPr>
              <a:t>Supplementary Document</a:t>
            </a:r>
          </a:p>
          <a:p>
            <a:pPr>
              <a:lnSpc>
                <a:spcPct val="150000"/>
              </a:lnSpc>
            </a:pPr>
            <a:r>
              <a:rPr lang="en-US" sz="3600" b="1" dirty="0">
                <a:latin typeface="+mj-lt"/>
              </a:rPr>
              <a:t>Supervisor: Dr. Farshid Keivanian</a:t>
            </a:r>
          </a:p>
          <a:p>
            <a:pPr>
              <a:lnSpc>
                <a:spcPct val="150000"/>
              </a:lnSpc>
            </a:pPr>
            <a:r>
              <a:rPr lang="en-US" sz="3600" b="1" dirty="0">
                <a:latin typeface="+mj-lt"/>
              </a:rPr>
              <a:t>Session 2: </a:t>
            </a:r>
            <a:r>
              <a:rPr lang="en-US" sz="3600" dirty="0">
                <a:latin typeface="+mj-lt"/>
              </a:rPr>
              <a:t>Capstone Essentials: Team Roles, Tools, Milestones &amp; Progress Tracking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94C50-34FA-7660-9B80-395FA92287E7}"/>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52B956D9-955F-C4FD-F684-A5E109AB9D1F}"/>
              </a:ext>
            </a:extLst>
          </p:cNvPr>
          <p:cNvSpPr txBox="1"/>
          <p:nvPr/>
        </p:nvSpPr>
        <p:spPr>
          <a:xfrm>
            <a:off x="1" y="664010"/>
            <a:ext cx="12191999" cy="5842497"/>
          </a:xfrm>
          <a:prstGeom prst="rect">
            <a:avLst/>
          </a:prstGeom>
          <a:solidFill>
            <a:schemeClr val="bg1"/>
          </a:solidFill>
        </p:spPr>
        <p:txBody>
          <a:bodyPr wrap="square">
            <a:spAutoFit/>
          </a:bodyPr>
          <a:lstStyle/>
          <a:p>
            <a:pPr>
              <a:lnSpc>
                <a:spcPct val="150000"/>
              </a:lnSpc>
              <a:buNone/>
            </a:pPr>
            <a:r>
              <a:rPr lang="en-US" sz="2800" b="1" dirty="0">
                <a:latin typeface="+mj-lt"/>
              </a:rPr>
              <a:t>3. Programmer / Developer</a:t>
            </a:r>
          </a:p>
          <a:p>
            <a:pPr>
              <a:lnSpc>
                <a:spcPct val="150000"/>
              </a:lnSpc>
              <a:buNone/>
            </a:pPr>
            <a:r>
              <a:rPr lang="en-US" sz="2800" b="1" dirty="0">
                <a:latin typeface="+mj-lt"/>
              </a:rPr>
              <a:t>Role</a:t>
            </a:r>
            <a:r>
              <a:rPr lang="en-US" sz="2800" dirty="0">
                <a:latin typeface="+mj-lt"/>
              </a:rPr>
              <a:t>: Technical implementer</a:t>
            </a:r>
          </a:p>
          <a:p>
            <a:pPr>
              <a:lnSpc>
                <a:spcPct val="150000"/>
              </a:lnSpc>
              <a:buNone/>
            </a:pPr>
            <a:r>
              <a:rPr lang="en-US" sz="2800" b="1" dirty="0">
                <a:latin typeface="+mj-lt"/>
              </a:rPr>
              <a:t>Responsibilities</a:t>
            </a:r>
            <a:r>
              <a:rPr lang="en-US" sz="2800" dirty="0">
                <a:latin typeface="+mj-lt"/>
              </a:rPr>
              <a:t>:</a:t>
            </a:r>
          </a:p>
          <a:p>
            <a:pPr marL="758825" lvl="1" indent="-457200">
              <a:lnSpc>
                <a:spcPct val="150000"/>
              </a:lnSpc>
              <a:buFont typeface="Arial" panose="020B0604020202020204" pitchFamily="34" charset="0"/>
              <a:buChar char="•"/>
            </a:pPr>
            <a:r>
              <a:rPr lang="en-US" sz="2800" dirty="0">
                <a:latin typeface="+mj-lt"/>
              </a:rPr>
              <a:t>Design and write the codebase (backend, frontend, or both)</a:t>
            </a:r>
          </a:p>
          <a:p>
            <a:pPr marL="758825" lvl="1" indent="-457200">
              <a:lnSpc>
                <a:spcPct val="150000"/>
              </a:lnSpc>
              <a:buFont typeface="Arial" panose="020B0604020202020204" pitchFamily="34" charset="0"/>
              <a:buChar char="•"/>
            </a:pPr>
            <a:r>
              <a:rPr lang="en-US" sz="2800" dirty="0">
                <a:latin typeface="+mj-lt"/>
              </a:rPr>
              <a:t>Choose appropriate programming languages, frameworks, and libraries</a:t>
            </a:r>
          </a:p>
          <a:p>
            <a:pPr marL="758825" lvl="1" indent="-457200">
              <a:lnSpc>
                <a:spcPct val="150000"/>
              </a:lnSpc>
              <a:buFont typeface="Arial" panose="020B0604020202020204" pitchFamily="34" charset="0"/>
              <a:buChar char="•"/>
            </a:pPr>
            <a:r>
              <a:rPr lang="en-US" sz="2800" dirty="0">
                <a:latin typeface="+mj-lt"/>
              </a:rPr>
              <a:t>Test and debug the application</a:t>
            </a:r>
          </a:p>
          <a:p>
            <a:pPr marL="758825" lvl="1" indent="-457200">
              <a:lnSpc>
                <a:spcPct val="150000"/>
              </a:lnSpc>
              <a:buFont typeface="Arial" panose="020B0604020202020204" pitchFamily="34" charset="0"/>
              <a:buChar char="•"/>
            </a:pPr>
            <a:r>
              <a:rPr lang="en-US" sz="2800" dirty="0">
                <a:latin typeface="+mj-lt"/>
              </a:rPr>
              <a:t>Integrate APIs, databases, or third-party tools if required</a:t>
            </a:r>
          </a:p>
          <a:p>
            <a:pPr marL="758825" lvl="1" indent="-457200">
              <a:lnSpc>
                <a:spcPct val="150000"/>
              </a:lnSpc>
              <a:buFont typeface="Arial" panose="020B0604020202020204" pitchFamily="34" charset="0"/>
              <a:buChar char="•"/>
            </a:pPr>
            <a:r>
              <a:rPr lang="en-US" sz="2800" dirty="0">
                <a:latin typeface="+mj-lt"/>
              </a:rPr>
              <a:t>Document code and technical decisions</a:t>
            </a:r>
          </a:p>
          <a:p>
            <a:pPr marL="758825" lvl="1" indent="-457200">
              <a:lnSpc>
                <a:spcPct val="150000"/>
              </a:lnSpc>
              <a:buFont typeface="Arial" panose="020B0604020202020204" pitchFamily="34" charset="0"/>
              <a:buChar char="•"/>
            </a:pPr>
            <a:r>
              <a:rPr lang="en-US" sz="2800" dirty="0">
                <a:latin typeface="+mj-lt"/>
              </a:rPr>
              <a:t>Ensure the system meets functional and non-functional requirements</a:t>
            </a:r>
          </a:p>
        </p:txBody>
      </p:sp>
      <p:sp>
        <p:nvSpPr>
          <p:cNvPr id="3" name="TextBox 2">
            <a:extLst>
              <a:ext uri="{FF2B5EF4-FFF2-40B4-BE49-F238E27FC236}">
                <a16:creationId xmlns:a16="http://schemas.microsoft.com/office/drawing/2014/main" id="{D9F9B849-9A8D-4EC8-65F5-7E363C3444F9}"/>
              </a:ext>
            </a:extLst>
          </p:cNvPr>
          <p:cNvSpPr txBox="1"/>
          <p:nvPr/>
        </p:nvSpPr>
        <p:spPr>
          <a:xfrm>
            <a:off x="2895600" y="0"/>
            <a:ext cx="8991599" cy="630942"/>
          </a:xfrm>
          <a:prstGeom prst="rect">
            <a:avLst/>
          </a:prstGeom>
          <a:noFill/>
        </p:spPr>
        <p:txBody>
          <a:bodyPr wrap="square">
            <a:spAutoFit/>
          </a:bodyPr>
          <a:lstStyle/>
          <a:p>
            <a:r>
              <a:rPr lang="en-US" sz="3500" b="1" dirty="0">
                <a:solidFill>
                  <a:schemeClr val="bg1"/>
                </a:solidFill>
              </a:rPr>
              <a:t>Project Team Roles and Responsibilities</a:t>
            </a:r>
          </a:p>
        </p:txBody>
      </p:sp>
    </p:spTree>
    <p:extLst>
      <p:ext uri="{BB962C8B-B14F-4D97-AF65-F5344CB8AC3E}">
        <p14:creationId xmlns:p14="http://schemas.microsoft.com/office/powerpoint/2010/main" val="175302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2C1E3-56BA-7EBD-1424-6C58C485449A}"/>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4DFE53E7-DCC4-D5D4-625D-652782901777}"/>
              </a:ext>
            </a:extLst>
          </p:cNvPr>
          <p:cNvSpPr txBox="1"/>
          <p:nvPr/>
        </p:nvSpPr>
        <p:spPr>
          <a:xfrm>
            <a:off x="1" y="664010"/>
            <a:ext cx="12191999" cy="8494633"/>
          </a:xfrm>
          <a:prstGeom prst="rect">
            <a:avLst/>
          </a:prstGeom>
          <a:solidFill>
            <a:schemeClr val="bg1"/>
          </a:solidFill>
        </p:spPr>
        <p:txBody>
          <a:bodyPr wrap="square">
            <a:spAutoFit/>
          </a:bodyPr>
          <a:lstStyle/>
          <a:p>
            <a:pPr>
              <a:lnSpc>
                <a:spcPct val="150000"/>
              </a:lnSpc>
              <a:buNone/>
            </a:pPr>
            <a:r>
              <a:rPr lang="en-US" sz="2800" b="1" dirty="0">
                <a:latin typeface="+mj-lt"/>
              </a:rPr>
              <a:t>4. UX/UI Designer (Experience &amp; Visual Design Lead)</a:t>
            </a:r>
          </a:p>
          <a:p>
            <a:pPr>
              <a:buNone/>
            </a:pPr>
            <a:r>
              <a:rPr lang="en-US" sz="2800" b="1" dirty="0">
                <a:latin typeface="+mj-lt"/>
              </a:rPr>
              <a:t>Role</a:t>
            </a:r>
            <a:r>
              <a:rPr lang="en-US" sz="2800" dirty="0">
                <a:latin typeface="+mj-lt"/>
              </a:rPr>
              <a:t>: Designs the full user experience and visual interface of the product, ensuring usability, accessibility, and aesthetic consistency.</a:t>
            </a:r>
          </a:p>
          <a:p>
            <a:pPr>
              <a:buNone/>
            </a:pPr>
            <a:r>
              <a:rPr lang="en-US" sz="2800" b="1" dirty="0">
                <a:latin typeface="+mj-lt"/>
              </a:rPr>
              <a:t>Responsibilities</a:t>
            </a:r>
            <a:r>
              <a:rPr lang="en-US" sz="2800" dirty="0">
                <a:latin typeface="+mj-lt"/>
              </a:rPr>
              <a:t>:</a:t>
            </a:r>
          </a:p>
          <a:p>
            <a:pPr marL="758825" indent="-457200">
              <a:buFont typeface="Arial" panose="020B0604020202020204" pitchFamily="34" charset="0"/>
              <a:buChar char="•"/>
            </a:pPr>
            <a:r>
              <a:rPr lang="en-US" sz="2800" dirty="0">
                <a:latin typeface="+mj-lt"/>
              </a:rPr>
              <a:t>Conduct user research (e.g., interviews, surveys, persona development) to understand target users’ needs</a:t>
            </a:r>
          </a:p>
          <a:p>
            <a:pPr marL="758825" indent="-457200">
              <a:buFont typeface="Arial" panose="020B0604020202020204" pitchFamily="34" charset="0"/>
              <a:buChar char="•"/>
            </a:pPr>
            <a:r>
              <a:rPr lang="en-US" sz="2800" dirty="0">
                <a:latin typeface="+mj-lt"/>
              </a:rPr>
              <a:t>Map user journeys and structure information architecture for intuitive navigation</a:t>
            </a:r>
          </a:p>
          <a:p>
            <a:pPr marL="758825" indent="-457200">
              <a:buFont typeface="Arial" panose="020B0604020202020204" pitchFamily="34" charset="0"/>
              <a:buChar char="•"/>
            </a:pPr>
            <a:r>
              <a:rPr lang="en-US" sz="2800" dirty="0">
                <a:latin typeface="+mj-lt"/>
              </a:rPr>
              <a:t>Design </a:t>
            </a:r>
            <a:r>
              <a:rPr lang="en-US" sz="2800" b="1" dirty="0">
                <a:latin typeface="+mj-lt"/>
              </a:rPr>
              <a:t>wireframes</a:t>
            </a:r>
            <a:r>
              <a:rPr lang="en-US" sz="2800" dirty="0">
                <a:latin typeface="+mj-lt"/>
              </a:rPr>
              <a:t>, </a:t>
            </a:r>
            <a:r>
              <a:rPr lang="en-US" sz="2800" b="1" dirty="0">
                <a:latin typeface="+mj-lt"/>
              </a:rPr>
              <a:t>interactive prototypes</a:t>
            </a:r>
            <a:r>
              <a:rPr lang="en-US" sz="2800" dirty="0">
                <a:latin typeface="+mj-lt"/>
              </a:rPr>
              <a:t>, and </a:t>
            </a:r>
            <a:r>
              <a:rPr lang="en-US" sz="2800" b="1" dirty="0">
                <a:latin typeface="+mj-lt"/>
              </a:rPr>
              <a:t>high-fidelity mockups</a:t>
            </a:r>
            <a:endParaRPr lang="en-US" sz="2800" dirty="0">
              <a:latin typeface="+mj-lt"/>
            </a:endParaRPr>
          </a:p>
          <a:p>
            <a:pPr marL="758825" indent="-457200">
              <a:buFont typeface="Arial" panose="020B0604020202020204" pitchFamily="34" charset="0"/>
              <a:buChar char="•"/>
            </a:pPr>
            <a:r>
              <a:rPr lang="en-US" sz="2800" dirty="0">
                <a:latin typeface="+mj-lt"/>
              </a:rPr>
              <a:t>Define and maintain a </a:t>
            </a:r>
            <a:r>
              <a:rPr lang="en-US" sz="2800" b="1" dirty="0">
                <a:latin typeface="+mj-lt"/>
              </a:rPr>
              <a:t>consistent design language</a:t>
            </a:r>
            <a:r>
              <a:rPr lang="en-US" sz="2800" dirty="0">
                <a:latin typeface="+mj-lt"/>
              </a:rPr>
              <a:t> (color palette, typography, layout, iconography)</a:t>
            </a:r>
          </a:p>
          <a:p>
            <a:pPr marL="758825" indent="-457200">
              <a:buFont typeface="Arial" panose="020B0604020202020204" pitchFamily="34" charset="0"/>
              <a:buChar char="•"/>
            </a:pPr>
            <a:r>
              <a:rPr lang="en-US" sz="2800" dirty="0">
                <a:latin typeface="+mj-lt"/>
              </a:rPr>
              <a:t>Use tools such as </a:t>
            </a:r>
            <a:r>
              <a:rPr lang="en-US" sz="2800" b="1" dirty="0">
                <a:latin typeface="+mj-lt"/>
              </a:rPr>
              <a:t>Figma</a:t>
            </a:r>
            <a:r>
              <a:rPr lang="en-US" sz="2800" dirty="0">
                <a:latin typeface="+mj-lt"/>
              </a:rPr>
              <a:t>, </a:t>
            </a:r>
            <a:r>
              <a:rPr lang="en-US" sz="2800" b="1" dirty="0">
                <a:latin typeface="+mj-lt"/>
              </a:rPr>
              <a:t>Adobe XD</a:t>
            </a:r>
            <a:r>
              <a:rPr lang="en-US" sz="2800" dirty="0">
                <a:latin typeface="+mj-lt"/>
              </a:rPr>
              <a:t>, or </a:t>
            </a:r>
            <a:r>
              <a:rPr lang="en-US" sz="2800" b="1" dirty="0">
                <a:latin typeface="+mj-lt"/>
              </a:rPr>
              <a:t>Sketch</a:t>
            </a:r>
            <a:r>
              <a:rPr lang="en-US" sz="2800" dirty="0">
                <a:latin typeface="+mj-lt"/>
              </a:rPr>
              <a:t> to create responsive designs</a:t>
            </a:r>
          </a:p>
          <a:p>
            <a:pPr marL="758825" indent="-457200">
              <a:buFont typeface="Arial" panose="020B0604020202020204" pitchFamily="34" charset="0"/>
              <a:buChar char="•"/>
            </a:pPr>
            <a:r>
              <a:rPr lang="en-US" sz="2800" dirty="0">
                <a:latin typeface="+mj-lt"/>
              </a:rPr>
              <a:t>Collaborate with developers to ensure </a:t>
            </a:r>
            <a:r>
              <a:rPr lang="en-US" sz="2800" b="1" dirty="0">
                <a:latin typeface="+mj-lt"/>
              </a:rPr>
              <a:t>accurate implementation</a:t>
            </a:r>
            <a:r>
              <a:rPr lang="en-US" sz="2800" dirty="0">
                <a:latin typeface="+mj-lt"/>
              </a:rPr>
              <a:t> of UI elements</a:t>
            </a:r>
          </a:p>
          <a:p>
            <a:pPr marL="758825" indent="-457200">
              <a:buFont typeface="Arial" panose="020B0604020202020204" pitchFamily="34" charset="0"/>
              <a:buChar char="•"/>
            </a:pPr>
            <a:r>
              <a:rPr lang="en-US" sz="2800" dirty="0">
                <a:latin typeface="+mj-lt"/>
              </a:rPr>
              <a:t>Perform </a:t>
            </a:r>
            <a:r>
              <a:rPr lang="en-US" sz="2800" b="1" dirty="0">
                <a:latin typeface="+mj-lt"/>
              </a:rPr>
              <a:t>usability testing</a:t>
            </a:r>
            <a:r>
              <a:rPr lang="en-US" sz="2800" dirty="0">
                <a:latin typeface="+mj-lt"/>
              </a:rPr>
              <a:t> and refine designs based on user feedback</a:t>
            </a:r>
          </a:p>
          <a:p>
            <a:pPr marL="758825" indent="-457200">
              <a:buFont typeface="Arial" panose="020B0604020202020204" pitchFamily="34" charset="0"/>
              <a:buChar char="•"/>
            </a:pPr>
            <a:r>
              <a:rPr lang="en-US" sz="2800" dirty="0">
                <a:latin typeface="+mj-lt"/>
              </a:rPr>
              <a:t>Ensure the product is </a:t>
            </a:r>
            <a:r>
              <a:rPr lang="en-US" sz="2800" b="1" dirty="0">
                <a:latin typeface="+mj-lt"/>
              </a:rPr>
              <a:t>accessible, inclusive</a:t>
            </a:r>
            <a:r>
              <a:rPr lang="en-US" sz="2800" dirty="0">
                <a:latin typeface="+mj-lt"/>
              </a:rPr>
              <a:t>, and </a:t>
            </a:r>
            <a:r>
              <a:rPr lang="en-US" sz="2800" b="1" dirty="0">
                <a:latin typeface="+mj-lt"/>
              </a:rPr>
              <a:t>user-friendly</a:t>
            </a:r>
            <a:r>
              <a:rPr lang="en-US" sz="2800" dirty="0">
                <a:latin typeface="+mj-lt"/>
              </a:rPr>
              <a:t> across all devices</a:t>
            </a:r>
          </a:p>
          <a:p>
            <a:pPr marL="758825" indent="-457200">
              <a:buFont typeface="Arial" panose="020B0604020202020204" pitchFamily="34" charset="0"/>
              <a:buChar char="•"/>
            </a:pPr>
            <a:r>
              <a:rPr lang="en-US" sz="2800" dirty="0">
                <a:latin typeface="+mj-lt"/>
              </a:rPr>
              <a:t>Maintain and update the </a:t>
            </a:r>
            <a:r>
              <a:rPr lang="en-US" sz="2800" b="1" dirty="0">
                <a:latin typeface="+mj-lt"/>
              </a:rPr>
              <a:t>design system or style guide</a:t>
            </a:r>
            <a:r>
              <a:rPr lang="en-US" sz="2800" dirty="0">
                <a:latin typeface="+mj-lt"/>
              </a:rPr>
              <a:t> for the team</a:t>
            </a:r>
          </a:p>
          <a:p>
            <a:pPr marL="758825" indent="-457200">
              <a:buFont typeface="Arial" panose="020B0604020202020204" pitchFamily="34" charset="0"/>
              <a:buChar char="•"/>
            </a:pPr>
            <a:r>
              <a:rPr lang="en-US" sz="2800" dirty="0">
                <a:latin typeface="+mj-lt"/>
              </a:rPr>
              <a:t>Review and approve all visual assets before deployment</a:t>
            </a:r>
          </a:p>
        </p:txBody>
      </p:sp>
      <p:sp>
        <p:nvSpPr>
          <p:cNvPr id="3" name="TextBox 2">
            <a:extLst>
              <a:ext uri="{FF2B5EF4-FFF2-40B4-BE49-F238E27FC236}">
                <a16:creationId xmlns:a16="http://schemas.microsoft.com/office/drawing/2014/main" id="{4DE83C36-BB40-2CD1-AE10-EE6A5AA1DC9F}"/>
              </a:ext>
            </a:extLst>
          </p:cNvPr>
          <p:cNvSpPr txBox="1"/>
          <p:nvPr/>
        </p:nvSpPr>
        <p:spPr>
          <a:xfrm>
            <a:off x="2895600" y="0"/>
            <a:ext cx="8991599" cy="630942"/>
          </a:xfrm>
          <a:prstGeom prst="rect">
            <a:avLst/>
          </a:prstGeom>
          <a:noFill/>
        </p:spPr>
        <p:txBody>
          <a:bodyPr wrap="square">
            <a:spAutoFit/>
          </a:bodyPr>
          <a:lstStyle/>
          <a:p>
            <a:r>
              <a:rPr lang="en-US" sz="3500" b="1" dirty="0">
                <a:solidFill>
                  <a:schemeClr val="bg1"/>
                </a:solidFill>
              </a:rPr>
              <a:t>Project Team Roles and Responsibilities</a:t>
            </a:r>
          </a:p>
        </p:txBody>
      </p:sp>
    </p:spTree>
    <p:extLst>
      <p:ext uri="{BB962C8B-B14F-4D97-AF65-F5344CB8AC3E}">
        <p14:creationId xmlns:p14="http://schemas.microsoft.com/office/powerpoint/2010/main" val="4165531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B8F3C-1617-AB53-EFA5-A533FF193A7B}"/>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2CC522B5-8921-1173-868D-9E4140CF87CE}"/>
              </a:ext>
            </a:extLst>
          </p:cNvPr>
          <p:cNvSpPr txBox="1"/>
          <p:nvPr/>
        </p:nvSpPr>
        <p:spPr>
          <a:xfrm>
            <a:off x="1" y="664010"/>
            <a:ext cx="12191999" cy="5842497"/>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Strategy</a:t>
            </a:r>
            <a:r>
              <a:rPr lang="en-US" sz="2800" dirty="0">
                <a:latin typeface="Calibri" panose="020F0502020204030204" pitchFamily="34" charset="0"/>
                <a:cs typeface="Calibri" panose="020F0502020204030204" pitchFamily="34" charset="0"/>
              </a:rPr>
              <a:t>: Monitor progress frequently to ensure the project stays on track and issues are addressed early.</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Action Steps</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Schedule weekly review sessions</a:t>
            </a:r>
            <a:r>
              <a:rPr lang="en-US" sz="2800" dirty="0">
                <a:latin typeface="Calibri" panose="020F0502020204030204" pitchFamily="34" charset="0"/>
                <a:cs typeface="Calibri" panose="020F0502020204030204" pitchFamily="34" charset="0"/>
              </a:rPr>
              <a:t> to assess progress, address blockers, and make adjustments as needed.</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Identify and document roadblocks</a:t>
            </a:r>
            <a:r>
              <a:rPr lang="en-US" sz="2800" dirty="0">
                <a:latin typeface="Calibri" panose="020F0502020204030204" pitchFamily="34" charset="0"/>
                <a:cs typeface="Calibri" panose="020F0502020204030204" pitchFamily="34" charset="0"/>
              </a:rPr>
              <a:t> immediately and develop contingency plans for delays or gaps in client communication.</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Use performance metrics</a:t>
            </a:r>
            <a:r>
              <a:rPr lang="en-US" sz="2800" dirty="0">
                <a:latin typeface="Calibri" panose="020F0502020204030204" pitchFamily="34" charset="0"/>
                <a:cs typeface="Calibri" panose="020F0502020204030204" pitchFamily="34" charset="0"/>
              </a:rPr>
              <a:t> (e.g., tasks completed, milestones achieved) to evaluate progress and make necessary adjustments.</a:t>
            </a:r>
          </a:p>
        </p:txBody>
      </p:sp>
      <p:sp>
        <p:nvSpPr>
          <p:cNvPr id="3" name="TextBox 2">
            <a:extLst>
              <a:ext uri="{FF2B5EF4-FFF2-40B4-BE49-F238E27FC236}">
                <a16:creationId xmlns:a16="http://schemas.microsoft.com/office/drawing/2014/main" id="{71BC6301-2E07-3EC3-737B-5ACE34AD5A36}"/>
              </a:ext>
            </a:extLst>
          </p:cNvPr>
          <p:cNvSpPr txBox="1"/>
          <p:nvPr/>
        </p:nvSpPr>
        <p:spPr>
          <a:xfrm>
            <a:off x="2895600" y="0"/>
            <a:ext cx="8991599" cy="630942"/>
          </a:xfrm>
          <a:prstGeom prst="rect">
            <a:avLst/>
          </a:prstGeom>
          <a:noFill/>
        </p:spPr>
        <p:txBody>
          <a:bodyPr wrap="square">
            <a:spAutoFit/>
          </a:bodyPr>
          <a:lstStyle/>
          <a:p>
            <a:r>
              <a:rPr lang="en-US" sz="3500" b="1" dirty="0">
                <a:solidFill>
                  <a:schemeClr val="bg1"/>
                </a:solidFill>
              </a:rPr>
              <a:t>Project Progress Checkpoints</a:t>
            </a:r>
          </a:p>
        </p:txBody>
      </p:sp>
    </p:spTree>
    <p:extLst>
      <p:ext uri="{BB962C8B-B14F-4D97-AF65-F5344CB8AC3E}">
        <p14:creationId xmlns:p14="http://schemas.microsoft.com/office/powerpoint/2010/main" val="3678816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01A33-72EB-DE6F-2077-E0D52B8875F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E78F7D2-752C-2024-D22A-ED66F8650A8D}"/>
              </a:ext>
            </a:extLst>
          </p:cNvPr>
          <p:cNvSpPr txBox="1"/>
          <p:nvPr/>
        </p:nvSpPr>
        <p:spPr>
          <a:xfrm>
            <a:off x="2895600" y="0"/>
            <a:ext cx="8991599" cy="630942"/>
          </a:xfrm>
          <a:prstGeom prst="rect">
            <a:avLst/>
          </a:prstGeom>
          <a:noFill/>
        </p:spPr>
        <p:txBody>
          <a:bodyPr wrap="square">
            <a:spAutoFit/>
          </a:bodyPr>
          <a:lstStyle/>
          <a:p>
            <a:r>
              <a:rPr lang="en-US" sz="3500" b="1" dirty="0">
                <a:solidFill>
                  <a:schemeClr val="bg1"/>
                </a:solidFill>
              </a:rPr>
              <a:t>Team Contract</a:t>
            </a:r>
          </a:p>
        </p:txBody>
      </p:sp>
      <p:pic>
        <p:nvPicPr>
          <p:cNvPr id="6" name="Picture 5">
            <a:extLst>
              <a:ext uri="{FF2B5EF4-FFF2-40B4-BE49-F238E27FC236}">
                <a16:creationId xmlns:a16="http://schemas.microsoft.com/office/drawing/2014/main" id="{328D0493-675D-A11B-84EE-4E34B4D5FDF9}"/>
              </a:ext>
            </a:extLst>
          </p:cNvPr>
          <p:cNvPicPr>
            <a:picLocks noChangeAspect="1"/>
          </p:cNvPicPr>
          <p:nvPr/>
        </p:nvPicPr>
        <p:blipFill>
          <a:blip r:embed="rId2"/>
          <a:srcRect t="6666" r="40625" b="12222"/>
          <a:stretch/>
        </p:blipFill>
        <p:spPr>
          <a:xfrm>
            <a:off x="0" y="630942"/>
            <a:ext cx="7239000" cy="5562600"/>
          </a:xfrm>
          <a:prstGeom prst="rect">
            <a:avLst/>
          </a:prstGeom>
        </p:spPr>
      </p:pic>
      <p:pic>
        <p:nvPicPr>
          <p:cNvPr id="4" name="Picture 3">
            <a:extLst>
              <a:ext uri="{FF2B5EF4-FFF2-40B4-BE49-F238E27FC236}">
                <a16:creationId xmlns:a16="http://schemas.microsoft.com/office/drawing/2014/main" id="{C383C9E9-94F3-3FE5-2F94-459CE00361F9}"/>
              </a:ext>
            </a:extLst>
          </p:cNvPr>
          <p:cNvPicPr>
            <a:picLocks noChangeAspect="1"/>
          </p:cNvPicPr>
          <p:nvPr/>
        </p:nvPicPr>
        <p:blipFill>
          <a:blip r:embed="rId3"/>
          <a:srcRect l="39375" t="21111" r="20000" b="11111"/>
          <a:stretch/>
        </p:blipFill>
        <p:spPr>
          <a:xfrm>
            <a:off x="5792242" y="2590800"/>
            <a:ext cx="6425026" cy="6029640"/>
          </a:xfrm>
          <a:prstGeom prst="rect">
            <a:avLst/>
          </a:prstGeom>
        </p:spPr>
      </p:pic>
      <p:sp>
        <p:nvSpPr>
          <p:cNvPr id="7" name="Rectangle: Rounded Corners 6">
            <a:extLst>
              <a:ext uri="{FF2B5EF4-FFF2-40B4-BE49-F238E27FC236}">
                <a16:creationId xmlns:a16="http://schemas.microsoft.com/office/drawing/2014/main" id="{39793596-0E8E-F370-F2E6-8464CBB59F54}"/>
              </a:ext>
            </a:extLst>
          </p:cNvPr>
          <p:cNvSpPr/>
          <p:nvPr/>
        </p:nvSpPr>
        <p:spPr>
          <a:xfrm>
            <a:off x="2133600" y="3345612"/>
            <a:ext cx="3276600" cy="6096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191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CB3DB-5C71-30BE-BA3B-C6D2E0CA9566}"/>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659CE967-1BB0-1DC4-21F0-20A3ECC7EC13}"/>
              </a:ext>
            </a:extLst>
          </p:cNvPr>
          <p:cNvSpPr txBox="1"/>
          <p:nvPr/>
        </p:nvSpPr>
        <p:spPr>
          <a:xfrm>
            <a:off x="1" y="664010"/>
            <a:ext cx="12191999" cy="5842497"/>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Strategy</a:t>
            </a:r>
            <a:r>
              <a:rPr lang="en-US" sz="2800" dirty="0">
                <a:latin typeface="Calibri" panose="020F0502020204030204" pitchFamily="34" charset="0"/>
                <a:cs typeface="Calibri" panose="020F0502020204030204" pitchFamily="34" charset="0"/>
              </a:rPr>
              <a:t>: Proactively inform the member about the impact of their response delays on the project timeline.</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Action Steps</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Politely communicate</a:t>
            </a:r>
            <a:r>
              <a:rPr lang="en-US" sz="2800" dirty="0">
                <a:latin typeface="Calibri" panose="020F0502020204030204" pitchFamily="34" charset="0"/>
                <a:cs typeface="Calibri" panose="020F0502020204030204" pitchFamily="34" charset="0"/>
              </a:rPr>
              <a:t> how delayed responses can impact the project’s schedule and potentially the budget.</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Set clear deadlines</a:t>
            </a:r>
            <a:r>
              <a:rPr lang="en-US" sz="2800" dirty="0">
                <a:latin typeface="Calibri" panose="020F0502020204030204" pitchFamily="34" charset="0"/>
                <a:cs typeface="Calibri" panose="020F0502020204030204" pitchFamily="34" charset="0"/>
              </a:rPr>
              <a:t> for member feedback, </a:t>
            </a:r>
            <a:r>
              <a:rPr lang="en-US" sz="2800" dirty="0" err="1">
                <a:latin typeface="Calibri" panose="020F0502020204030204" pitchFamily="34" charset="0"/>
                <a:cs typeface="Calibri" panose="020F0502020204030204" pitchFamily="34" charset="0"/>
              </a:rPr>
              <a:t>emphasising</a:t>
            </a:r>
            <a:r>
              <a:rPr lang="en-US" sz="2800" dirty="0">
                <a:latin typeface="Calibri" panose="020F0502020204030204" pitchFamily="34" charset="0"/>
                <a:cs typeface="Calibri" panose="020F0502020204030204" pitchFamily="34" charset="0"/>
              </a:rPr>
              <a:t> that delays may lead to later project completion.</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Document each communication attempt</a:t>
            </a:r>
            <a:r>
              <a:rPr lang="en-US" sz="2800" dirty="0">
                <a:latin typeface="Calibri" panose="020F0502020204030204" pitchFamily="34" charset="0"/>
                <a:cs typeface="Calibri" panose="020F0502020204030204" pitchFamily="34" charset="0"/>
              </a:rPr>
              <a:t> so you have a record if further escalation is required.</a:t>
            </a:r>
          </a:p>
        </p:txBody>
      </p:sp>
      <p:sp>
        <p:nvSpPr>
          <p:cNvPr id="3" name="TextBox 2">
            <a:extLst>
              <a:ext uri="{FF2B5EF4-FFF2-40B4-BE49-F238E27FC236}">
                <a16:creationId xmlns:a16="http://schemas.microsoft.com/office/drawing/2014/main" id="{CCFEBB9D-EC23-506F-0556-4297CA5DB9C0}"/>
              </a:ext>
            </a:extLst>
          </p:cNvPr>
          <p:cNvSpPr txBox="1"/>
          <p:nvPr/>
        </p:nvSpPr>
        <p:spPr>
          <a:xfrm>
            <a:off x="2743200" y="0"/>
            <a:ext cx="9296399" cy="630942"/>
          </a:xfrm>
          <a:prstGeom prst="rect">
            <a:avLst/>
          </a:prstGeom>
          <a:noFill/>
        </p:spPr>
        <p:txBody>
          <a:bodyPr wrap="square">
            <a:spAutoFit/>
          </a:bodyPr>
          <a:lstStyle/>
          <a:p>
            <a:r>
              <a:rPr lang="en-US" sz="3500" b="1" dirty="0">
                <a:solidFill>
                  <a:schemeClr val="bg1"/>
                </a:solidFill>
                <a:latin typeface="Calibri" panose="020F0502020204030204" pitchFamily="34" charset="0"/>
                <a:cs typeface="Calibri" panose="020F0502020204030204" pitchFamily="34" charset="0"/>
              </a:rPr>
              <a:t>Dealing with Member Delays in Communication</a:t>
            </a:r>
            <a:endParaRPr lang="en-US" sz="3500" b="1" dirty="0">
              <a:solidFill>
                <a:schemeClr val="bg1"/>
              </a:solidFill>
            </a:endParaRPr>
          </a:p>
        </p:txBody>
      </p:sp>
    </p:spTree>
    <p:extLst>
      <p:ext uri="{BB962C8B-B14F-4D97-AF65-F5344CB8AC3E}">
        <p14:creationId xmlns:p14="http://schemas.microsoft.com/office/powerpoint/2010/main" val="3504243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131A4-3A2E-0C3B-403B-532A3760D6B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8B2716B-DE1B-EAFD-1527-E4716D97A689}"/>
              </a:ext>
            </a:extLst>
          </p:cNvPr>
          <p:cNvSpPr txBox="1"/>
          <p:nvPr/>
        </p:nvSpPr>
        <p:spPr>
          <a:xfrm>
            <a:off x="2895600" y="0"/>
            <a:ext cx="8991599" cy="630942"/>
          </a:xfrm>
          <a:prstGeom prst="rect">
            <a:avLst/>
          </a:prstGeom>
          <a:noFill/>
        </p:spPr>
        <p:txBody>
          <a:bodyPr wrap="square">
            <a:spAutoFit/>
          </a:bodyPr>
          <a:lstStyle/>
          <a:p>
            <a:r>
              <a:rPr lang="en-US" sz="3500" b="1" dirty="0">
                <a:solidFill>
                  <a:schemeClr val="bg1"/>
                </a:solidFill>
              </a:rPr>
              <a:t>Tips for a Successful Proposal</a:t>
            </a:r>
          </a:p>
        </p:txBody>
      </p:sp>
      <p:sp>
        <p:nvSpPr>
          <p:cNvPr id="4" name="TextBox 3">
            <a:extLst>
              <a:ext uri="{FF2B5EF4-FFF2-40B4-BE49-F238E27FC236}">
                <a16:creationId xmlns:a16="http://schemas.microsoft.com/office/drawing/2014/main" id="{439CE937-6A7E-C72F-2ABD-6F14D8ED94EA}"/>
              </a:ext>
            </a:extLst>
          </p:cNvPr>
          <p:cNvSpPr txBox="1"/>
          <p:nvPr/>
        </p:nvSpPr>
        <p:spPr>
          <a:xfrm>
            <a:off x="1" y="642444"/>
            <a:ext cx="12191999" cy="3257174"/>
          </a:xfrm>
          <a:prstGeom prst="rect">
            <a:avLst/>
          </a:prstGeom>
          <a:solidFill>
            <a:schemeClr val="bg1"/>
          </a:solidFill>
        </p:spPr>
        <p:txBody>
          <a:bodyPr wrap="square">
            <a:sp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Clarity and Conciseness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Be clear and to the point, especially in sections like the Executive Summary and Conclusion.</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Visuals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Use visuals like Gantt charts effectively to present timelines.</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Review and Proofread</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Check for clarity, coherence, and grammar to ensure professionalism. </a:t>
            </a:r>
          </a:p>
        </p:txBody>
      </p:sp>
    </p:spTree>
    <p:extLst>
      <p:ext uri="{BB962C8B-B14F-4D97-AF65-F5344CB8AC3E}">
        <p14:creationId xmlns:p14="http://schemas.microsoft.com/office/powerpoint/2010/main" val="2231260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0546C-712C-9FE4-BFE0-9348AE65227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0E4BB48-90A9-A95E-10AF-00A522A74664}"/>
              </a:ext>
            </a:extLst>
          </p:cNvPr>
          <p:cNvSpPr txBox="1"/>
          <p:nvPr/>
        </p:nvSpPr>
        <p:spPr>
          <a:xfrm>
            <a:off x="2895600" y="0"/>
            <a:ext cx="8991599" cy="630942"/>
          </a:xfrm>
          <a:prstGeom prst="rect">
            <a:avLst/>
          </a:prstGeom>
          <a:noFill/>
        </p:spPr>
        <p:txBody>
          <a:bodyPr wrap="square">
            <a:spAutoFit/>
          </a:bodyPr>
          <a:lstStyle/>
          <a:p>
            <a:r>
              <a:rPr lang="en-US" sz="3500" b="1" dirty="0">
                <a:solidFill>
                  <a:schemeClr val="bg1"/>
                </a:solidFill>
              </a:rPr>
              <a:t>Approach Meetings with Clear Objectives</a:t>
            </a:r>
          </a:p>
        </p:txBody>
      </p:sp>
      <p:sp>
        <p:nvSpPr>
          <p:cNvPr id="2" name="TextBox 1">
            <a:extLst>
              <a:ext uri="{FF2B5EF4-FFF2-40B4-BE49-F238E27FC236}">
                <a16:creationId xmlns:a16="http://schemas.microsoft.com/office/drawing/2014/main" id="{1014DD05-C93D-8E83-16D6-16A7DB688112}"/>
              </a:ext>
            </a:extLst>
          </p:cNvPr>
          <p:cNvSpPr txBox="1"/>
          <p:nvPr/>
        </p:nvSpPr>
        <p:spPr>
          <a:xfrm>
            <a:off x="-7189" y="664010"/>
            <a:ext cx="12191999" cy="5842497"/>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Strategy</a:t>
            </a:r>
            <a:r>
              <a:rPr lang="en-US" sz="2800" dirty="0">
                <a:latin typeface="Calibri" panose="020F0502020204030204" pitchFamily="34" charset="0"/>
                <a:cs typeface="Calibri" panose="020F0502020204030204" pitchFamily="34" charset="0"/>
              </a:rPr>
              <a:t>: Approach the meeting with a structured plan to gather as much relevant information as possible.</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Action Steps</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Assign roles</a:t>
            </a:r>
            <a:r>
              <a:rPr lang="en-US" sz="2800" dirty="0">
                <a:latin typeface="Calibri" panose="020F0502020204030204" pitchFamily="34" charset="0"/>
                <a:cs typeface="Calibri" panose="020F0502020204030204" pitchFamily="34" charset="0"/>
              </a:rPr>
              <a:t> within the team (e.g., note-taker, questioner, observer) to cover different aspects of the discussion.</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Request clarification</a:t>
            </a:r>
            <a:r>
              <a:rPr lang="en-US" sz="2800" dirty="0">
                <a:latin typeface="Calibri" panose="020F0502020204030204" pitchFamily="34" charset="0"/>
                <a:cs typeface="Calibri" panose="020F0502020204030204" pitchFamily="34" charset="0"/>
              </a:rPr>
              <a:t> on any vague requirements and ask for examples or use cases.</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Confirm deliverables</a:t>
            </a:r>
            <a:r>
              <a:rPr lang="en-US" sz="2800" dirty="0">
                <a:latin typeface="Calibri" panose="020F0502020204030204" pitchFamily="34" charset="0"/>
                <a:cs typeface="Calibri" panose="020F0502020204030204" pitchFamily="34" charset="0"/>
              </a:rPr>
              <a:t> and timelines, and set expectations for communication frequency and preferred methods.</a:t>
            </a:r>
          </a:p>
        </p:txBody>
      </p:sp>
    </p:spTree>
    <p:extLst>
      <p:ext uri="{BB962C8B-B14F-4D97-AF65-F5344CB8AC3E}">
        <p14:creationId xmlns:p14="http://schemas.microsoft.com/office/powerpoint/2010/main" val="1001376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DBE44-0858-DD4C-6F4D-C45690EAB3D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D0906E4-DE5C-3B74-5867-B27C608E2F5F}"/>
              </a:ext>
            </a:extLst>
          </p:cNvPr>
          <p:cNvSpPr txBox="1"/>
          <p:nvPr/>
        </p:nvSpPr>
        <p:spPr>
          <a:xfrm>
            <a:off x="2895600" y="0"/>
            <a:ext cx="8991599" cy="600164"/>
          </a:xfrm>
          <a:prstGeom prst="rect">
            <a:avLst/>
          </a:prstGeom>
          <a:noFill/>
        </p:spPr>
        <p:txBody>
          <a:bodyPr wrap="square">
            <a:spAutoFit/>
          </a:bodyPr>
          <a:lstStyle/>
          <a:p>
            <a:r>
              <a:rPr lang="en-US" sz="3300" b="1" dirty="0">
                <a:solidFill>
                  <a:schemeClr val="bg1"/>
                </a:solidFill>
              </a:rPr>
              <a:t>Follow-Up and Documenting Requirements</a:t>
            </a:r>
          </a:p>
        </p:txBody>
      </p:sp>
      <p:sp>
        <p:nvSpPr>
          <p:cNvPr id="4" name="TextBox 3">
            <a:extLst>
              <a:ext uri="{FF2B5EF4-FFF2-40B4-BE49-F238E27FC236}">
                <a16:creationId xmlns:a16="http://schemas.microsoft.com/office/drawing/2014/main" id="{83EA2B23-6934-FC58-4C07-64AD102B8634}"/>
              </a:ext>
            </a:extLst>
          </p:cNvPr>
          <p:cNvSpPr txBox="1"/>
          <p:nvPr/>
        </p:nvSpPr>
        <p:spPr>
          <a:xfrm>
            <a:off x="15816" y="630942"/>
            <a:ext cx="12191999" cy="6488828"/>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Strategy</a:t>
            </a:r>
            <a:r>
              <a:rPr lang="en-US" sz="2800" dirty="0">
                <a:latin typeface="Calibri" panose="020F0502020204030204" pitchFamily="34" charset="0"/>
                <a:cs typeface="Calibri" panose="020F0502020204030204" pitchFamily="34" charset="0"/>
              </a:rPr>
              <a:t>: Ensure that all team members are aligned on project goals and that there’s no ambiguity about client requirements.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Action Steps</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Create a summary document</a:t>
            </a:r>
            <a:r>
              <a:rPr lang="en-US" sz="2800" dirty="0">
                <a:latin typeface="Calibri" panose="020F0502020204030204" pitchFamily="34" charset="0"/>
                <a:cs typeface="Calibri" panose="020F0502020204030204" pitchFamily="34" charset="0"/>
              </a:rPr>
              <a:t> of the meeting, including key points, agreed deliverables, and timelines. Share this with the client and request confirmation.</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Develop a requirements document</a:t>
            </a:r>
            <a:r>
              <a:rPr lang="en-US" sz="2800" dirty="0">
                <a:latin typeface="Calibri" panose="020F0502020204030204" pitchFamily="34" charset="0"/>
                <a:cs typeface="Calibri" panose="020F0502020204030204" pitchFamily="34" charset="0"/>
              </a:rPr>
              <a:t> that details every aspect of the project requirements, breaking them into specific tasks.</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Distribute the document</a:t>
            </a:r>
            <a:r>
              <a:rPr lang="en-US" sz="2800" dirty="0">
                <a:latin typeface="Calibri" panose="020F0502020204030204" pitchFamily="34" charset="0"/>
                <a:cs typeface="Calibri" panose="020F0502020204030204" pitchFamily="34" charset="0"/>
              </a:rPr>
              <a:t> to all team members to ensure everyone has the same understanding and can refer back to it as needed.</a:t>
            </a:r>
          </a:p>
        </p:txBody>
      </p:sp>
    </p:spTree>
    <p:extLst>
      <p:ext uri="{BB962C8B-B14F-4D97-AF65-F5344CB8AC3E}">
        <p14:creationId xmlns:p14="http://schemas.microsoft.com/office/powerpoint/2010/main" val="2790247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ADEE2-E917-58E2-127C-F9ADC1A0665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B6C447E-F321-1D82-298B-E403783C53B2}"/>
              </a:ext>
            </a:extLst>
          </p:cNvPr>
          <p:cNvSpPr txBox="1"/>
          <p:nvPr/>
        </p:nvSpPr>
        <p:spPr>
          <a:xfrm>
            <a:off x="2895600" y="0"/>
            <a:ext cx="8991599" cy="600164"/>
          </a:xfrm>
          <a:prstGeom prst="rect">
            <a:avLst/>
          </a:prstGeom>
          <a:noFill/>
        </p:spPr>
        <p:txBody>
          <a:bodyPr wrap="square">
            <a:spAutoFit/>
          </a:bodyPr>
          <a:lstStyle/>
          <a:p>
            <a:r>
              <a:rPr lang="en-US" sz="3300" b="1" dirty="0">
                <a:solidFill>
                  <a:schemeClr val="bg1"/>
                </a:solidFill>
              </a:rPr>
              <a:t>Addressing Team Communication Issues</a:t>
            </a:r>
          </a:p>
        </p:txBody>
      </p:sp>
      <p:sp>
        <p:nvSpPr>
          <p:cNvPr id="2" name="TextBox 1">
            <a:extLst>
              <a:ext uri="{FF2B5EF4-FFF2-40B4-BE49-F238E27FC236}">
                <a16:creationId xmlns:a16="http://schemas.microsoft.com/office/drawing/2014/main" id="{F1621E1C-892B-61D8-6DA6-B58DDFEFFF98}"/>
              </a:ext>
            </a:extLst>
          </p:cNvPr>
          <p:cNvSpPr txBox="1"/>
          <p:nvPr/>
        </p:nvSpPr>
        <p:spPr>
          <a:xfrm>
            <a:off x="1" y="703681"/>
            <a:ext cx="12191999" cy="6488828"/>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Strategy</a:t>
            </a:r>
            <a:r>
              <a:rPr lang="en-US" sz="2800" dirty="0">
                <a:latin typeface="Calibri" panose="020F0502020204030204" pitchFamily="34" charset="0"/>
                <a:cs typeface="Calibri" panose="020F0502020204030204" pitchFamily="34" charset="0"/>
              </a:rPr>
              <a:t>: Encourage open communication and create a structure for regular team updates.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Action Steps</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Hold regular team meetings</a:t>
            </a:r>
            <a:r>
              <a:rPr lang="en-US" sz="2800" dirty="0">
                <a:latin typeface="Calibri" panose="020F0502020204030204" pitchFamily="34" charset="0"/>
                <a:cs typeface="Calibri" panose="020F0502020204030204" pitchFamily="34" charset="0"/>
              </a:rPr>
              <a:t>, at least once a week, to discuss progress, challenges, and next steps.</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Use collaborative tools</a:t>
            </a:r>
            <a:r>
              <a:rPr lang="en-US" sz="2800" dirty="0">
                <a:latin typeface="Calibri" panose="020F0502020204030204" pitchFamily="34" charset="0"/>
                <a:cs typeface="Calibri" panose="020F0502020204030204" pitchFamily="34" charset="0"/>
              </a:rPr>
              <a:t> (e.g., Slack, Microsoft Teams, or project management tools like Asana or Trello) to keep everyone informed and involved.</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Implement a conflict resolution mechanism</a:t>
            </a:r>
            <a:r>
              <a:rPr lang="en-US" sz="2800" dirty="0">
                <a:latin typeface="Calibri" panose="020F0502020204030204" pitchFamily="34" charset="0"/>
                <a:cs typeface="Calibri" panose="020F0502020204030204" pitchFamily="34" charset="0"/>
              </a:rPr>
              <a:t>: Assign a mediator if miscommunication becomes a recurring issue among team members.</a:t>
            </a:r>
          </a:p>
        </p:txBody>
      </p:sp>
    </p:spTree>
    <p:extLst>
      <p:ext uri="{BB962C8B-B14F-4D97-AF65-F5344CB8AC3E}">
        <p14:creationId xmlns:p14="http://schemas.microsoft.com/office/powerpoint/2010/main" val="3821043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F2EC2-105A-C32E-68F9-9D53B9AF5644}"/>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C18D1109-16E0-B44D-59BF-DD91818DA555}"/>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B37AF81E-95CF-3CC5-1EC6-16E136B4BB93}"/>
              </a:ext>
            </a:extLst>
          </p:cNvPr>
          <p:cNvSpPr txBox="1"/>
          <p:nvPr/>
        </p:nvSpPr>
        <p:spPr>
          <a:xfrm>
            <a:off x="0" y="0"/>
            <a:ext cx="11887199" cy="646331"/>
          </a:xfrm>
          <a:prstGeom prst="rect">
            <a:avLst/>
          </a:prstGeom>
          <a:noFill/>
        </p:spPr>
        <p:txBody>
          <a:bodyPr wrap="square">
            <a:spAutoFit/>
          </a:bodyPr>
          <a:lstStyle/>
          <a:p>
            <a:r>
              <a:rPr lang="en-US" sz="3600" b="1" dirty="0"/>
              <a:t>Literature Review Tips: What Makes It Strong?</a:t>
            </a:r>
          </a:p>
        </p:txBody>
      </p:sp>
      <p:sp>
        <p:nvSpPr>
          <p:cNvPr id="6" name="Rectangle 1">
            <a:extLst>
              <a:ext uri="{FF2B5EF4-FFF2-40B4-BE49-F238E27FC236}">
                <a16:creationId xmlns:a16="http://schemas.microsoft.com/office/drawing/2014/main" id="{C36FC04B-B2BF-B572-C1A8-49C52C9A8F9B}"/>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247176A-7892-3CC2-0767-29A9069E8798}"/>
              </a:ext>
            </a:extLst>
          </p:cNvPr>
          <p:cNvSpPr txBox="1"/>
          <p:nvPr/>
        </p:nvSpPr>
        <p:spPr>
          <a:xfrm>
            <a:off x="228600" y="2224306"/>
            <a:ext cx="11658599" cy="3903504"/>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dirty="0">
                <a:latin typeface="+mj-lt"/>
              </a:rPr>
              <a:t>Use at least </a:t>
            </a:r>
            <a:r>
              <a:rPr lang="en-US" sz="2800" b="1" dirty="0">
                <a:latin typeface="+mj-lt"/>
              </a:rPr>
              <a:t>5–8 scholarly sources</a:t>
            </a:r>
            <a:r>
              <a:rPr lang="en-US" sz="2800" dirty="0">
                <a:latin typeface="+mj-lt"/>
              </a:rPr>
              <a:t> from the last </a:t>
            </a:r>
            <a:r>
              <a:rPr lang="en-US" sz="2800" b="1" dirty="0">
                <a:latin typeface="+mj-lt"/>
              </a:rPr>
              <a:t>5–7 years</a:t>
            </a:r>
            <a:r>
              <a:rPr lang="en-US" sz="2800" dirty="0">
                <a:latin typeface="+mj-lt"/>
              </a:rPr>
              <a:t>.</a:t>
            </a:r>
          </a:p>
          <a:p>
            <a:pPr marL="457200" indent="-457200">
              <a:lnSpc>
                <a:spcPct val="150000"/>
              </a:lnSpc>
              <a:buFont typeface="Arial" panose="020B0604020202020204" pitchFamily="34" charset="0"/>
              <a:buChar char="•"/>
            </a:pPr>
            <a:r>
              <a:rPr lang="en-US" sz="2800" dirty="0">
                <a:latin typeface="+mj-lt"/>
              </a:rPr>
              <a:t>Focus on gaps or limitations in existing systems.</a:t>
            </a:r>
          </a:p>
          <a:p>
            <a:pPr marL="457200" indent="-457200">
              <a:lnSpc>
                <a:spcPct val="150000"/>
              </a:lnSpc>
              <a:buFont typeface="Arial" panose="020B0604020202020204" pitchFamily="34" charset="0"/>
              <a:buChar char="•"/>
            </a:pPr>
            <a:r>
              <a:rPr lang="en-US" sz="2800" dirty="0">
                <a:latin typeface="+mj-lt"/>
              </a:rPr>
              <a:t>Identify </a:t>
            </a:r>
            <a:r>
              <a:rPr lang="en-US" sz="2800" b="1" dirty="0">
                <a:latin typeface="+mj-lt"/>
              </a:rPr>
              <a:t>what's missing</a:t>
            </a:r>
            <a:r>
              <a:rPr lang="en-US" sz="2800" dirty="0">
                <a:latin typeface="+mj-lt"/>
              </a:rPr>
              <a:t> in current solutions (e.g., security flaws, poor UX, outdated tech).</a:t>
            </a:r>
          </a:p>
          <a:p>
            <a:pPr marL="457200" indent="-457200">
              <a:lnSpc>
                <a:spcPct val="150000"/>
              </a:lnSpc>
              <a:buFont typeface="Arial" panose="020B0604020202020204" pitchFamily="34" charset="0"/>
              <a:buChar char="•"/>
            </a:pPr>
            <a:r>
              <a:rPr lang="en-US" sz="2800" dirty="0">
                <a:latin typeface="+mj-lt"/>
              </a:rPr>
              <a:t>Use </a:t>
            </a:r>
            <a:r>
              <a:rPr lang="en-US" sz="2800" b="1" dirty="0">
                <a:latin typeface="+mj-lt"/>
              </a:rPr>
              <a:t>Google Scholar</a:t>
            </a:r>
            <a:r>
              <a:rPr lang="en-US" sz="2800" dirty="0">
                <a:latin typeface="+mj-lt"/>
              </a:rPr>
              <a:t>, </a:t>
            </a:r>
            <a:r>
              <a:rPr lang="en-US" sz="2800" b="1" dirty="0">
                <a:latin typeface="+mj-lt"/>
              </a:rPr>
              <a:t>ACM Digital Library</a:t>
            </a:r>
            <a:r>
              <a:rPr lang="en-US" sz="2800" dirty="0">
                <a:latin typeface="+mj-lt"/>
              </a:rPr>
              <a:t>, </a:t>
            </a:r>
            <a:r>
              <a:rPr lang="en-US" sz="2800" b="1" dirty="0">
                <a:latin typeface="+mj-lt"/>
              </a:rPr>
              <a:t>IEEE Xplore</a:t>
            </a:r>
            <a:r>
              <a:rPr lang="en-US" sz="2800" dirty="0">
                <a:latin typeface="+mj-lt"/>
              </a:rPr>
              <a:t>, and </a:t>
            </a:r>
            <a:r>
              <a:rPr lang="en-US" sz="2800" b="1" dirty="0">
                <a:latin typeface="+mj-lt"/>
              </a:rPr>
              <a:t>ProQuest</a:t>
            </a:r>
            <a:r>
              <a:rPr lang="en-US" sz="2800" dirty="0">
                <a:latin typeface="+mj-lt"/>
              </a:rPr>
              <a:t> via Holmes Library.</a:t>
            </a:r>
          </a:p>
        </p:txBody>
      </p:sp>
    </p:spTree>
    <p:extLst>
      <p:ext uri="{BB962C8B-B14F-4D97-AF65-F5344CB8AC3E}">
        <p14:creationId xmlns:p14="http://schemas.microsoft.com/office/powerpoint/2010/main" val="115001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3D0F5-A2EC-4AB3-AA80-17E48F8E3B77}"/>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4845B51C-A56F-4CFF-7947-2252E84A2E9C}"/>
              </a:ext>
            </a:extLst>
          </p:cNvPr>
          <p:cNvPicPr/>
          <p:nvPr/>
        </p:nvPicPr>
        <p:blipFill>
          <a:blip r:embed="rId2" cstate="print"/>
          <a:stretch>
            <a:fillRect/>
          </a:stretch>
        </p:blipFill>
        <p:spPr>
          <a:xfrm>
            <a:off x="10261092" y="0"/>
            <a:ext cx="1930907" cy="1901952"/>
          </a:xfrm>
          <a:prstGeom prst="rect">
            <a:avLst/>
          </a:prstGeom>
        </p:spPr>
      </p:pic>
      <p:sp>
        <p:nvSpPr>
          <p:cNvPr id="2" name="TextBox 1">
            <a:extLst>
              <a:ext uri="{FF2B5EF4-FFF2-40B4-BE49-F238E27FC236}">
                <a16:creationId xmlns:a16="http://schemas.microsoft.com/office/drawing/2014/main" id="{53E0C38D-660E-3C98-FB3C-A381458652E4}"/>
              </a:ext>
            </a:extLst>
          </p:cNvPr>
          <p:cNvSpPr txBox="1"/>
          <p:nvPr/>
        </p:nvSpPr>
        <p:spPr>
          <a:xfrm>
            <a:off x="152400" y="232246"/>
            <a:ext cx="11887199" cy="9593908"/>
          </a:xfrm>
          <a:prstGeom prst="rect">
            <a:avLst/>
          </a:prstGeom>
          <a:noFill/>
        </p:spPr>
        <p:txBody>
          <a:bodyPr wrap="square">
            <a:spAutoFit/>
          </a:bodyPr>
          <a:lstStyle/>
          <a:p>
            <a:pPr>
              <a:lnSpc>
                <a:spcPct val="150000"/>
              </a:lnSpc>
            </a:pPr>
            <a:r>
              <a:rPr lang="en-US" sz="2300" b="1" dirty="0">
                <a:latin typeface="+mj-lt"/>
              </a:rPr>
              <a:t>Session 2’s Outline</a:t>
            </a:r>
          </a:p>
          <a:p>
            <a:pPr marL="514350" lvl="0" indent="-514350" rtl="0">
              <a:lnSpc>
                <a:spcPct val="150000"/>
              </a:lnSpc>
              <a:buFont typeface="+mj-lt"/>
              <a:buAutoNum type="arabicPeriod"/>
            </a:pPr>
            <a:r>
              <a:rPr lang="en-US" sz="2300" dirty="0">
                <a:effectLst/>
                <a:latin typeface="+mj-lt"/>
                <a:ea typeface="Aptos" panose="020B0004020202020204" pitchFamily="34" charset="0"/>
                <a:cs typeface="Arial" panose="020B0604020202020204" pitchFamily="34" charset="0"/>
              </a:rPr>
              <a:t>Weekly Task Breakdown &amp; Milestones</a:t>
            </a:r>
          </a:p>
          <a:p>
            <a:pPr marL="514350" lvl="0" indent="-514350">
              <a:lnSpc>
                <a:spcPct val="150000"/>
              </a:lnSpc>
              <a:buFont typeface="+mj-lt"/>
              <a:buAutoNum type="arabicPeriod"/>
            </a:pPr>
            <a:r>
              <a:rPr lang="en-US" sz="2300" dirty="0">
                <a:effectLst/>
                <a:latin typeface="+mj-lt"/>
                <a:ea typeface="Aptos" panose="020B0004020202020204" pitchFamily="34" charset="0"/>
                <a:cs typeface="Arial" panose="020B0604020202020204" pitchFamily="34" charset="0"/>
              </a:rPr>
              <a:t>Weekly Gantt Chart</a:t>
            </a:r>
          </a:p>
          <a:p>
            <a:pPr marL="514350" lvl="0" indent="-514350">
              <a:lnSpc>
                <a:spcPct val="150000"/>
              </a:lnSpc>
              <a:buFont typeface="+mj-lt"/>
              <a:buAutoNum type="arabicPeriod"/>
            </a:pPr>
            <a:r>
              <a:rPr lang="en-US" sz="2300" dirty="0">
                <a:effectLst/>
                <a:latin typeface="+mj-lt"/>
                <a:ea typeface="Aptos" panose="020B0004020202020204" pitchFamily="34" charset="0"/>
                <a:cs typeface="Arial" panose="020B0604020202020204" pitchFamily="34" charset="0"/>
              </a:rPr>
              <a:t>Project Team Roles and Responsibilities</a:t>
            </a:r>
          </a:p>
          <a:p>
            <a:pPr marL="514350" lvl="0" indent="-514350">
              <a:lnSpc>
                <a:spcPct val="150000"/>
              </a:lnSpc>
              <a:buFont typeface="+mj-lt"/>
              <a:buAutoNum type="arabicPeriod"/>
            </a:pPr>
            <a:r>
              <a:rPr lang="en-US" sz="2300" dirty="0">
                <a:effectLst/>
                <a:latin typeface="+mj-lt"/>
                <a:ea typeface="Aptos" panose="020B0004020202020204" pitchFamily="34" charset="0"/>
                <a:cs typeface="Arial" panose="020B0604020202020204" pitchFamily="34" charset="0"/>
              </a:rPr>
              <a:t>Project Progress Checkpoints</a:t>
            </a:r>
          </a:p>
          <a:p>
            <a:pPr marL="514350" lvl="0" indent="-514350">
              <a:lnSpc>
                <a:spcPct val="150000"/>
              </a:lnSpc>
              <a:buFont typeface="+mj-lt"/>
              <a:buAutoNum type="arabicPeriod"/>
            </a:pPr>
            <a:r>
              <a:rPr lang="en-US" sz="2300" dirty="0">
                <a:latin typeface="+mj-lt"/>
                <a:ea typeface="Aptos" panose="020B0004020202020204" pitchFamily="34" charset="0"/>
                <a:cs typeface="Arial" panose="020B0604020202020204" pitchFamily="34" charset="0"/>
              </a:rPr>
              <a:t>Team Contract</a:t>
            </a:r>
            <a:endParaRPr lang="en-US" sz="2300" dirty="0">
              <a:effectLst/>
              <a:latin typeface="+mj-lt"/>
              <a:ea typeface="Aptos" panose="020B0004020202020204" pitchFamily="34" charset="0"/>
              <a:cs typeface="Arial" panose="020B0604020202020204" pitchFamily="34" charset="0"/>
            </a:endParaRPr>
          </a:p>
          <a:p>
            <a:pPr marL="514350" lvl="0" indent="-514350">
              <a:lnSpc>
                <a:spcPct val="150000"/>
              </a:lnSpc>
              <a:buFont typeface="+mj-lt"/>
              <a:buAutoNum type="arabicPeriod"/>
            </a:pPr>
            <a:r>
              <a:rPr lang="en-US" sz="2300" dirty="0">
                <a:effectLst/>
                <a:latin typeface="+mj-lt"/>
                <a:ea typeface="Aptos" panose="020B0004020202020204" pitchFamily="34" charset="0"/>
                <a:cs typeface="Arial" panose="020B0604020202020204" pitchFamily="34" charset="0"/>
              </a:rPr>
              <a:t>Dealing with Member Delays in Communication</a:t>
            </a:r>
          </a:p>
          <a:p>
            <a:pPr marL="514350" lvl="0" indent="-514350">
              <a:lnSpc>
                <a:spcPct val="150000"/>
              </a:lnSpc>
              <a:buFont typeface="+mj-lt"/>
              <a:buAutoNum type="arabicPeriod"/>
            </a:pPr>
            <a:r>
              <a:rPr lang="en-US" sz="2300" dirty="0">
                <a:effectLst/>
                <a:latin typeface="+mj-lt"/>
                <a:ea typeface="Aptos" panose="020B0004020202020204" pitchFamily="34" charset="0"/>
                <a:cs typeface="Arial" panose="020B0604020202020204" pitchFamily="34" charset="0"/>
              </a:rPr>
              <a:t>Tips for a Successful Proposal</a:t>
            </a:r>
          </a:p>
          <a:p>
            <a:pPr marL="514350" lvl="0" indent="-514350">
              <a:lnSpc>
                <a:spcPct val="150000"/>
              </a:lnSpc>
              <a:buFont typeface="+mj-lt"/>
              <a:buAutoNum type="arabicPeriod"/>
            </a:pPr>
            <a:r>
              <a:rPr lang="en-US" sz="2300" dirty="0">
                <a:effectLst/>
                <a:latin typeface="+mj-lt"/>
                <a:ea typeface="Aptos" panose="020B0004020202020204" pitchFamily="34" charset="0"/>
                <a:cs typeface="Arial" panose="020B0604020202020204" pitchFamily="34" charset="0"/>
              </a:rPr>
              <a:t>Approach Meetings with Clear Objectives</a:t>
            </a:r>
          </a:p>
          <a:p>
            <a:pPr marL="514350" lvl="0" indent="-514350">
              <a:lnSpc>
                <a:spcPct val="150000"/>
              </a:lnSpc>
              <a:buFont typeface="+mj-lt"/>
              <a:buAutoNum type="arabicPeriod"/>
            </a:pPr>
            <a:r>
              <a:rPr lang="en-US" sz="2300" dirty="0">
                <a:effectLst/>
                <a:latin typeface="+mj-lt"/>
                <a:ea typeface="Aptos" panose="020B0004020202020204" pitchFamily="34" charset="0"/>
                <a:cs typeface="Arial" panose="020B0604020202020204" pitchFamily="34" charset="0"/>
              </a:rPr>
              <a:t>Follow-Up and Documenting Requirements</a:t>
            </a:r>
          </a:p>
          <a:p>
            <a:pPr marL="514350" lvl="0" indent="-514350">
              <a:lnSpc>
                <a:spcPct val="150000"/>
              </a:lnSpc>
              <a:buFont typeface="+mj-lt"/>
              <a:buAutoNum type="arabicPeriod"/>
            </a:pPr>
            <a:r>
              <a:rPr lang="en-US" sz="2300" dirty="0">
                <a:effectLst/>
                <a:latin typeface="+mj-lt"/>
                <a:ea typeface="Aptos" panose="020B0004020202020204" pitchFamily="34" charset="0"/>
                <a:cs typeface="Arial" panose="020B0604020202020204" pitchFamily="34" charset="0"/>
              </a:rPr>
              <a:t>Addressing Team Communication Issues</a:t>
            </a:r>
          </a:p>
          <a:p>
            <a:pPr marL="514350" lvl="0" indent="-514350">
              <a:lnSpc>
                <a:spcPct val="150000"/>
              </a:lnSpc>
              <a:buFont typeface="+mj-lt"/>
              <a:buAutoNum type="arabicPeriod"/>
            </a:pPr>
            <a:r>
              <a:rPr lang="en-US" sz="2300" dirty="0">
                <a:effectLst/>
                <a:latin typeface="+mj-lt"/>
                <a:ea typeface="Aptos" panose="020B0004020202020204" pitchFamily="34" charset="0"/>
                <a:cs typeface="Arial" panose="020B0604020202020204" pitchFamily="34" charset="0"/>
              </a:rPr>
              <a:t>Literature Review Tips: What Makes It Strong?</a:t>
            </a:r>
          </a:p>
          <a:p>
            <a:pPr marL="514350" lvl="0" indent="-514350">
              <a:lnSpc>
                <a:spcPct val="150000"/>
              </a:lnSpc>
              <a:buFont typeface="+mj-lt"/>
              <a:buAutoNum type="arabicPeriod"/>
            </a:pPr>
            <a:r>
              <a:rPr lang="en-US" sz="2300" dirty="0">
                <a:effectLst/>
                <a:latin typeface="+mj-lt"/>
                <a:ea typeface="Aptos" panose="020B0004020202020204" pitchFamily="34" charset="0"/>
                <a:cs typeface="Arial" panose="020B0604020202020204" pitchFamily="34" charset="0"/>
              </a:rPr>
              <a:t>Finding Scholarly Documents</a:t>
            </a:r>
          </a:p>
          <a:p>
            <a:pPr marL="514350" lvl="0" indent="-514350">
              <a:lnSpc>
                <a:spcPct val="150000"/>
              </a:lnSpc>
              <a:buFont typeface="+mj-lt"/>
              <a:buAutoNum type="arabicPeriod"/>
            </a:pPr>
            <a:r>
              <a:rPr lang="en-US" sz="2300" dirty="0">
                <a:effectLst/>
                <a:latin typeface="+mj-lt"/>
                <a:ea typeface="Aptos" panose="020B0004020202020204" pitchFamily="34" charset="0"/>
                <a:cs typeface="Arial" panose="020B0604020202020204" pitchFamily="34" charset="0"/>
              </a:rPr>
              <a:t>Tools for Citation</a:t>
            </a:r>
          </a:p>
          <a:p>
            <a:pPr marL="514350" lvl="0" indent="-514350">
              <a:lnSpc>
                <a:spcPct val="150000"/>
              </a:lnSpc>
              <a:buFont typeface="+mj-lt"/>
              <a:buAutoNum type="arabicPeriod"/>
            </a:pPr>
            <a:r>
              <a:rPr lang="en-US" sz="2300" dirty="0">
                <a:effectLst/>
                <a:latin typeface="+mj-lt"/>
                <a:ea typeface="Aptos" panose="020B0004020202020204" pitchFamily="34" charset="0"/>
                <a:cs typeface="Arial" panose="020B0604020202020204" pitchFamily="34" charset="0"/>
              </a:rPr>
              <a:t>Tools &amp; Technologies to Use</a:t>
            </a:r>
          </a:p>
          <a:p>
            <a:pPr marL="514350" lvl="0" indent="-514350">
              <a:lnSpc>
                <a:spcPct val="150000"/>
              </a:lnSpc>
              <a:buFont typeface="+mj-lt"/>
              <a:buAutoNum type="arabicPeriod"/>
            </a:pPr>
            <a:r>
              <a:rPr lang="en-US" sz="2300" dirty="0">
                <a:effectLst/>
                <a:latin typeface="+mj-lt"/>
                <a:ea typeface="Aptos" panose="020B0004020202020204" pitchFamily="34" charset="0"/>
                <a:cs typeface="Arial" panose="020B0604020202020204" pitchFamily="34" charset="0"/>
              </a:rPr>
              <a:t>Selected Capstone Topics – Sydney Campus</a:t>
            </a:r>
          </a:p>
          <a:p>
            <a:pPr marL="514350" lvl="0" indent="-514350">
              <a:lnSpc>
                <a:spcPct val="150000"/>
              </a:lnSpc>
              <a:buFont typeface="+mj-lt"/>
              <a:buAutoNum type="arabicPeriod"/>
            </a:pPr>
            <a:r>
              <a:rPr lang="en-US" sz="2300" dirty="0">
                <a:effectLst/>
                <a:latin typeface="+mj-lt"/>
                <a:ea typeface="Aptos" panose="020B0004020202020204" pitchFamily="34" charset="0"/>
                <a:cs typeface="Arial" panose="020B0604020202020204" pitchFamily="34" charset="0"/>
              </a:rPr>
              <a:t>Recommended Tools &amp; Technologies per Capstone Topic – Sydney</a:t>
            </a:r>
          </a:p>
          <a:p>
            <a:pPr marL="514350" lvl="0" indent="-514350">
              <a:lnSpc>
                <a:spcPct val="150000"/>
              </a:lnSpc>
              <a:spcAft>
                <a:spcPts val="800"/>
              </a:spcAft>
              <a:buFont typeface="+mj-lt"/>
              <a:buAutoNum type="arabicPeriod"/>
            </a:pPr>
            <a:r>
              <a:rPr lang="en-AU" sz="2300" dirty="0">
                <a:effectLst/>
                <a:latin typeface="+mj-lt"/>
                <a:ea typeface="Aptos" panose="020B0004020202020204" pitchFamily="34" charset="0"/>
                <a:cs typeface="Arial" panose="020B0604020202020204" pitchFamily="34" charset="0"/>
              </a:rPr>
              <a:t>Group Progress Presentation – Overview of Progress at least 2 min</a:t>
            </a:r>
            <a:endParaRPr lang="en-US" sz="2300" dirty="0">
              <a:effectLst/>
              <a:latin typeface="+mj-lt"/>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713596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97BA1-04BB-AA15-9E38-D17FF6EDA4E9}"/>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BDF2B2F8-009F-EE3D-505B-E760766FFAEA}"/>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7EF7165E-73F1-6323-C569-5E118103AEEF}"/>
              </a:ext>
            </a:extLst>
          </p:cNvPr>
          <p:cNvSpPr txBox="1"/>
          <p:nvPr/>
        </p:nvSpPr>
        <p:spPr>
          <a:xfrm>
            <a:off x="0" y="0"/>
            <a:ext cx="11887199" cy="646331"/>
          </a:xfrm>
          <a:prstGeom prst="rect">
            <a:avLst/>
          </a:prstGeom>
          <a:noFill/>
        </p:spPr>
        <p:txBody>
          <a:bodyPr wrap="square">
            <a:spAutoFit/>
          </a:bodyPr>
          <a:lstStyle/>
          <a:p>
            <a:r>
              <a:rPr lang="en-US" sz="3600" b="1" dirty="0"/>
              <a:t>Literature Review Tips: What Makes It Strong?</a:t>
            </a:r>
          </a:p>
        </p:txBody>
      </p:sp>
      <p:sp>
        <p:nvSpPr>
          <p:cNvPr id="6" name="Rectangle 1">
            <a:extLst>
              <a:ext uri="{FF2B5EF4-FFF2-40B4-BE49-F238E27FC236}">
                <a16:creationId xmlns:a16="http://schemas.microsoft.com/office/drawing/2014/main" id="{16B92461-A443-673E-7371-F14503E21255}"/>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A228A21-2EAF-DFB5-CAE1-DE3A9779435D}"/>
              </a:ext>
            </a:extLst>
          </p:cNvPr>
          <p:cNvSpPr txBox="1"/>
          <p:nvPr/>
        </p:nvSpPr>
        <p:spPr>
          <a:xfrm>
            <a:off x="228600" y="2224306"/>
            <a:ext cx="11658599" cy="3257174"/>
          </a:xfrm>
          <a:prstGeom prst="rect">
            <a:avLst/>
          </a:prstGeom>
          <a:noFill/>
        </p:spPr>
        <p:txBody>
          <a:bodyPr wrap="square">
            <a:spAutoFit/>
          </a:bodyPr>
          <a:lstStyle/>
          <a:p>
            <a:pPr>
              <a:lnSpc>
                <a:spcPct val="150000"/>
              </a:lnSpc>
              <a:buNone/>
            </a:pPr>
            <a:r>
              <a:rPr lang="en-US" sz="2800" b="1" dirty="0">
                <a:latin typeface="+mj-lt"/>
              </a:rPr>
              <a:t>Key sections to include:</a:t>
            </a:r>
            <a:endParaRPr lang="en-US" sz="2800" dirty="0">
              <a:latin typeface="+mj-lt"/>
            </a:endParaRPr>
          </a:p>
          <a:p>
            <a:pPr marL="811213" lvl="1" indent="-457200">
              <a:lnSpc>
                <a:spcPct val="150000"/>
              </a:lnSpc>
              <a:buFont typeface="Arial" panose="020B0604020202020204" pitchFamily="34" charset="0"/>
              <a:buChar char="•"/>
            </a:pPr>
            <a:r>
              <a:rPr lang="en-US" sz="2800" dirty="0">
                <a:latin typeface="+mj-lt"/>
              </a:rPr>
              <a:t>Introduction to your domain (e.g., Feedback Systems)</a:t>
            </a:r>
          </a:p>
          <a:p>
            <a:pPr marL="811213" lvl="1" indent="-457200">
              <a:lnSpc>
                <a:spcPct val="150000"/>
              </a:lnSpc>
              <a:buFont typeface="Arial" panose="020B0604020202020204" pitchFamily="34" charset="0"/>
              <a:buChar char="•"/>
            </a:pPr>
            <a:r>
              <a:rPr lang="en-US" sz="2800" dirty="0">
                <a:latin typeface="+mj-lt"/>
              </a:rPr>
              <a:t>Comparative table of 3–5 existing systems</a:t>
            </a:r>
          </a:p>
          <a:p>
            <a:pPr marL="811213" lvl="1" indent="-457200">
              <a:lnSpc>
                <a:spcPct val="150000"/>
              </a:lnSpc>
              <a:buFont typeface="Arial" panose="020B0604020202020204" pitchFamily="34" charset="0"/>
              <a:buChar char="•"/>
            </a:pPr>
            <a:r>
              <a:rPr lang="en-US" sz="2800" dirty="0">
                <a:latin typeface="+mj-lt"/>
              </a:rPr>
              <a:t>Analysis of best practices, strengths, and weaknesses</a:t>
            </a:r>
          </a:p>
          <a:p>
            <a:pPr marL="811213" lvl="1" indent="-457200">
              <a:lnSpc>
                <a:spcPct val="150000"/>
              </a:lnSpc>
              <a:buFont typeface="Arial" panose="020B0604020202020204" pitchFamily="34" charset="0"/>
              <a:buChar char="•"/>
            </a:pPr>
            <a:r>
              <a:rPr lang="en-US" sz="2800" dirty="0">
                <a:latin typeface="+mj-lt"/>
              </a:rPr>
              <a:t>Identified gaps and justification for your proposed system</a:t>
            </a:r>
          </a:p>
        </p:txBody>
      </p:sp>
    </p:spTree>
    <p:extLst>
      <p:ext uri="{BB962C8B-B14F-4D97-AF65-F5344CB8AC3E}">
        <p14:creationId xmlns:p14="http://schemas.microsoft.com/office/powerpoint/2010/main" val="2280885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15250-DDCB-BBA1-55FA-072A5B3E23B2}"/>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BE39BE43-8A9C-C209-2BA9-F3F22499B215}"/>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B1AD529A-8FF9-144F-1FA6-E74FB75D7E9D}"/>
              </a:ext>
            </a:extLst>
          </p:cNvPr>
          <p:cNvSpPr txBox="1"/>
          <p:nvPr/>
        </p:nvSpPr>
        <p:spPr>
          <a:xfrm>
            <a:off x="0" y="0"/>
            <a:ext cx="11887199" cy="646331"/>
          </a:xfrm>
          <a:prstGeom prst="rect">
            <a:avLst/>
          </a:prstGeom>
          <a:noFill/>
        </p:spPr>
        <p:txBody>
          <a:bodyPr wrap="square">
            <a:spAutoFit/>
          </a:bodyPr>
          <a:lstStyle/>
          <a:p>
            <a:r>
              <a:rPr lang="en-US" sz="3600" b="1" dirty="0"/>
              <a:t>Literature Review Tips: What Makes It Strong?</a:t>
            </a:r>
          </a:p>
        </p:txBody>
      </p:sp>
      <p:sp>
        <p:nvSpPr>
          <p:cNvPr id="6" name="Rectangle 1">
            <a:extLst>
              <a:ext uri="{FF2B5EF4-FFF2-40B4-BE49-F238E27FC236}">
                <a16:creationId xmlns:a16="http://schemas.microsoft.com/office/drawing/2014/main" id="{D92577F5-387F-3E7D-D213-CDBAD125C12B}"/>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10ABB09-5950-A801-A2FA-6C144026B3F9}"/>
              </a:ext>
            </a:extLst>
          </p:cNvPr>
          <p:cNvSpPr txBox="1"/>
          <p:nvPr/>
        </p:nvSpPr>
        <p:spPr>
          <a:xfrm>
            <a:off x="228600" y="2224306"/>
            <a:ext cx="11658599" cy="5196166"/>
          </a:xfrm>
          <a:prstGeom prst="rect">
            <a:avLst/>
          </a:prstGeom>
          <a:noFill/>
        </p:spPr>
        <p:txBody>
          <a:bodyPr wrap="square">
            <a:spAutoFit/>
          </a:bodyPr>
          <a:lstStyle/>
          <a:p>
            <a:pPr marL="514350" indent="-514350">
              <a:lnSpc>
                <a:spcPct val="150000"/>
              </a:lnSpc>
              <a:buFont typeface="+mj-lt"/>
              <a:buAutoNum type="arabicPeriod"/>
            </a:pPr>
            <a:r>
              <a:rPr lang="en-US" sz="2800" b="1" dirty="0">
                <a:latin typeface="Calibri" panose="020F0502020204030204" pitchFamily="34" charset="0"/>
                <a:cs typeface="Calibri" panose="020F0502020204030204" pitchFamily="34" charset="0"/>
              </a:rPr>
              <a:t>Purpose:</a:t>
            </a:r>
            <a:endParaRPr lang="en-US" sz="2800" dirty="0">
              <a:latin typeface="Calibri" panose="020F0502020204030204" pitchFamily="34" charset="0"/>
              <a:cs typeface="Calibri" panose="020F0502020204030204" pitchFamily="34" charset="0"/>
            </a:endParaRP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Compare and contrast five scholarly articles related to the project topic.</a:t>
            </a:r>
          </a:p>
          <a:p>
            <a:pPr marL="514350" indent="-514350">
              <a:lnSpc>
                <a:spcPct val="150000"/>
              </a:lnSpc>
              <a:buFont typeface="+mj-lt"/>
              <a:buAutoNum type="arabicPeriod"/>
            </a:pPr>
            <a:r>
              <a:rPr lang="en-US" sz="2800" b="1" dirty="0">
                <a:latin typeface="Calibri" panose="020F0502020204030204" pitchFamily="34" charset="0"/>
                <a:cs typeface="Calibri" panose="020F0502020204030204" pitchFamily="34" charset="0"/>
              </a:rPr>
              <a:t>Format:</a:t>
            </a:r>
            <a:endParaRPr lang="en-US" sz="2800" dirty="0">
              <a:latin typeface="Calibri" panose="020F0502020204030204" pitchFamily="34" charset="0"/>
              <a:cs typeface="Calibri" panose="020F0502020204030204" pitchFamily="34" charset="0"/>
            </a:endParaRP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Each article should be briefly summarized, focusing on lessons for your project.</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Analyze what is beneficial and should be incorporated, and highlight aspects to avoid.</a:t>
            </a:r>
          </a:p>
        </p:txBody>
      </p:sp>
    </p:spTree>
    <p:extLst>
      <p:ext uri="{BB962C8B-B14F-4D97-AF65-F5344CB8AC3E}">
        <p14:creationId xmlns:p14="http://schemas.microsoft.com/office/powerpoint/2010/main" val="309608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C3F3E-DD77-56A3-D6D0-03D3F4E7E046}"/>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210FB89F-E23E-B28B-4193-8CDE07ABAB99}"/>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AAF4A13D-2F31-451C-7924-3427EB1A46F5}"/>
              </a:ext>
            </a:extLst>
          </p:cNvPr>
          <p:cNvSpPr txBox="1"/>
          <p:nvPr/>
        </p:nvSpPr>
        <p:spPr>
          <a:xfrm>
            <a:off x="0" y="0"/>
            <a:ext cx="11887199" cy="646331"/>
          </a:xfrm>
          <a:prstGeom prst="rect">
            <a:avLst/>
          </a:prstGeom>
          <a:noFill/>
        </p:spPr>
        <p:txBody>
          <a:bodyPr wrap="square">
            <a:spAutoFit/>
          </a:bodyPr>
          <a:lstStyle/>
          <a:p>
            <a:r>
              <a:rPr lang="en-US" sz="3600" b="1" dirty="0"/>
              <a:t>Literature Review Tips: What Makes It Strong?</a:t>
            </a:r>
          </a:p>
        </p:txBody>
      </p:sp>
      <p:sp>
        <p:nvSpPr>
          <p:cNvPr id="6" name="Rectangle 1">
            <a:extLst>
              <a:ext uri="{FF2B5EF4-FFF2-40B4-BE49-F238E27FC236}">
                <a16:creationId xmlns:a16="http://schemas.microsoft.com/office/drawing/2014/main" id="{FD18E6C5-3864-3DDB-EE52-53BB19496347}"/>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668D3182-C5F3-E791-1534-9645C4DE9101}"/>
              </a:ext>
            </a:extLst>
          </p:cNvPr>
          <p:cNvSpPr txBox="1"/>
          <p:nvPr/>
        </p:nvSpPr>
        <p:spPr>
          <a:xfrm>
            <a:off x="228600" y="2224306"/>
            <a:ext cx="11658599" cy="3903504"/>
          </a:xfrm>
          <a:prstGeom prst="rect">
            <a:avLst/>
          </a:prstGeom>
          <a:noFill/>
        </p:spPr>
        <p:txBody>
          <a:bodyPr wrap="square">
            <a:spAutoFit/>
          </a:bodyPr>
          <a:lstStyle/>
          <a:p>
            <a:pPr marL="514350" indent="-514350">
              <a:lnSpc>
                <a:spcPct val="150000"/>
              </a:lnSpc>
              <a:buFont typeface="+mj-lt"/>
              <a:buAutoNum type="arabicPeriod" startAt="3"/>
            </a:pPr>
            <a:r>
              <a:rPr lang="en-US" sz="2800" b="1" dirty="0">
                <a:latin typeface="Calibri" panose="020F0502020204030204" pitchFamily="34" charset="0"/>
                <a:cs typeface="Calibri" panose="020F0502020204030204" pitchFamily="34" charset="0"/>
              </a:rPr>
              <a:t>Steps:</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Select a research question relevant to your project topic.</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Choose </a:t>
            </a:r>
            <a:r>
              <a:rPr lang="en-US" sz="2800" b="1" dirty="0">
                <a:latin typeface="Calibri" panose="020F0502020204030204" pitchFamily="34" charset="0"/>
                <a:cs typeface="Calibri" panose="020F0502020204030204" pitchFamily="34" charset="0"/>
              </a:rPr>
              <a:t>5-8 scholarly articles</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For each article:</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Provide a brief summary.</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Discuss lessons for your current project.</a:t>
            </a:r>
          </a:p>
        </p:txBody>
      </p:sp>
    </p:spTree>
    <p:extLst>
      <p:ext uri="{BB962C8B-B14F-4D97-AF65-F5344CB8AC3E}">
        <p14:creationId xmlns:p14="http://schemas.microsoft.com/office/powerpoint/2010/main" val="3336262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4985D-10FD-F3AF-803F-28B574450124}"/>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D7F69024-9F45-36C7-D1A9-14EAE2CAE0A5}"/>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4DB5C092-830D-1784-05F8-CA555C438C8D}"/>
              </a:ext>
            </a:extLst>
          </p:cNvPr>
          <p:cNvSpPr txBox="1"/>
          <p:nvPr/>
        </p:nvSpPr>
        <p:spPr>
          <a:xfrm>
            <a:off x="0" y="0"/>
            <a:ext cx="11887199" cy="646331"/>
          </a:xfrm>
          <a:prstGeom prst="rect">
            <a:avLst/>
          </a:prstGeom>
          <a:noFill/>
        </p:spPr>
        <p:txBody>
          <a:bodyPr wrap="square">
            <a:spAutoFit/>
          </a:bodyPr>
          <a:lstStyle/>
          <a:p>
            <a:r>
              <a:rPr lang="en-US" sz="3600" b="1" dirty="0"/>
              <a:t>Literature Review Tips: What Makes It Strong?</a:t>
            </a:r>
          </a:p>
        </p:txBody>
      </p:sp>
      <p:sp>
        <p:nvSpPr>
          <p:cNvPr id="6" name="Rectangle 1">
            <a:extLst>
              <a:ext uri="{FF2B5EF4-FFF2-40B4-BE49-F238E27FC236}">
                <a16:creationId xmlns:a16="http://schemas.microsoft.com/office/drawing/2014/main" id="{31C9E0B9-FC62-CDC9-9933-A04304D4AD5D}"/>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44ECBE5-E969-BC54-2530-16E97AA4F5E6}"/>
              </a:ext>
            </a:extLst>
          </p:cNvPr>
          <p:cNvSpPr txBox="1"/>
          <p:nvPr/>
        </p:nvSpPr>
        <p:spPr>
          <a:xfrm>
            <a:off x="228600" y="2224306"/>
            <a:ext cx="11658599" cy="3257174"/>
          </a:xfrm>
          <a:prstGeom prst="rect">
            <a:avLst/>
          </a:prstGeom>
          <a:noFill/>
        </p:spPr>
        <p:txBody>
          <a:bodyPr wrap="square">
            <a:spAutoFit/>
          </a:bodyPr>
          <a:lstStyle/>
          <a:p>
            <a:pPr marL="514350" indent="-514350">
              <a:lnSpc>
                <a:spcPct val="150000"/>
              </a:lnSpc>
              <a:buFont typeface="+mj-lt"/>
              <a:buAutoNum type="arabicPeriod" startAt="4"/>
            </a:pPr>
            <a:r>
              <a:rPr lang="en-US" sz="2800" b="1" dirty="0">
                <a:latin typeface="Calibri" panose="020F0502020204030204" pitchFamily="34" charset="0"/>
                <a:cs typeface="Calibri" panose="020F0502020204030204" pitchFamily="34" charset="0"/>
              </a:rPr>
              <a:t>Example Entry Structure:</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Article Title:</a:t>
            </a:r>
            <a:r>
              <a:rPr lang="en-US" sz="2800" dirty="0">
                <a:latin typeface="Calibri" panose="020F0502020204030204" pitchFamily="34" charset="0"/>
                <a:cs typeface="Calibri" panose="020F0502020204030204" pitchFamily="34" charset="0"/>
              </a:rPr>
              <a:t> </a:t>
            </a:r>
            <a:r>
              <a:rPr lang="en-US" sz="2800" i="1" dirty="0">
                <a:latin typeface="Calibri" panose="020F0502020204030204" pitchFamily="34" charset="0"/>
                <a:cs typeface="Calibri" panose="020F0502020204030204" pitchFamily="34" charset="0"/>
              </a:rPr>
              <a:t>Title of Article 1</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Summary:</a:t>
            </a:r>
            <a:r>
              <a:rPr lang="en-US" sz="2800" dirty="0">
                <a:latin typeface="Calibri" panose="020F0502020204030204" pitchFamily="34" charset="0"/>
                <a:cs typeface="Calibri" panose="020F0502020204030204" pitchFamily="34" charset="0"/>
              </a:rPr>
              <a:t> Summarize the main findings and relevance.</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Lessons for Current Project:</a:t>
            </a:r>
            <a:r>
              <a:rPr lang="en-US" sz="2800" dirty="0">
                <a:latin typeface="Calibri" panose="020F0502020204030204" pitchFamily="34" charset="0"/>
                <a:cs typeface="Calibri" panose="020F0502020204030204" pitchFamily="34" charset="0"/>
              </a:rPr>
              <a:t> Highlight applicable insights (both positive and negative).</a:t>
            </a:r>
          </a:p>
        </p:txBody>
      </p:sp>
    </p:spTree>
    <p:extLst>
      <p:ext uri="{BB962C8B-B14F-4D97-AF65-F5344CB8AC3E}">
        <p14:creationId xmlns:p14="http://schemas.microsoft.com/office/powerpoint/2010/main" val="1803671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A12B1-1B20-73A4-C715-63CB7C9ED1F7}"/>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C92BBB4B-27C3-14BB-A57D-FE4A4BF7F131}"/>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6E9BB2C4-DFC9-FFFD-763E-904CC45B8250}"/>
              </a:ext>
            </a:extLst>
          </p:cNvPr>
          <p:cNvSpPr txBox="1"/>
          <p:nvPr/>
        </p:nvSpPr>
        <p:spPr>
          <a:xfrm>
            <a:off x="0" y="0"/>
            <a:ext cx="11887199" cy="646331"/>
          </a:xfrm>
          <a:prstGeom prst="rect">
            <a:avLst/>
          </a:prstGeom>
          <a:noFill/>
        </p:spPr>
        <p:txBody>
          <a:bodyPr wrap="square">
            <a:spAutoFit/>
          </a:bodyPr>
          <a:lstStyle/>
          <a:p>
            <a:r>
              <a:rPr lang="en-US" sz="3600" b="1" dirty="0"/>
              <a:t>Literature Review Tips: What Makes It Strong?</a:t>
            </a:r>
          </a:p>
        </p:txBody>
      </p:sp>
      <p:sp>
        <p:nvSpPr>
          <p:cNvPr id="6" name="Rectangle 1">
            <a:extLst>
              <a:ext uri="{FF2B5EF4-FFF2-40B4-BE49-F238E27FC236}">
                <a16:creationId xmlns:a16="http://schemas.microsoft.com/office/drawing/2014/main" id="{E49C3C83-7BC6-135F-5F31-9B0C408B7704}"/>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752DB9C-0DF0-07A8-712D-1C2167286141}"/>
              </a:ext>
            </a:extLst>
          </p:cNvPr>
          <p:cNvSpPr txBox="1"/>
          <p:nvPr/>
        </p:nvSpPr>
        <p:spPr>
          <a:xfrm>
            <a:off x="228600" y="2224306"/>
            <a:ext cx="11658599" cy="3257174"/>
          </a:xfrm>
          <a:prstGeom prst="rect">
            <a:avLst/>
          </a:prstGeom>
          <a:noFill/>
        </p:spPr>
        <p:txBody>
          <a:bodyPr wrap="square">
            <a:spAutoFit/>
          </a:bodyPr>
          <a:lstStyle/>
          <a:p>
            <a:pPr marL="514350" indent="-514350">
              <a:lnSpc>
                <a:spcPct val="150000"/>
              </a:lnSpc>
              <a:buFont typeface="+mj-lt"/>
              <a:buAutoNum type="arabicPeriod" startAt="5"/>
            </a:pPr>
            <a:r>
              <a:rPr lang="en-US" sz="2800" b="1" dirty="0">
                <a:latin typeface="Calibri" panose="020F0502020204030204" pitchFamily="34" charset="0"/>
                <a:cs typeface="Calibri" panose="020F0502020204030204" pitchFamily="34" charset="0"/>
              </a:rPr>
              <a:t>Conclusion:</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Synthesize the findings from all articles:</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Do they suggest a similar approach?</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Do they offer conflicting views? What does this mean for your project?</a:t>
            </a:r>
          </a:p>
        </p:txBody>
      </p:sp>
    </p:spTree>
    <p:extLst>
      <p:ext uri="{BB962C8B-B14F-4D97-AF65-F5344CB8AC3E}">
        <p14:creationId xmlns:p14="http://schemas.microsoft.com/office/powerpoint/2010/main" val="1185339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B2F75-6E69-C105-F320-69DE091DEDE1}"/>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EF3F96D2-CAD4-A2D0-7E27-5D89443CFCB1}"/>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B6AD4C2E-14A4-1A3B-8FE4-034C5ED03E8A}"/>
              </a:ext>
            </a:extLst>
          </p:cNvPr>
          <p:cNvSpPr txBox="1"/>
          <p:nvPr/>
        </p:nvSpPr>
        <p:spPr>
          <a:xfrm>
            <a:off x="0" y="0"/>
            <a:ext cx="11887199" cy="646331"/>
          </a:xfrm>
          <a:prstGeom prst="rect">
            <a:avLst/>
          </a:prstGeom>
          <a:noFill/>
        </p:spPr>
        <p:txBody>
          <a:bodyPr wrap="square">
            <a:spAutoFit/>
          </a:bodyPr>
          <a:lstStyle/>
          <a:p>
            <a:r>
              <a:rPr lang="en-US" sz="3600" b="1" dirty="0"/>
              <a:t>Literature Review Tips: What Makes It Strong?</a:t>
            </a:r>
          </a:p>
        </p:txBody>
      </p:sp>
      <p:sp>
        <p:nvSpPr>
          <p:cNvPr id="6" name="Rectangle 1">
            <a:extLst>
              <a:ext uri="{FF2B5EF4-FFF2-40B4-BE49-F238E27FC236}">
                <a16:creationId xmlns:a16="http://schemas.microsoft.com/office/drawing/2014/main" id="{F5961FC4-CEE3-21E3-767A-769FACAFF61C}"/>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FA4B8CF1-3E0C-D9D1-CABF-36DD01234C0C}"/>
              </a:ext>
            </a:extLst>
          </p:cNvPr>
          <p:cNvSpPr txBox="1"/>
          <p:nvPr/>
        </p:nvSpPr>
        <p:spPr>
          <a:xfrm>
            <a:off x="228600" y="2224306"/>
            <a:ext cx="11658599"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Technology Review (Part B)</a:t>
            </a:r>
          </a:p>
          <a:p>
            <a:pPr marL="514350" indent="-514350">
              <a:lnSpc>
                <a:spcPct val="150000"/>
              </a:lnSpc>
              <a:buFont typeface="+mj-lt"/>
              <a:buAutoNum type="arabicPeriod"/>
            </a:pPr>
            <a:r>
              <a:rPr lang="en-US" sz="2800" b="1" dirty="0">
                <a:latin typeface="Calibri" panose="020F0502020204030204" pitchFamily="34" charset="0"/>
                <a:cs typeface="Calibri" panose="020F0502020204030204" pitchFamily="34" charset="0"/>
              </a:rPr>
              <a:t>Purpose:</a:t>
            </a:r>
            <a:endParaRPr lang="en-US" sz="2800" dirty="0">
              <a:latin typeface="Calibri" panose="020F0502020204030204" pitchFamily="34" charset="0"/>
              <a:cs typeface="Calibri" panose="020F0502020204030204" pitchFamily="34" charset="0"/>
            </a:endParaRP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Evaluate five to eight technologies relevant to the project.</a:t>
            </a:r>
          </a:p>
          <a:p>
            <a:pPr marL="514350" indent="-514350">
              <a:lnSpc>
                <a:spcPct val="150000"/>
              </a:lnSpc>
              <a:buFont typeface="+mj-lt"/>
              <a:buAutoNum type="arabicPeriod" startAt="2"/>
            </a:pPr>
            <a:r>
              <a:rPr lang="en-US" sz="2800" b="1" dirty="0">
                <a:latin typeface="Calibri" panose="020F0502020204030204" pitchFamily="34" charset="0"/>
                <a:cs typeface="Calibri" panose="020F0502020204030204" pitchFamily="34" charset="0"/>
              </a:rPr>
              <a:t>Format:</a:t>
            </a:r>
            <a:endParaRPr lang="en-US" sz="2800" dirty="0">
              <a:latin typeface="Calibri" panose="020F0502020204030204" pitchFamily="34" charset="0"/>
              <a:cs typeface="Calibri" panose="020F0502020204030204" pitchFamily="34" charset="0"/>
            </a:endParaRP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Provide a brief summary of each technology.</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Include screenshots (if applicable) to visually demonstrate functionalities.</a:t>
            </a:r>
          </a:p>
        </p:txBody>
      </p:sp>
    </p:spTree>
    <p:extLst>
      <p:ext uri="{BB962C8B-B14F-4D97-AF65-F5344CB8AC3E}">
        <p14:creationId xmlns:p14="http://schemas.microsoft.com/office/powerpoint/2010/main" val="1938824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4FFE5-33D7-E31D-6D60-50D1D57B1E2A}"/>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3547EDDF-7844-17DB-FF5F-CBD45D6253E4}"/>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0B004C95-03AE-FA04-2D08-B0D0DC487320}"/>
              </a:ext>
            </a:extLst>
          </p:cNvPr>
          <p:cNvSpPr txBox="1"/>
          <p:nvPr/>
        </p:nvSpPr>
        <p:spPr>
          <a:xfrm>
            <a:off x="0" y="0"/>
            <a:ext cx="11887199" cy="646331"/>
          </a:xfrm>
          <a:prstGeom prst="rect">
            <a:avLst/>
          </a:prstGeom>
          <a:noFill/>
        </p:spPr>
        <p:txBody>
          <a:bodyPr wrap="square">
            <a:spAutoFit/>
          </a:bodyPr>
          <a:lstStyle/>
          <a:p>
            <a:r>
              <a:rPr lang="en-US" sz="3600" b="1" dirty="0"/>
              <a:t>Literature Review Tips: What Makes It Strong?</a:t>
            </a:r>
          </a:p>
        </p:txBody>
      </p:sp>
      <p:sp>
        <p:nvSpPr>
          <p:cNvPr id="6" name="Rectangle 1">
            <a:extLst>
              <a:ext uri="{FF2B5EF4-FFF2-40B4-BE49-F238E27FC236}">
                <a16:creationId xmlns:a16="http://schemas.microsoft.com/office/drawing/2014/main" id="{4B83BBC5-9E75-B8CE-97D9-49FE27467D09}"/>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E3BA29E-C27D-4CED-E0E3-C857A4AF1D53}"/>
              </a:ext>
            </a:extLst>
          </p:cNvPr>
          <p:cNvSpPr txBox="1"/>
          <p:nvPr/>
        </p:nvSpPr>
        <p:spPr>
          <a:xfrm>
            <a:off x="228600" y="2224306"/>
            <a:ext cx="11658599" cy="5196166"/>
          </a:xfrm>
          <a:prstGeom prst="rect">
            <a:avLst/>
          </a:prstGeom>
          <a:noFill/>
        </p:spPr>
        <p:txBody>
          <a:bodyPr wrap="square">
            <a:spAutoFit/>
          </a:bodyPr>
          <a:lstStyle/>
          <a:p>
            <a:pPr marL="514350" indent="-514350">
              <a:lnSpc>
                <a:spcPct val="150000"/>
              </a:lnSpc>
              <a:buFont typeface="+mj-lt"/>
              <a:buAutoNum type="arabicPeriod" startAt="3"/>
            </a:pPr>
            <a:r>
              <a:rPr lang="en-US" sz="2800" b="1" dirty="0">
                <a:latin typeface="Calibri" panose="020F0502020204030204" pitchFamily="34" charset="0"/>
                <a:cs typeface="Calibri" panose="020F0502020204030204" pitchFamily="34" charset="0"/>
              </a:rPr>
              <a:t>Steps:</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Select five to eight aspects of the project (e.g., programming languages, databases, APIs, frameworks, or design tools, </a:t>
            </a:r>
            <a:r>
              <a:rPr lang="en-US" sz="2800" dirty="0" err="1">
                <a:latin typeface="Calibri" panose="020F0502020204030204" pitchFamily="34" charset="0"/>
                <a:cs typeface="Calibri" panose="020F0502020204030204" pitchFamily="34" charset="0"/>
              </a:rPr>
              <a:t>etc</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For each technology:</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Name the technology.</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Provide a summary of its features and how it addresses project needs.</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Include relevant screenshots or diagrams.</a:t>
            </a:r>
          </a:p>
        </p:txBody>
      </p:sp>
    </p:spTree>
    <p:extLst>
      <p:ext uri="{BB962C8B-B14F-4D97-AF65-F5344CB8AC3E}">
        <p14:creationId xmlns:p14="http://schemas.microsoft.com/office/powerpoint/2010/main" val="2031007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34EE6-C57C-4457-C63B-09584267EE5E}"/>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1BEFB58F-3201-BE5F-B08B-DD7856322079}"/>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C9F284FA-54A3-F98F-3063-360D27494C8F}"/>
              </a:ext>
            </a:extLst>
          </p:cNvPr>
          <p:cNvSpPr txBox="1"/>
          <p:nvPr/>
        </p:nvSpPr>
        <p:spPr>
          <a:xfrm>
            <a:off x="0" y="0"/>
            <a:ext cx="11887199" cy="646331"/>
          </a:xfrm>
          <a:prstGeom prst="rect">
            <a:avLst/>
          </a:prstGeom>
          <a:noFill/>
        </p:spPr>
        <p:txBody>
          <a:bodyPr wrap="square">
            <a:spAutoFit/>
          </a:bodyPr>
          <a:lstStyle/>
          <a:p>
            <a:r>
              <a:rPr lang="en-US" sz="3600" b="1" dirty="0"/>
              <a:t>Literature Review Tips: What Makes It Strong?</a:t>
            </a:r>
          </a:p>
        </p:txBody>
      </p:sp>
      <p:sp>
        <p:nvSpPr>
          <p:cNvPr id="6" name="Rectangle 1">
            <a:extLst>
              <a:ext uri="{FF2B5EF4-FFF2-40B4-BE49-F238E27FC236}">
                <a16:creationId xmlns:a16="http://schemas.microsoft.com/office/drawing/2014/main" id="{B778F642-3296-84CE-6334-3D300694FD1B}"/>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57D6FBC-F614-9EA8-641E-CB06EA6627EB}"/>
              </a:ext>
            </a:extLst>
          </p:cNvPr>
          <p:cNvSpPr txBox="1"/>
          <p:nvPr/>
        </p:nvSpPr>
        <p:spPr>
          <a:xfrm>
            <a:off x="228600" y="2224306"/>
            <a:ext cx="11658599" cy="3903504"/>
          </a:xfrm>
          <a:prstGeom prst="rect">
            <a:avLst/>
          </a:prstGeom>
          <a:noFill/>
        </p:spPr>
        <p:txBody>
          <a:bodyPr wrap="square">
            <a:spAutoFit/>
          </a:bodyPr>
          <a:lstStyle/>
          <a:p>
            <a:pPr marL="514350" indent="-514350">
              <a:lnSpc>
                <a:spcPct val="150000"/>
              </a:lnSpc>
              <a:buFont typeface="+mj-lt"/>
              <a:buAutoNum type="arabicPeriod" startAt="4"/>
            </a:pPr>
            <a:r>
              <a:rPr lang="en-US" sz="2800" b="1" dirty="0">
                <a:latin typeface="Calibri" panose="020F0502020204030204" pitchFamily="34" charset="0"/>
                <a:cs typeface="Calibri" panose="020F0502020204030204" pitchFamily="34" charset="0"/>
              </a:rPr>
              <a:t>Comparison Table:</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Compare all five technologies based on:</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Features</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Cost</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Usability</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Performance</a:t>
            </a:r>
          </a:p>
        </p:txBody>
      </p:sp>
    </p:spTree>
    <p:extLst>
      <p:ext uri="{BB962C8B-B14F-4D97-AF65-F5344CB8AC3E}">
        <p14:creationId xmlns:p14="http://schemas.microsoft.com/office/powerpoint/2010/main" val="2537699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87A94-AFDF-1A37-3179-1ED6F92B39B2}"/>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3207DE64-C536-08D3-1D81-CBD5A3064FAF}"/>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E191FFCF-6153-E5E3-E473-E92BADAE8E02}"/>
              </a:ext>
            </a:extLst>
          </p:cNvPr>
          <p:cNvSpPr txBox="1"/>
          <p:nvPr/>
        </p:nvSpPr>
        <p:spPr>
          <a:xfrm>
            <a:off x="0" y="0"/>
            <a:ext cx="11887199" cy="646331"/>
          </a:xfrm>
          <a:prstGeom prst="rect">
            <a:avLst/>
          </a:prstGeom>
          <a:noFill/>
        </p:spPr>
        <p:txBody>
          <a:bodyPr wrap="square">
            <a:spAutoFit/>
          </a:bodyPr>
          <a:lstStyle/>
          <a:p>
            <a:r>
              <a:rPr lang="en-US" sz="3600" b="1" dirty="0"/>
              <a:t>Literature Review Tips: What Makes It Strong?</a:t>
            </a:r>
          </a:p>
        </p:txBody>
      </p:sp>
      <p:sp>
        <p:nvSpPr>
          <p:cNvPr id="6" name="Rectangle 1">
            <a:extLst>
              <a:ext uri="{FF2B5EF4-FFF2-40B4-BE49-F238E27FC236}">
                <a16:creationId xmlns:a16="http://schemas.microsoft.com/office/drawing/2014/main" id="{D4A38F06-9210-D606-E808-8FEB1CFFB781}"/>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AE9D4186-2DAA-6DA2-8C65-6FB20CBEF035}"/>
              </a:ext>
            </a:extLst>
          </p:cNvPr>
          <p:cNvSpPr txBox="1"/>
          <p:nvPr/>
        </p:nvSpPr>
        <p:spPr>
          <a:xfrm>
            <a:off x="403761" y="1348208"/>
            <a:ext cx="11507189"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Example Table</a:t>
            </a:r>
            <a:endParaRPr lang="en-US" sz="2800"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D8D4FE4B-B9B6-1482-14AA-B075A77B0A3B}"/>
              </a:ext>
            </a:extLst>
          </p:cNvPr>
          <p:cNvGraphicFramePr>
            <a:graphicFrameLocks noGrp="1"/>
          </p:cNvGraphicFramePr>
          <p:nvPr>
            <p:extLst>
              <p:ext uri="{D42A27DB-BD31-4B8C-83A1-F6EECF244321}">
                <p14:modId xmlns:p14="http://schemas.microsoft.com/office/powerpoint/2010/main" val="3012151978"/>
              </p:ext>
            </p:extLst>
          </p:nvPr>
        </p:nvGraphicFramePr>
        <p:xfrm>
          <a:off x="468579" y="4092623"/>
          <a:ext cx="10950039" cy="518160"/>
        </p:xfrm>
        <a:graphic>
          <a:graphicData uri="http://schemas.openxmlformats.org/drawingml/2006/table">
            <a:tbl>
              <a:tblPr>
                <a:tableStyleId>{BC89EF96-8CEA-46FF-86C4-4CE0E7609802}</a:tableStyleId>
              </a:tblPr>
              <a:tblGrid>
                <a:gridCol w="2187039">
                  <a:extLst>
                    <a:ext uri="{9D8B030D-6E8A-4147-A177-3AD203B41FA5}">
                      <a16:colId xmlns:a16="http://schemas.microsoft.com/office/drawing/2014/main" val="613785647"/>
                    </a:ext>
                  </a:extLst>
                </a:gridCol>
                <a:gridCol w="1752600">
                  <a:extLst>
                    <a:ext uri="{9D8B030D-6E8A-4147-A177-3AD203B41FA5}">
                      <a16:colId xmlns:a16="http://schemas.microsoft.com/office/drawing/2014/main" val="4095047893"/>
                    </a:ext>
                  </a:extLst>
                </a:gridCol>
                <a:gridCol w="1752600">
                  <a:extLst>
                    <a:ext uri="{9D8B030D-6E8A-4147-A177-3AD203B41FA5}">
                      <a16:colId xmlns:a16="http://schemas.microsoft.com/office/drawing/2014/main" val="978739995"/>
                    </a:ext>
                  </a:extLst>
                </a:gridCol>
                <a:gridCol w="1752600">
                  <a:extLst>
                    <a:ext uri="{9D8B030D-6E8A-4147-A177-3AD203B41FA5}">
                      <a16:colId xmlns:a16="http://schemas.microsoft.com/office/drawing/2014/main" val="1109553769"/>
                    </a:ext>
                  </a:extLst>
                </a:gridCol>
                <a:gridCol w="1752600">
                  <a:extLst>
                    <a:ext uri="{9D8B030D-6E8A-4147-A177-3AD203B41FA5}">
                      <a16:colId xmlns:a16="http://schemas.microsoft.com/office/drawing/2014/main" val="1957809765"/>
                    </a:ext>
                  </a:extLst>
                </a:gridCol>
                <a:gridCol w="1752600">
                  <a:extLst>
                    <a:ext uri="{9D8B030D-6E8A-4147-A177-3AD203B41FA5}">
                      <a16:colId xmlns:a16="http://schemas.microsoft.com/office/drawing/2014/main" val="909530978"/>
                    </a:ext>
                  </a:extLst>
                </a:gridCol>
              </a:tblGrid>
              <a:tr h="0">
                <a:tc>
                  <a:txBody>
                    <a:bodyPr/>
                    <a:lstStyle/>
                    <a:p>
                      <a:r>
                        <a:rPr lang="en-US" sz="2800" dirty="0">
                          <a:latin typeface="Calibri" panose="020F0502020204030204" pitchFamily="34" charset="0"/>
                          <a:cs typeface="Calibri" panose="020F0502020204030204" pitchFamily="34" charset="0"/>
                        </a:rPr>
                        <a:t>Ease of Use</a:t>
                      </a:r>
                    </a:p>
                  </a:txBody>
                  <a:tcPr anchor="ctr"/>
                </a:tc>
                <a:tc>
                  <a:txBody>
                    <a:bodyPr/>
                    <a:lstStyle/>
                    <a:p>
                      <a:r>
                        <a:rPr lang="en-US" sz="2800" dirty="0">
                          <a:latin typeface="Calibri" panose="020F0502020204030204" pitchFamily="34" charset="0"/>
                          <a:cs typeface="Calibri" panose="020F0502020204030204" pitchFamily="34" charset="0"/>
                        </a:rPr>
                        <a:t>High</a:t>
                      </a:r>
                    </a:p>
                  </a:txBody>
                  <a:tcPr anchor="ctr"/>
                </a:tc>
                <a:tc>
                  <a:txBody>
                    <a:bodyPr/>
                    <a:lstStyle/>
                    <a:p>
                      <a:r>
                        <a:rPr lang="en-US" sz="2800" dirty="0">
                          <a:latin typeface="Calibri" panose="020F0502020204030204" pitchFamily="34" charset="0"/>
                          <a:cs typeface="Calibri" panose="020F0502020204030204" pitchFamily="34" charset="0"/>
                        </a:rPr>
                        <a:t>Medium</a:t>
                      </a:r>
                    </a:p>
                  </a:txBody>
                  <a:tcPr anchor="ctr"/>
                </a:tc>
                <a:tc>
                  <a:txBody>
                    <a:bodyPr/>
                    <a:lstStyle/>
                    <a:p>
                      <a:r>
                        <a:rPr lang="en-US" sz="2800" dirty="0">
                          <a:latin typeface="Calibri" panose="020F0502020204030204" pitchFamily="34" charset="0"/>
                          <a:cs typeface="Calibri" panose="020F0502020204030204" pitchFamily="34" charset="0"/>
                        </a:rPr>
                        <a:t>High</a:t>
                      </a:r>
                    </a:p>
                  </a:txBody>
                  <a:tcPr anchor="ctr"/>
                </a:tc>
                <a:tc>
                  <a:txBody>
                    <a:bodyPr/>
                    <a:lstStyle/>
                    <a:p>
                      <a:r>
                        <a:rPr lang="en-US" sz="2800" dirty="0">
                          <a:latin typeface="Calibri" panose="020F0502020204030204" pitchFamily="34" charset="0"/>
                          <a:cs typeface="Calibri" panose="020F0502020204030204" pitchFamily="34" charset="0"/>
                        </a:rPr>
                        <a:t>Low</a:t>
                      </a:r>
                    </a:p>
                  </a:txBody>
                  <a:tcPr anchor="ctr"/>
                </a:tc>
                <a:tc>
                  <a:txBody>
                    <a:bodyPr/>
                    <a:lstStyle/>
                    <a:p>
                      <a:r>
                        <a:rPr lang="en-US" sz="2800" dirty="0">
                          <a:latin typeface="Calibri" panose="020F0502020204030204" pitchFamily="34" charset="0"/>
                          <a:cs typeface="Calibri" panose="020F0502020204030204" pitchFamily="34" charset="0"/>
                        </a:rPr>
                        <a:t>High</a:t>
                      </a:r>
                    </a:p>
                  </a:txBody>
                  <a:tcPr anchor="ctr"/>
                </a:tc>
                <a:extLst>
                  <a:ext uri="{0D108BD9-81ED-4DB2-BD59-A6C34878D82A}">
                    <a16:rowId xmlns:a16="http://schemas.microsoft.com/office/drawing/2014/main" val="1162315650"/>
                  </a:ext>
                </a:extLst>
              </a:tr>
            </a:tbl>
          </a:graphicData>
        </a:graphic>
      </p:graphicFrame>
      <p:graphicFrame>
        <p:nvGraphicFramePr>
          <p:cNvPr id="9" name="Table 8">
            <a:extLst>
              <a:ext uri="{FF2B5EF4-FFF2-40B4-BE49-F238E27FC236}">
                <a16:creationId xmlns:a16="http://schemas.microsoft.com/office/drawing/2014/main" id="{B7257A95-1A9B-38B3-3223-498823234913}"/>
              </a:ext>
            </a:extLst>
          </p:cNvPr>
          <p:cNvGraphicFramePr>
            <a:graphicFrameLocks noGrp="1"/>
          </p:cNvGraphicFramePr>
          <p:nvPr>
            <p:extLst>
              <p:ext uri="{D42A27DB-BD31-4B8C-83A1-F6EECF244321}">
                <p14:modId xmlns:p14="http://schemas.microsoft.com/office/powerpoint/2010/main" val="2999399678"/>
              </p:ext>
            </p:extLst>
          </p:nvPr>
        </p:nvGraphicFramePr>
        <p:xfrm>
          <a:off x="468579" y="4610783"/>
          <a:ext cx="10950039" cy="518160"/>
        </p:xfrm>
        <a:graphic>
          <a:graphicData uri="http://schemas.openxmlformats.org/drawingml/2006/table">
            <a:tbl>
              <a:tblPr>
                <a:tableStyleId>{BC89EF96-8CEA-46FF-86C4-4CE0E7609802}</a:tableStyleId>
              </a:tblPr>
              <a:tblGrid>
                <a:gridCol w="2187039">
                  <a:extLst>
                    <a:ext uri="{9D8B030D-6E8A-4147-A177-3AD203B41FA5}">
                      <a16:colId xmlns:a16="http://schemas.microsoft.com/office/drawing/2014/main" val="3854939429"/>
                    </a:ext>
                  </a:extLst>
                </a:gridCol>
                <a:gridCol w="1752600">
                  <a:extLst>
                    <a:ext uri="{9D8B030D-6E8A-4147-A177-3AD203B41FA5}">
                      <a16:colId xmlns:a16="http://schemas.microsoft.com/office/drawing/2014/main" val="2871466373"/>
                    </a:ext>
                  </a:extLst>
                </a:gridCol>
                <a:gridCol w="1752600">
                  <a:extLst>
                    <a:ext uri="{9D8B030D-6E8A-4147-A177-3AD203B41FA5}">
                      <a16:colId xmlns:a16="http://schemas.microsoft.com/office/drawing/2014/main" val="19725942"/>
                    </a:ext>
                  </a:extLst>
                </a:gridCol>
                <a:gridCol w="1752600">
                  <a:extLst>
                    <a:ext uri="{9D8B030D-6E8A-4147-A177-3AD203B41FA5}">
                      <a16:colId xmlns:a16="http://schemas.microsoft.com/office/drawing/2014/main" val="533033951"/>
                    </a:ext>
                  </a:extLst>
                </a:gridCol>
                <a:gridCol w="1752600">
                  <a:extLst>
                    <a:ext uri="{9D8B030D-6E8A-4147-A177-3AD203B41FA5}">
                      <a16:colId xmlns:a16="http://schemas.microsoft.com/office/drawing/2014/main" val="1205849027"/>
                    </a:ext>
                  </a:extLst>
                </a:gridCol>
                <a:gridCol w="1752600">
                  <a:extLst>
                    <a:ext uri="{9D8B030D-6E8A-4147-A177-3AD203B41FA5}">
                      <a16:colId xmlns:a16="http://schemas.microsoft.com/office/drawing/2014/main" val="289903264"/>
                    </a:ext>
                  </a:extLst>
                </a:gridCol>
              </a:tblGrid>
              <a:tr h="0">
                <a:tc>
                  <a:txBody>
                    <a:bodyPr/>
                    <a:lstStyle/>
                    <a:p>
                      <a:r>
                        <a:rPr lang="en-US" sz="2800">
                          <a:latin typeface="Calibri" panose="020F0502020204030204" pitchFamily="34" charset="0"/>
                          <a:cs typeface="Calibri" panose="020F0502020204030204" pitchFamily="34" charset="0"/>
                        </a:rPr>
                        <a:t>Cost</a:t>
                      </a:r>
                    </a:p>
                  </a:txBody>
                  <a:tcPr anchor="ctr"/>
                </a:tc>
                <a:tc>
                  <a:txBody>
                    <a:bodyPr/>
                    <a:lstStyle/>
                    <a:p>
                      <a:r>
                        <a:rPr lang="en-US" sz="2800" dirty="0">
                          <a:latin typeface="Calibri" panose="020F0502020204030204" pitchFamily="34" charset="0"/>
                          <a:cs typeface="Calibri" panose="020F0502020204030204" pitchFamily="34" charset="0"/>
                        </a:rPr>
                        <a:t>Free</a:t>
                      </a:r>
                    </a:p>
                  </a:txBody>
                  <a:tcPr anchor="ctr"/>
                </a:tc>
                <a:tc>
                  <a:txBody>
                    <a:bodyPr/>
                    <a:lstStyle/>
                    <a:p>
                      <a:r>
                        <a:rPr lang="en-US" sz="2800" dirty="0">
                          <a:latin typeface="Calibri" panose="020F0502020204030204" pitchFamily="34" charset="0"/>
                          <a:cs typeface="Calibri" panose="020F0502020204030204" pitchFamily="34" charset="0"/>
                        </a:rPr>
                        <a:t>Paid</a:t>
                      </a:r>
                    </a:p>
                  </a:txBody>
                  <a:tcPr anchor="ctr"/>
                </a:tc>
                <a:tc>
                  <a:txBody>
                    <a:bodyPr/>
                    <a:lstStyle/>
                    <a:p>
                      <a:r>
                        <a:rPr lang="en-US" sz="2800">
                          <a:latin typeface="Calibri" panose="020F0502020204030204" pitchFamily="34" charset="0"/>
                          <a:cs typeface="Calibri" panose="020F0502020204030204" pitchFamily="34" charset="0"/>
                        </a:rPr>
                        <a:t>Free</a:t>
                      </a:r>
                    </a:p>
                  </a:txBody>
                  <a:tcPr anchor="ctr"/>
                </a:tc>
                <a:tc>
                  <a:txBody>
                    <a:bodyPr/>
                    <a:lstStyle/>
                    <a:p>
                      <a:r>
                        <a:rPr lang="en-US" sz="2800">
                          <a:latin typeface="Calibri" panose="020F0502020204030204" pitchFamily="34" charset="0"/>
                          <a:cs typeface="Calibri" panose="020F0502020204030204" pitchFamily="34" charset="0"/>
                        </a:rPr>
                        <a:t>Paid</a:t>
                      </a:r>
                    </a:p>
                  </a:txBody>
                  <a:tcPr anchor="ctr"/>
                </a:tc>
                <a:tc>
                  <a:txBody>
                    <a:bodyPr/>
                    <a:lstStyle/>
                    <a:p>
                      <a:r>
                        <a:rPr lang="en-US" sz="2800" dirty="0">
                          <a:latin typeface="Calibri" panose="020F0502020204030204" pitchFamily="34" charset="0"/>
                          <a:cs typeface="Calibri" panose="020F0502020204030204" pitchFamily="34" charset="0"/>
                        </a:rPr>
                        <a:t>Free</a:t>
                      </a:r>
                    </a:p>
                  </a:txBody>
                  <a:tcPr anchor="ctr"/>
                </a:tc>
                <a:extLst>
                  <a:ext uri="{0D108BD9-81ED-4DB2-BD59-A6C34878D82A}">
                    <a16:rowId xmlns:a16="http://schemas.microsoft.com/office/drawing/2014/main" val="3659336677"/>
                  </a:ext>
                </a:extLst>
              </a:tr>
            </a:tbl>
          </a:graphicData>
        </a:graphic>
      </p:graphicFrame>
      <p:graphicFrame>
        <p:nvGraphicFramePr>
          <p:cNvPr id="10" name="Table 9">
            <a:extLst>
              <a:ext uri="{FF2B5EF4-FFF2-40B4-BE49-F238E27FC236}">
                <a16:creationId xmlns:a16="http://schemas.microsoft.com/office/drawing/2014/main" id="{4CE1EACB-13F2-FD85-06CE-D9F4D32D26F3}"/>
              </a:ext>
            </a:extLst>
          </p:cNvPr>
          <p:cNvGraphicFramePr>
            <a:graphicFrameLocks noGrp="1"/>
          </p:cNvGraphicFramePr>
          <p:nvPr>
            <p:extLst>
              <p:ext uri="{D42A27DB-BD31-4B8C-83A1-F6EECF244321}">
                <p14:modId xmlns:p14="http://schemas.microsoft.com/office/powerpoint/2010/main" val="3206991494"/>
              </p:ext>
            </p:extLst>
          </p:nvPr>
        </p:nvGraphicFramePr>
        <p:xfrm>
          <a:off x="468579" y="2294303"/>
          <a:ext cx="10950039" cy="1798320"/>
        </p:xfrm>
        <a:graphic>
          <a:graphicData uri="http://schemas.openxmlformats.org/drawingml/2006/table">
            <a:tbl>
              <a:tblPr>
                <a:tableStyleId>{BC89EF96-8CEA-46FF-86C4-4CE0E7609802}</a:tableStyleId>
              </a:tblPr>
              <a:tblGrid>
                <a:gridCol w="2187039">
                  <a:extLst>
                    <a:ext uri="{9D8B030D-6E8A-4147-A177-3AD203B41FA5}">
                      <a16:colId xmlns:a16="http://schemas.microsoft.com/office/drawing/2014/main" val="3494945588"/>
                    </a:ext>
                  </a:extLst>
                </a:gridCol>
                <a:gridCol w="1752600">
                  <a:extLst>
                    <a:ext uri="{9D8B030D-6E8A-4147-A177-3AD203B41FA5}">
                      <a16:colId xmlns:a16="http://schemas.microsoft.com/office/drawing/2014/main" val="4262044001"/>
                    </a:ext>
                  </a:extLst>
                </a:gridCol>
                <a:gridCol w="1752600">
                  <a:extLst>
                    <a:ext uri="{9D8B030D-6E8A-4147-A177-3AD203B41FA5}">
                      <a16:colId xmlns:a16="http://schemas.microsoft.com/office/drawing/2014/main" val="648737748"/>
                    </a:ext>
                  </a:extLst>
                </a:gridCol>
                <a:gridCol w="1752600">
                  <a:extLst>
                    <a:ext uri="{9D8B030D-6E8A-4147-A177-3AD203B41FA5}">
                      <a16:colId xmlns:a16="http://schemas.microsoft.com/office/drawing/2014/main" val="2295595872"/>
                    </a:ext>
                  </a:extLst>
                </a:gridCol>
                <a:gridCol w="1752600">
                  <a:extLst>
                    <a:ext uri="{9D8B030D-6E8A-4147-A177-3AD203B41FA5}">
                      <a16:colId xmlns:a16="http://schemas.microsoft.com/office/drawing/2014/main" val="2693287753"/>
                    </a:ext>
                  </a:extLst>
                </a:gridCol>
                <a:gridCol w="1752600">
                  <a:extLst>
                    <a:ext uri="{9D8B030D-6E8A-4147-A177-3AD203B41FA5}">
                      <a16:colId xmlns:a16="http://schemas.microsoft.com/office/drawing/2014/main" val="397426490"/>
                    </a:ext>
                  </a:extLst>
                </a:gridCol>
              </a:tblGrid>
              <a:tr h="0">
                <a:tc>
                  <a:txBody>
                    <a:bodyPr/>
                    <a:lstStyle/>
                    <a:p>
                      <a:r>
                        <a:rPr lang="en-US" sz="2800" b="1" dirty="0">
                          <a:latin typeface="Calibri" panose="020F0502020204030204" pitchFamily="34" charset="0"/>
                          <a:cs typeface="Calibri" panose="020F0502020204030204" pitchFamily="34" charset="0"/>
                        </a:rPr>
                        <a:t>Feature</a:t>
                      </a:r>
                      <a:endParaRPr lang="en-US" sz="2800" dirty="0">
                        <a:latin typeface="Calibri" panose="020F0502020204030204" pitchFamily="34" charset="0"/>
                        <a:cs typeface="Calibri" panose="020F0502020204030204" pitchFamily="34" charset="0"/>
                      </a:endParaRPr>
                    </a:p>
                  </a:txBody>
                  <a:tcPr anchor="ctr"/>
                </a:tc>
                <a:tc>
                  <a:txBody>
                    <a:bodyPr/>
                    <a:lstStyle/>
                    <a:p>
                      <a:r>
                        <a:rPr lang="en-US" sz="2800" b="1" dirty="0">
                          <a:latin typeface="Calibri" panose="020F0502020204030204" pitchFamily="34" charset="0"/>
                          <a:cs typeface="Calibri" panose="020F0502020204030204" pitchFamily="34" charset="0"/>
                        </a:rPr>
                        <a:t>Tech 1 (e.g., Zoom) </a:t>
                      </a:r>
                      <a:endParaRPr lang="en-US" sz="2800" dirty="0">
                        <a:latin typeface="Calibri" panose="020F0502020204030204" pitchFamily="34" charset="0"/>
                        <a:cs typeface="Calibri" panose="020F0502020204030204" pitchFamily="34" charset="0"/>
                      </a:endParaRPr>
                    </a:p>
                  </a:txBody>
                  <a:tcPr anchor="ctr"/>
                </a:tc>
                <a:tc>
                  <a:txBody>
                    <a:bodyPr/>
                    <a:lstStyle/>
                    <a:p>
                      <a:r>
                        <a:rPr lang="en-US" sz="2800" b="1" dirty="0">
                          <a:latin typeface="Calibri" panose="020F0502020204030204" pitchFamily="34" charset="0"/>
                          <a:cs typeface="Calibri" panose="020F0502020204030204" pitchFamily="34" charset="0"/>
                        </a:rPr>
                        <a:t>Tech 2 (e.g., Microsoft Teams)</a:t>
                      </a:r>
                      <a:endParaRPr lang="en-US" sz="2800" dirty="0">
                        <a:latin typeface="Calibri" panose="020F0502020204030204" pitchFamily="34" charset="0"/>
                        <a:cs typeface="Calibri" panose="020F0502020204030204" pitchFamily="34" charset="0"/>
                      </a:endParaRPr>
                    </a:p>
                  </a:txBody>
                  <a:tcPr anchor="ctr"/>
                </a:tc>
                <a:tc>
                  <a:txBody>
                    <a:bodyPr/>
                    <a:lstStyle/>
                    <a:p>
                      <a:r>
                        <a:rPr lang="en-US" sz="2800" b="1" dirty="0">
                          <a:latin typeface="Calibri" panose="020F0502020204030204" pitchFamily="34" charset="0"/>
                          <a:cs typeface="Calibri" panose="020F0502020204030204" pitchFamily="34" charset="0"/>
                        </a:rPr>
                        <a:t>Tech 3 (e.g., Google Meet)</a:t>
                      </a:r>
                      <a:endParaRPr lang="en-US" sz="2800" dirty="0">
                        <a:latin typeface="Calibri" panose="020F0502020204030204" pitchFamily="34" charset="0"/>
                        <a:cs typeface="Calibri" panose="020F0502020204030204" pitchFamily="34" charset="0"/>
                      </a:endParaRPr>
                    </a:p>
                  </a:txBody>
                  <a:tcPr anchor="ctr"/>
                </a:tc>
                <a:tc>
                  <a:txBody>
                    <a:bodyPr/>
                    <a:lstStyle/>
                    <a:p>
                      <a:r>
                        <a:rPr lang="en-US" sz="2800" b="1" dirty="0">
                          <a:latin typeface="Calibri" panose="020F0502020204030204" pitchFamily="34" charset="0"/>
                          <a:cs typeface="Calibri" panose="020F0502020204030204" pitchFamily="34" charset="0"/>
                        </a:rPr>
                        <a:t>Tech 4 (e.g., Cisco Webex)</a:t>
                      </a:r>
                      <a:endParaRPr lang="en-US" sz="2800" dirty="0">
                        <a:latin typeface="Calibri" panose="020F0502020204030204" pitchFamily="34" charset="0"/>
                        <a:cs typeface="Calibri" panose="020F0502020204030204" pitchFamily="34" charset="0"/>
                      </a:endParaRPr>
                    </a:p>
                  </a:txBody>
                  <a:tcPr anchor="ctr"/>
                </a:tc>
                <a:tc>
                  <a:txBody>
                    <a:bodyPr/>
                    <a:lstStyle/>
                    <a:p>
                      <a:r>
                        <a:rPr lang="en-US" sz="2800" b="1" dirty="0">
                          <a:latin typeface="Calibri" panose="020F0502020204030204" pitchFamily="34" charset="0"/>
                          <a:cs typeface="Calibri" panose="020F0502020204030204" pitchFamily="34" charset="0"/>
                        </a:rPr>
                        <a:t>Tech 5 (e.g., Slack)</a:t>
                      </a:r>
                      <a:endParaRPr lang="en-US" sz="2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149136369"/>
                  </a:ext>
                </a:extLst>
              </a:tr>
            </a:tbl>
          </a:graphicData>
        </a:graphic>
      </p:graphicFrame>
      <p:graphicFrame>
        <p:nvGraphicFramePr>
          <p:cNvPr id="11" name="Table 10">
            <a:extLst>
              <a:ext uri="{FF2B5EF4-FFF2-40B4-BE49-F238E27FC236}">
                <a16:creationId xmlns:a16="http://schemas.microsoft.com/office/drawing/2014/main" id="{1E7D1B96-9F25-98A1-BA99-76B2E334C000}"/>
              </a:ext>
            </a:extLst>
          </p:cNvPr>
          <p:cNvGraphicFramePr>
            <a:graphicFrameLocks noGrp="1"/>
          </p:cNvGraphicFramePr>
          <p:nvPr>
            <p:extLst>
              <p:ext uri="{D42A27DB-BD31-4B8C-83A1-F6EECF244321}">
                <p14:modId xmlns:p14="http://schemas.microsoft.com/office/powerpoint/2010/main" val="1591716730"/>
              </p:ext>
            </p:extLst>
          </p:nvPr>
        </p:nvGraphicFramePr>
        <p:xfrm>
          <a:off x="468579" y="5128943"/>
          <a:ext cx="10950039" cy="518160"/>
        </p:xfrm>
        <a:graphic>
          <a:graphicData uri="http://schemas.openxmlformats.org/drawingml/2006/table">
            <a:tbl>
              <a:tblPr>
                <a:tableStyleId>{BC89EF96-8CEA-46FF-86C4-4CE0E7609802}</a:tableStyleId>
              </a:tblPr>
              <a:tblGrid>
                <a:gridCol w="2187039">
                  <a:extLst>
                    <a:ext uri="{9D8B030D-6E8A-4147-A177-3AD203B41FA5}">
                      <a16:colId xmlns:a16="http://schemas.microsoft.com/office/drawing/2014/main" val="3854939429"/>
                    </a:ext>
                  </a:extLst>
                </a:gridCol>
                <a:gridCol w="1752600">
                  <a:extLst>
                    <a:ext uri="{9D8B030D-6E8A-4147-A177-3AD203B41FA5}">
                      <a16:colId xmlns:a16="http://schemas.microsoft.com/office/drawing/2014/main" val="2871466373"/>
                    </a:ext>
                  </a:extLst>
                </a:gridCol>
                <a:gridCol w="1752600">
                  <a:extLst>
                    <a:ext uri="{9D8B030D-6E8A-4147-A177-3AD203B41FA5}">
                      <a16:colId xmlns:a16="http://schemas.microsoft.com/office/drawing/2014/main" val="19725942"/>
                    </a:ext>
                  </a:extLst>
                </a:gridCol>
                <a:gridCol w="1752600">
                  <a:extLst>
                    <a:ext uri="{9D8B030D-6E8A-4147-A177-3AD203B41FA5}">
                      <a16:colId xmlns:a16="http://schemas.microsoft.com/office/drawing/2014/main" val="533033951"/>
                    </a:ext>
                  </a:extLst>
                </a:gridCol>
                <a:gridCol w="1752600">
                  <a:extLst>
                    <a:ext uri="{9D8B030D-6E8A-4147-A177-3AD203B41FA5}">
                      <a16:colId xmlns:a16="http://schemas.microsoft.com/office/drawing/2014/main" val="1205849027"/>
                    </a:ext>
                  </a:extLst>
                </a:gridCol>
                <a:gridCol w="1752600">
                  <a:extLst>
                    <a:ext uri="{9D8B030D-6E8A-4147-A177-3AD203B41FA5}">
                      <a16:colId xmlns:a16="http://schemas.microsoft.com/office/drawing/2014/main" val="289903264"/>
                    </a:ext>
                  </a:extLst>
                </a:gridCol>
              </a:tblGrid>
              <a:tr h="0">
                <a:tc>
                  <a:txBody>
                    <a:bodyPr/>
                    <a:lstStyle/>
                    <a:p>
                      <a:r>
                        <a:rPr lang="en-US" sz="2800" dirty="0">
                          <a:latin typeface="Calibri" panose="020F0502020204030204" pitchFamily="34" charset="0"/>
                          <a:cs typeface="Calibri" panose="020F0502020204030204" pitchFamily="34" charset="0"/>
                        </a:rPr>
                        <a:t>Usability</a:t>
                      </a:r>
                    </a:p>
                  </a:txBody>
                  <a:tcPr anchor="ctr"/>
                </a:tc>
                <a:tc>
                  <a:txBody>
                    <a:bodyPr/>
                    <a:lstStyle/>
                    <a:p>
                      <a:r>
                        <a:rPr lang="en-US" sz="2800" dirty="0">
                          <a:latin typeface="Calibri" panose="020F0502020204030204" pitchFamily="34" charset="0"/>
                          <a:cs typeface="Calibri" panose="020F0502020204030204" pitchFamily="34" charset="0"/>
                        </a:rPr>
                        <a:t>High</a:t>
                      </a:r>
                    </a:p>
                  </a:txBody>
                  <a:tcPr anchor="ctr"/>
                </a:tc>
                <a:tc>
                  <a:txBody>
                    <a:bodyPr/>
                    <a:lstStyle/>
                    <a:p>
                      <a:r>
                        <a:rPr lang="en-US" sz="2800" dirty="0">
                          <a:latin typeface="Calibri" panose="020F0502020204030204" pitchFamily="34" charset="0"/>
                          <a:cs typeface="Calibri" panose="020F0502020204030204" pitchFamily="34" charset="0"/>
                        </a:rPr>
                        <a:t>Medium</a:t>
                      </a:r>
                    </a:p>
                  </a:txBody>
                  <a:tcPr anchor="ctr"/>
                </a:tc>
                <a:tc>
                  <a:txBody>
                    <a:bodyPr/>
                    <a:lstStyle/>
                    <a:p>
                      <a:r>
                        <a:rPr lang="en-US" sz="2800" dirty="0">
                          <a:latin typeface="Calibri" panose="020F0502020204030204" pitchFamily="34" charset="0"/>
                          <a:cs typeface="Calibri" panose="020F0502020204030204" pitchFamily="34" charset="0"/>
                        </a:rPr>
                        <a:t>High</a:t>
                      </a:r>
                    </a:p>
                  </a:txBody>
                  <a:tcPr anchor="ctr"/>
                </a:tc>
                <a:tc>
                  <a:txBody>
                    <a:bodyPr/>
                    <a:lstStyle/>
                    <a:p>
                      <a:r>
                        <a:rPr lang="en-US" sz="2800" dirty="0">
                          <a:latin typeface="Calibri" panose="020F0502020204030204" pitchFamily="34" charset="0"/>
                          <a:cs typeface="Calibri" panose="020F0502020204030204" pitchFamily="34" charset="0"/>
                        </a:rPr>
                        <a:t>Medium</a:t>
                      </a:r>
                    </a:p>
                  </a:txBody>
                  <a:tcPr anchor="ctr"/>
                </a:tc>
                <a:tc>
                  <a:txBody>
                    <a:bodyPr/>
                    <a:lstStyle/>
                    <a:p>
                      <a:r>
                        <a:rPr lang="en-US" sz="2800" dirty="0">
                          <a:latin typeface="Calibri" panose="020F0502020204030204" pitchFamily="34" charset="0"/>
                          <a:cs typeface="Calibri" panose="020F0502020204030204" pitchFamily="34" charset="0"/>
                        </a:rPr>
                        <a:t>High</a:t>
                      </a:r>
                    </a:p>
                  </a:txBody>
                  <a:tcPr anchor="ctr"/>
                </a:tc>
                <a:extLst>
                  <a:ext uri="{0D108BD9-81ED-4DB2-BD59-A6C34878D82A}">
                    <a16:rowId xmlns:a16="http://schemas.microsoft.com/office/drawing/2014/main" val="3659336677"/>
                  </a:ext>
                </a:extLst>
              </a:tr>
            </a:tbl>
          </a:graphicData>
        </a:graphic>
      </p:graphicFrame>
      <p:graphicFrame>
        <p:nvGraphicFramePr>
          <p:cNvPr id="12" name="Table 11">
            <a:extLst>
              <a:ext uri="{FF2B5EF4-FFF2-40B4-BE49-F238E27FC236}">
                <a16:creationId xmlns:a16="http://schemas.microsoft.com/office/drawing/2014/main" id="{3F6B3563-6B76-B5CC-19E9-095D2E565DD7}"/>
              </a:ext>
            </a:extLst>
          </p:cNvPr>
          <p:cNvGraphicFramePr>
            <a:graphicFrameLocks noGrp="1"/>
          </p:cNvGraphicFramePr>
          <p:nvPr>
            <p:extLst>
              <p:ext uri="{D42A27DB-BD31-4B8C-83A1-F6EECF244321}">
                <p14:modId xmlns:p14="http://schemas.microsoft.com/office/powerpoint/2010/main" val="1013751021"/>
              </p:ext>
            </p:extLst>
          </p:nvPr>
        </p:nvGraphicFramePr>
        <p:xfrm>
          <a:off x="468579" y="5653040"/>
          <a:ext cx="10950039" cy="518160"/>
        </p:xfrm>
        <a:graphic>
          <a:graphicData uri="http://schemas.openxmlformats.org/drawingml/2006/table">
            <a:tbl>
              <a:tblPr>
                <a:tableStyleId>{BC89EF96-8CEA-46FF-86C4-4CE0E7609802}</a:tableStyleId>
              </a:tblPr>
              <a:tblGrid>
                <a:gridCol w="2185060">
                  <a:extLst>
                    <a:ext uri="{9D8B030D-6E8A-4147-A177-3AD203B41FA5}">
                      <a16:colId xmlns:a16="http://schemas.microsoft.com/office/drawing/2014/main" val="3854939429"/>
                    </a:ext>
                  </a:extLst>
                </a:gridCol>
                <a:gridCol w="1754579">
                  <a:extLst>
                    <a:ext uri="{9D8B030D-6E8A-4147-A177-3AD203B41FA5}">
                      <a16:colId xmlns:a16="http://schemas.microsoft.com/office/drawing/2014/main" val="2871466373"/>
                    </a:ext>
                  </a:extLst>
                </a:gridCol>
                <a:gridCol w="1752600">
                  <a:extLst>
                    <a:ext uri="{9D8B030D-6E8A-4147-A177-3AD203B41FA5}">
                      <a16:colId xmlns:a16="http://schemas.microsoft.com/office/drawing/2014/main" val="19725942"/>
                    </a:ext>
                  </a:extLst>
                </a:gridCol>
                <a:gridCol w="1752600">
                  <a:extLst>
                    <a:ext uri="{9D8B030D-6E8A-4147-A177-3AD203B41FA5}">
                      <a16:colId xmlns:a16="http://schemas.microsoft.com/office/drawing/2014/main" val="533033951"/>
                    </a:ext>
                  </a:extLst>
                </a:gridCol>
                <a:gridCol w="1752600">
                  <a:extLst>
                    <a:ext uri="{9D8B030D-6E8A-4147-A177-3AD203B41FA5}">
                      <a16:colId xmlns:a16="http://schemas.microsoft.com/office/drawing/2014/main" val="1205849027"/>
                    </a:ext>
                  </a:extLst>
                </a:gridCol>
                <a:gridCol w="1752600">
                  <a:extLst>
                    <a:ext uri="{9D8B030D-6E8A-4147-A177-3AD203B41FA5}">
                      <a16:colId xmlns:a16="http://schemas.microsoft.com/office/drawing/2014/main" val="289903264"/>
                    </a:ext>
                  </a:extLst>
                </a:gridCol>
              </a:tblGrid>
              <a:tr h="0">
                <a:tc>
                  <a:txBody>
                    <a:bodyPr/>
                    <a:lstStyle/>
                    <a:p>
                      <a:r>
                        <a:rPr lang="en-US" sz="2800" dirty="0">
                          <a:latin typeface="Calibri" panose="020F0502020204030204" pitchFamily="34" charset="0"/>
                          <a:cs typeface="Calibri" panose="020F0502020204030204" pitchFamily="34" charset="0"/>
                        </a:rPr>
                        <a:t>Performance</a:t>
                      </a:r>
                    </a:p>
                  </a:txBody>
                  <a:tcPr anchor="ctr"/>
                </a:tc>
                <a:tc>
                  <a:txBody>
                    <a:bodyPr/>
                    <a:lstStyle/>
                    <a:p>
                      <a:r>
                        <a:rPr lang="en-US" sz="2800" dirty="0">
                          <a:latin typeface="Calibri" panose="020F0502020204030204" pitchFamily="34" charset="0"/>
                          <a:cs typeface="Calibri" panose="020F0502020204030204" pitchFamily="34" charset="0"/>
                        </a:rPr>
                        <a:t>High</a:t>
                      </a:r>
                    </a:p>
                  </a:txBody>
                  <a:tcPr anchor="ctr"/>
                </a:tc>
                <a:tc>
                  <a:txBody>
                    <a:bodyPr/>
                    <a:lstStyle/>
                    <a:p>
                      <a:r>
                        <a:rPr lang="en-US" sz="2800" dirty="0">
                          <a:latin typeface="Calibri" panose="020F0502020204030204" pitchFamily="34" charset="0"/>
                          <a:cs typeface="Calibri" panose="020F0502020204030204" pitchFamily="34" charset="0"/>
                        </a:rPr>
                        <a:t>High</a:t>
                      </a:r>
                    </a:p>
                  </a:txBody>
                  <a:tcPr anchor="ctr"/>
                </a:tc>
                <a:tc>
                  <a:txBody>
                    <a:bodyPr/>
                    <a:lstStyle/>
                    <a:p>
                      <a:r>
                        <a:rPr lang="en-US" sz="2800" dirty="0">
                          <a:latin typeface="Calibri" panose="020F0502020204030204" pitchFamily="34" charset="0"/>
                          <a:cs typeface="Calibri" panose="020F0502020204030204" pitchFamily="34" charset="0"/>
                        </a:rPr>
                        <a:t>Medium</a:t>
                      </a:r>
                    </a:p>
                  </a:txBody>
                  <a:tcPr anchor="ctr"/>
                </a:tc>
                <a:tc>
                  <a:txBody>
                    <a:bodyPr/>
                    <a:lstStyle/>
                    <a:p>
                      <a:r>
                        <a:rPr lang="en-US" sz="2800" dirty="0">
                          <a:latin typeface="Calibri" panose="020F0502020204030204" pitchFamily="34" charset="0"/>
                          <a:cs typeface="Calibri" panose="020F0502020204030204" pitchFamily="34" charset="0"/>
                        </a:rPr>
                        <a:t>High</a:t>
                      </a:r>
                    </a:p>
                  </a:txBody>
                  <a:tcPr anchor="ctr"/>
                </a:tc>
                <a:tc>
                  <a:txBody>
                    <a:bodyPr/>
                    <a:lstStyle/>
                    <a:p>
                      <a:r>
                        <a:rPr lang="en-US" sz="2800" dirty="0">
                          <a:latin typeface="Calibri" panose="020F0502020204030204" pitchFamily="34" charset="0"/>
                          <a:cs typeface="Calibri" panose="020F0502020204030204" pitchFamily="34" charset="0"/>
                        </a:rPr>
                        <a:t>Medium</a:t>
                      </a:r>
                    </a:p>
                  </a:txBody>
                  <a:tcPr anchor="ctr"/>
                </a:tc>
                <a:extLst>
                  <a:ext uri="{0D108BD9-81ED-4DB2-BD59-A6C34878D82A}">
                    <a16:rowId xmlns:a16="http://schemas.microsoft.com/office/drawing/2014/main" val="3659336677"/>
                  </a:ext>
                </a:extLst>
              </a:tr>
            </a:tbl>
          </a:graphicData>
        </a:graphic>
      </p:graphicFrame>
      <p:sp>
        <p:nvSpPr>
          <p:cNvPr id="13" name="TextBox 12">
            <a:extLst>
              <a:ext uri="{FF2B5EF4-FFF2-40B4-BE49-F238E27FC236}">
                <a16:creationId xmlns:a16="http://schemas.microsoft.com/office/drawing/2014/main" id="{77CE8C97-6FD9-070F-4AA3-A957494041DD}"/>
              </a:ext>
            </a:extLst>
          </p:cNvPr>
          <p:cNvSpPr txBox="1"/>
          <p:nvPr/>
        </p:nvSpPr>
        <p:spPr>
          <a:xfrm>
            <a:off x="468578" y="6321104"/>
            <a:ext cx="10950039" cy="1318181"/>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The technologies in parentheses are just examples; you can substitute these with the actual technologies being reviewed in your assessment.</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2167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BF828-64B7-6A36-E329-3B8EC2457775}"/>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003C2046-BAB8-BB8B-E563-5A6DEBEA6322}"/>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6DC11E78-ABFE-42FF-9EA5-769567B91F5A}"/>
              </a:ext>
            </a:extLst>
          </p:cNvPr>
          <p:cNvSpPr txBox="1"/>
          <p:nvPr/>
        </p:nvSpPr>
        <p:spPr>
          <a:xfrm>
            <a:off x="0" y="0"/>
            <a:ext cx="11887199" cy="646331"/>
          </a:xfrm>
          <a:prstGeom prst="rect">
            <a:avLst/>
          </a:prstGeom>
          <a:noFill/>
        </p:spPr>
        <p:txBody>
          <a:bodyPr wrap="square">
            <a:spAutoFit/>
          </a:bodyPr>
          <a:lstStyle/>
          <a:p>
            <a:r>
              <a:rPr lang="en-US" sz="3600" b="1" dirty="0"/>
              <a:t>Literature Review Tips: What Makes It Strong?</a:t>
            </a:r>
          </a:p>
        </p:txBody>
      </p:sp>
      <p:sp>
        <p:nvSpPr>
          <p:cNvPr id="6" name="Rectangle 1">
            <a:extLst>
              <a:ext uri="{FF2B5EF4-FFF2-40B4-BE49-F238E27FC236}">
                <a16:creationId xmlns:a16="http://schemas.microsoft.com/office/drawing/2014/main" id="{424CEB6A-903F-A564-3A03-DB646F00DF79}"/>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7B15E6C2-9381-3B2C-1AB4-F65609B553A3}"/>
              </a:ext>
            </a:extLst>
          </p:cNvPr>
          <p:cNvSpPr txBox="1"/>
          <p:nvPr/>
        </p:nvSpPr>
        <p:spPr>
          <a:xfrm>
            <a:off x="228600" y="2224306"/>
            <a:ext cx="11658599" cy="1964512"/>
          </a:xfrm>
          <a:prstGeom prst="rect">
            <a:avLst/>
          </a:prstGeom>
          <a:noFill/>
        </p:spPr>
        <p:txBody>
          <a:bodyPr wrap="square">
            <a:spAutoFit/>
          </a:bodyPr>
          <a:lstStyle/>
          <a:p>
            <a:pPr marL="514350" indent="-514350">
              <a:lnSpc>
                <a:spcPct val="150000"/>
              </a:lnSpc>
              <a:buFont typeface="+mj-lt"/>
              <a:buAutoNum type="arabicPeriod" startAt="5"/>
            </a:pPr>
            <a:r>
              <a:rPr lang="en-US" sz="2800" b="1" dirty="0">
                <a:latin typeface="Calibri" panose="020F0502020204030204" pitchFamily="34" charset="0"/>
                <a:cs typeface="Calibri" panose="020F0502020204030204" pitchFamily="34" charset="0"/>
              </a:rPr>
              <a:t>Recommendations</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Justify the technology you would recommend for the project.</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Explain why it best meets the requirements. </a:t>
            </a:r>
          </a:p>
        </p:txBody>
      </p:sp>
    </p:spTree>
    <p:extLst>
      <p:ext uri="{BB962C8B-B14F-4D97-AF65-F5344CB8AC3E}">
        <p14:creationId xmlns:p14="http://schemas.microsoft.com/office/powerpoint/2010/main" val="33137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7B1657-3E33-F0C9-BA26-989572E004F8}"/>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F903FC8A-9B8B-D089-AB63-FFE4E2EFA84A}"/>
              </a:ext>
            </a:extLst>
          </p:cNvPr>
          <p:cNvPicPr/>
          <p:nvPr/>
        </p:nvPicPr>
        <p:blipFill>
          <a:blip r:embed="rId2" cstate="print"/>
          <a:stretch>
            <a:fillRect/>
          </a:stretch>
        </p:blipFill>
        <p:spPr>
          <a:xfrm>
            <a:off x="10261092" y="0"/>
            <a:ext cx="1930907" cy="1901952"/>
          </a:xfrm>
          <a:prstGeom prst="rect">
            <a:avLst/>
          </a:prstGeom>
        </p:spPr>
      </p:pic>
      <p:graphicFrame>
        <p:nvGraphicFramePr>
          <p:cNvPr id="2" name="Table 1">
            <a:extLst>
              <a:ext uri="{FF2B5EF4-FFF2-40B4-BE49-F238E27FC236}">
                <a16:creationId xmlns:a16="http://schemas.microsoft.com/office/drawing/2014/main" id="{3F97E313-69B1-B1D8-7408-B062D394D4D9}"/>
              </a:ext>
            </a:extLst>
          </p:cNvPr>
          <p:cNvGraphicFramePr>
            <a:graphicFrameLocks noGrp="1"/>
          </p:cNvGraphicFramePr>
          <p:nvPr>
            <p:extLst>
              <p:ext uri="{D42A27DB-BD31-4B8C-83A1-F6EECF244321}">
                <p14:modId xmlns:p14="http://schemas.microsoft.com/office/powerpoint/2010/main" val="1909392895"/>
              </p:ext>
            </p:extLst>
          </p:nvPr>
        </p:nvGraphicFramePr>
        <p:xfrm>
          <a:off x="457200" y="1840422"/>
          <a:ext cx="11582400" cy="6027392"/>
        </p:xfrm>
        <a:graphic>
          <a:graphicData uri="http://schemas.openxmlformats.org/drawingml/2006/table">
            <a:tbl>
              <a:tblPr>
                <a:tableStyleId>{ED083AE6-46FA-4A59-8FB0-9F97EB10719F}</a:tableStyleId>
              </a:tblPr>
              <a:tblGrid>
                <a:gridCol w="990600">
                  <a:extLst>
                    <a:ext uri="{9D8B030D-6E8A-4147-A177-3AD203B41FA5}">
                      <a16:colId xmlns:a16="http://schemas.microsoft.com/office/drawing/2014/main" val="147759491"/>
                    </a:ext>
                  </a:extLst>
                </a:gridCol>
                <a:gridCol w="4495416">
                  <a:extLst>
                    <a:ext uri="{9D8B030D-6E8A-4147-A177-3AD203B41FA5}">
                      <a16:colId xmlns:a16="http://schemas.microsoft.com/office/drawing/2014/main" val="472117411"/>
                    </a:ext>
                  </a:extLst>
                </a:gridCol>
                <a:gridCol w="6096384">
                  <a:extLst>
                    <a:ext uri="{9D8B030D-6E8A-4147-A177-3AD203B41FA5}">
                      <a16:colId xmlns:a16="http://schemas.microsoft.com/office/drawing/2014/main" val="2386046661"/>
                    </a:ext>
                  </a:extLst>
                </a:gridCol>
              </a:tblGrid>
              <a:tr h="274301">
                <a:tc>
                  <a:txBody>
                    <a:bodyPr/>
                    <a:lstStyle/>
                    <a:p>
                      <a:r>
                        <a:rPr lang="en-US" sz="2800"/>
                        <a:t>Week</a:t>
                      </a:r>
                    </a:p>
                  </a:txBody>
                  <a:tcPr marL="68575" marR="68575" marT="34288" marB="34288" anchor="ctr">
                    <a:solidFill>
                      <a:schemeClr val="accent2">
                        <a:lumMod val="20000"/>
                        <a:lumOff val="80000"/>
                      </a:schemeClr>
                    </a:solidFill>
                  </a:tcPr>
                </a:tc>
                <a:tc>
                  <a:txBody>
                    <a:bodyPr/>
                    <a:lstStyle/>
                    <a:p>
                      <a:r>
                        <a:rPr lang="en-US" sz="2800"/>
                        <a:t>Tasks</a:t>
                      </a:r>
                    </a:p>
                  </a:txBody>
                  <a:tcPr marL="68575" marR="68575" marT="34288" marB="34288" anchor="ctr">
                    <a:solidFill>
                      <a:schemeClr val="accent2">
                        <a:lumMod val="20000"/>
                        <a:lumOff val="80000"/>
                      </a:schemeClr>
                    </a:solidFill>
                  </a:tcPr>
                </a:tc>
                <a:tc>
                  <a:txBody>
                    <a:bodyPr/>
                    <a:lstStyle/>
                    <a:p>
                      <a:r>
                        <a:rPr lang="en-US" sz="2800" dirty="0"/>
                        <a:t>Notes</a:t>
                      </a:r>
                    </a:p>
                  </a:txBody>
                  <a:tcPr marL="68575" marR="68575" marT="34288" marB="34288" anchor="ctr">
                    <a:solidFill>
                      <a:schemeClr val="accent2">
                        <a:lumMod val="20000"/>
                        <a:lumOff val="80000"/>
                      </a:schemeClr>
                    </a:solidFill>
                  </a:tcPr>
                </a:tc>
                <a:extLst>
                  <a:ext uri="{0D108BD9-81ED-4DB2-BD59-A6C34878D82A}">
                    <a16:rowId xmlns:a16="http://schemas.microsoft.com/office/drawing/2014/main" val="425577401"/>
                  </a:ext>
                </a:extLst>
              </a:tr>
              <a:tr h="685752">
                <a:tc>
                  <a:txBody>
                    <a:bodyPr/>
                    <a:lstStyle/>
                    <a:p>
                      <a:r>
                        <a:rPr lang="en-US" sz="2800"/>
                        <a:t>1</a:t>
                      </a:r>
                    </a:p>
                  </a:txBody>
                  <a:tcPr marL="68575" marR="68575" marT="34288" marB="34288" anchor="ctr"/>
                </a:tc>
                <a:tc>
                  <a:txBody>
                    <a:bodyPr/>
                    <a:lstStyle/>
                    <a:p>
                      <a:r>
                        <a:rPr lang="en-US" sz="2800"/>
                        <a:t>Finalise group &amp; select topic</a:t>
                      </a:r>
                    </a:p>
                  </a:txBody>
                  <a:tcPr marL="68575" marR="68575" marT="34288" marB="34288" anchor="ctr"/>
                </a:tc>
                <a:tc>
                  <a:txBody>
                    <a:bodyPr/>
                    <a:lstStyle/>
                    <a:p>
                      <a:r>
                        <a:rPr lang="en-US" sz="2800" dirty="0"/>
                        <a:t>Choose from topics like Library </a:t>
                      </a:r>
                      <a:r>
                        <a:rPr lang="en-US" sz="2800" dirty="0" err="1"/>
                        <a:t>Mgmt</a:t>
                      </a:r>
                      <a:r>
                        <a:rPr lang="en-US" sz="2800" dirty="0"/>
                        <a:t>, Lost &amp; Found, Feedback System, etc.</a:t>
                      </a:r>
                    </a:p>
                  </a:txBody>
                  <a:tcPr marL="68575" marR="68575" marT="34288" marB="34288" anchor="ctr"/>
                </a:tc>
                <a:extLst>
                  <a:ext uri="{0D108BD9-81ED-4DB2-BD59-A6C34878D82A}">
                    <a16:rowId xmlns:a16="http://schemas.microsoft.com/office/drawing/2014/main" val="2010123592"/>
                  </a:ext>
                </a:extLst>
              </a:tr>
              <a:tr h="480026">
                <a:tc>
                  <a:txBody>
                    <a:bodyPr/>
                    <a:lstStyle/>
                    <a:p>
                      <a:r>
                        <a:rPr lang="en-US" sz="2800"/>
                        <a:t>2</a:t>
                      </a:r>
                    </a:p>
                  </a:txBody>
                  <a:tcPr marL="68575" marR="68575" marT="34288" marB="34288" anchor="ctr"/>
                </a:tc>
                <a:tc>
                  <a:txBody>
                    <a:bodyPr/>
                    <a:lstStyle/>
                    <a:p>
                      <a:r>
                        <a:rPr lang="en-US" sz="2800"/>
                        <a:t>Project Management Package (Assessment 1 due)</a:t>
                      </a:r>
                    </a:p>
                  </a:txBody>
                  <a:tcPr marL="68575" marR="68575" marT="34288" marB="34288" anchor="ctr"/>
                </a:tc>
                <a:tc>
                  <a:txBody>
                    <a:bodyPr/>
                    <a:lstStyle/>
                    <a:p>
                      <a:r>
                        <a:rPr lang="en-US" sz="2800"/>
                        <a:t>Scope, charter, WBS, Gantt chart – submit as a group</a:t>
                      </a:r>
                    </a:p>
                  </a:txBody>
                  <a:tcPr marL="68575" marR="68575" marT="34288" marB="34288" anchor="ctr"/>
                </a:tc>
                <a:extLst>
                  <a:ext uri="{0D108BD9-81ED-4DB2-BD59-A6C34878D82A}">
                    <a16:rowId xmlns:a16="http://schemas.microsoft.com/office/drawing/2014/main" val="817413514"/>
                  </a:ext>
                </a:extLst>
              </a:tr>
              <a:tr h="480026">
                <a:tc>
                  <a:txBody>
                    <a:bodyPr/>
                    <a:lstStyle/>
                    <a:p>
                      <a:r>
                        <a:rPr lang="en-US" sz="2800"/>
                        <a:t>3–4</a:t>
                      </a:r>
                    </a:p>
                  </a:txBody>
                  <a:tcPr marL="68575" marR="68575" marT="34288" marB="34288" anchor="ctr"/>
                </a:tc>
                <a:tc>
                  <a:txBody>
                    <a:bodyPr/>
                    <a:lstStyle/>
                    <a:p>
                      <a:r>
                        <a:rPr lang="en-US" sz="2800"/>
                        <a:t>Requirements analysis + Literature review</a:t>
                      </a:r>
                    </a:p>
                  </a:txBody>
                  <a:tcPr marL="68575" marR="68575" marT="34288" marB="34288" anchor="ctr"/>
                </a:tc>
                <a:tc>
                  <a:txBody>
                    <a:bodyPr/>
                    <a:lstStyle/>
                    <a:p>
                      <a:r>
                        <a:rPr lang="en-US" sz="2800"/>
                        <a:t>Collect references, interview users, gather data, start drafting RS</a:t>
                      </a:r>
                    </a:p>
                  </a:txBody>
                  <a:tcPr marL="68575" marR="68575" marT="34288" marB="34288" anchor="ctr"/>
                </a:tc>
                <a:extLst>
                  <a:ext uri="{0D108BD9-81ED-4DB2-BD59-A6C34878D82A}">
                    <a16:rowId xmlns:a16="http://schemas.microsoft.com/office/drawing/2014/main" val="2394723118"/>
                  </a:ext>
                </a:extLst>
              </a:tr>
              <a:tr h="480026">
                <a:tc>
                  <a:txBody>
                    <a:bodyPr/>
                    <a:lstStyle/>
                    <a:p>
                      <a:r>
                        <a:rPr lang="en-US" sz="2800"/>
                        <a:t>5</a:t>
                      </a:r>
                    </a:p>
                  </a:txBody>
                  <a:tcPr marL="68575" marR="68575" marT="34288" marB="34288" anchor="ctr"/>
                </a:tc>
                <a:tc>
                  <a:txBody>
                    <a:bodyPr/>
                    <a:lstStyle/>
                    <a:p>
                      <a:r>
                        <a:rPr lang="en-US" sz="2800"/>
                        <a:t>Presentation of proposed solution (Assessment 2)</a:t>
                      </a:r>
                    </a:p>
                  </a:txBody>
                  <a:tcPr marL="68575" marR="68575" marT="34288" marB="34288" anchor="ctr"/>
                </a:tc>
                <a:tc>
                  <a:txBody>
                    <a:bodyPr/>
                    <a:lstStyle/>
                    <a:p>
                      <a:r>
                        <a:rPr lang="en-US" sz="2800"/>
                        <a:t>Slides + demo/mockup preview</a:t>
                      </a:r>
                    </a:p>
                  </a:txBody>
                  <a:tcPr marL="68575" marR="68575" marT="34288" marB="34288" anchor="ctr"/>
                </a:tc>
                <a:extLst>
                  <a:ext uri="{0D108BD9-81ED-4DB2-BD59-A6C34878D82A}">
                    <a16:rowId xmlns:a16="http://schemas.microsoft.com/office/drawing/2014/main" val="4012947794"/>
                  </a:ext>
                </a:extLst>
              </a:tr>
              <a:tr h="480026">
                <a:tc>
                  <a:txBody>
                    <a:bodyPr/>
                    <a:lstStyle/>
                    <a:p>
                      <a:r>
                        <a:rPr lang="en-US" sz="2800"/>
                        <a:t>6</a:t>
                      </a:r>
                    </a:p>
                  </a:txBody>
                  <a:tcPr marL="68575" marR="68575" marT="34288" marB="34288" anchor="ctr"/>
                </a:tc>
                <a:tc>
                  <a:txBody>
                    <a:bodyPr/>
                    <a:lstStyle/>
                    <a:p>
                      <a:r>
                        <a:rPr lang="en-US" sz="2800"/>
                        <a:t>Submit Requirements Specification (Assessment 3)</a:t>
                      </a:r>
                    </a:p>
                  </a:txBody>
                  <a:tcPr marL="68575" marR="68575" marT="34288" marB="34288" anchor="ctr"/>
                </a:tc>
                <a:tc>
                  <a:txBody>
                    <a:bodyPr/>
                    <a:lstStyle/>
                    <a:p>
                      <a:r>
                        <a:rPr lang="en-US" sz="2800"/>
                        <a:t>System overview, diagrams, user stories, use cases, ERD, schema</a:t>
                      </a:r>
                    </a:p>
                  </a:txBody>
                  <a:tcPr marL="68575" marR="68575" marT="34288" marB="34288" anchor="ctr"/>
                </a:tc>
                <a:extLst>
                  <a:ext uri="{0D108BD9-81ED-4DB2-BD59-A6C34878D82A}">
                    <a16:rowId xmlns:a16="http://schemas.microsoft.com/office/drawing/2014/main" val="184931924"/>
                  </a:ext>
                </a:extLst>
              </a:tr>
              <a:tr h="480026">
                <a:tc>
                  <a:txBody>
                    <a:bodyPr/>
                    <a:lstStyle/>
                    <a:p>
                      <a:r>
                        <a:rPr lang="en-US" sz="2800" dirty="0"/>
                        <a:t>7</a:t>
                      </a:r>
                    </a:p>
                  </a:txBody>
                  <a:tcPr marL="68575" marR="68575" marT="34288" marB="34288" anchor="ctr"/>
                </a:tc>
                <a:tc>
                  <a:txBody>
                    <a:bodyPr/>
                    <a:lstStyle/>
                    <a:p>
                      <a:r>
                        <a:rPr lang="en-US" sz="2800"/>
                        <a:t>Prototype building begins</a:t>
                      </a:r>
                    </a:p>
                  </a:txBody>
                  <a:tcPr marL="68575" marR="68575" marT="34288" marB="34288" anchor="ctr"/>
                </a:tc>
                <a:tc>
                  <a:txBody>
                    <a:bodyPr/>
                    <a:lstStyle/>
                    <a:p>
                      <a:r>
                        <a:rPr lang="en-US" sz="2800" dirty="0"/>
                        <a:t>Setup tools, split coding and UI/UX tasks among group</a:t>
                      </a:r>
                    </a:p>
                  </a:txBody>
                  <a:tcPr marL="68575" marR="68575" marT="34288" marB="34288" anchor="ctr"/>
                </a:tc>
                <a:extLst>
                  <a:ext uri="{0D108BD9-81ED-4DB2-BD59-A6C34878D82A}">
                    <a16:rowId xmlns:a16="http://schemas.microsoft.com/office/drawing/2014/main" val="2009806589"/>
                  </a:ext>
                </a:extLst>
              </a:tr>
            </a:tbl>
          </a:graphicData>
        </a:graphic>
      </p:graphicFrame>
      <p:sp>
        <p:nvSpPr>
          <p:cNvPr id="4" name="TextBox 3">
            <a:extLst>
              <a:ext uri="{FF2B5EF4-FFF2-40B4-BE49-F238E27FC236}">
                <a16:creationId xmlns:a16="http://schemas.microsoft.com/office/drawing/2014/main" id="{4573BF9B-6BCF-8895-BAE6-C283264BA698}"/>
              </a:ext>
            </a:extLst>
          </p:cNvPr>
          <p:cNvSpPr txBox="1"/>
          <p:nvPr/>
        </p:nvSpPr>
        <p:spPr>
          <a:xfrm>
            <a:off x="0" y="0"/>
            <a:ext cx="11887199" cy="646331"/>
          </a:xfrm>
          <a:prstGeom prst="rect">
            <a:avLst/>
          </a:prstGeom>
          <a:noFill/>
        </p:spPr>
        <p:txBody>
          <a:bodyPr wrap="square">
            <a:spAutoFit/>
          </a:bodyPr>
          <a:lstStyle/>
          <a:p>
            <a:r>
              <a:rPr lang="en-US" sz="3600" b="1" dirty="0"/>
              <a:t>Weekly Task Breakdown &amp; Milestones</a:t>
            </a:r>
          </a:p>
        </p:txBody>
      </p:sp>
    </p:spTree>
    <p:extLst>
      <p:ext uri="{BB962C8B-B14F-4D97-AF65-F5344CB8AC3E}">
        <p14:creationId xmlns:p14="http://schemas.microsoft.com/office/powerpoint/2010/main" val="2860264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14BB7-2161-5288-E1AD-5FD1C7A0077A}"/>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79D14CBF-455A-00A7-9497-D02CCD071DAA}"/>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9CA79B83-9402-E6DB-B8C5-D2586AB13D67}"/>
              </a:ext>
            </a:extLst>
          </p:cNvPr>
          <p:cNvSpPr txBox="1"/>
          <p:nvPr/>
        </p:nvSpPr>
        <p:spPr>
          <a:xfrm>
            <a:off x="0" y="0"/>
            <a:ext cx="11887199" cy="646331"/>
          </a:xfrm>
          <a:prstGeom prst="rect">
            <a:avLst/>
          </a:prstGeom>
          <a:noFill/>
        </p:spPr>
        <p:txBody>
          <a:bodyPr wrap="square">
            <a:spAutoFit/>
          </a:bodyPr>
          <a:lstStyle/>
          <a:p>
            <a:r>
              <a:rPr lang="en-US" sz="3600" b="1" dirty="0">
                <a:latin typeface="Calibri" panose="020F0502020204030204" pitchFamily="34" charset="0"/>
                <a:cs typeface="Calibri" panose="020F0502020204030204" pitchFamily="34" charset="0"/>
              </a:rPr>
              <a:t>Finding Scholarly Documents</a:t>
            </a:r>
            <a:endParaRPr lang="en-US" sz="3600" b="1" dirty="0"/>
          </a:p>
        </p:txBody>
      </p:sp>
      <p:sp>
        <p:nvSpPr>
          <p:cNvPr id="6" name="Rectangle 1">
            <a:extLst>
              <a:ext uri="{FF2B5EF4-FFF2-40B4-BE49-F238E27FC236}">
                <a16:creationId xmlns:a16="http://schemas.microsoft.com/office/drawing/2014/main" id="{A0B73FBB-8B16-4A82-1E4D-22D9AE619914}"/>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288186F-71B3-6C53-D2C6-8BAA89DED341}"/>
              </a:ext>
            </a:extLst>
          </p:cNvPr>
          <p:cNvSpPr txBox="1"/>
          <p:nvPr/>
        </p:nvSpPr>
        <p:spPr>
          <a:xfrm>
            <a:off x="114299" y="950976"/>
            <a:ext cx="11658599" cy="3257174"/>
          </a:xfrm>
          <a:prstGeom prst="rect">
            <a:avLst/>
          </a:prstGeom>
          <a:noFill/>
        </p:spPr>
        <p:txBody>
          <a:bodyPr wrap="square">
            <a:spAutoFit/>
          </a:bodyPr>
          <a:lstStyle/>
          <a:p>
            <a:pPr marL="355600" lvl="1" indent="-27305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Sources Beyond the Library:</a:t>
            </a:r>
            <a:endParaRPr lang="en-US" sz="2800" dirty="0">
              <a:latin typeface="Calibri" panose="020F0502020204030204" pitchFamily="34" charset="0"/>
              <a:cs typeface="Calibri" panose="020F0502020204030204" pitchFamily="34" charset="0"/>
            </a:endParaRPr>
          </a:p>
          <a:p>
            <a:pPr marL="812800" lvl="3" indent="-27305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Google Advanced Search.</a:t>
            </a:r>
          </a:p>
          <a:p>
            <a:pPr marL="812800" lvl="3" indent="-27305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Google Scholar.</a:t>
            </a:r>
          </a:p>
          <a:p>
            <a:pPr marL="812800" lvl="3" indent="-27305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References in Wikipedia entries.</a:t>
            </a:r>
          </a:p>
          <a:p>
            <a:pPr marL="812800" lvl="3" indent="-27305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Tools like </a:t>
            </a:r>
            <a:r>
              <a:rPr lang="en-US" sz="2800" dirty="0">
                <a:latin typeface="Calibri" panose="020F0502020204030204" pitchFamily="34" charset="0"/>
                <a:cs typeface="Calibri" panose="020F0502020204030204" pitchFamily="34" charset="0"/>
                <a:hlinkClick r:id="rId3"/>
              </a:rPr>
              <a:t>Elicit</a:t>
            </a:r>
            <a:r>
              <a:rPr lang="en-US" sz="2800" dirty="0">
                <a:latin typeface="Calibri" panose="020F0502020204030204" pitchFamily="34" charset="0"/>
                <a:cs typeface="Calibri" panose="020F0502020204030204" pitchFamily="34" charset="0"/>
              </a:rPr>
              <a:t>.</a:t>
            </a:r>
          </a:p>
        </p:txBody>
      </p:sp>
      <p:pic>
        <p:nvPicPr>
          <p:cNvPr id="2" name="Picture 1">
            <a:extLst>
              <a:ext uri="{FF2B5EF4-FFF2-40B4-BE49-F238E27FC236}">
                <a16:creationId xmlns:a16="http://schemas.microsoft.com/office/drawing/2014/main" id="{DE015897-1CFA-E553-5260-ABC44FD2BF06}"/>
              </a:ext>
            </a:extLst>
          </p:cNvPr>
          <p:cNvPicPr>
            <a:picLocks noChangeAspect="1"/>
          </p:cNvPicPr>
          <p:nvPr/>
        </p:nvPicPr>
        <p:blipFill>
          <a:blip r:embed="rId4"/>
          <a:srcRect t="8753" b="6147"/>
          <a:stretch/>
        </p:blipFill>
        <p:spPr>
          <a:xfrm>
            <a:off x="3473116" y="3613150"/>
            <a:ext cx="8718884" cy="4173640"/>
          </a:xfrm>
          <a:prstGeom prst="rect">
            <a:avLst/>
          </a:prstGeom>
        </p:spPr>
      </p:pic>
    </p:spTree>
    <p:extLst>
      <p:ext uri="{BB962C8B-B14F-4D97-AF65-F5344CB8AC3E}">
        <p14:creationId xmlns:p14="http://schemas.microsoft.com/office/powerpoint/2010/main" val="2508669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842D4-3E44-1937-48F7-2DE97FB892B2}"/>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DFF0EFDC-4E96-B087-6E01-21D3F514C639}"/>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9C937C97-EA17-B87C-FA52-B07CC341D6FC}"/>
              </a:ext>
            </a:extLst>
          </p:cNvPr>
          <p:cNvSpPr txBox="1"/>
          <p:nvPr/>
        </p:nvSpPr>
        <p:spPr>
          <a:xfrm>
            <a:off x="0" y="0"/>
            <a:ext cx="11887199" cy="646331"/>
          </a:xfrm>
          <a:prstGeom prst="rect">
            <a:avLst/>
          </a:prstGeom>
          <a:noFill/>
        </p:spPr>
        <p:txBody>
          <a:bodyPr wrap="square">
            <a:spAutoFit/>
          </a:bodyPr>
          <a:lstStyle/>
          <a:p>
            <a:r>
              <a:rPr lang="en-US" sz="3600" b="1" dirty="0">
                <a:latin typeface="Calibri" panose="020F0502020204030204" pitchFamily="34" charset="0"/>
                <a:cs typeface="Calibri" panose="020F0502020204030204" pitchFamily="34" charset="0"/>
              </a:rPr>
              <a:t>Finding Scholarly Documents</a:t>
            </a:r>
            <a:endParaRPr lang="en-US" sz="3600" b="1" dirty="0"/>
          </a:p>
        </p:txBody>
      </p:sp>
      <p:sp>
        <p:nvSpPr>
          <p:cNvPr id="6" name="Rectangle 1">
            <a:extLst>
              <a:ext uri="{FF2B5EF4-FFF2-40B4-BE49-F238E27FC236}">
                <a16:creationId xmlns:a16="http://schemas.microsoft.com/office/drawing/2014/main" id="{ED37AA9D-DEDD-3EF3-E16C-6B760277A63A}"/>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2075C68-B434-1C61-A6C0-BAD8E1304FC3}"/>
              </a:ext>
            </a:extLst>
          </p:cNvPr>
          <p:cNvSpPr txBox="1"/>
          <p:nvPr/>
        </p:nvSpPr>
        <p:spPr>
          <a:xfrm>
            <a:off x="114299" y="950976"/>
            <a:ext cx="11658599"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 to Elicit</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What is Elicit?</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 free, AI-powered research tool (available at </a:t>
            </a:r>
            <a:r>
              <a:rPr lang="en-US" sz="2800" dirty="0">
                <a:latin typeface="Calibri" panose="020F0502020204030204" pitchFamily="34" charset="0"/>
                <a:cs typeface="Calibri" panose="020F0502020204030204" pitchFamily="34" charset="0"/>
                <a:hlinkClick r:id="rId3"/>
              </a:rPr>
              <a:t>elicit.com</a:t>
            </a:r>
            <a:r>
              <a:rPr lang="en-US" sz="2800" dirty="0">
                <a:latin typeface="Calibri" panose="020F0502020204030204" pitchFamily="34" charset="0"/>
                <a:cs typeface="Calibri" panose="020F0502020204030204" pitchFamily="34" charset="0"/>
              </a:rPr>
              <a:t>) designed to assist with literature reviews and academic research.</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Uses advanced AI (similar to ChatGPT) to understand search queries and extract meaningful information from academic papers.</a:t>
            </a:r>
          </a:p>
        </p:txBody>
      </p:sp>
      <p:pic>
        <p:nvPicPr>
          <p:cNvPr id="2" name="Picture 1">
            <a:extLst>
              <a:ext uri="{FF2B5EF4-FFF2-40B4-BE49-F238E27FC236}">
                <a16:creationId xmlns:a16="http://schemas.microsoft.com/office/drawing/2014/main" id="{BB666F09-7BE3-086E-BC14-1F31FF213FF4}"/>
              </a:ext>
            </a:extLst>
          </p:cNvPr>
          <p:cNvPicPr>
            <a:picLocks noChangeAspect="1"/>
          </p:cNvPicPr>
          <p:nvPr/>
        </p:nvPicPr>
        <p:blipFill>
          <a:blip r:embed="rId4"/>
          <a:srcRect t="8753" b="6147"/>
          <a:stretch/>
        </p:blipFill>
        <p:spPr>
          <a:xfrm>
            <a:off x="3510496" y="4933784"/>
            <a:ext cx="8718884" cy="4173640"/>
          </a:xfrm>
          <a:prstGeom prst="rect">
            <a:avLst/>
          </a:prstGeom>
        </p:spPr>
      </p:pic>
    </p:spTree>
    <p:extLst>
      <p:ext uri="{BB962C8B-B14F-4D97-AF65-F5344CB8AC3E}">
        <p14:creationId xmlns:p14="http://schemas.microsoft.com/office/powerpoint/2010/main" val="3322910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D1703-FE12-1A57-D776-5B088D733300}"/>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E2A0ECA9-F946-59D8-3EFB-FE8B9D4A337F}"/>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E2DC5C98-B117-4A90-5351-BDB83C6343E1}"/>
              </a:ext>
            </a:extLst>
          </p:cNvPr>
          <p:cNvSpPr txBox="1"/>
          <p:nvPr/>
        </p:nvSpPr>
        <p:spPr>
          <a:xfrm>
            <a:off x="0" y="0"/>
            <a:ext cx="11887199" cy="646331"/>
          </a:xfrm>
          <a:prstGeom prst="rect">
            <a:avLst/>
          </a:prstGeom>
          <a:noFill/>
        </p:spPr>
        <p:txBody>
          <a:bodyPr wrap="square">
            <a:spAutoFit/>
          </a:bodyPr>
          <a:lstStyle/>
          <a:p>
            <a:r>
              <a:rPr lang="en-US" sz="3600" b="1" dirty="0">
                <a:latin typeface="Calibri" panose="020F0502020204030204" pitchFamily="34" charset="0"/>
                <a:cs typeface="Calibri" panose="020F0502020204030204" pitchFamily="34" charset="0"/>
              </a:rPr>
              <a:t>Finding Scholarly Documents</a:t>
            </a:r>
            <a:endParaRPr lang="en-US" sz="3600" b="1" dirty="0"/>
          </a:p>
        </p:txBody>
      </p:sp>
      <p:sp>
        <p:nvSpPr>
          <p:cNvPr id="6" name="Rectangle 1">
            <a:extLst>
              <a:ext uri="{FF2B5EF4-FFF2-40B4-BE49-F238E27FC236}">
                <a16:creationId xmlns:a16="http://schemas.microsoft.com/office/drawing/2014/main" id="{797E8C44-C571-18B4-CC3E-1A3DFABC8033}"/>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FCF785E-F07F-2C62-2D56-B6F495A04D86}"/>
              </a:ext>
            </a:extLst>
          </p:cNvPr>
          <p:cNvSpPr txBox="1"/>
          <p:nvPr/>
        </p:nvSpPr>
        <p:spPr>
          <a:xfrm>
            <a:off x="114299" y="950976"/>
            <a:ext cx="11658599" cy="3257174"/>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Key Difference from Traditional Tools:</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Unlike Google Scholar or library databases, Elicit interprets the intent of your query and summarizes results using AI.</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Ideal for refining research questions, identifying trends, and narrowing literature focus.</a:t>
            </a:r>
          </a:p>
        </p:txBody>
      </p:sp>
      <p:pic>
        <p:nvPicPr>
          <p:cNvPr id="2" name="Picture 1">
            <a:extLst>
              <a:ext uri="{FF2B5EF4-FFF2-40B4-BE49-F238E27FC236}">
                <a16:creationId xmlns:a16="http://schemas.microsoft.com/office/drawing/2014/main" id="{D445AE06-4D92-D2DD-6C83-02409A138C2E}"/>
              </a:ext>
            </a:extLst>
          </p:cNvPr>
          <p:cNvPicPr>
            <a:picLocks noChangeAspect="1"/>
          </p:cNvPicPr>
          <p:nvPr/>
        </p:nvPicPr>
        <p:blipFill>
          <a:blip r:embed="rId3"/>
          <a:srcRect t="8753" b="6147"/>
          <a:stretch/>
        </p:blipFill>
        <p:spPr>
          <a:xfrm>
            <a:off x="3500433" y="4170769"/>
            <a:ext cx="8718884" cy="4173640"/>
          </a:xfrm>
          <a:prstGeom prst="rect">
            <a:avLst/>
          </a:prstGeom>
        </p:spPr>
      </p:pic>
    </p:spTree>
    <p:extLst>
      <p:ext uri="{BB962C8B-B14F-4D97-AF65-F5344CB8AC3E}">
        <p14:creationId xmlns:p14="http://schemas.microsoft.com/office/powerpoint/2010/main" val="2803278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5C555-82B9-C099-82C5-0581735720B3}"/>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37D97B45-4D5B-BB08-E967-77E8EAE1303B}"/>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D5634027-5831-B3DD-E7EA-9FCF3912D385}"/>
              </a:ext>
            </a:extLst>
          </p:cNvPr>
          <p:cNvSpPr txBox="1"/>
          <p:nvPr/>
        </p:nvSpPr>
        <p:spPr>
          <a:xfrm>
            <a:off x="0" y="0"/>
            <a:ext cx="11887199" cy="646331"/>
          </a:xfrm>
          <a:prstGeom prst="rect">
            <a:avLst/>
          </a:prstGeom>
          <a:noFill/>
        </p:spPr>
        <p:txBody>
          <a:bodyPr wrap="square">
            <a:spAutoFit/>
          </a:bodyPr>
          <a:lstStyle/>
          <a:p>
            <a:r>
              <a:rPr lang="en-US" sz="3600" b="1" dirty="0">
                <a:latin typeface="Calibri" panose="020F0502020204030204" pitchFamily="34" charset="0"/>
                <a:cs typeface="Calibri" panose="020F0502020204030204" pitchFamily="34" charset="0"/>
              </a:rPr>
              <a:t>Finding Scholarly Documents</a:t>
            </a:r>
            <a:endParaRPr lang="en-US" sz="3600" b="1" dirty="0"/>
          </a:p>
        </p:txBody>
      </p:sp>
      <p:sp>
        <p:nvSpPr>
          <p:cNvPr id="6" name="Rectangle 1">
            <a:extLst>
              <a:ext uri="{FF2B5EF4-FFF2-40B4-BE49-F238E27FC236}">
                <a16:creationId xmlns:a16="http://schemas.microsoft.com/office/drawing/2014/main" id="{E0EE067A-3200-D948-1B5A-3F20FA9F32E5}"/>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AA01296-602A-D4FC-D072-7D40B4849D15}"/>
              </a:ext>
            </a:extLst>
          </p:cNvPr>
          <p:cNvSpPr txBox="1"/>
          <p:nvPr/>
        </p:nvSpPr>
        <p:spPr>
          <a:xfrm>
            <a:off x="114299" y="950976"/>
            <a:ext cx="11658599"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Getting Started</a:t>
            </a:r>
          </a:p>
          <a:p>
            <a:pPr marL="514350" indent="-514350">
              <a:lnSpc>
                <a:spcPct val="150000"/>
              </a:lnSpc>
              <a:buFont typeface="+mj-lt"/>
              <a:buAutoNum type="arabicPeriod"/>
            </a:pPr>
            <a:r>
              <a:rPr lang="en-US" sz="2800" b="1" dirty="0">
                <a:latin typeface="Calibri" panose="020F0502020204030204" pitchFamily="34" charset="0"/>
                <a:cs typeface="Calibri" panose="020F0502020204030204" pitchFamily="34" charset="0"/>
              </a:rPr>
              <a:t>Input a Research Question:</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Begin with a broad or specific research question.</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Example: </a:t>
            </a:r>
            <a:r>
              <a:rPr lang="en-US" sz="2800" i="1" dirty="0">
                <a:latin typeface="Calibri" panose="020F0502020204030204" pitchFamily="34" charset="0"/>
                <a:cs typeface="Calibri" panose="020F0502020204030204" pitchFamily="34" charset="0"/>
              </a:rPr>
              <a:t>What are the ethical implications of virtual reality in history education?</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Elicit searches from a database of 175 million papers.</a:t>
            </a:r>
          </a:p>
        </p:txBody>
      </p:sp>
      <p:pic>
        <p:nvPicPr>
          <p:cNvPr id="2" name="Picture 1">
            <a:extLst>
              <a:ext uri="{FF2B5EF4-FFF2-40B4-BE49-F238E27FC236}">
                <a16:creationId xmlns:a16="http://schemas.microsoft.com/office/drawing/2014/main" id="{AA38376E-75D9-1F61-5E26-350E15C8A21E}"/>
              </a:ext>
            </a:extLst>
          </p:cNvPr>
          <p:cNvPicPr>
            <a:picLocks noChangeAspect="1"/>
          </p:cNvPicPr>
          <p:nvPr/>
        </p:nvPicPr>
        <p:blipFill>
          <a:blip r:embed="rId3"/>
          <a:srcRect t="8753" b="6147"/>
          <a:stretch/>
        </p:blipFill>
        <p:spPr>
          <a:xfrm>
            <a:off x="3473115" y="5128933"/>
            <a:ext cx="8718884" cy="4173640"/>
          </a:xfrm>
          <a:prstGeom prst="rect">
            <a:avLst/>
          </a:prstGeom>
        </p:spPr>
      </p:pic>
    </p:spTree>
    <p:extLst>
      <p:ext uri="{BB962C8B-B14F-4D97-AF65-F5344CB8AC3E}">
        <p14:creationId xmlns:p14="http://schemas.microsoft.com/office/powerpoint/2010/main" val="3294708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8A74F-1229-6D7A-7BAF-C41F1F3E18F7}"/>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B71E68BD-8B7F-ED42-78AE-1B2BB3DC4334}"/>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56D524E5-9E6E-BA44-E7F0-6F6CC7041E15}"/>
              </a:ext>
            </a:extLst>
          </p:cNvPr>
          <p:cNvSpPr txBox="1"/>
          <p:nvPr/>
        </p:nvSpPr>
        <p:spPr>
          <a:xfrm>
            <a:off x="0" y="0"/>
            <a:ext cx="11887199" cy="646331"/>
          </a:xfrm>
          <a:prstGeom prst="rect">
            <a:avLst/>
          </a:prstGeom>
          <a:noFill/>
        </p:spPr>
        <p:txBody>
          <a:bodyPr wrap="square">
            <a:spAutoFit/>
          </a:bodyPr>
          <a:lstStyle/>
          <a:p>
            <a:r>
              <a:rPr lang="en-US" sz="3600" b="1" dirty="0">
                <a:latin typeface="Calibri" panose="020F0502020204030204" pitchFamily="34" charset="0"/>
                <a:cs typeface="Calibri" panose="020F0502020204030204" pitchFamily="34" charset="0"/>
              </a:rPr>
              <a:t>Finding Scholarly Documents</a:t>
            </a:r>
            <a:endParaRPr lang="en-US" sz="3600" b="1" dirty="0"/>
          </a:p>
        </p:txBody>
      </p:sp>
      <p:sp>
        <p:nvSpPr>
          <p:cNvPr id="6" name="Rectangle 1">
            <a:extLst>
              <a:ext uri="{FF2B5EF4-FFF2-40B4-BE49-F238E27FC236}">
                <a16:creationId xmlns:a16="http://schemas.microsoft.com/office/drawing/2014/main" id="{83EF76CD-CC23-8D65-0901-DDB5F7D853A9}"/>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1FDC682-526C-71F0-460B-36824F1F79D8}"/>
              </a:ext>
            </a:extLst>
          </p:cNvPr>
          <p:cNvSpPr txBox="1"/>
          <p:nvPr/>
        </p:nvSpPr>
        <p:spPr>
          <a:xfrm>
            <a:off x="114299" y="950976"/>
            <a:ext cx="11658599" cy="1964512"/>
          </a:xfrm>
          <a:prstGeom prst="rect">
            <a:avLst/>
          </a:prstGeom>
          <a:noFill/>
        </p:spPr>
        <p:txBody>
          <a:bodyPr wrap="square">
            <a:spAutoFit/>
          </a:bodyPr>
          <a:lstStyle/>
          <a:p>
            <a:pPr marL="514350" indent="-514350">
              <a:lnSpc>
                <a:spcPct val="150000"/>
              </a:lnSpc>
              <a:buFont typeface="+mj-lt"/>
              <a:buAutoNum type="arabicPeriod" startAt="2"/>
            </a:pPr>
            <a:r>
              <a:rPr lang="en-US" sz="2800" b="1" dirty="0">
                <a:latin typeface="Calibri" panose="020F0502020204030204" pitchFamily="34" charset="0"/>
                <a:cs typeface="Calibri" panose="020F0502020204030204" pitchFamily="34" charset="0"/>
              </a:rPr>
              <a:t>Explore Suggestions and Refine Queries:</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Suggestions appear to refine or reframe the query.</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Example: </a:t>
            </a:r>
            <a:r>
              <a:rPr lang="en-US" sz="2800" i="1" dirty="0">
                <a:latin typeface="Calibri" panose="020F0502020204030204" pitchFamily="34" charset="0"/>
                <a:cs typeface="Calibri" panose="020F0502020204030204" pitchFamily="34" charset="0"/>
              </a:rPr>
              <a:t>Potential risks of virtual reality in education.</a:t>
            </a:r>
            <a:endParaRPr lang="en-US" sz="28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03E3188-4FFE-7B81-F7F0-080908EC9A7F}"/>
              </a:ext>
            </a:extLst>
          </p:cNvPr>
          <p:cNvPicPr>
            <a:picLocks noChangeAspect="1"/>
          </p:cNvPicPr>
          <p:nvPr/>
        </p:nvPicPr>
        <p:blipFill>
          <a:blip r:embed="rId3"/>
          <a:srcRect t="8753" b="6147"/>
          <a:stretch/>
        </p:blipFill>
        <p:spPr>
          <a:xfrm>
            <a:off x="3493243" y="3244575"/>
            <a:ext cx="8718884" cy="4173640"/>
          </a:xfrm>
          <a:prstGeom prst="rect">
            <a:avLst/>
          </a:prstGeom>
        </p:spPr>
      </p:pic>
    </p:spTree>
    <p:extLst>
      <p:ext uri="{BB962C8B-B14F-4D97-AF65-F5344CB8AC3E}">
        <p14:creationId xmlns:p14="http://schemas.microsoft.com/office/powerpoint/2010/main" val="1792312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E9151-99B6-19AF-C6F3-43D1F90D2E17}"/>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D07C9BD6-CA11-8571-26BD-1B5F5DCB32B5}"/>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AE193054-BB8C-D118-F637-29F33882BB88}"/>
              </a:ext>
            </a:extLst>
          </p:cNvPr>
          <p:cNvSpPr txBox="1"/>
          <p:nvPr/>
        </p:nvSpPr>
        <p:spPr>
          <a:xfrm>
            <a:off x="0" y="0"/>
            <a:ext cx="11887199" cy="646331"/>
          </a:xfrm>
          <a:prstGeom prst="rect">
            <a:avLst/>
          </a:prstGeom>
          <a:noFill/>
        </p:spPr>
        <p:txBody>
          <a:bodyPr wrap="square">
            <a:spAutoFit/>
          </a:bodyPr>
          <a:lstStyle/>
          <a:p>
            <a:r>
              <a:rPr lang="en-US" sz="3600" b="1" dirty="0">
                <a:latin typeface="Calibri" panose="020F0502020204030204" pitchFamily="34" charset="0"/>
                <a:cs typeface="Calibri" panose="020F0502020204030204" pitchFamily="34" charset="0"/>
              </a:rPr>
              <a:t>Finding Scholarly Documents</a:t>
            </a:r>
            <a:endParaRPr lang="en-US" sz="3600" b="1" dirty="0"/>
          </a:p>
        </p:txBody>
      </p:sp>
      <p:sp>
        <p:nvSpPr>
          <p:cNvPr id="6" name="Rectangle 1">
            <a:extLst>
              <a:ext uri="{FF2B5EF4-FFF2-40B4-BE49-F238E27FC236}">
                <a16:creationId xmlns:a16="http://schemas.microsoft.com/office/drawing/2014/main" id="{3CBED1E8-DBD9-DC7C-B2F1-E1F20EE466CD}"/>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F975392-9560-C5F5-8158-96B20AD9AC96}"/>
              </a:ext>
            </a:extLst>
          </p:cNvPr>
          <p:cNvSpPr txBox="1"/>
          <p:nvPr/>
        </p:nvSpPr>
        <p:spPr>
          <a:xfrm>
            <a:off x="114299" y="950976"/>
            <a:ext cx="11658599"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Features of Elicit</a:t>
            </a:r>
          </a:p>
          <a:p>
            <a:pPr marL="514350" indent="-514350">
              <a:lnSpc>
                <a:spcPct val="150000"/>
              </a:lnSpc>
              <a:buFont typeface="+mj-lt"/>
              <a:buAutoNum type="arabicPeriod"/>
            </a:pPr>
            <a:r>
              <a:rPr lang="en-US" sz="2800" b="1" dirty="0">
                <a:latin typeface="Calibri" panose="020F0502020204030204" pitchFamily="34" charset="0"/>
                <a:cs typeface="Calibri" panose="020F0502020204030204" pitchFamily="34" charset="0"/>
              </a:rPr>
              <a:t>Abstract Summaries:</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AI-generated summaries of academic papers.</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Useful for quick overviews but requires cross-checking with original sources to ensure accuracy.</a:t>
            </a:r>
          </a:p>
        </p:txBody>
      </p:sp>
      <p:pic>
        <p:nvPicPr>
          <p:cNvPr id="4" name="Picture 3">
            <a:extLst>
              <a:ext uri="{FF2B5EF4-FFF2-40B4-BE49-F238E27FC236}">
                <a16:creationId xmlns:a16="http://schemas.microsoft.com/office/drawing/2014/main" id="{3D6479B0-DE79-4D4B-E9CE-7163A861CD87}"/>
              </a:ext>
            </a:extLst>
          </p:cNvPr>
          <p:cNvPicPr>
            <a:picLocks noChangeAspect="1"/>
          </p:cNvPicPr>
          <p:nvPr/>
        </p:nvPicPr>
        <p:blipFill>
          <a:blip r:embed="rId3"/>
          <a:srcRect t="8753" b="6147"/>
          <a:stretch/>
        </p:blipFill>
        <p:spPr>
          <a:xfrm>
            <a:off x="3497558" y="4306785"/>
            <a:ext cx="8718884" cy="4173640"/>
          </a:xfrm>
          <a:prstGeom prst="rect">
            <a:avLst/>
          </a:prstGeom>
        </p:spPr>
      </p:pic>
    </p:spTree>
    <p:extLst>
      <p:ext uri="{BB962C8B-B14F-4D97-AF65-F5344CB8AC3E}">
        <p14:creationId xmlns:p14="http://schemas.microsoft.com/office/powerpoint/2010/main" val="4288625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9F67F-A900-8C1D-9C6D-C14DD07C9151}"/>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D80BED98-4D2A-8ACE-2ECC-80FAE5A0D025}"/>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CD31F4CC-EA3D-9B79-1225-BD3A7471BCFD}"/>
              </a:ext>
            </a:extLst>
          </p:cNvPr>
          <p:cNvSpPr txBox="1"/>
          <p:nvPr/>
        </p:nvSpPr>
        <p:spPr>
          <a:xfrm>
            <a:off x="0" y="0"/>
            <a:ext cx="11887199" cy="646331"/>
          </a:xfrm>
          <a:prstGeom prst="rect">
            <a:avLst/>
          </a:prstGeom>
          <a:noFill/>
        </p:spPr>
        <p:txBody>
          <a:bodyPr wrap="square">
            <a:spAutoFit/>
          </a:bodyPr>
          <a:lstStyle/>
          <a:p>
            <a:r>
              <a:rPr lang="en-US" sz="3600" b="1" dirty="0">
                <a:latin typeface="Calibri" panose="020F0502020204030204" pitchFamily="34" charset="0"/>
                <a:cs typeface="Calibri" panose="020F0502020204030204" pitchFamily="34" charset="0"/>
              </a:rPr>
              <a:t>Finding Scholarly Documents</a:t>
            </a:r>
            <a:endParaRPr lang="en-US" sz="3600" b="1" dirty="0"/>
          </a:p>
        </p:txBody>
      </p:sp>
      <p:sp>
        <p:nvSpPr>
          <p:cNvPr id="6" name="Rectangle 1">
            <a:extLst>
              <a:ext uri="{FF2B5EF4-FFF2-40B4-BE49-F238E27FC236}">
                <a16:creationId xmlns:a16="http://schemas.microsoft.com/office/drawing/2014/main" id="{692EABF0-8136-3F13-D36E-5E1B2ECE5565}"/>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5E8DBFC-8908-69AD-2BF6-31B5C0974EBD}"/>
              </a:ext>
            </a:extLst>
          </p:cNvPr>
          <p:cNvSpPr txBox="1"/>
          <p:nvPr/>
        </p:nvSpPr>
        <p:spPr>
          <a:xfrm>
            <a:off x="114299" y="950976"/>
            <a:ext cx="11658599" cy="1964512"/>
          </a:xfrm>
          <a:prstGeom prst="rect">
            <a:avLst/>
          </a:prstGeom>
          <a:noFill/>
        </p:spPr>
        <p:txBody>
          <a:bodyPr wrap="square">
            <a:spAutoFit/>
          </a:bodyPr>
          <a:lstStyle/>
          <a:p>
            <a:pPr marL="514350" indent="-514350">
              <a:lnSpc>
                <a:spcPct val="150000"/>
              </a:lnSpc>
              <a:buFont typeface="+mj-lt"/>
              <a:buAutoNum type="arabicPeriod" startAt="2"/>
            </a:pPr>
            <a:r>
              <a:rPr lang="en-US" sz="2800" b="1" dirty="0">
                <a:latin typeface="Calibri" panose="020F0502020204030204" pitchFamily="34" charset="0"/>
                <a:cs typeface="Calibri" panose="020F0502020204030204" pitchFamily="34" charset="0"/>
              </a:rPr>
              <a:t>Citation Information:</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View citations, potential critiques, and how often a paper is referenced to assess its relevance.</a:t>
            </a:r>
          </a:p>
        </p:txBody>
      </p:sp>
      <p:pic>
        <p:nvPicPr>
          <p:cNvPr id="4" name="Picture 3">
            <a:extLst>
              <a:ext uri="{FF2B5EF4-FFF2-40B4-BE49-F238E27FC236}">
                <a16:creationId xmlns:a16="http://schemas.microsoft.com/office/drawing/2014/main" id="{127469CA-408F-AC43-F1C6-E00BAD96B703}"/>
              </a:ext>
            </a:extLst>
          </p:cNvPr>
          <p:cNvPicPr>
            <a:picLocks noChangeAspect="1"/>
          </p:cNvPicPr>
          <p:nvPr/>
        </p:nvPicPr>
        <p:blipFill>
          <a:blip r:embed="rId3"/>
          <a:srcRect t="8753" b="6147"/>
          <a:stretch/>
        </p:blipFill>
        <p:spPr>
          <a:xfrm>
            <a:off x="3480305" y="3177001"/>
            <a:ext cx="8718884" cy="4173640"/>
          </a:xfrm>
          <a:prstGeom prst="rect">
            <a:avLst/>
          </a:prstGeom>
        </p:spPr>
      </p:pic>
    </p:spTree>
    <p:extLst>
      <p:ext uri="{BB962C8B-B14F-4D97-AF65-F5344CB8AC3E}">
        <p14:creationId xmlns:p14="http://schemas.microsoft.com/office/powerpoint/2010/main" val="10407701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4FDA3-E3CF-40E6-2570-64304E4CD0CF}"/>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E2A552E6-7730-0234-2963-4DD8D4996730}"/>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E85A88F8-EFCA-1B93-2540-4F37E7C65F9E}"/>
              </a:ext>
            </a:extLst>
          </p:cNvPr>
          <p:cNvSpPr txBox="1"/>
          <p:nvPr/>
        </p:nvSpPr>
        <p:spPr>
          <a:xfrm>
            <a:off x="0" y="0"/>
            <a:ext cx="11887199" cy="646331"/>
          </a:xfrm>
          <a:prstGeom prst="rect">
            <a:avLst/>
          </a:prstGeom>
          <a:noFill/>
        </p:spPr>
        <p:txBody>
          <a:bodyPr wrap="square">
            <a:spAutoFit/>
          </a:bodyPr>
          <a:lstStyle/>
          <a:p>
            <a:r>
              <a:rPr lang="en-US" sz="3600" b="1" dirty="0">
                <a:latin typeface="Calibri" panose="020F0502020204030204" pitchFamily="34" charset="0"/>
                <a:cs typeface="Calibri" panose="020F0502020204030204" pitchFamily="34" charset="0"/>
              </a:rPr>
              <a:t>Finding Scholarly Documents</a:t>
            </a:r>
            <a:endParaRPr lang="en-US" sz="3600" b="1" dirty="0"/>
          </a:p>
        </p:txBody>
      </p:sp>
      <p:sp>
        <p:nvSpPr>
          <p:cNvPr id="6" name="Rectangle 1">
            <a:extLst>
              <a:ext uri="{FF2B5EF4-FFF2-40B4-BE49-F238E27FC236}">
                <a16:creationId xmlns:a16="http://schemas.microsoft.com/office/drawing/2014/main" id="{0BE7FF74-500D-56D2-CE50-D54EB7CB8972}"/>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64BEA68-1201-A32F-4778-ADAF7CA5ED79}"/>
              </a:ext>
            </a:extLst>
          </p:cNvPr>
          <p:cNvSpPr txBox="1"/>
          <p:nvPr/>
        </p:nvSpPr>
        <p:spPr>
          <a:xfrm>
            <a:off x="114299" y="950976"/>
            <a:ext cx="11658599" cy="1964512"/>
          </a:xfrm>
          <a:prstGeom prst="rect">
            <a:avLst/>
          </a:prstGeom>
          <a:noFill/>
        </p:spPr>
        <p:txBody>
          <a:bodyPr wrap="square">
            <a:spAutoFit/>
          </a:bodyPr>
          <a:lstStyle/>
          <a:p>
            <a:pPr marL="514350" indent="-514350">
              <a:lnSpc>
                <a:spcPct val="150000"/>
              </a:lnSpc>
              <a:buFont typeface="+mj-lt"/>
              <a:buAutoNum type="arabicPeriod" startAt="3"/>
            </a:pPr>
            <a:r>
              <a:rPr lang="en-US" sz="2800" b="1" dirty="0">
                <a:latin typeface="Calibri" panose="020F0502020204030204" pitchFamily="34" charset="0"/>
                <a:cs typeface="Calibri" panose="020F0502020204030204" pitchFamily="34" charset="0"/>
              </a:rPr>
              <a:t>Star and Organize Articles:</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Mark important papers for later review.</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Easily filter and review starred papers to track progress.</a:t>
            </a:r>
          </a:p>
        </p:txBody>
      </p:sp>
      <p:pic>
        <p:nvPicPr>
          <p:cNvPr id="4" name="Picture 3">
            <a:extLst>
              <a:ext uri="{FF2B5EF4-FFF2-40B4-BE49-F238E27FC236}">
                <a16:creationId xmlns:a16="http://schemas.microsoft.com/office/drawing/2014/main" id="{5A9712B5-DDAB-19A2-85AD-DC51A1EFE2E4}"/>
              </a:ext>
            </a:extLst>
          </p:cNvPr>
          <p:cNvPicPr>
            <a:picLocks noChangeAspect="1"/>
          </p:cNvPicPr>
          <p:nvPr/>
        </p:nvPicPr>
        <p:blipFill>
          <a:blip r:embed="rId3"/>
          <a:srcRect t="8753" b="6147"/>
          <a:stretch/>
        </p:blipFill>
        <p:spPr>
          <a:xfrm>
            <a:off x="3480305" y="3177001"/>
            <a:ext cx="8718884" cy="4173640"/>
          </a:xfrm>
          <a:prstGeom prst="rect">
            <a:avLst/>
          </a:prstGeom>
        </p:spPr>
      </p:pic>
    </p:spTree>
    <p:extLst>
      <p:ext uri="{BB962C8B-B14F-4D97-AF65-F5344CB8AC3E}">
        <p14:creationId xmlns:p14="http://schemas.microsoft.com/office/powerpoint/2010/main" val="471287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D9CE3-6618-B507-F062-2267D7121248}"/>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4290F164-E9E9-0B38-C540-5F49109A2755}"/>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36EB0356-D584-5EB9-81D0-D958E39F95C1}"/>
              </a:ext>
            </a:extLst>
          </p:cNvPr>
          <p:cNvSpPr txBox="1"/>
          <p:nvPr/>
        </p:nvSpPr>
        <p:spPr>
          <a:xfrm>
            <a:off x="0" y="0"/>
            <a:ext cx="11887199" cy="646331"/>
          </a:xfrm>
          <a:prstGeom prst="rect">
            <a:avLst/>
          </a:prstGeom>
          <a:noFill/>
        </p:spPr>
        <p:txBody>
          <a:bodyPr wrap="square">
            <a:spAutoFit/>
          </a:bodyPr>
          <a:lstStyle/>
          <a:p>
            <a:r>
              <a:rPr lang="en-US" sz="3600" b="1" dirty="0">
                <a:latin typeface="Calibri" panose="020F0502020204030204" pitchFamily="34" charset="0"/>
                <a:cs typeface="Calibri" panose="020F0502020204030204" pitchFamily="34" charset="0"/>
              </a:rPr>
              <a:t>Finding Scholarly Documents</a:t>
            </a:r>
            <a:endParaRPr lang="en-US" sz="3600" b="1" dirty="0"/>
          </a:p>
        </p:txBody>
      </p:sp>
      <p:sp>
        <p:nvSpPr>
          <p:cNvPr id="6" name="Rectangle 1">
            <a:extLst>
              <a:ext uri="{FF2B5EF4-FFF2-40B4-BE49-F238E27FC236}">
                <a16:creationId xmlns:a16="http://schemas.microsoft.com/office/drawing/2014/main" id="{92D6E6DF-021C-CEB8-9382-6FB6B7BEC7A8}"/>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671D4266-D4E0-8093-0D75-724C11F73D40}"/>
              </a:ext>
            </a:extLst>
          </p:cNvPr>
          <p:cNvSpPr txBox="1"/>
          <p:nvPr/>
        </p:nvSpPr>
        <p:spPr>
          <a:xfrm>
            <a:off x="114299" y="950976"/>
            <a:ext cx="11658599" cy="3257174"/>
          </a:xfrm>
          <a:prstGeom prst="rect">
            <a:avLst/>
          </a:prstGeom>
          <a:noFill/>
        </p:spPr>
        <p:txBody>
          <a:bodyPr wrap="square">
            <a:spAutoFit/>
          </a:bodyPr>
          <a:lstStyle/>
          <a:p>
            <a:pPr marL="514350" indent="-514350">
              <a:lnSpc>
                <a:spcPct val="150000"/>
              </a:lnSpc>
              <a:buFont typeface="+mj-lt"/>
              <a:buAutoNum type="arabicPeriod" startAt="4"/>
            </a:pPr>
            <a:r>
              <a:rPr lang="en-US" sz="2800" b="1" dirty="0">
                <a:latin typeface="Calibri" panose="020F0502020204030204" pitchFamily="34" charset="0"/>
                <a:cs typeface="Calibri" panose="020F0502020204030204" pitchFamily="34" charset="0"/>
              </a:rPr>
              <a:t>Advanced Filters:</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Filter results by:</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Publication date.</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Study type (e.g., meta-analysis, reviews).</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Population characteristics (e.g., K-12 students, educators).</a:t>
            </a:r>
          </a:p>
        </p:txBody>
      </p:sp>
      <p:pic>
        <p:nvPicPr>
          <p:cNvPr id="4" name="Picture 3">
            <a:extLst>
              <a:ext uri="{FF2B5EF4-FFF2-40B4-BE49-F238E27FC236}">
                <a16:creationId xmlns:a16="http://schemas.microsoft.com/office/drawing/2014/main" id="{035AF2BE-6E26-E202-5C2A-33D2FAB8C279}"/>
              </a:ext>
            </a:extLst>
          </p:cNvPr>
          <p:cNvPicPr>
            <a:picLocks noChangeAspect="1"/>
          </p:cNvPicPr>
          <p:nvPr/>
        </p:nvPicPr>
        <p:blipFill>
          <a:blip r:embed="rId3"/>
          <a:srcRect t="8753" b="6147"/>
          <a:stretch/>
        </p:blipFill>
        <p:spPr>
          <a:xfrm>
            <a:off x="3490369" y="4306785"/>
            <a:ext cx="8718884" cy="4173640"/>
          </a:xfrm>
          <a:prstGeom prst="rect">
            <a:avLst/>
          </a:prstGeom>
        </p:spPr>
      </p:pic>
    </p:spTree>
    <p:extLst>
      <p:ext uri="{BB962C8B-B14F-4D97-AF65-F5344CB8AC3E}">
        <p14:creationId xmlns:p14="http://schemas.microsoft.com/office/powerpoint/2010/main" val="2599594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6A05C-23CC-3917-C22A-B60EA9366E1A}"/>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DDFDC44B-B76C-92BC-6BD9-688E0C689F2B}"/>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F07A22AF-4142-8B6A-2C85-2261C09A4FB7}"/>
              </a:ext>
            </a:extLst>
          </p:cNvPr>
          <p:cNvSpPr txBox="1"/>
          <p:nvPr/>
        </p:nvSpPr>
        <p:spPr>
          <a:xfrm>
            <a:off x="0" y="0"/>
            <a:ext cx="11887199" cy="646331"/>
          </a:xfrm>
          <a:prstGeom prst="rect">
            <a:avLst/>
          </a:prstGeom>
          <a:noFill/>
        </p:spPr>
        <p:txBody>
          <a:bodyPr wrap="square">
            <a:spAutoFit/>
          </a:bodyPr>
          <a:lstStyle/>
          <a:p>
            <a:r>
              <a:rPr lang="en-US" sz="3600" b="1" dirty="0">
                <a:latin typeface="Calibri" panose="020F0502020204030204" pitchFamily="34" charset="0"/>
                <a:cs typeface="Calibri" panose="020F0502020204030204" pitchFamily="34" charset="0"/>
              </a:rPr>
              <a:t>Finding Scholarly Documents</a:t>
            </a:r>
            <a:endParaRPr lang="en-US" sz="3600" b="1" dirty="0"/>
          </a:p>
        </p:txBody>
      </p:sp>
      <p:sp>
        <p:nvSpPr>
          <p:cNvPr id="6" name="Rectangle 1">
            <a:extLst>
              <a:ext uri="{FF2B5EF4-FFF2-40B4-BE49-F238E27FC236}">
                <a16:creationId xmlns:a16="http://schemas.microsoft.com/office/drawing/2014/main" id="{5BFB54B8-C8E5-2759-841D-C9EC47507401}"/>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B13683B-D122-E56D-696F-E1D6900C32D9}"/>
              </a:ext>
            </a:extLst>
          </p:cNvPr>
          <p:cNvSpPr txBox="1"/>
          <p:nvPr/>
        </p:nvSpPr>
        <p:spPr>
          <a:xfrm>
            <a:off x="114299" y="950976"/>
            <a:ext cx="11658599"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Using Elicit for Research</a:t>
            </a:r>
          </a:p>
          <a:p>
            <a:pPr marL="514350" indent="-514350">
              <a:lnSpc>
                <a:spcPct val="150000"/>
              </a:lnSpc>
              <a:buFont typeface="+mj-lt"/>
              <a:buAutoNum type="arabicPeriod"/>
            </a:pPr>
            <a:r>
              <a:rPr lang="en-US" sz="2800" b="1" dirty="0">
                <a:latin typeface="Calibri" panose="020F0502020204030204" pitchFamily="34" charset="0"/>
                <a:cs typeface="Calibri" panose="020F0502020204030204" pitchFamily="34" charset="0"/>
              </a:rPr>
              <a:t>Refining Research Focus:</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Iteratively search for specific aspects (e.g., ethical implications, pedagogical impact) using suggested phrasing.</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Example: Compare </a:t>
            </a:r>
            <a:r>
              <a:rPr lang="en-US" sz="2800" i="1" dirty="0">
                <a:latin typeface="Calibri" panose="020F0502020204030204" pitchFamily="34" charset="0"/>
                <a:cs typeface="Calibri" panose="020F0502020204030204" pitchFamily="34" charset="0"/>
              </a:rPr>
              <a:t>ethical dilemmas in VR</a:t>
            </a:r>
            <a:r>
              <a:rPr lang="en-US" sz="2800" dirty="0">
                <a:latin typeface="Calibri" panose="020F0502020204030204" pitchFamily="34" charset="0"/>
                <a:cs typeface="Calibri" panose="020F0502020204030204" pitchFamily="34" charset="0"/>
              </a:rPr>
              <a:t> vs. </a:t>
            </a:r>
            <a:r>
              <a:rPr lang="en-US" sz="2800" i="1" dirty="0">
                <a:latin typeface="Calibri" panose="020F0502020204030204" pitchFamily="34" charset="0"/>
                <a:cs typeface="Calibri" panose="020F0502020204030204" pitchFamily="34" charset="0"/>
              </a:rPr>
              <a:t>emotional responses in VR education.</a:t>
            </a:r>
            <a:endParaRPr lang="en-US" sz="28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93ED02E-87B9-9E96-21F2-08475C2DE269}"/>
              </a:ext>
            </a:extLst>
          </p:cNvPr>
          <p:cNvPicPr>
            <a:picLocks noChangeAspect="1"/>
          </p:cNvPicPr>
          <p:nvPr/>
        </p:nvPicPr>
        <p:blipFill>
          <a:blip r:embed="rId3"/>
          <a:srcRect t="8753" b="6147"/>
          <a:stretch/>
        </p:blipFill>
        <p:spPr>
          <a:xfrm>
            <a:off x="3473116" y="4863106"/>
            <a:ext cx="8718884" cy="4173640"/>
          </a:xfrm>
          <a:prstGeom prst="rect">
            <a:avLst/>
          </a:prstGeom>
        </p:spPr>
      </p:pic>
    </p:spTree>
    <p:extLst>
      <p:ext uri="{BB962C8B-B14F-4D97-AF65-F5344CB8AC3E}">
        <p14:creationId xmlns:p14="http://schemas.microsoft.com/office/powerpoint/2010/main" val="312359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4FABC-FDF3-6F98-B2E2-4F02857D9711}"/>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B16670C1-99A2-8DFD-D5B6-074DFEB3D245}"/>
              </a:ext>
            </a:extLst>
          </p:cNvPr>
          <p:cNvPicPr/>
          <p:nvPr/>
        </p:nvPicPr>
        <p:blipFill>
          <a:blip r:embed="rId2" cstate="print"/>
          <a:stretch>
            <a:fillRect/>
          </a:stretch>
        </p:blipFill>
        <p:spPr>
          <a:xfrm>
            <a:off x="10261092" y="0"/>
            <a:ext cx="1930907" cy="1901952"/>
          </a:xfrm>
          <a:prstGeom prst="rect">
            <a:avLst/>
          </a:prstGeom>
        </p:spPr>
      </p:pic>
      <p:graphicFrame>
        <p:nvGraphicFramePr>
          <p:cNvPr id="4" name="Table 3">
            <a:extLst>
              <a:ext uri="{FF2B5EF4-FFF2-40B4-BE49-F238E27FC236}">
                <a16:creationId xmlns:a16="http://schemas.microsoft.com/office/drawing/2014/main" id="{8417A170-C1DF-6525-086F-8E25182B8153}"/>
              </a:ext>
            </a:extLst>
          </p:cNvPr>
          <p:cNvGraphicFramePr>
            <a:graphicFrameLocks noGrp="1"/>
          </p:cNvGraphicFramePr>
          <p:nvPr>
            <p:extLst>
              <p:ext uri="{D42A27DB-BD31-4B8C-83A1-F6EECF244321}">
                <p14:modId xmlns:p14="http://schemas.microsoft.com/office/powerpoint/2010/main" val="1650756082"/>
              </p:ext>
            </p:extLst>
          </p:nvPr>
        </p:nvGraphicFramePr>
        <p:xfrm>
          <a:off x="457200" y="1840422"/>
          <a:ext cx="11582400" cy="2339328"/>
        </p:xfrm>
        <a:graphic>
          <a:graphicData uri="http://schemas.openxmlformats.org/drawingml/2006/table">
            <a:tbl>
              <a:tblPr>
                <a:tableStyleId>{ED083AE6-46FA-4A59-8FB0-9F97EB10719F}</a:tableStyleId>
              </a:tblPr>
              <a:tblGrid>
                <a:gridCol w="990600">
                  <a:extLst>
                    <a:ext uri="{9D8B030D-6E8A-4147-A177-3AD203B41FA5}">
                      <a16:colId xmlns:a16="http://schemas.microsoft.com/office/drawing/2014/main" val="147759491"/>
                    </a:ext>
                  </a:extLst>
                </a:gridCol>
                <a:gridCol w="4495416">
                  <a:extLst>
                    <a:ext uri="{9D8B030D-6E8A-4147-A177-3AD203B41FA5}">
                      <a16:colId xmlns:a16="http://schemas.microsoft.com/office/drawing/2014/main" val="472117411"/>
                    </a:ext>
                  </a:extLst>
                </a:gridCol>
                <a:gridCol w="6096384">
                  <a:extLst>
                    <a:ext uri="{9D8B030D-6E8A-4147-A177-3AD203B41FA5}">
                      <a16:colId xmlns:a16="http://schemas.microsoft.com/office/drawing/2014/main" val="2386046661"/>
                    </a:ext>
                  </a:extLst>
                </a:gridCol>
              </a:tblGrid>
              <a:tr h="274301">
                <a:tc>
                  <a:txBody>
                    <a:bodyPr/>
                    <a:lstStyle/>
                    <a:p>
                      <a:r>
                        <a:rPr lang="en-US" sz="2800"/>
                        <a:t>Week</a:t>
                      </a:r>
                    </a:p>
                  </a:txBody>
                  <a:tcPr marL="68575" marR="68575" marT="34288" marB="34288" anchor="ctr">
                    <a:solidFill>
                      <a:schemeClr val="accent2">
                        <a:lumMod val="20000"/>
                        <a:lumOff val="80000"/>
                      </a:schemeClr>
                    </a:solidFill>
                  </a:tcPr>
                </a:tc>
                <a:tc>
                  <a:txBody>
                    <a:bodyPr/>
                    <a:lstStyle/>
                    <a:p>
                      <a:r>
                        <a:rPr lang="en-US" sz="2800"/>
                        <a:t>Tasks</a:t>
                      </a:r>
                    </a:p>
                  </a:txBody>
                  <a:tcPr marL="68575" marR="68575" marT="34288" marB="34288" anchor="ctr">
                    <a:solidFill>
                      <a:schemeClr val="accent2">
                        <a:lumMod val="20000"/>
                        <a:lumOff val="80000"/>
                      </a:schemeClr>
                    </a:solidFill>
                  </a:tcPr>
                </a:tc>
                <a:tc>
                  <a:txBody>
                    <a:bodyPr/>
                    <a:lstStyle/>
                    <a:p>
                      <a:r>
                        <a:rPr lang="en-US" sz="2800" dirty="0"/>
                        <a:t>Notes</a:t>
                      </a:r>
                    </a:p>
                  </a:txBody>
                  <a:tcPr marL="68575" marR="68575" marT="34288" marB="34288" anchor="ctr">
                    <a:solidFill>
                      <a:schemeClr val="accent2">
                        <a:lumMod val="20000"/>
                        <a:lumOff val="80000"/>
                      </a:schemeClr>
                    </a:solidFill>
                  </a:tcPr>
                </a:tc>
                <a:extLst>
                  <a:ext uri="{0D108BD9-81ED-4DB2-BD59-A6C34878D82A}">
                    <a16:rowId xmlns:a16="http://schemas.microsoft.com/office/drawing/2014/main" val="425577401"/>
                  </a:ext>
                </a:extLst>
              </a:tr>
              <a:tr h="685752">
                <a:tc>
                  <a:txBody>
                    <a:bodyPr/>
                    <a:lstStyle/>
                    <a:p>
                      <a:r>
                        <a:rPr lang="en-US" sz="2800" dirty="0"/>
                        <a:t>8–11</a:t>
                      </a:r>
                    </a:p>
                  </a:txBody>
                  <a:tcPr marL="68575" marR="68575" marT="34288" marB="34288" anchor="ctr"/>
                </a:tc>
                <a:tc>
                  <a:txBody>
                    <a:bodyPr/>
                    <a:lstStyle/>
                    <a:p>
                      <a:r>
                        <a:rPr lang="en-US" sz="2800" dirty="0"/>
                        <a:t>Development + testing</a:t>
                      </a:r>
                    </a:p>
                  </a:txBody>
                  <a:tcPr marL="68575" marR="68575" marT="34288" marB="34288" anchor="ctr"/>
                </a:tc>
                <a:tc>
                  <a:txBody>
                    <a:bodyPr/>
                    <a:lstStyle/>
                    <a:p>
                      <a:r>
                        <a:rPr lang="en-US" sz="2800"/>
                        <a:t>Complete features, peer review, fix bugs, update documents</a:t>
                      </a:r>
                    </a:p>
                  </a:txBody>
                  <a:tcPr marL="68575" marR="68575" marT="34288" marB="34288" anchor="ctr"/>
                </a:tc>
                <a:extLst>
                  <a:ext uri="{0D108BD9-81ED-4DB2-BD59-A6C34878D82A}">
                    <a16:rowId xmlns:a16="http://schemas.microsoft.com/office/drawing/2014/main" val="2010123592"/>
                  </a:ext>
                </a:extLst>
              </a:tr>
              <a:tr h="480026">
                <a:tc>
                  <a:txBody>
                    <a:bodyPr/>
                    <a:lstStyle/>
                    <a:p>
                      <a:r>
                        <a:rPr lang="en-US" sz="2800"/>
                        <a:t>12</a:t>
                      </a:r>
                    </a:p>
                  </a:txBody>
                  <a:tcPr marL="68575" marR="68575" marT="34288" marB="34288" anchor="ctr"/>
                </a:tc>
                <a:tc>
                  <a:txBody>
                    <a:bodyPr/>
                    <a:lstStyle/>
                    <a:p>
                      <a:r>
                        <a:rPr lang="en-US" sz="2800" dirty="0"/>
                        <a:t>Submit Final Prototype + Docs (Assessment 4)</a:t>
                      </a:r>
                    </a:p>
                  </a:txBody>
                  <a:tcPr marL="68575" marR="68575" marT="34288" marB="34288" anchor="ctr"/>
                </a:tc>
                <a:tc>
                  <a:txBody>
                    <a:bodyPr/>
                    <a:lstStyle/>
                    <a:p>
                      <a:r>
                        <a:rPr lang="en-US" sz="2800" dirty="0"/>
                        <a:t>Include testing report, user manual, installation guide, project closure plan</a:t>
                      </a:r>
                    </a:p>
                  </a:txBody>
                  <a:tcPr marL="68575" marR="68575" marT="34288" marB="34288" anchor="ctr"/>
                </a:tc>
                <a:extLst>
                  <a:ext uri="{0D108BD9-81ED-4DB2-BD59-A6C34878D82A}">
                    <a16:rowId xmlns:a16="http://schemas.microsoft.com/office/drawing/2014/main" val="817413514"/>
                  </a:ext>
                </a:extLst>
              </a:tr>
            </a:tbl>
          </a:graphicData>
        </a:graphic>
      </p:graphicFrame>
      <p:sp>
        <p:nvSpPr>
          <p:cNvPr id="6" name="TextBox 5">
            <a:extLst>
              <a:ext uri="{FF2B5EF4-FFF2-40B4-BE49-F238E27FC236}">
                <a16:creationId xmlns:a16="http://schemas.microsoft.com/office/drawing/2014/main" id="{FF0986BC-4E2B-FA83-9372-979E76DB7307}"/>
              </a:ext>
            </a:extLst>
          </p:cNvPr>
          <p:cNvSpPr txBox="1"/>
          <p:nvPr/>
        </p:nvSpPr>
        <p:spPr>
          <a:xfrm>
            <a:off x="0" y="0"/>
            <a:ext cx="11887199" cy="646331"/>
          </a:xfrm>
          <a:prstGeom prst="rect">
            <a:avLst/>
          </a:prstGeom>
          <a:noFill/>
        </p:spPr>
        <p:txBody>
          <a:bodyPr wrap="square">
            <a:spAutoFit/>
          </a:bodyPr>
          <a:lstStyle/>
          <a:p>
            <a:r>
              <a:rPr lang="en-US" sz="3600" b="1" dirty="0"/>
              <a:t>Weekly Task Breakdown &amp; Milestones</a:t>
            </a:r>
          </a:p>
        </p:txBody>
      </p:sp>
    </p:spTree>
    <p:extLst>
      <p:ext uri="{BB962C8B-B14F-4D97-AF65-F5344CB8AC3E}">
        <p14:creationId xmlns:p14="http://schemas.microsoft.com/office/powerpoint/2010/main" val="3105833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AFFB4-1527-443C-AD79-15C3C2166C2F}"/>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BB3A24EE-1C65-1AFD-18A1-A17203EB98AE}"/>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108EE168-EDFD-7B7B-FB56-369A27D1190C}"/>
              </a:ext>
            </a:extLst>
          </p:cNvPr>
          <p:cNvSpPr txBox="1"/>
          <p:nvPr/>
        </p:nvSpPr>
        <p:spPr>
          <a:xfrm>
            <a:off x="0" y="0"/>
            <a:ext cx="11887199" cy="646331"/>
          </a:xfrm>
          <a:prstGeom prst="rect">
            <a:avLst/>
          </a:prstGeom>
          <a:noFill/>
        </p:spPr>
        <p:txBody>
          <a:bodyPr wrap="square">
            <a:spAutoFit/>
          </a:bodyPr>
          <a:lstStyle/>
          <a:p>
            <a:r>
              <a:rPr lang="en-US" sz="3600" b="1" dirty="0">
                <a:latin typeface="Calibri" panose="020F0502020204030204" pitchFamily="34" charset="0"/>
                <a:cs typeface="Calibri" panose="020F0502020204030204" pitchFamily="34" charset="0"/>
              </a:rPr>
              <a:t>Finding Scholarly Documents</a:t>
            </a:r>
            <a:endParaRPr lang="en-US" sz="3600" b="1" dirty="0"/>
          </a:p>
        </p:txBody>
      </p:sp>
      <p:sp>
        <p:nvSpPr>
          <p:cNvPr id="6" name="Rectangle 1">
            <a:extLst>
              <a:ext uri="{FF2B5EF4-FFF2-40B4-BE49-F238E27FC236}">
                <a16:creationId xmlns:a16="http://schemas.microsoft.com/office/drawing/2014/main" id="{0EE3052F-C173-798B-AB66-66391794C9D5}"/>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E62D9916-A8EC-A9E1-92A2-5DAABEE5C26D}"/>
              </a:ext>
            </a:extLst>
          </p:cNvPr>
          <p:cNvSpPr txBox="1"/>
          <p:nvPr/>
        </p:nvSpPr>
        <p:spPr>
          <a:xfrm>
            <a:off x="114299" y="950976"/>
            <a:ext cx="11658599" cy="2610843"/>
          </a:xfrm>
          <a:prstGeom prst="rect">
            <a:avLst/>
          </a:prstGeom>
          <a:noFill/>
        </p:spPr>
        <p:txBody>
          <a:bodyPr wrap="square">
            <a:spAutoFit/>
          </a:bodyPr>
          <a:lstStyle/>
          <a:p>
            <a:pPr marL="514350" indent="-514350">
              <a:lnSpc>
                <a:spcPct val="150000"/>
              </a:lnSpc>
              <a:buFont typeface="+mj-lt"/>
              <a:buAutoNum type="arabicPeriod" startAt="2"/>
            </a:pPr>
            <a:r>
              <a:rPr lang="en-US" sz="2800" b="1" dirty="0">
                <a:latin typeface="Calibri" panose="020F0502020204030204" pitchFamily="34" charset="0"/>
                <a:cs typeface="Calibri" panose="020F0502020204030204" pitchFamily="34" charset="0"/>
              </a:rPr>
              <a:t>Finding Key Details:</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Identify participant demographics, technologies used, and study findings quickly.</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Example: </a:t>
            </a:r>
            <a:r>
              <a:rPr lang="en-US" sz="2800" i="1" dirty="0">
                <a:latin typeface="Calibri" panose="020F0502020204030204" pitchFamily="34" charset="0"/>
                <a:cs typeface="Calibri" panose="020F0502020204030204" pitchFamily="34" charset="0"/>
              </a:rPr>
              <a:t>VR in Holocaust education encountered ethical dilemmas.</a:t>
            </a:r>
            <a:endParaRPr lang="en-US" sz="28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A3B52FF-9099-F566-F316-8BC642BA7F76}"/>
              </a:ext>
            </a:extLst>
          </p:cNvPr>
          <p:cNvPicPr>
            <a:picLocks noChangeAspect="1"/>
          </p:cNvPicPr>
          <p:nvPr/>
        </p:nvPicPr>
        <p:blipFill>
          <a:blip r:embed="rId3"/>
          <a:srcRect t="8753" b="6147"/>
          <a:stretch/>
        </p:blipFill>
        <p:spPr>
          <a:xfrm>
            <a:off x="3478867" y="3613150"/>
            <a:ext cx="8718884" cy="4173640"/>
          </a:xfrm>
          <a:prstGeom prst="rect">
            <a:avLst/>
          </a:prstGeom>
        </p:spPr>
      </p:pic>
    </p:spTree>
    <p:extLst>
      <p:ext uri="{BB962C8B-B14F-4D97-AF65-F5344CB8AC3E}">
        <p14:creationId xmlns:p14="http://schemas.microsoft.com/office/powerpoint/2010/main" val="1891704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983EF-7953-F52F-C93F-D56ECC676497}"/>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B46E94D9-44CD-6467-65A6-097D7AD1A21F}"/>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C3D9679E-B207-AE8F-74C3-F7210E5F5D65}"/>
              </a:ext>
            </a:extLst>
          </p:cNvPr>
          <p:cNvSpPr txBox="1"/>
          <p:nvPr/>
        </p:nvSpPr>
        <p:spPr>
          <a:xfrm>
            <a:off x="0" y="0"/>
            <a:ext cx="11887199" cy="646331"/>
          </a:xfrm>
          <a:prstGeom prst="rect">
            <a:avLst/>
          </a:prstGeom>
          <a:noFill/>
        </p:spPr>
        <p:txBody>
          <a:bodyPr wrap="square">
            <a:spAutoFit/>
          </a:bodyPr>
          <a:lstStyle/>
          <a:p>
            <a:r>
              <a:rPr lang="en-US" sz="3600" b="1" dirty="0">
                <a:latin typeface="Calibri" panose="020F0502020204030204" pitchFamily="34" charset="0"/>
                <a:cs typeface="Calibri" panose="020F0502020204030204" pitchFamily="34" charset="0"/>
              </a:rPr>
              <a:t>Finding Scholarly Documents</a:t>
            </a:r>
            <a:endParaRPr lang="en-US" sz="3600" b="1" dirty="0"/>
          </a:p>
        </p:txBody>
      </p:sp>
      <p:sp>
        <p:nvSpPr>
          <p:cNvPr id="6" name="Rectangle 1">
            <a:extLst>
              <a:ext uri="{FF2B5EF4-FFF2-40B4-BE49-F238E27FC236}">
                <a16:creationId xmlns:a16="http://schemas.microsoft.com/office/drawing/2014/main" id="{9ABF45A8-A631-9A30-24FA-3D02FAA6FDE1}"/>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6D6DD56D-B7D7-8B51-7FD6-4FAF6A000BA6}"/>
              </a:ext>
            </a:extLst>
          </p:cNvPr>
          <p:cNvSpPr txBox="1"/>
          <p:nvPr/>
        </p:nvSpPr>
        <p:spPr>
          <a:xfrm>
            <a:off x="114299" y="950976"/>
            <a:ext cx="11658599" cy="1964512"/>
          </a:xfrm>
          <a:prstGeom prst="rect">
            <a:avLst/>
          </a:prstGeom>
          <a:noFill/>
        </p:spPr>
        <p:txBody>
          <a:bodyPr wrap="square">
            <a:spAutoFit/>
          </a:bodyPr>
          <a:lstStyle/>
          <a:p>
            <a:pPr marL="514350" indent="-514350">
              <a:lnSpc>
                <a:spcPct val="150000"/>
              </a:lnSpc>
              <a:buFont typeface="+mj-lt"/>
              <a:buAutoNum type="arabicPeriod" startAt="3"/>
            </a:pPr>
            <a:r>
              <a:rPr lang="en-US" sz="2800" b="1" dirty="0">
                <a:latin typeface="Calibri" panose="020F0502020204030204" pitchFamily="34" charset="0"/>
                <a:cs typeface="Calibri" panose="020F0502020204030204" pitchFamily="34" charset="0"/>
              </a:rPr>
              <a:t>Tracking Methodology:</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Elicit logs search terms and strategies, which can be referenced when documenting your literature review methodology.</a:t>
            </a:r>
          </a:p>
        </p:txBody>
      </p:sp>
      <p:pic>
        <p:nvPicPr>
          <p:cNvPr id="4" name="Picture 3">
            <a:extLst>
              <a:ext uri="{FF2B5EF4-FFF2-40B4-BE49-F238E27FC236}">
                <a16:creationId xmlns:a16="http://schemas.microsoft.com/office/drawing/2014/main" id="{31DA8938-015E-BAFD-E0AF-4254881F47AA}"/>
              </a:ext>
            </a:extLst>
          </p:cNvPr>
          <p:cNvPicPr>
            <a:picLocks noChangeAspect="1"/>
          </p:cNvPicPr>
          <p:nvPr/>
        </p:nvPicPr>
        <p:blipFill>
          <a:blip r:embed="rId3"/>
          <a:srcRect t="8753" b="6147"/>
          <a:stretch/>
        </p:blipFill>
        <p:spPr>
          <a:xfrm>
            <a:off x="3478867" y="3613150"/>
            <a:ext cx="8718884" cy="4173640"/>
          </a:xfrm>
          <a:prstGeom prst="rect">
            <a:avLst/>
          </a:prstGeom>
        </p:spPr>
      </p:pic>
    </p:spTree>
    <p:extLst>
      <p:ext uri="{BB962C8B-B14F-4D97-AF65-F5344CB8AC3E}">
        <p14:creationId xmlns:p14="http://schemas.microsoft.com/office/powerpoint/2010/main" val="7505020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34358-388C-4C15-2411-ABD4C6EFB5AF}"/>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0FF8BB37-D78C-4FF3-A3F4-001F2B316FC0}"/>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0835B226-7C95-74E0-0713-EA7453EA5578}"/>
              </a:ext>
            </a:extLst>
          </p:cNvPr>
          <p:cNvSpPr txBox="1"/>
          <p:nvPr/>
        </p:nvSpPr>
        <p:spPr>
          <a:xfrm>
            <a:off x="0" y="0"/>
            <a:ext cx="11887199" cy="646331"/>
          </a:xfrm>
          <a:prstGeom prst="rect">
            <a:avLst/>
          </a:prstGeom>
          <a:noFill/>
        </p:spPr>
        <p:txBody>
          <a:bodyPr wrap="square">
            <a:spAutoFit/>
          </a:bodyPr>
          <a:lstStyle/>
          <a:p>
            <a:r>
              <a:rPr lang="en-US" sz="3600" b="1" dirty="0">
                <a:latin typeface="Calibri" panose="020F0502020204030204" pitchFamily="34" charset="0"/>
                <a:cs typeface="Calibri" panose="020F0502020204030204" pitchFamily="34" charset="0"/>
              </a:rPr>
              <a:t>Finding Scholarly Documents</a:t>
            </a:r>
            <a:endParaRPr lang="en-US" sz="3600" b="1" dirty="0"/>
          </a:p>
        </p:txBody>
      </p:sp>
      <p:sp>
        <p:nvSpPr>
          <p:cNvPr id="6" name="Rectangle 1">
            <a:extLst>
              <a:ext uri="{FF2B5EF4-FFF2-40B4-BE49-F238E27FC236}">
                <a16:creationId xmlns:a16="http://schemas.microsoft.com/office/drawing/2014/main" id="{AD3D0F63-05B5-E4FF-94B9-90A348A7B227}"/>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EE7622A-1CD9-0F1C-B9E1-946D2A3FE57F}"/>
              </a:ext>
            </a:extLst>
          </p:cNvPr>
          <p:cNvSpPr txBox="1"/>
          <p:nvPr/>
        </p:nvSpPr>
        <p:spPr>
          <a:xfrm>
            <a:off x="114299" y="950976"/>
            <a:ext cx="11658599"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Best Practices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Cross-Verify Information:</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Abstract summaries are AI-generated; always verify by reading the original paper.</a:t>
            </a:r>
          </a:p>
        </p:txBody>
      </p:sp>
      <p:pic>
        <p:nvPicPr>
          <p:cNvPr id="4" name="Picture 3">
            <a:extLst>
              <a:ext uri="{FF2B5EF4-FFF2-40B4-BE49-F238E27FC236}">
                <a16:creationId xmlns:a16="http://schemas.microsoft.com/office/drawing/2014/main" id="{1875D67D-0210-4B7D-407C-13BDDE0E3982}"/>
              </a:ext>
            </a:extLst>
          </p:cNvPr>
          <p:cNvPicPr>
            <a:picLocks noChangeAspect="1"/>
          </p:cNvPicPr>
          <p:nvPr/>
        </p:nvPicPr>
        <p:blipFill>
          <a:blip r:embed="rId3"/>
          <a:srcRect t="8753" b="6147"/>
          <a:stretch/>
        </p:blipFill>
        <p:spPr>
          <a:xfrm>
            <a:off x="3478867" y="3613150"/>
            <a:ext cx="8718884" cy="4173640"/>
          </a:xfrm>
          <a:prstGeom prst="rect">
            <a:avLst/>
          </a:prstGeom>
        </p:spPr>
      </p:pic>
    </p:spTree>
    <p:extLst>
      <p:ext uri="{BB962C8B-B14F-4D97-AF65-F5344CB8AC3E}">
        <p14:creationId xmlns:p14="http://schemas.microsoft.com/office/powerpoint/2010/main" val="5255242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0D78A-072C-1AB2-75C8-91FDC220EAFB}"/>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390524BE-75A3-3D43-2C87-69905AD0AD4E}"/>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0C70EF87-511B-5493-9B02-0CF0AAA21FD7}"/>
              </a:ext>
            </a:extLst>
          </p:cNvPr>
          <p:cNvSpPr txBox="1"/>
          <p:nvPr/>
        </p:nvSpPr>
        <p:spPr>
          <a:xfrm>
            <a:off x="0" y="0"/>
            <a:ext cx="11887199" cy="646331"/>
          </a:xfrm>
          <a:prstGeom prst="rect">
            <a:avLst/>
          </a:prstGeom>
          <a:noFill/>
        </p:spPr>
        <p:txBody>
          <a:bodyPr wrap="square">
            <a:spAutoFit/>
          </a:bodyPr>
          <a:lstStyle/>
          <a:p>
            <a:r>
              <a:rPr lang="en-US" sz="3600" b="1" dirty="0">
                <a:latin typeface="Calibri" panose="020F0502020204030204" pitchFamily="34" charset="0"/>
                <a:cs typeface="Calibri" panose="020F0502020204030204" pitchFamily="34" charset="0"/>
              </a:rPr>
              <a:t>Finding Scholarly Documents</a:t>
            </a:r>
            <a:endParaRPr lang="en-US" sz="3600" b="1" dirty="0"/>
          </a:p>
        </p:txBody>
      </p:sp>
      <p:sp>
        <p:nvSpPr>
          <p:cNvPr id="6" name="Rectangle 1">
            <a:extLst>
              <a:ext uri="{FF2B5EF4-FFF2-40B4-BE49-F238E27FC236}">
                <a16:creationId xmlns:a16="http://schemas.microsoft.com/office/drawing/2014/main" id="{8D9FF7D4-E61F-AF6A-A1B0-CF0E27FA1A9A}"/>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929EF1E7-2CF0-62DC-A359-EBA32F122338}"/>
              </a:ext>
            </a:extLst>
          </p:cNvPr>
          <p:cNvSpPr txBox="1"/>
          <p:nvPr/>
        </p:nvSpPr>
        <p:spPr>
          <a:xfrm>
            <a:off x="114299" y="950976"/>
            <a:ext cx="11658599" cy="1318181"/>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Maintain Academic Integrity:</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Do not copy summaries directly; cite original sources appropriately.</a:t>
            </a:r>
          </a:p>
        </p:txBody>
      </p:sp>
      <p:pic>
        <p:nvPicPr>
          <p:cNvPr id="4" name="Picture 3">
            <a:extLst>
              <a:ext uri="{FF2B5EF4-FFF2-40B4-BE49-F238E27FC236}">
                <a16:creationId xmlns:a16="http://schemas.microsoft.com/office/drawing/2014/main" id="{801B5126-0681-84F6-2DEB-869EFC8F8841}"/>
              </a:ext>
            </a:extLst>
          </p:cNvPr>
          <p:cNvPicPr>
            <a:picLocks noChangeAspect="1"/>
          </p:cNvPicPr>
          <p:nvPr/>
        </p:nvPicPr>
        <p:blipFill>
          <a:blip r:embed="rId3"/>
          <a:srcRect t="8753" b="6147"/>
          <a:stretch/>
        </p:blipFill>
        <p:spPr>
          <a:xfrm>
            <a:off x="3478867" y="3613150"/>
            <a:ext cx="8718884" cy="4173640"/>
          </a:xfrm>
          <a:prstGeom prst="rect">
            <a:avLst/>
          </a:prstGeom>
        </p:spPr>
      </p:pic>
    </p:spTree>
    <p:extLst>
      <p:ext uri="{BB962C8B-B14F-4D97-AF65-F5344CB8AC3E}">
        <p14:creationId xmlns:p14="http://schemas.microsoft.com/office/powerpoint/2010/main" val="1887550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3BE08-8209-C486-8EC2-A79808F3442C}"/>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FEC93B80-1BFB-BDCF-F69F-97F820DABC31}"/>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3DE48DD6-201C-D334-54A5-A4A72C5BDE5B}"/>
              </a:ext>
            </a:extLst>
          </p:cNvPr>
          <p:cNvSpPr txBox="1"/>
          <p:nvPr/>
        </p:nvSpPr>
        <p:spPr>
          <a:xfrm>
            <a:off x="0" y="0"/>
            <a:ext cx="11887199" cy="646331"/>
          </a:xfrm>
          <a:prstGeom prst="rect">
            <a:avLst/>
          </a:prstGeom>
          <a:noFill/>
        </p:spPr>
        <p:txBody>
          <a:bodyPr wrap="square">
            <a:spAutoFit/>
          </a:bodyPr>
          <a:lstStyle/>
          <a:p>
            <a:r>
              <a:rPr lang="en-US" sz="3600" b="1" dirty="0">
                <a:latin typeface="Calibri" panose="020F0502020204030204" pitchFamily="34" charset="0"/>
                <a:cs typeface="Calibri" panose="020F0502020204030204" pitchFamily="34" charset="0"/>
              </a:rPr>
              <a:t>Finding Scholarly Documents</a:t>
            </a:r>
            <a:endParaRPr lang="en-US" sz="3600" b="1" dirty="0"/>
          </a:p>
        </p:txBody>
      </p:sp>
      <p:sp>
        <p:nvSpPr>
          <p:cNvPr id="6" name="Rectangle 1">
            <a:extLst>
              <a:ext uri="{FF2B5EF4-FFF2-40B4-BE49-F238E27FC236}">
                <a16:creationId xmlns:a16="http://schemas.microsoft.com/office/drawing/2014/main" id="{421AC92D-5D86-7312-1BB1-4BC1C66E8213}"/>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FB3F3F15-FCA8-8D61-A9E8-E21B7DCA7F35}"/>
              </a:ext>
            </a:extLst>
          </p:cNvPr>
          <p:cNvSpPr txBox="1"/>
          <p:nvPr/>
        </p:nvSpPr>
        <p:spPr>
          <a:xfrm>
            <a:off x="114299" y="950976"/>
            <a:ext cx="11658599" cy="1964512"/>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Iterate and Experiment:</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Use Elicit to explore alternative query phrasings for broader or narrower scopes.</a:t>
            </a:r>
          </a:p>
        </p:txBody>
      </p:sp>
      <p:pic>
        <p:nvPicPr>
          <p:cNvPr id="4" name="Picture 3">
            <a:extLst>
              <a:ext uri="{FF2B5EF4-FFF2-40B4-BE49-F238E27FC236}">
                <a16:creationId xmlns:a16="http://schemas.microsoft.com/office/drawing/2014/main" id="{FA42E7D3-0FEA-AA6A-D783-6F4983EC23D3}"/>
              </a:ext>
            </a:extLst>
          </p:cNvPr>
          <p:cNvPicPr>
            <a:picLocks noChangeAspect="1"/>
          </p:cNvPicPr>
          <p:nvPr/>
        </p:nvPicPr>
        <p:blipFill>
          <a:blip r:embed="rId3"/>
          <a:srcRect t="8753" b="6147"/>
          <a:stretch/>
        </p:blipFill>
        <p:spPr>
          <a:xfrm>
            <a:off x="3478867" y="3613150"/>
            <a:ext cx="8718884" cy="4173640"/>
          </a:xfrm>
          <a:prstGeom prst="rect">
            <a:avLst/>
          </a:prstGeom>
        </p:spPr>
      </p:pic>
    </p:spTree>
    <p:extLst>
      <p:ext uri="{BB962C8B-B14F-4D97-AF65-F5344CB8AC3E}">
        <p14:creationId xmlns:p14="http://schemas.microsoft.com/office/powerpoint/2010/main" val="16912699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5405C-C57A-4B1C-DE73-B7A60FD2BF94}"/>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2DCA0A18-95BE-92A4-4540-646A8E1E5F05}"/>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96F54B18-36CF-B254-2C3E-100D672079CB}"/>
              </a:ext>
            </a:extLst>
          </p:cNvPr>
          <p:cNvSpPr txBox="1"/>
          <p:nvPr/>
        </p:nvSpPr>
        <p:spPr>
          <a:xfrm>
            <a:off x="0" y="0"/>
            <a:ext cx="11887199" cy="646331"/>
          </a:xfrm>
          <a:prstGeom prst="rect">
            <a:avLst/>
          </a:prstGeom>
          <a:noFill/>
        </p:spPr>
        <p:txBody>
          <a:bodyPr wrap="square">
            <a:spAutoFit/>
          </a:bodyPr>
          <a:lstStyle/>
          <a:p>
            <a:r>
              <a:rPr lang="en-US" sz="3600" b="1" dirty="0">
                <a:latin typeface="Calibri" panose="020F0502020204030204" pitchFamily="34" charset="0"/>
                <a:cs typeface="Calibri" panose="020F0502020204030204" pitchFamily="34" charset="0"/>
              </a:rPr>
              <a:t>Finding Scholarly Documents</a:t>
            </a:r>
            <a:endParaRPr lang="en-US" sz="3600" b="1" dirty="0"/>
          </a:p>
        </p:txBody>
      </p:sp>
      <p:sp>
        <p:nvSpPr>
          <p:cNvPr id="6" name="Rectangle 1">
            <a:extLst>
              <a:ext uri="{FF2B5EF4-FFF2-40B4-BE49-F238E27FC236}">
                <a16:creationId xmlns:a16="http://schemas.microsoft.com/office/drawing/2014/main" id="{9C9DC1A4-1210-A819-5F4D-34218408D4A9}"/>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AF4D9CC-5197-1DB3-A87F-99A91407E252}"/>
              </a:ext>
            </a:extLst>
          </p:cNvPr>
          <p:cNvSpPr txBox="1"/>
          <p:nvPr/>
        </p:nvSpPr>
        <p:spPr>
          <a:xfrm>
            <a:off x="114299" y="950976"/>
            <a:ext cx="11658599" cy="1318181"/>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Use as a Complementary Tool:</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Combine Elicit with traditional databases for comprehensive results</a:t>
            </a:r>
          </a:p>
        </p:txBody>
      </p:sp>
      <p:pic>
        <p:nvPicPr>
          <p:cNvPr id="4" name="Picture 3">
            <a:extLst>
              <a:ext uri="{FF2B5EF4-FFF2-40B4-BE49-F238E27FC236}">
                <a16:creationId xmlns:a16="http://schemas.microsoft.com/office/drawing/2014/main" id="{0B78502D-A639-DBE4-C175-C82032B6C8A4}"/>
              </a:ext>
            </a:extLst>
          </p:cNvPr>
          <p:cNvPicPr>
            <a:picLocks noChangeAspect="1"/>
          </p:cNvPicPr>
          <p:nvPr/>
        </p:nvPicPr>
        <p:blipFill>
          <a:blip r:embed="rId3"/>
          <a:srcRect t="8753" b="6147"/>
          <a:stretch/>
        </p:blipFill>
        <p:spPr>
          <a:xfrm>
            <a:off x="3478867" y="3613150"/>
            <a:ext cx="8718884" cy="4173640"/>
          </a:xfrm>
          <a:prstGeom prst="rect">
            <a:avLst/>
          </a:prstGeom>
        </p:spPr>
      </p:pic>
    </p:spTree>
    <p:extLst>
      <p:ext uri="{BB962C8B-B14F-4D97-AF65-F5344CB8AC3E}">
        <p14:creationId xmlns:p14="http://schemas.microsoft.com/office/powerpoint/2010/main" val="524488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51802-EB28-562B-FFAF-F27294E09BC3}"/>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68C20FCC-DDD2-0D41-DA70-E34C44ACD233}"/>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D47E0DCC-F9E4-BC62-0DD5-8963AC0AF0CF}"/>
              </a:ext>
            </a:extLst>
          </p:cNvPr>
          <p:cNvSpPr txBox="1"/>
          <p:nvPr/>
        </p:nvSpPr>
        <p:spPr>
          <a:xfrm>
            <a:off x="0" y="0"/>
            <a:ext cx="11887199" cy="646331"/>
          </a:xfrm>
          <a:prstGeom prst="rect">
            <a:avLst/>
          </a:prstGeom>
          <a:noFill/>
        </p:spPr>
        <p:txBody>
          <a:bodyPr wrap="square">
            <a:spAutoFit/>
          </a:bodyPr>
          <a:lstStyle/>
          <a:p>
            <a:r>
              <a:rPr lang="en-US" sz="3600" b="1" dirty="0">
                <a:latin typeface="Calibri" panose="020F0502020204030204" pitchFamily="34" charset="0"/>
                <a:cs typeface="Calibri" panose="020F0502020204030204" pitchFamily="34" charset="0"/>
              </a:rPr>
              <a:t>Finding Scholarly Documents</a:t>
            </a:r>
            <a:endParaRPr lang="en-US" sz="3600" b="1" dirty="0"/>
          </a:p>
        </p:txBody>
      </p:sp>
      <p:sp>
        <p:nvSpPr>
          <p:cNvPr id="6" name="Rectangle 1">
            <a:extLst>
              <a:ext uri="{FF2B5EF4-FFF2-40B4-BE49-F238E27FC236}">
                <a16:creationId xmlns:a16="http://schemas.microsoft.com/office/drawing/2014/main" id="{452FB38E-EE05-4C61-54CA-CE34E9ED9C7F}"/>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F3578CFE-5956-D06A-3149-3D01367CA27A}"/>
              </a:ext>
            </a:extLst>
          </p:cNvPr>
          <p:cNvSpPr txBox="1"/>
          <p:nvPr/>
        </p:nvSpPr>
        <p:spPr>
          <a:xfrm>
            <a:off x="114299" y="950976"/>
            <a:ext cx="11658599"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Benefits and Ethical Considerations</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Benefits:</a:t>
            </a:r>
            <a:endParaRPr lang="en-US" sz="2800" dirty="0">
              <a:latin typeface="Calibri" panose="020F0502020204030204" pitchFamily="34" charset="0"/>
              <a:cs typeface="Calibri" panose="020F0502020204030204" pitchFamily="34" charset="0"/>
            </a:endParaRP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Streamlines literature review process.</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Highlights key findings and trends quickly.</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Encourages refining research questions effectively.</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Ethical Considerations:</a:t>
            </a:r>
            <a:endParaRPr lang="en-US" sz="2800" dirty="0">
              <a:latin typeface="Calibri" panose="020F0502020204030204" pitchFamily="34" charset="0"/>
              <a:cs typeface="Calibri" panose="020F0502020204030204" pitchFamily="34" charset="0"/>
            </a:endParaRP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Acknowledge original authors and avoid plagiarism.</a:t>
            </a:r>
          </a:p>
          <a:p>
            <a:pPr marL="1371600" lvl="2"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Critically evaluate the reliability and completeness of AI summaries.</a:t>
            </a:r>
          </a:p>
        </p:txBody>
      </p:sp>
    </p:spTree>
    <p:extLst>
      <p:ext uri="{BB962C8B-B14F-4D97-AF65-F5344CB8AC3E}">
        <p14:creationId xmlns:p14="http://schemas.microsoft.com/office/powerpoint/2010/main" val="12859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A6AFF-42B9-76C9-758D-86240D008603}"/>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541C071A-C693-8B3B-F6F5-234711E32A60}"/>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848AE380-6A84-7175-FB73-90DE9263039C}"/>
              </a:ext>
            </a:extLst>
          </p:cNvPr>
          <p:cNvSpPr txBox="1"/>
          <p:nvPr/>
        </p:nvSpPr>
        <p:spPr>
          <a:xfrm>
            <a:off x="0" y="0"/>
            <a:ext cx="11887199" cy="646331"/>
          </a:xfrm>
          <a:prstGeom prst="rect">
            <a:avLst/>
          </a:prstGeom>
          <a:noFill/>
        </p:spPr>
        <p:txBody>
          <a:bodyPr wrap="square">
            <a:spAutoFit/>
          </a:bodyPr>
          <a:lstStyle/>
          <a:p>
            <a:r>
              <a:rPr lang="en-US" sz="3600" b="1" dirty="0">
                <a:latin typeface="Calibri" panose="020F0502020204030204" pitchFamily="34" charset="0"/>
                <a:cs typeface="Calibri" panose="020F0502020204030204" pitchFamily="34" charset="0"/>
              </a:rPr>
              <a:t>Finding Scholarly Documents</a:t>
            </a:r>
            <a:endParaRPr lang="en-US" sz="3600" b="1" dirty="0"/>
          </a:p>
        </p:txBody>
      </p:sp>
      <p:sp>
        <p:nvSpPr>
          <p:cNvPr id="6" name="Rectangle 1">
            <a:extLst>
              <a:ext uri="{FF2B5EF4-FFF2-40B4-BE49-F238E27FC236}">
                <a16:creationId xmlns:a16="http://schemas.microsoft.com/office/drawing/2014/main" id="{03CB16B9-248A-2EDD-9E5F-BF95C7FF845D}"/>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70D62DD-D2DC-2720-0FD5-6698DD19E244}"/>
              </a:ext>
            </a:extLst>
          </p:cNvPr>
          <p:cNvSpPr txBox="1"/>
          <p:nvPr/>
        </p:nvSpPr>
        <p:spPr>
          <a:xfrm>
            <a:off x="114299" y="950976"/>
            <a:ext cx="11658599"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Conclusion</a:t>
            </a:r>
          </a:p>
          <a:p>
            <a:pPr>
              <a:lnSpc>
                <a:spcPct val="150000"/>
              </a:lnSpc>
            </a:pPr>
            <a:r>
              <a:rPr lang="en-US" sz="2800" dirty="0">
                <a:latin typeface="Calibri" panose="020F0502020204030204" pitchFamily="34" charset="0"/>
                <a:cs typeface="Calibri" panose="020F0502020204030204" pitchFamily="34" charset="0"/>
              </a:rPr>
              <a:t>Elicit revolutionizes the way researchers approach literature reviews by offering an AI-powered, efficient search tool. While it provides a powerful means to streamline academic exploration, critical thinking and verification are essential to ensure scholarly rigor. Use it as a complementary tool to traditional methods, and always prioritize ethical research practices.</a:t>
            </a:r>
          </a:p>
        </p:txBody>
      </p:sp>
    </p:spTree>
    <p:extLst>
      <p:ext uri="{BB962C8B-B14F-4D97-AF65-F5344CB8AC3E}">
        <p14:creationId xmlns:p14="http://schemas.microsoft.com/office/powerpoint/2010/main" val="2563989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6DE7C-74C3-0A11-E0C9-F709672A54C8}"/>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A7C5D2D9-F2EF-EDB5-D2E5-72CD34DE1113}"/>
              </a:ext>
            </a:extLst>
          </p:cNvPr>
          <p:cNvPicPr/>
          <p:nvPr/>
        </p:nvPicPr>
        <p:blipFill>
          <a:blip r:embed="rId2" cstate="print"/>
          <a:stretch>
            <a:fillRect/>
          </a:stretch>
        </p:blipFill>
        <p:spPr>
          <a:xfrm>
            <a:off x="10261092" y="0"/>
            <a:ext cx="1930907" cy="1901952"/>
          </a:xfrm>
          <a:prstGeom prst="rect">
            <a:avLst/>
          </a:prstGeom>
        </p:spPr>
      </p:pic>
      <p:sp>
        <p:nvSpPr>
          <p:cNvPr id="6" name="Rectangle 1">
            <a:extLst>
              <a:ext uri="{FF2B5EF4-FFF2-40B4-BE49-F238E27FC236}">
                <a16:creationId xmlns:a16="http://schemas.microsoft.com/office/drawing/2014/main" id="{5034D4DC-E056-DBD0-51A3-9DD04D0B34F6}"/>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EE4B789D-FB92-4263-7CE3-E2B3627272C4}"/>
              </a:ext>
            </a:extLst>
          </p:cNvPr>
          <p:cNvSpPr txBox="1"/>
          <p:nvPr/>
        </p:nvSpPr>
        <p:spPr>
          <a:xfrm>
            <a:off x="323913" y="1219200"/>
            <a:ext cx="11544174" cy="3257174"/>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Tools for Citation:</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Online Platform: ProQuest (Blackboard; contact library at Holmes to get username/password), </a:t>
            </a:r>
            <a:r>
              <a:rPr lang="en-US" sz="2800" dirty="0">
                <a:latin typeface="Calibri" panose="020F0502020204030204" pitchFamily="34" charset="0"/>
                <a:cs typeface="Calibri" panose="020F0502020204030204" pitchFamily="34" charset="0"/>
                <a:hlinkClick r:id="rId3"/>
              </a:rPr>
              <a:t>Harvard Generator</a:t>
            </a:r>
            <a:r>
              <a:rPr lang="en-US" sz="28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hlinkClick r:id="rId4"/>
              </a:rPr>
              <a:t>EndNote Web</a:t>
            </a:r>
            <a:r>
              <a:rPr lang="en-US" sz="28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hlinkClick r:id="rId5"/>
              </a:rPr>
              <a:t>Google Scholar</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Software:</a:t>
            </a:r>
            <a:r>
              <a:rPr lang="en-US" sz="2800" dirty="0">
                <a:latin typeface="Calibri" panose="020F0502020204030204" pitchFamily="34" charset="0"/>
                <a:cs typeface="Calibri" panose="020F0502020204030204" pitchFamily="34" charset="0"/>
              </a:rPr>
              <a:t> Mendeley, EndNote.</a:t>
            </a:r>
          </a:p>
        </p:txBody>
      </p:sp>
      <p:sp>
        <p:nvSpPr>
          <p:cNvPr id="5" name="TextBox 4">
            <a:extLst>
              <a:ext uri="{FF2B5EF4-FFF2-40B4-BE49-F238E27FC236}">
                <a16:creationId xmlns:a16="http://schemas.microsoft.com/office/drawing/2014/main" id="{53E78662-058E-0659-E153-714CED17A387}"/>
              </a:ext>
            </a:extLst>
          </p:cNvPr>
          <p:cNvSpPr txBox="1"/>
          <p:nvPr/>
        </p:nvSpPr>
        <p:spPr>
          <a:xfrm>
            <a:off x="0" y="0"/>
            <a:ext cx="11887199" cy="646331"/>
          </a:xfrm>
          <a:prstGeom prst="rect">
            <a:avLst/>
          </a:prstGeom>
          <a:noFill/>
        </p:spPr>
        <p:txBody>
          <a:bodyPr wrap="square">
            <a:spAutoFit/>
          </a:bodyPr>
          <a:lstStyle/>
          <a:p>
            <a:r>
              <a:rPr lang="en-US" sz="3600" b="1" dirty="0">
                <a:latin typeface="Calibri" panose="020F0502020204030204" pitchFamily="34" charset="0"/>
                <a:cs typeface="Calibri" panose="020F0502020204030204" pitchFamily="34" charset="0"/>
              </a:rPr>
              <a:t>Tools for Citation</a:t>
            </a:r>
            <a:endParaRPr lang="en-US" sz="3600" b="1" dirty="0"/>
          </a:p>
        </p:txBody>
      </p:sp>
    </p:spTree>
    <p:extLst>
      <p:ext uri="{BB962C8B-B14F-4D97-AF65-F5344CB8AC3E}">
        <p14:creationId xmlns:p14="http://schemas.microsoft.com/office/powerpoint/2010/main" val="29139356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F75C5-3CDE-77C9-50AF-4592725CA7F8}"/>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EB1B611A-D950-32C7-95F6-55F3CBEB3069}"/>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85DB4A0D-9BEC-71B2-C894-9BDCAAF78598}"/>
              </a:ext>
            </a:extLst>
          </p:cNvPr>
          <p:cNvSpPr txBox="1"/>
          <p:nvPr/>
        </p:nvSpPr>
        <p:spPr>
          <a:xfrm>
            <a:off x="0" y="0"/>
            <a:ext cx="11887199" cy="646331"/>
          </a:xfrm>
          <a:prstGeom prst="rect">
            <a:avLst/>
          </a:prstGeom>
          <a:noFill/>
        </p:spPr>
        <p:txBody>
          <a:bodyPr wrap="square">
            <a:spAutoFit/>
          </a:bodyPr>
          <a:lstStyle/>
          <a:p>
            <a:r>
              <a:rPr lang="en-US" sz="3600" b="1" dirty="0"/>
              <a:t>Tools &amp; Technologies to Use</a:t>
            </a:r>
          </a:p>
        </p:txBody>
      </p:sp>
      <p:sp>
        <p:nvSpPr>
          <p:cNvPr id="6" name="Rectangle 1">
            <a:extLst>
              <a:ext uri="{FF2B5EF4-FFF2-40B4-BE49-F238E27FC236}">
                <a16:creationId xmlns:a16="http://schemas.microsoft.com/office/drawing/2014/main" id="{2DD096BA-D1C3-035E-6688-200ED16BD1EF}"/>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6A56A7F6-9C2C-DC7E-6BF1-1BA108FCC509}"/>
              </a:ext>
            </a:extLst>
          </p:cNvPr>
          <p:cNvGraphicFramePr>
            <a:graphicFrameLocks noGrp="1"/>
          </p:cNvGraphicFramePr>
          <p:nvPr>
            <p:extLst>
              <p:ext uri="{D42A27DB-BD31-4B8C-83A1-F6EECF244321}">
                <p14:modId xmlns:p14="http://schemas.microsoft.com/office/powerpoint/2010/main" val="1216939287"/>
              </p:ext>
            </p:extLst>
          </p:nvPr>
        </p:nvGraphicFramePr>
        <p:xfrm>
          <a:off x="609600" y="2240756"/>
          <a:ext cx="10972800" cy="5852160"/>
        </p:xfrm>
        <a:graphic>
          <a:graphicData uri="http://schemas.openxmlformats.org/drawingml/2006/table">
            <a:tbl>
              <a:tblPr>
                <a:tableStyleId>{5DA37D80-6434-44D0-A028-1B22A696006F}</a:tableStyleId>
              </a:tblPr>
              <a:tblGrid>
                <a:gridCol w="3810000">
                  <a:extLst>
                    <a:ext uri="{9D8B030D-6E8A-4147-A177-3AD203B41FA5}">
                      <a16:colId xmlns:a16="http://schemas.microsoft.com/office/drawing/2014/main" val="1372315717"/>
                    </a:ext>
                  </a:extLst>
                </a:gridCol>
                <a:gridCol w="7162800">
                  <a:extLst>
                    <a:ext uri="{9D8B030D-6E8A-4147-A177-3AD203B41FA5}">
                      <a16:colId xmlns:a16="http://schemas.microsoft.com/office/drawing/2014/main" val="4171868711"/>
                    </a:ext>
                  </a:extLst>
                </a:gridCol>
              </a:tblGrid>
              <a:tr h="0">
                <a:tc>
                  <a:txBody>
                    <a:bodyPr/>
                    <a:lstStyle/>
                    <a:p>
                      <a:r>
                        <a:rPr lang="en-US" sz="2800" b="1"/>
                        <a:t>Category</a:t>
                      </a:r>
                    </a:p>
                  </a:txBody>
                  <a:tcPr anchor="ctr">
                    <a:solidFill>
                      <a:schemeClr val="accent2">
                        <a:lumMod val="20000"/>
                        <a:lumOff val="80000"/>
                      </a:schemeClr>
                    </a:solidFill>
                  </a:tcPr>
                </a:tc>
                <a:tc>
                  <a:txBody>
                    <a:bodyPr/>
                    <a:lstStyle/>
                    <a:p>
                      <a:r>
                        <a:rPr lang="en-US" sz="2800" b="1" dirty="0"/>
                        <a:t>Suggested Tools</a:t>
                      </a:r>
                    </a:p>
                  </a:txBody>
                  <a:tcPr anchor="ctr">
                    <a:solidFill>
                      <a:schemeClr val="accent2">
                        <a:lumMod val="20000"/>
                        <a:lumOff val="80000"/>
                      </a:schemeClr>
                    </a:solidFill>
                  </a:tcPr>
                </a:tc>
                <a:extLst>
                  <a:ext uri="{0D108BD9-81ED-4DB2-BD59-A6C34878D82A}">
                    <a16:rowId xmlns:a16="http://schemas.microsoft.com/office/drawing/2014/main" val="3840801216"/>
                  </a:ext>
                </a:extLst>
              </a:tr>
              <a:tr h="0">
                <a:tc>
                  <a:txBody>
                    <a:bodyPr/>
                    <a:lstStyle/>
                    <a:p>
                      <a:r>
                        <a:rPr lang="en-US" sz="2800" b="1"/>
                        <a:t>Web Development</a:t>
                      </a:r>
                      <a:endParaRPr lang="en-US" sz="2800"/>
                    </a:p>
                  </a:txBody>
                  <a:tcPr anchor="ctr"/>
                </a:tc>
                <a:tc>
                  <a:txBody>
                    <a:bodyPr/>
                    <a:lstStyle/>
                    <a:p>
                      <a:r>
                        <a:rPr lang="en-US" sz="2800"/>
                        <a:t>HTML, CSS, JavaScript, PHP, Bootstrap, XAMPP, Node.js, MySQL</a:t>
                      </a:r>
                    </a:p>
                  </a:txBody>
                  <a:tcPr anchor="ctr"/>
                </a:tc>
                <a:extLst>
                  <a:ext uri="{0D108BD9-81ED-4DB2-BD59-A6C34878D82A}">
                    <a16:rowId xmlns:a16="http://schemas.microsoft.com/office/drawing/2014/main" val="3467626226"/>
                  </a:ext>
                </a:extLst>
              </a:tr>
              <a:tr h="0">
                <a:tc>
                  <a:txBody>
                    <a:bodyPr/>
                    <a:lstStyle/>
                    <a:p>
                      <a:r>
                        <a:rPr lang="en-US" sz="2800" b="1"/>
                        <a:t>Mobile Development</a:t>
                      </a:r>
                      <a:endParaRPr lang="en-US" sz="2800"/>
                    </a:p>
                  </a:txBody>
                  <a:tcPr anchor="ctr"/>
                </a:tc>
                <a:tc>
                  <a:txBody>
                    <a:bodyPr/>
                    <a:lstStyle/>
                    <a:p>
                      <a:r>
                        <a:rPr lang="en-US" sz="2800"/>
                        <a:t>Flutter, Dart, Android Studio, Firebase, SQLite</a:t>
                      </a:r>
                    </a:p>
                  </a:txBody>
                  <a:tcPr anchor="ctr"/>
                </a:tc>
                <a:extLst>
                  <a:ext uri="{0D108BD9-81ED-4DB2-BD59-A6C34878D82A}">
                    <a16:rowId xmlns:a16="http://schemas.microsoft.com/office/drawing/2014/main" val="4043801458"/>
                  </a:ext>
                </a:extLst>
              </a:tr>
              <a:tr h="0">
                <a:tc>
                  <a:txBody>
                    <a:bodyPr/>
                    <a:lstStyle/>
                    <a:p>
                      <a:r>
                        <a:rPr lang="en-US" sz="2800" b="1"/>
                        <a:t>IDE/Code Editors</a:t>
                      </a:r>
                      <a:endParaRPr lang="en-US" sz="2800"/>
                    </a:p>
                  </a:txBody>
                  <a:tcPr anchor="ctr"/>
                </a:tc>
                <a:tc>
                  <a:txBody>
                    <a:bodyPr/>
                    <a:lstStyle/>
                    <a:p>
                      <a:r>
                        <a:rPr lang="en-US" sz="2800"/>
                        <a:t>VS Code, IntelliJ IDEA 2024.3.4.1, Eclipse, NetBeans</a:t>
                      </a:r>
                    </a:p>
                  </a:txBody>
                  <a:tcPr anchor="ctr"/>
                </a:tc>
                <a:extLst>
                  <a:ext uri="{0D108BD9-81ED-4DB2-BD59-A6C34878D82A}">
                    <a16:rowId xmlns:a16="http://schemas.microsoft.com/office/drawing/2014/main" val="555573369"/>
                  </a:ext>
                </a:extLst>
              </a:tr>
              <a:tr h="0">
                <a:tc>
                  <a:txBody>
                    <a:bodyPr/>
                    <a:lstStyle/>
                    <a:p>
                      <a:r>
                        <a:rPr lang="en-US" sz="2800" b="1"/>
                        <a:t>Analytics/Dashboards</a:t>
                      </a:r>
                      <a:endParaRPr lang="en-US" sz="2800"/>
                    </a:p>
                  </a:txBody>
                  <a:tcPr anchor="ctr"/>
                </a:tc>
                <a:tc>
                  <a:txBody>
                    <a:bodyPr/>
                    <a:lstStyle/>
                    <a:p>
                      <a:r>
                        <a:rPr lang="en-US" sz="2800"/>
                        <a:t>Power BI, Google Data Studio, SAP Analytics Cloud</a:t>
                      </a:r>
                    </a:p>
                  </a:txBody>
                  <a:tcPr anchor="ctr"/>
                </a:tc>
                <a:extLst>
                  <a:ext uri="{0D108BD9-81ED-4DB2-BD59-A6C34878D82A}">
                    <a16:rowId xmlns:a16="http://schemas.microsoft.com/office/drawing/2014/main" val="2091979626"/>
                  </a:ext>
                </a:extLst>
              </a:tr>
              <a:tr h="0">
                <a:tc>
                  <a:txBody>
                    <a:bodyPr/>
                    <a:lstStyle/>
                    <a:p>
                      <a:r>
                        <a:rPr lang="en-US" sz="2800" b="1"/>
                        <a:t>Documentation</a:t>
                      </a:r>
                      <a:endParaRPr lang="en-US" sz="2800"/>
                    </a:p>
                  </a:txBody>
                  <a:tcPr anchor="ctr"/>
                </a:tc>
                <a:tc>
                  <a:txBody>
                    <a:bodyPr/>
                    <a:lstStyle/>
                    <a:p>
                      <a:r>
                        <a:rPr lang="en-US" sz="2800"/>
                        <a:t>MS Word, Google Docs, Draw.io, Lucidchart</a:t>
                      </a:r>
                    </a:p>
                  </a:txBody>
                  <a:tcPr anchor="ctr"/>
                </a:tc>
                <a:extLst>
                  <a:ext uri="{0D108BD9-81ED-4DB2-BD59-A6C34878D82A}">
                    <a16:rowId xmlns:a16="http://schemas.microsoft.com/office/drawing/2014/main" val="3837458866"/>
                  </a:ext>
                </a:extLst>
              </a:tr>
              <a:tr h="0">
                <a:tc>
                  <a:txBody>
                    <a:bodyPr/>
                    <a:lstStyle/>
                    <a:p>
                      <a:r>
                        <a:rPr lang="en-US" sz="2800" b="1"/>
                        <a:t>Testing &amp; Prototyping</a:t>
                      </a:r>
                      <a:endParaRPr lang="en-US" sz="2800"/>
                    </a:p>
                  </a:txBody>
                  <a:tcPr anchor="ctr"/>
                </a:tc>
                <a:tc>
                  <a:txBody>
                    <a:bodyPr/>
                    <a:lstStyle/>
                    <a:p>
                      <a:r>
                        <a:rPr lang="en-US" sz="2800"/>
                        <a:t>Postman, Swagger, Figma, Balsamiq, JUnit, Selenium</a:t>
                      </a:r>
                    </a:p>
                  </a:txBody>
                  <a:tcPr anchor="ctr"/>
                </a:tc>
                <a:extLst>
                  <a:ext uri="{0D108BD9-81ED-4DB2-BD59-A6C34878D82A}">
                    <a16:rowId xmlns:a16="http://schemas.microsoft.com/office/drawing/2014/main" val="2061130175"/>
                  </a:ext>
                </a:extLst>
              </a:tr>
              <a:tr h="0">
                <a:tc>
                  <a:txBody>
                    <a:bodyPr/>
                    <a:lstStyle/>
                    <a:p>
                      <a:r>
                        <a:rPr lang="en-US" sz="2800" b="1"/>
                        <a:t>Collaboration</a:t>
                      </a:r>
                      <a:endParaRPr lang="en-US" sz="2800"/>
                    </a:p>
                  </a:txBody>
                  <a:tcPr anchor="ctr"/>
                </a:tc>
                <a:tc>
                  <a:txBody>
                    <a:bodyPr/>
                    <a:lstStyle/>
                    <a:p>
                      <a:r>
                        <a:rPr lang="en-US" sz="2800" dirty="0"/>
                        <a:t>Trello, GitHub, Google Drive, Slack</a:t>
                      </a:r>
                    </a:p>
                  </a:txBody>
                  <a:tcPr anchor="ctr"/>
                </a:tc>
                <a:extLst>
                  <a:ext uri="{0D108BD9-81ED-4DB2-BD59-A6C34878D82A}">
                    <a16:rowId xmlns:a16="http://schemas.microsoft.com/office/drawing/2014/main" val="4180709685"/>
                  </a:ext>
                </a:extLst>
              </a:tr>
            </a:tbl>
          </a:graphicData>
        </a:graphic>
      </p:graphicFrame>
      <p:sp>
        <p:nvSpPr>
          <p:cNvPr id="4" name="Rectangle 1">
            <a:extLst>
              <a:ext uri="{FF2B5EF4-FFF2-40B4-BE49-F238E27FC236}">
                <a16:creationId xmlns:a16="http://schemas.microsoft.com/office/drawing/2014/main" id="{E1450155-FE7A-4CDD-DCAB-6B6E9AB3873F}"/>
              </a:ext>
            </a:extLst>
          </p:cNvPr>
          <p:cNvSpPr>
            <a:spLocks noChangeArrowheads="1"/>
          </p:cNvSpPr>
          <p:nvPr/>
        </p:nvSpPr>
        <p:spPr bwMode="auto">
          <a:xfrm>
            <a:off x="609600" y="2239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089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8A410-9842-A491-EA84-DBB4A9D9A153}"/>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AE9DC6F5-9513-30C7-F7EB-2FFA4C1289A5}"/>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8428A9CB-316B-C158-9D1A-46B557127AB3}"/>
              </a:ext>
            </a:extLst>
          </p:cNvPr>
          <p:cNvSpPr txBox="1"/>
          <p:nvPr/>
        </p:nvSpPr>
        <p:spPr>
          <a:xfrm>
            <a:off x="0" y="0"/>
            <a:ext cx="11887199" cy="646331"/>
          </a:xfrm>
          <a:prstGeom prst="rect">
            <a:avLst/>
          </a:prstGeom>
          <a:noFill/>
        </p:spPr>
        <p:txBody>
          <a:bodyPr wrap="square">
            <a:spAutoFit/>
          </a:bodyPr>
          <a:lstStyle/>
          <a:p>
            <a:r>
              <a:rPr lang="en-US" sz="3600" b="1" dirty="0"/>
              <a:t>Weekly Gantt Chart</a:t>
            </a:r>
          </a:p>
        </p:txBody>
      </p:sp>
      <p:sp>
        <p:nvSpPr>
          <p:cNvPr id="6" name="Rectangle 1">
            <a:extLst>
              <a:ext uri="{FF2B5EF4-FFF2-40B4-BE49-F238E27FC236}">
                <a16:creationId xmlns:a16="http://schemas.microsoft.com/office/drawing/2014/main" id="{EA9A951B-8361-9389-601F-EBABA643FD2E}"/>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74D42447-4EA3-6652-88AC-7092AAE64525}"/>
              </a:ext>
            </a:extLst>
          </p:cNvPr>
          <p:cNvPicPr>
            <a:picLocks noChangeAspect="1"/>
          </p:cNvPicPr>
          <p:nvPr/>
        </p:nvPicPr>
        <p:blipFill>
          <a:blip r:embed="rId3"/>
          <a:srcRect t="9100" b="7778"/>
          <a:stretch/>
        </p:blipFill>
        <p:spPr>
          <a:xfrm>
            <a:off x="-1" y="2058179"/>
            <a:ext cx="12192000" cy="5700494"/>
          </a:xfrm>
          <a:prstGeom prst="rect">
            <a:avLst/>
          </a:prstGeom>
        </p:spPr>
      </p:pic>
    </p:spTree>
    <p:extLst>
      <p:ext uri="{BB962C8B-B14F-4D97-AF65-F5344CB8AC3E}">
        <p14:creationId xmlns:p14="http://schemas.microsoft.com/office/powerpoint/2010/main" val="533261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90D00-A020-96F5-48DC-0E3D39833B35}"/>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AAAEE7DE-64CA-D2FA-606B-D7135411AA9D}"/>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AEC56C47-6235-BAD3-097E-56D43EB46931}"/>
              </a:ext>
            </a:extLst>
          </p:cNvPr>
          <p:cNvSpPr txBox="1"/>
          <p:nvPr/>
        </p:nvSpPr>
        <p:spPr>
          <a:xfrm>
            <a:off x="0" y="0"/>
            <a:ext cx="11887199" cy="646331"/>
          </a:xfrm>
          <a:prstGeom prst="rect">
            <a:avLst/>
          </a:prstGeom>
          <a:noFill/>
        </p:spPr>
        <p:txBody>
          <a:bodyPr wrap="square">
            <a:spAutoFit/>
          </a:bodyPr>
          <a:lstStyle/>
          <a:p>
            <a:r>
              <a:rPr lang="en-US" sz="3600" b="1" dirty="0"/>
              <a:t>Selected Capstone Topics – Sydney Campus</a:t>
            </a:r>
          </a:p>
        </p:txBody>
      </p:sp>
      <p:sp>
        <p:nvSpPr>
          <p:cNvPr id="6" name="Rectangle 1">
            <a:extLst>
              <a:ext uri="{FF2B5EF4-FFF2-40B4-BE49-F238E27FC236}">
                <a16:creationId xmlns:a16="http://schemas.microsoft.com/office/drawing/2014/main" id="{C12F7BB6-5193-8248-8A5D-7133469BF431}"/>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D215672-EF62-91C1-66FE-E419ED96399A}"/>
              </a:ext>
            </a:extLst>
          </p:cNvPr>
          <p:cNvSpPr>
            <a:spLocks noChangeArrowheads="1"/>
          </p:cNvSpPr>
          <p:nvPr/>
        </p:nvSpPr>
        <p:spPr bwMode="auto">
          <a:xfrm>
            <a:off x="609600" y="2239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C006376E-08FC-CCFD-9396-3380A64308F2}"/>
              </a:ext>
            </a:extLst>
          </p:cNvPr>
          <p:cNvSpPr txBox="1"/>
          <p:nvPr/>
        </p:nvSpPr>
        <p:spPr>
          <a:xfrm>
            <a:off x="0" y="2239963"/>
            <a:ext cx="12191999" cy="3903504"/>
          </a:xfrm>
          <a:prstGeom prst="rect">
            <a:avLst/>
          </a:prstGeom>
          <a:noFill/>
        </p:spPr>
        <p:txBody>
          <a:bodyPr wrap="square">
            <a:spAutoFit/>
          </a:bodyPr>
          <a:lstStyle/>
          <a:p>
            <a:pPr>
              <a:lnSpc>
                <a:spcPct val="150000"/>
              </a:lnSpc>
            </a:pPr>
            <a:r>
              <a:rPr lang="en-US" sz="2800" b="1" dirty="0">
                <a:latin typeface="+mj-lt"/>
              </a:rPr>
              <a:t>Topic 2 – Digital Lost &amp; Found System</a:t>
            </a:r>
            <a:br>
              <a:rPr lang="en-US" sz="2800" dirty="0">
                <a:latin typeface="+mj-lt"/>
              </a:rPr>
            </a:br>
            <a:r>
              <a:rPr lang="en-US" sz="2800" b="1" dirty="0">
                <a:latin typeface="+mj-lt"/>
              </a:rPr>
              <a:t>Selected by:</a:t>
            </a:r>
            <a:r>
              <a:rPr lang="en-US" sz="2800" dirty="0">
                <a:latin typeface="+mj-lt"/>
              </a:rPr>
              <a:t> Assignment Group Sydney (S1): 04</a:t>
            </a:r>
            <a:br>
              <a:rPr lang="en-US" sz="2800" dirty="0">
                <a:latin typeface="+mj-lt"/>
              </a:rPr>
            </a:br>
            <a:r>
              <a:rPr lang="en-US" sz="2800" b="1" dirty="0">
                <a:latin typeface="+mj-lt"/>
              </a:rPr>
              <a:t>Description:</a:t>
            </a:r>
            <a:br>
              <a:rPr lang="en-US" sz="2800" dirty="0">
                <a:latin typeface="+mj-lt"/>
              </a:rPr>
            </a:br>
            <a:r>
              <a:rPr lang="en-US" sz="2800" dirty="0">
                <a:latin typeface="+mj-lt"/>
              </a:rPr>
              <a:t>A web or mobile platform for students and staff to report and recover lost items. Users can log lost items with details and search reported found items. It may include notifications, image uploads, and location tagging.</a:t>
            </a:r>
            <a:endParaRPr lang="en-AU" sz="2800" dirty="0">
              <a:latin typeface="+mj-lt"/>
            </a:endParaRPr>
          </a:p>
        </p:txBody>
      </p:sp>
    </p:spTree>
    <p:extLst>
      <p:ext uri="{BB962C8B-B14F-4D97-AF65-F5344CB8AC3E}">
        <p14:creationId xmlns:p14="http://schemas.microsoft.com/office/powerpoint/2010/main" val="5297493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4A34A-8E86-D062-C5E6-B81934C9BCC2}"/>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AC8BF815-0304-0FDF-F508-715AD39B4DAE}"/>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5B7C41C8-0413-DF5D-4C64-4B19AED2AA2D}"/>
              </a:ext>
            </a:extLst>
          </p:cNvPr>
          <p:cNvSpPr txBox="1"/>
          <p:nvPr/>
        </p:nvSpPr>
        <p:spPr>
          <a:xfrm>
            <a:off x="0" y="0"/>
            <a:ext cx="11887199" cy="646331"/>
          </a:xfrm>
          <a:prstGeom prst="rect">
            <a:avLst/>
          </a:prstGeom>
          <a:noFill/>
        </p:spPr>
        <p:txBody>
          <a:bodyPr wrap="square">
            <a:spAutoFit/>
          </a:bodyPr>
          <a:lstStyle/>
          <a:p>
            <a:r>
              <a:rPr lang="en-US" sz="3600" b="1" dirty="0"/>
              <a:t>Selected Capstone Topics – Sydney Campus</a:t>
            </a:r>
          </a:p>
        </p:txBody>
      </p:sp>
      <p:sp>
        <p:nvSpPr>
          <p:cNvPr id="6" name="Rectangle 1">
            <a:extLst>
              <a:ext uri="{FF2B5EF4-FFF2-40B4-BE49-F238E27FC236}">
                <a16:creationId xmlns:a16="http://schemas.microsoft.com/office/drawing/2014/main" id="{DB832A89-3114-C4A2-D21B-3C76622F3DD7}"/>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5E22297-7FD4-2ACE-AA1A-3340023F64F7}"/>
              </a:ext>
            </a:extLst>
          </p:cNvPr>
          <p:cNvSpPr>
            <a:spLocks noChangeArrowheads="1"/>
          </p:cNvSpPr>
          <p:nvPr/>
        </p:nvSpPr>
        <p:spPr bwMode="auto">
          <a:xfrm>
            <a:off x="609600" y="2239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95615BD-8CCE-B574-DDC9-46C26E1FA060}"/>
              </a:ext>
            </a:extLst>
          </p:cNvPr>
          <p:cNvSpPr txBox="1"/>
          <p:nvPr/>
        </p:nvSpPr>
        <p:spPr>
          <a:xfrm>
            <a:off x="0" y="2239963"/>
            <a:ext cx="12191999" cy="3903504"/>
          </a:xfrm>
          <a:prstGeom prst="rect">
            <a:avLst/>
          </a:prstGeom>
          <a:noFill/>
        </p:spPr>
        <p:txBody>
          <a:bodyPr wrap="square">
            <a:spAutoFit/>
          </a:bodyPr>
          <a:lstStyle/>
          <a:p>
            <a:pPr>
              <a:lnSpc>
                <a:spcPct val="150000"/>
              </a:lnSpc>
            </a:pPr>
            <a:r>
              <a:rPr lang="en-US" sz="2800" b="1" dirty="0">
                <a:latin typeface="+mj-lt"/>
              </a:rPr>
              <a:t>Topic 7 – Basic To-Do List Web Application</a:t>
            </a:r>
            <a:br>
              <a:rPr lang="en-US" sz="2800" dirty="0">
                <a:latin typeface="+mj-lt"/>
              </a:rPr>
            </a:br>
            <a:r>
              <a:rPr lang="en-US" sz="2800" b="1" dirty="0">
                <a:latin typeface="+mj-lt"/>
              </a:rPr>
              <a:t>Selected by:</a:t>
            </a:r>
            <a:r>
              <a:rPr lang="en-US" sz="2800" dirty="0">
                <a:latin typeface="+mj-lt"/>
              </a:rPr>
              <a:t> Assignment Group Sydney (S1): 02</a:t>
            </a:r>
            <a:br>
              <a:rPr lang="en-US" sz="2800" dirty="0">
                <a:latin typeface="+mj-lt"/>
              </a:rPr>
            </a:br>
            <a:r>
              <a:rPr lang="en-US" sz="2800" b="1" dirty="0">
                <a:latin typeface="+mj-lt"/>
              </a:rPr>
              <a:t>Description:</a:t>
            </a:r>
            <a:br>
              <a:rPr lang="en-US" sz="2800" dirty="0">
                <a:latin typeface="+mj-lt"/>
              </a:rPr>
            </a:br>
            <a:r>
              <a:rPr lang="en-US" sz="2800" dirty="0">
                <a:latin typeface="+mj-lt"/>
              </a:rPr>
              <a:t>A task management tool that allows users to add, update, mark complete, and delete personal or group tasks. This project focuses on CRUD operations, basic authentication, and user-friendly design with prioritization.</a:t>
            </a:r>
            <a:endParaRPr lang="en-AU" sz="2800" dirty="0">
              <a:latin typeface="+mj-lt"/>
            </a:endParaRPr>
          </a:p>
        </p:txBody>
      </p:sp>
    </p:spTree>
    <p:extLst>
      <p:ext uri="{BB962C8B-B14F-4D97-AF65-F5344CB8AC3E}">
        <p14:creationId xmlns:p14="http://schemas.microsoft.com/office/powerpoint/2010/main" val="17663249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44B04-061E-E82F-3384-DF0EDE731FE0}"/>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4E4431C9-3398-FBF8-8A62-17A35C9B11CE}"/>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4E706768-5A28-35EF-B2A3-DCDCC1A1DA71}"/>
              </a:ext>
            </a:extLst>
          </p:cNvPr>
          <p:cNvSpPr txBox="1"/>
          <p:nvPr/>
        </p:nvSpPr>
        <p:spPr>
          <a:xfrm>
            <a:off x="0" y="0"/>
            <a:ext cx="11887199" cy="646331"/>
          </a:xfrm>
          <a:prstGeom prst="rect">
            <a:avLst/>
          </a:prstGeom>
          <a:noFill/>
        </p:spPr>
        <p:txBody>
          <a:bodyPr wrap="square">
            <a:spAutoFit/>
          </a:bodyPr>
          <a:lstStyle/>
          <a:p>
            <a:r>
              <a:rPr lang="en-US" sz="3600" b="1" dirty="0"/>
              <a:t>Selected Capstone Topics – Sydney Campus</a:t>
            </a:r>
          </a:p>
        </p:txBody>
      </p:sp>
      <p:sp>
        <p:nvSpPr>
          <p:cNvPr id="6" name="Rectangle 1">
            <a:extLst>
              <a:ext uri="{FF2B5EF4-FFF2-40B4-BE49-F238E27FC236}">
                <a16:creationId xmlns:a16="http://schemas.microsoft.com/office/drawing/2014/main" id="{045D76B2-6F63-180A-5032-CA7629D697D6}"/>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368407D4-BB07-234B-39BD-0DE61F9DD012}"/>
              </a:ext>
            </a:extLst>
          </p:cNvPr>
          <p:cNvSpPr>
            <a:spLocks noChangeArrowheads="1"/>
          </p:cNvSpPr>
          <p:nvPr/>
        </p:nvSpPr>
        <p:spPr bwMode="auto">
          <a:xfrm>
            <a:off x="609600" y="2239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CE370148-0740-BE52-FEB7-ED91224FE2D4}"/>
              </a:ext>
            </a:extLst>
          </p:cNvPr>
          <p:cNvSpPr txBox="1"/>
          <p:nvPr/>
        </p:nvSpPr>
        <p:spPr>
          <a:xfrm>
            <a:off x="0" y="2239963"/>
            <a:ext cx="12191999" cy="3903504"/>
          </a:xfrm>
          <a:prstGeom prst="rect">
            <a:avLst/>
          </a:prstGeom>
          <a:noFill/>
        </p:spPr>
        <p:txBody>
          <a:bodyPr wrap="square">
            <a:spAutoFit/>
          </a:bodyPr>
          <a:lstStyle/>
          <a:p>
            <a:pPr>
              <a:lnSpc>
                <a:spcPct val="150000"/>
              </a:lnSpc>
            </a:pPr>
            <a:r>
              <a:rPr lang="en-US" sz="2800" b="1" dirty="0">
                <a:latin typeface="+mj-lt"/>
              </a:rPr>
              <a:t>Topic 10 – An Online Quiz System</a:t>
            </a:r>
            <a:br>
              <a:rPr lang="en-US" sz="2800" dirty="0">
                <a:latin typeface="+mj-lt"/>
              </a:rPr>
            </a:br>
            <a:r>
              <a:rPr lang="en-US" sz="2800" b="1" dirty="0">
                <a:latin typeface="+mj-lt"/>
              </a:rPr>
              <a:t>Selected by:</a:t>
            </a:r>
            <a:r>
              <a:rPr lang="en-US" sz="2800" dirty="0">
                <a:latin typeface="+mj-lt"/>
              </a:rPr>
              <a:t> Assignment Group Sydney (S1): 05</a:t>
            </a:r>
            <a:br>
              <a:rPr lang="en-US" sz="2800" dirty="0">
                <a:latin typeface="+mj-lt"/>
              </a:rPr>
            </a:br>
            <a:r>
              <a:rPr lang="en-US" sz="2800" b="1" dirty="0">
                <a:latin typeface="+mj-lt"/>
              </a:rPr>
              <a:t>Description:</a:t>
            </a:r>
            <a:br>
              <a:rPr lang="en-US" sz="2800" dirty="0">
                <a:latin typeface="+mj-lt"/>
              </a:rPr>
            </a:br>
            <a:r>
              <a:rPr lang="en-US" sz="2800" dirty="0">
                <a:latin typeface="+mj-lt"/>
              </a:rPr>
              <a:t>An interactive quiz platform for instructors to create quizzes and for students to complete them online. It may support question banks, automatic scoring, performance analytics, and time-based quizzes.</a:t>
            </a:r>
            <a:endParaRPr lang="en-AU" sz="2800" dirty="0">
              <a:latin typeface="+mj-lt"/>
            </a:endParaRPr>
          </a:p>
        </p:txBody>
      </p:sp>
    </p:spTree>
    <p:extLst>
      <p:ext uri="{BB962C8B-B14F-4D97-AF65-F5344CB8AC3E}">
        <p14:creationId xmlns:p14="http://schemas.microsoft.com/office/powerpoint/2010/main" val="30382074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60B47-6EFE-3259-6F2D-371B7C5E9B38}"/>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19C86DCC-86B3-8E24-D6C6-ADF576B4C391}"/>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4CAD0DF4-81C6-C381-F83A-1F92BF9B5B0F}"/>
              </a:ext>
            </a:extLst>
          </p:cNvPr>
          <p:cNvSpPr txBox="1"/>
          <p:nvPr/>
        </p:nvSpPr>
        <p:spPr>
          <a:xfrm>
            <a:off x="0" y="0"/>
            <a:ext cx="11887199" cy="646331"/>
          </a:xfrm>
          <a:prstGeom prst="rect">
            <a:avLst/>
          </a:prstGeom>
          <a:noFill/>
        </p:spPr>
        <p:txBody>
          <a:bodyPr wrap="square">
            <a:spAutoFit/>
          </a:bodyPr>
          <a:lstStyle/>
          <a:p>
            <a:r>
              <a:rPr lang="en-US" sz="3600" b="1" dirty="0"/>
              <a:t>Selected Capstone Topics – Sydney Campus</a:t>
            </a:r>
          </a:p>
        </p:txBody>
      </p:sp>
      <p:sp>
        <p:nvSpPr>
          <p:cNvPr id="6" name="Rectangle 1">
            <a:extLst>
              <a:ext uri="{FF2B5EF4-FFF2-40B4-BE49-F238E27FC236}">
                <a16:creationId xmlns:a16="http://schemas.microsoft.com/office/drawing/2014/main" id="{A14369E4-CF00-2E16-3DDE-14029A54A1F3}"/>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51C8A87B-6EF8-71F2-33C0-0D54F9E12FE4}"/>
              </a:ext>
            </a:extLst>
          </p:cNvPr>
          <p:cNvSpPr>
            <a:spLocks noChangeArrowheads="1"/>
          </p:cNvSpPr>
          <p:nvPr/>
        </p:nvSpPr>
        <p:spPr bwMode="auto">
          <a:xfrm>
            <a:off x="609600" y="2239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53526F84-FFA0-E8AB-9E21-177E9FF728F7}"/>
              </a:ext>
            </a:extLst>
          </p:cNvPr>
          <p:cNvSpPr txBox="1"/>
          <p:nvPr/>
        </p:nvSpPr>
        <p:spPr>
          <a:xfrm>
            <a:off x="0" y="2239963"/>
            <a:ext cx="12191999" cy="3903504"/>
          </a:xfrm>
          <a:prstGeom prst="rect">
            <a:avLst/>
          </a:prstGeom>
          <a:noFill/>
        </p:spPr>
        <p:txBody>
          <a:bodyPr wrap="square">
            <a:spAutoFit/>
          </a:bodyPr>
          <a:lstStyle/>
          <a:p>
            <a:pPr>
              <a:lnSpc>
                <a:spcPct val="150000"/>
              </a:lnSpc>
              <a:buNone/>
            </a:pPr>
            <a:r>
              <a:rPr lang="en-US" sz="2800" dirty="0">
                <a:latin typeface="+mj-lt"/>
              </a:rPr>
              <a:t>These projects align with common </a:t>
            </a:r>
            <a:r>
              <a:rPr lang="en-US" sz="2800" b="1" dirty="0">
                <a:latin typeface="+mj-lt"/>
              </a:rPr>
              <a:t>capstone objectives</a:t>
            </a:r>
            <a:r>
              <a:rPr lang="en-US" sz="2800" dirty="0">
                <a:latin typeface="+mj-lt"/>
              </a:rPr>
              <a:t>, such as demonstrating:</a:t>
            </a:r>
          </a:p>
          <a:p>
            <a:pPr marL="793750" lvl="1" indent="-457200">
              <a:lnSpc>
                <a:spcPct val="150000"/>
              </a:lnSpc>
              <a:buFont typeface="Arial" panose="020B0604020202020204" pitchFamily="34" charset="0"/>
              <a:buChar char="•"/>
            </a:pPr>
            <a:r>
              <a:rPr lang="en-US" sz="2800" b="1" dirty="0">
                <a:latin typeface="+mj-lt"/>
              </a:rPr>
              <a:t>Full-stack development</a:t>
            </a:r>
            <a:r>
              <a:rPr lang="en-US" sz="2800" dirty="0">
                <a:latin typeface="+mj-lt"/>
              </a:rPr>
              <a:t> skills (frontend + backend)</a:t>
            </a:r>
          </a:p>
          <a:p>
            <a:pPr marL="793750" lvl="1" indent="-457200">
              <a:lnSpc>
                <a:spcPct val="150000"/>
              </a:lnSpc>
              <a:buFont typeface="Arial" panose="020B0604020202020204" pitchFamily="34" charset="0"/>
              <a:buChar char="•"/>
            </a:pPr>
            <a:r>
              <a:rPr lang="en-US" sz="2800" b="1" dirty="0">
                <a:latin typeface="+mj-lt"/>
              </a:rPr>
              <a:t>User authentication and database integration</a:t>
            </a:r>
            <a:endParaRPr lang="en-US" sz="2800" dirty="0">
              <a:latin typeface="+mj-lt"/>
            </a:endParaRPr>
          </a:p>
          <a:p>
            <a:pPr marL="793750" lvl="1" indent="-457200">
              <a:lnSpc>
                <a:spcPct val="150000"/>
              </a:lnSpc>
              <a:buFont typeface="Arial" panose="020B0604020202020204" pitchFamily="34" charset="0"/>
              <a:buChar char="•"/>
            </a:pPr>
            <a:r>
              <a:rPr lang="en-US" sz="2800" b="1" dirty="0">
                <a:latin typeface="+mj-lt"/>
              </a:rPr>
              <a:t>Data flow and user interaction design</a:t>
            </a:r>
            <a:endParaRPr lang="en-US" sz="2800" dirty="0">
              <a:latin typeface="+mj-lt"/>
            </a:endParaRPr>
          </a:p>
          <a:p>
            <a:pPr marL="793750" lvl="1" indent="-457200">
              <a:lnSpc>
                <a:spcPct val="150000"/>
              </a:lnSpc>
              <a:buFont typeface="Arial" panose="020B0604020202020204" pitchFamily="34" charset="0"/>
              <a:buChar char="•"/>
            </a:pPr>
            <a:r>
              <a:rPr lang="en-US" sz="2800" b="1" dirty="0">
                <a:latin typeface="+mj-lt"/>
              </a:rPr>
              <a:t>Security and user data handling</a:t>
            </a:r>
            <a:endParaRPr lang="en-US" sz="2800" dirty="0">
              <a:latin typeface="+mj-lt"/>
            </a:endParaRPr>
          </a:p>
          <a:p>
            <a:pPr marL="793750" lvl="1" indent="-457200">
              <a:lnSpc>
                <a:spcPct val="150000"/>
              </a:lnSpc>
              <a:buFont typeface="Arial" panose="020B0604020202020204" pitchFamily="34" charset="0"/>
              <a:buChar char="•"/>
            </a:pPr>
            <a:r>
              <a:rPr lang="en-US" sz="2800" b="1" dirty="0">
                <a:latin typeface="+mj-lt"/>
              </a:rPr>
              <a:t>Team collaboration and project management</a:t>
            </a:r>
            <a:endParaRPr lang="en-US" sz="2800" dirty="0">
              <a:latin typeface="+mj-lt"/>
            </a:endParaRPr>
          </a:p>
        </p:txBody>
      </p:sp>
    </p:spTree>
    <p:extLst>
      <p:ext uri="{BB962C8B-B14F-4D97-AF65-F5344CB8AC3E}">
        <p14:creationId xmlns:p14="http://schemas.microsoft.com/office/powerpoint/2010/main" val="17383632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AA059-3000-15E8-5FD1-6919C4671195}"/>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2D5759A7-AF46-F330-D188-F95193BF55C0}"/>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70B054F4-1A8F-30B4-D3D7-06287357BC0A}"/>
              </a:ext>
            </a:extLst>
          </p:cNvPr>
          <p:cNvSpPr txBox="1"/>
          <p:nvPr/>
        </p:nvSpPr>
        <p:spPr>
          <a:xfrm>
            <a:off x="1" y="0"/>
            <a:ext cx="10668000" cy="1200329"/>
          </a:xfrm>
          <a:prstGeom prst="rect">
            <a:avLst/>
          </a:prstGeom>
          <a:noFill/>
        </p:spPr>
        <p:txBody>
          <a:bodyPr wrap="square">
            <a:spAutoFit/>
          </a:bodyPr>
          <a:lstStyle/>
          <a:p>
            <a:r>
              <a:rPr lang="en-US" sz="3600" b="1" dirty="0"/>
              <a:t>Recommended Tools &amp; Technologies per Capstone Topic – Sydney</a:t>
            </a:r>
          </a:p>
        </p:txBody>
      </p:sp>
      <p:sp>
        <p:nvSpPr>
          <p:cNvPr id="6" name="Rectangle 1">
            <a:extLst>
              <a:ext uri="{FF2B5EF4-FFF2-40B4-BE49-F238E27FC236}">
                <a16:creationId xmlns:a16="http://schemas.microsoft.com/office/drawing/2014/main" id="{76072B90-E4AB-E817-03EA-E822C3FD76D4}"/>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061972F2-308B-F4E3-A139-5BF954993361}"/>
              </a:ext>
            </a:extLst>
          </p:cNvPr>
          <p:cNvSpPr>
            <a:spLocks noChangeArrowheads="1"/>
          </p:cNvSpPr>
          <p:nvPr/>
        </p:nvSpPr>
        <p:spPr bwMode="auto">
          <a:xfrm>
            <a:off x="609600" y="2239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774147D5-8C45-CE79-8194-4664E35CBA32}"/>
              </a:ext>
            </a:extLst>
          </p:cNvPr>
          <p:cNvGraphicFramePr>
            <a:graphicFrameLocks noGrp="1"/>
          </p:cNvGraphicFramePr>
          <p:nvPr>
            <p:extLst>
              <p:ext uri="{D42A27DB-BD31-4B8C-83A1-F6EECF244321}">
                <p14:modId xmlns:p14="http://schemas.microsoft.com/office/powerpoint/2010/main" val="2407604590"/>
              </p:ext>
            </p:extLst>
          </p:nvPr>
        </p:nvGraphicFramePr>
        <p:xfrm>
          <a:off x="609600" y="2221272"/>
          <a:ext cx="10972800" cy="3941572"/>
        </p:xfrm>
        <a:graphic>
          <a:graphicData uri="http://schemas.openxmlformats.org/drawingml/2006/table">
            <a:tbl>
              <a:tblPr>
                <a:tableStyleId>{5DA37D80-6434-44D0-A028-1B22A696006F}</a:tableStyleId>
              </a:tblPr>
              <a:tblGrid>
                <a:gridCol w="4495800">
                  <a:extLst>
                    <a:ext uri="{9D8B030D-6E8A-4147-A177-3AD203B41FA5}">
                      <a16:colId xmlns:a16="http://schemas.microsoft.com/office/drawing/2014/main" val="2164632251"/>
                    </a:ext>
                  </a:extLst>
                </a:gridCol>
                <a:gridCol w="6477000">
                  <a:extLst>
                    <a:ext uri="{9D8B030D-6E8A-4147-A177-3AD203B41FA5}">
                      <a16:colId xmlns:a16="http://schemas.microsoft.com/office/drawing/2014/main" val="3252721093"/>
                    </a:ext>
                  </a:extLst>
                </a:gridCol>
              </a:tblGrid>
              <a:tr h="0">
                <a:tc>
                  <a:txBody>
                    <a:bodyPr/>
                    <a:lstStyle/>
                    <a:p>
                      <a:pPr>
                        <a:lnSpc>
                          <a:spcPct val="150000"/>
                        </a:lnSpc>
                      </a:pPr>
                      <a:r>
                        <a:rPr lang="en-US" sz="2800" b="1" dirty="0"/>
                        <a:t>Topic</a:t>
                      </a:r>
                      <a:endParaRPr lang="en-US" sz="2800" dirty="0"/>
                    </a:p>
                  </a:txBody>
                  <a:tcPr anchor="ctr">
                    <a:solidFill>
                      <a:schemeClr val="accent2">
                        <a:lumMod val="20000"/>
                        <a:lumOff val="80000"/>
                      </a:schemeClr>
                    </a:solidFill>
                  </a:tcPr>
                </a:tc>
                <a:tc>
                  <a:txBody>
                    <a:bodyPr/>
                    <a:lstStyle/>
                    <a:p>
                      <a:pPr>
                        <a:lnSpc>
                          <a:spcPct val="150000"/>
                        </a:lnSpc>
                      </a:pPr>
                      <a:r>
                        <a:rPr lang="en-US" sz="2800" b="1" dirty="0"/>
                        <a:t>Recommended Technologies</a:t>
                      </a:r>
                      <a:endParaRPr lang="en-US" sz="2800" dirty="0"/>
                    </a:p>
                  </a:txBody>
                  <a:tcPr anchor="ctr">
                    <a:solidFill>
                      <a:schemeClr val="accent2">
                        <a:lumMod val="20000"/>
                        <a:lumOff val="80000"/>
                      </a:schemeClr>
                    </a:solidFill>
                  </a:tcPr>
                </a:tc>
                <a:extLst>
                  <a:ext uri="{0D108BD9-81ED-4DB2-BD59-A6C34878D82A}">
                    <a16:rowId xmlns:a16="http://schemas.microsoft.com/office/drawing/2014/main" val="2506177503"/>
                  </a:ext>
                </a:extLst>
              </a:tr>
              <a:tr h="0">
                <a:tc>
                  <a:txBody>
                    <a:bodyPr/>
                    <a:lstStyle/>
                    <a:p>
                      <a:pPr>
                        <a:lnSpc>
                          <a:spcPct val="150000"/>
                        </a:lnSpc>
                      </a:pPr>
                      <a:r>
                        <a:rPr lang="en-US" sz="2800" b="1"/>
                        <a:t>Digital Lost &amp; Found System</a:t>
                      </a:r>
                      <a:endParaRPr lang="en-US" sz="2800"/>
                    </a:p>
                  </a:txBody>
                  <a:tcPr anchor="ctr"/>
                </a:tc>
                <a:tc>
                  <a:txBody>
                    <a:bodyPr/>
                    <a:lstStyle/>
                    <a:p>
                      <a:pPr>
                        <a:lnSpc>
                          <a:spcPct val="150000"/>
                        </a:lnSpc>
                      </a:pPr>
                      <a:r>
                        <a:rPr lang="en-US" sz="2800"/>
                        <a:t>XAMPP (Apache + MySQL), HTML, CSS, JS, PHP, Bootstrap</a:t>
                      </a:r>
                    </a:p>
                  </a:txBody>
                  <a:tcPr anchor="ctr"/>
                </a:tc>
                <a:extLst>
                  <a:ext uri="{0D108BD9-81ED-4DB2-BD59-A6C34878D82A}">
                    <a16:rowId xmlns:a16="http://schemas.microsoft.com/office/drawing/2014/main" val="1313340045"/>
                  </a:ext>
                </a:extLst>
              </a:tr>
              <a:tr h="0">
                <a:tc>
                  <a:txBody>
                    <a:bodyPr/>
                    <a:lstStyle/>
                    <a:p>
                      <a:pPr>
                        <a:lnSpc>
                          <a:spcPct val="150000"/>
                        </a:lnSpc>
                      </a:pPr>
                      <a:r>
                        <a:rPr lang="en-US" sz="2800" b="1"/>
                        <a:t>Basic To-Do List App</a:t>
                      </a:r>
                      <a:endParaRPr lang="en-US" sz="2800"/>
                    </a:p>
                  </a:txBody>
                  <a:tcPr anchor="ctr"/>
                </a:tc>
                <a:tc>
                  <a:txBody>
                    <a:bodyPr/>
                    <a:lstStyle/>
                    <a:p>
                      <a:pPr>
                        <a:lnSpc>
                          <a:spcPct val="150000"/>
                        </a:lnSpc>
                      </a:pPr>
                      <a:r>
                        <a:rPr lang="en-US" sz="2800"/>
                        <a:t>XAMPP, HTML, CSS, JS (possibly AJAX), PHP</a:t>
                      </a:r>
                    </a:p>
                  </a:txBody>
                  <a:tcPr anchor="ctr"/>
                </a:tc>
                <a:extLst>
                  <a:ext uri="{0D108BD9-81ED-4DB2-BD59-A6C34878D82A}">
                    <a16:rowId xmlns:a16="http://schemas.microsoft.com/office/drawing/2014/main" val="3002289558"/>
                  </a:ext>
                </a:extLst>
              </a:tr>
              <a:tr h="0">
                <a:tc>
                  <a:txBody>
                    <a:bodyPr/>
                    <a:lstStyle/>
                    <a:p>
                      <a:pPr>
                        <a:lnSpc>
                          <a:spcPct val="150000"/>
                        </a:lnSpc>
                      </a:pPr>
                      <a:r>
                        <a:rPr lang="en-US" sz="2800" b="1"/>
                        <a:t>Online Quiz System</a:t>
                      </a:r>
                      <a:endParaRPr lang="en-US" sz="2800"/>
                    </a:p>
                  </a:txBody>
                  <a:tcPr anchor="ctr"/>
                </a:tc>
                <a:tc>
                  <a:txBody>
                    <a:bodyPr/>
                    <a:lstStyle/>
                    <a:p>
                      <a:pPr>
                        <a:lnSpc>
                          <a:spcPct val="150000"/>
                        </a:lnSpc>
                      </a:pPr>
                      <a:r>
                        <a:rPr lang="en-US" sz="2800" dirty="0"/>
                        <a:t>XAMPP, HTML, CSS, PHP, MySQL, JS, jQuery (for timers/validation)</a:t>
                      </a:r>
                    </a:p>
                  </a:txBody>
                  <a:tcPr anchor="ctr"/>
                </a:tc>
                <a:extLst>
                  <a:ext uri="{0D108BD9-81ED-4DB2-BD59-A6C34878D82A}">
                    <a16:rowId xmlns:a16="http://schemas.microsoft.com/office/drawing/2014/main" val="441292004"/>
                  </a:ext>
                </a:extLst>
              </a:tr>
            </a:tbl>
          </a:graphicData>
        </a:graphic>
      </p:graphicFrame>
    </p:spTree>
    <p:extLst>
      <p:ext uri="{BB962C8B-B14F-4D97-AF65-F5344CB8AC3E}">
        <p14:creationId xmlns:p14="http://schemas.microsoft.com/office/powerpoint/2010/main" val="30981451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AEB0D-C516-2148-FC32-77A6F6E71805}"/>
            </a:ext>
          </a:extLst>
        </p:cNvPr>
        <p:cNvGrpSpPr/>
        <p:nvPr/>
      </p:nvGrpSpPr>
      <p:grpSpPr>
        <a:xfrm>
          <a:off x="0" y="0"/>
          <a:ext cx="0" cy="0"/>
          <a:chOff x="0" y="0"/>
          <a:chExt cx="0" cy="0"/>
        </a:xfrm>
      </p:grpSpPr>
      <p:sp>
        <p:nvSpPr>
          <p:cNvPr id="8" name="Title 22">
            <a:extLst>
              <a:ext uri="{FF2B5EF4-FFF2-40B4-BE49-F238E27FC236}">
                <a16:creationId xmlns:a16="http://schemas.microsoft.com/office/drawing/2014/main" id="{D47435B4-B1EE-92F4-A7A1-4934C49F9FDC}"/>
              </a:ext>
            </a:extLst>
          </p:cNvPr>
          <p:cNvSpPr>
            <a:spLocks noGrp="1"/>
          </p:cNvSpPr>
          <p:nvPr>
            <p:ph type="ctrTitle"/>
          </p:nvPr>
        </p:nvSpPr>
        <p:spPr>
          <a:xfrm>
            <a:off x="8626" y="12941"/>
            <a:ext cx="12192000" cy="1053859"/>
          </a:xfrm>
          <a:solidFill>
            <a:schemeClr val="bg1"/>
          </a:solidFill>
        </p:spPr>
        <p:txBody>
          <a:bodyPr>
            <a:noAutofit/>
          </a:bodyPr>
          <a:lstStyle/>
          <a:p>
            <a:pPr algn="l"/>
            <a:r>
              <a:rPr lang="en-US" sz="3600" dirty="0">
                <a:latin typeface="Calibri" panose="020F0502020204030204" pitchFamily="34" charset="0"/>
                <a:cs typeface="Calibri" panose="020F0502020204030204" pitchFamily="34" charset="0"/>
              </a:rPr>
              <a:t>Group Progress Presentation – Overview of Progress at least 2 min</a:t>
            </a:r>
            <a:endParaRPr lang="en-US" sz="3600" dirty="0">
              <a:highlight>
                <a:srgbClr val="FFFF00"/>
              </a:highlight>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C8B483E-1042-F584-8F43-F6BB5653599E}"/>
              </a:ext>
            </a:extLst>
          </p:cNvPr>
          <p:cNvPicPr>
            <a:picLocks noChangeAspect="1"/>
          </p:cNvPicPr>
          <p:nvPr/>
        </p:nvPicPr>
        <p:blipFill>
          <a:blip r:embed="rId2"/>
          <a:srcRect t="14199" b="23637"/>
          <a:stretch/>
        </p:blipFill>
        <p:spPr>
          <a:xfrm>
            <a:off x="8626" y="1371600"/>
            <a:ext cx="12192000" cy="4263242"/>
          </a:xfrm>
          <a:prstGeom prst="rect">
            <a:avLst/>
          </a:prstGeom>
        </p:spPr>
      </p:pic>
    </p:spTree>
    <p:extLst>
      <p:ext uri="{BB962C8B-B14F-4D97-AF65-F5344CB8AC3E}">
        <p14:creationId xmlns:p14="http://schemas.microsoft.com/office/powerpoint/2010/main" val="28191200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8CDC9-A7F0-B9E3-E9E4-516B619781B9}"/>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D91AB5A2-B21D-66A0-4528-C2C55210EBB0}"/>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45EF6D16-E124-24B9-1D4B-698CF1363FA5}"/>
              </a:ext>
            </a:extLst>
          </p:cNvPr>
          <p:cNvSpPr txBox="1"/>
          <p:nvPr/>
        </p:nvSpPr>
        <p:spPr>
          <a:xfrm>
            <a:off x="0" y="0"/>
            <a:ext cx="11887199" cy="646331"/>
          </a:xfrm>
          <a:prstGeom prst="rect">
            <a:avLst/>
          </a:prstGeom>
          <a:noFill/>
        </p:spPr>
        <p:txBody>
          <a:bodyPr wrap="square">
            <a:spAutoFit/>
          </a:bodyPr>
          <a:lstStyle/>
          <a:p>
            <a:r>
              <a:rPr lang="en-US" sz="3600" b="1" dirty="0"/>
              <a:t>Thank You</a:t>
            </a:r>
          </a:p>
        </p:txBody>
      </p:sp>
      <p:sp>
        <p:nvSpPr>
          <p:cNvPr id="6" name="Rectangle 1">
            <a:extLst>
              <a:ext uri="{FF2B5EF4-FFF2-40B4-BE49-F238E27FC236}">
                <a16:creationId xmlns:a16="http://schemas.microsoft.com/office/drawing/2014/main" id="{82B71991-9C10-2CDD-0295-065A9579E266}"/>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0550CBBC-F537-AFEC-634C-56C9DAB14615}"/>
              </a:ext>
            </a:extLst>
          </p:cNvPr>
          <p:cNvSpPr>
            <a:spLocks noChangeArrowheads="1"/>
          </p:cNvSpPr>
          <p:nvPr/>
        </p:nvSpPr>
        <p:spPr bwMode="auto">
          <a:xfrm>
            <a:off x="609600" y="2239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85037F8A-312A-5706-B9D4-BD56C9AD7D90}"/>
              </a:ext>
            </a:extLst>
          </p:cNvPr>
          <p:cNvSpPr>
            <a:spLocks noChangeArrowheads="1"/>
          </p:cNvSpPr>
          <p:nvPr/>
        </p:nvSpPr>
        <p:spPr bwMode="auto">
          <a:xfrm>
            <a:off x="609600" y="2560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63D227C-1D36-DEFE-C2F8-3CA3D97D9231}"/>
              </a:ext>
            </a:extLst>
          </p:cNvPr>
          <p:cNvSpPr>
            <a:spLocks noChangeArrowheads="1"/>
          </p:cNvSpPr>
          <p:nvPr/>
        </p:nvSpPr>
        <p:spPr bwMode="auto">
          <a:xfrm>
            <a:off x="609600" y="26066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4EE1BCA2-620C-3559-3A80-9228DA241173}"/>
              </a:ext>
            </a:extLst>
          </p:cNvPr>
          <p:cNvSpPr txBox="1"/>
          <p:nvPr/>
        </p:nvSpPr>
        <p:spPr>
          <a:xfrm>
            <a:off x="609600" y="2441246"/>
            <a:ext cx="9624202" cy="3257174"/>
          </a:xfrm>
          <a:prstGeom prst="rect">
            <a:avLst/>
          </a:prstGeom>
          <a:noFill/>
        </p:spPr>
        <p:txBody>
          <a:bodyPr wrap="square">
            <a:spAutoFit/>
          </a:bodyPr>
          <a:lstStyle/>
          <a:p>
            <a:pPr>
              <a:lnSpc>
                <a:spcPct val="150000"/>
              </a:lnSpc>
              <a:buNone/>
            </a:pPr>
            <a:r>
              <a:rPr lang="en-US" sz="2800" dirty="0">
                <a:latin typeface="+mj-lt"/>
              </a:rPr>
              <a:t>Need Help? Send an email or ask during the tutorial session.</a:t>
            </a:r>
          </a:p>
          <a:p>
            <a:pPr>
              <a:lnSpc>
                <a:spcPct val="150000"/>
              </a:lnSpc>
              <a:buNone/>
            </a:pPr>
            <a:r>
              <a:rPr lang="en-US" sz="2800" dirty="0">
                <a:latin typeface="+mj-lt"/>
              </a:rPr>
              <a:t>Good luck with your capstone journey!</a:t>
            </a:r>
          </a:p>
          <a:p>
            <a:pPr>
              <a:lnSpc>
                <a:spcPct val="150000"/>
              </a:lnSpc>
            </a:pPr>
            <a:r>
              <a:rPr lang="en-US" sz="2800" dirty="0">
                <a:latin typeface="+mj-lt"/>
              </a:rPr>
              <a:t>Dr. Farshid Keivanian</a:t>
            </a:r>
            <a:br>
              <a:rPr lang="en-US" sz="2800" dirty="0">
                <a:latin typeface="+mj-lt"/>
              </a:rPr>
            </a:br>
            <a:r>
              <a:rPr lang="en-US" sz="2800" dirty="0">
                <a:latin typeface="+mj-lt"/>
              </a:rPr>
              <a:t>Capstone Project Supervisor</a:t>
            </a:r>
            <a:br>
              <a:rPr lang="en-US" sz="2800" dirty="0">
                <a:latin typeface="+mj-lt"/>
              </a:rPr>
            </a:br>
            <a:r>
              <a:rPr lang="en-US" sz="2800" dirty="0">
                <a:latin typeface="+mj-lt"/>
              </a:rPr>
              <a:t>farshid.keivanian@holmes.edu.au</a:t>
            </a:r>
          </a:p>
        </p:txBody>
      </p:sp>
    </p:spTree>
    <p:extLst>
      <p:ext uri="{BB962C8B-B14F-4D97-AF65-F5344CB8AC3E}">
        <p14:creationId xmlns:p14="http://schemas.microsoft.com/office/powerpoint/2010/main" val="258369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93FD5-4B2D-0115-55A0-A65BDAC35FE5}"/>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9A3D0D41-03CA-FFFC-C2BB-F7B683892EFA}"/>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2A14F17B-FE83-3937-BB4D-31B7B89D0FB4}"/>
              </a:ext>
            </a:extLst>
          </p:cNvPr>
          <p:cNvSpPr txBox="1"/>
          <p:nvPr/>
        </p:nvSpPr>
        <p:spPr>
          <a:xfrm>
            <a:off x="0" y="0"/>
            <a:ext cx="11887199" cy="646331"/>
          </a:xfrm>
          <a:prstGeom prst="rect">
            <a:avLst/>
          </a:prstGeom>
          <a:noFill/>
        </p:spPr>
        <p:txBody>
          <a:bodyPr wrap="square">
            <a:spAutoFit/>
          </a:bodyPr>
          <a:lstStyle/>
          <a:p>
            <a:r>
              <a:rPr lang="en-US" sz="3600" b="1" dirty="0"/>
              <a:t>Weekly Gantt Chart</a:t>
            </a:r>
          </a:p>
        </p:txBody>
      </p:sp>
      <p:sp>
        <p:nvSpPr>
          <p:cNvPr id="6" name="Rectangle 1">
            <a:extLst>
              <a:ext uri="{FF2B5EF4-FFF2-40B4-BE49-F238E27FC236}">
                <a16:creationId xmlns:a16="http://schemas.microsoft.com/office/drawing/2014/main" id="{D6F5D2A7-C666-D231-B0FC-B7C8A759052D}"/>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E961DC55-CAC9-FFB6-7047-2F0C8348C7FC}"/>
              </a:ext>
            </a:extLst>
          </p:cNvPr>
          <p:cNvPicPr>
            <a:picLocks noChangeAspect="1"/>
          </p:cNvPicPr>
          <p:nvPr/>
        </p:nvPicPr>
        <p:blipFill>
          <a:blip r:embed="rId3"/>
          <a:srcRect b="5555"/>
          <a:stretch/>
        </p:blipFill>
        <p:spPr>
          <a:xfrm>
            <a:off x="0" y="1777820"/>
            <a:ext cx="12192000" cy="6477000"/>
          </a:xfrm>
          <a:prstGeom prst="rect">
            <a:avLst/>
          </a:prstGeom>
        </p:spPr>
      </p:pic>
    </p:spTree>
    <p:extLst>
      <p:ext uri="{BB962C8B-B14F-4D97-AF65-F5344CB8AC3E}">
        <p14:creationId xmlns:p14="http://schemas.microsoft.com/office/powerpoint/2010/main" val="2550582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A6FC4-0231-661B-3AB3-36FFA31787B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22411B8-8712-87AB-9071-AFB55E9FED96}"/>
              </a:ext>
            </a:extLst>
          </p:cNvPr>
          <p:cNvSpPr txBox="1"/>
          <p:nvPr/>
        </p:nvSpPr>
        <p:spPr>
          <a:xfrm>
            <a:off x="2895600" y="0"/>
            <a:ext cx="8991599" cy="630942"/>
          </a:xfrm>
          <a:prstGeom prst="rect">
            <a:avLst/>
          </a:prstGeom>
          <a:noFill/>
        </p:spPr>
        <p:txBody>
          <a:bodyPr wrap="square">
            <a:spAutoFit/>
          </a:bodyPr>
          <a:lstStyle/>
          <a:p>
            <a:r>
              <a:rPr lang="en-US" sz="3500" b="1" dirty="0">
                <a:solidFill>
                  <a:schemeClr val="bg1"/>
                </a:solidFill>
              </a:rPr>
              <a:t>Project Team Roles and Responsibilities</a:t>
            </a:r>
          </a:p>
        </p:txBody>
      </p:sp>
      <p:sp>
        <p:nvSpPr>
          <p:cNvPr id="8" name="TextBox 7">
            <a:extLst>
              <a:ext uri="{FF2B5EF4-FFF2-40B4-BE49-F238E27FC236}">
                <a16:creationId xmlns:a16="http://schemas.microsoft.com/office/drawing/2014/main" id="{A64D4EE0-5098-5531-1382-7189204B7763}"/>
              </a:ext>
            </a:extLst>
          </p:cNvPr>
          <p:cNvSpPr txBox="1"/>
          <p:nvPr/>
        </p:nvSpPr>
        <p:spPr>
          <a:xfrm>
            <a:off x="1" y="633817"/>
            <a:ext cx="12191999" cy="5842497"/>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Strategy</a:t>
            </a:r>
            <a:r>
              <a:rPr lang="en-US" sz="2800" dirty="0">
                <a:latin typeface="Calibri" panose="020F0502020204030204" pitchFamily="34" charset="0"/>
                <a:cs typeface="Calibri" panose="020F0502020204030204" pitchFamily="34" charset="0"/>
              </a:rPr>
              <a:t>: Assign roles and responsibilities clearly within the team to prevent overlap and confusion.</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Action Steps</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Divide the project into tasks</a:t>
            </a:r>
            <a:r>
              <a:rPr lang="en-US" sz="2800" dirty="0">
                <a:latin typeface="Calibri" panose="020F0502020204030204" pitchFamily="34" charset="0"/>
                <a:cs typeface="Calibri" panose="020F0502020204030204" pitchFamily="34" charset="0"/>
              </a:rPr>
              <a:t> and assign each task to specific team members. Make sure each member knows their role.</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Set internal deadlines</a:t>
            </a:r>
            <a:r>
              <a:rPr lang="en-US" sz="2800" dirty="0">
                <a:latin typeface="Calibri" panose="020F0502020204030204" pitchFamily="34" charset="0"/>
                <a:cs typeface="Calibri" panose="020F0502020204030204" pitchFamily="34" charset="0"/>
              </a:rPr>
              <a:t> to ensure each task is completed on time, and adjust as necessary to accommodate client delays.</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Regularly update the project timeline</a:t>
            </a:r>
            <a:r>
              <a:rPr lang="en-US" sz="2800" dirty="0">
                <a:latin typeface="Calibri" panose="020F0502020204030204" pitchFamily="34" charset="0"/>
                <a:cs typeface="Calibri" panose="020F0502020204030204" pitchFamily="34" charset="0"/>
              </a:rPr>
              <a:t> to accommodate new information or shifts in priorities from the client.</a:t>
            </a:r>
          </a:p>
        </p:txBody>
      </p:sp>
    </p:spTree>
    <p:extLst>
      <p:ext uri="{BB962C8B-B14F-4D97-AF65-F5344CB8AC3E}">
        <p14:creationId xmlns:p14="http://schemas.microsoft.com/office/powerpoint/2010/main" val="3866292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10863-F969-8AA3-820B-209089956CD2}"/>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DD10EE3C-9EFC-BE77-F485-A059C01168FE}"/>
              </a:ext>
            </a:extLst>
          </p:cNvPr>
          <p:cNvSpPr txBox="1"/>
          <p:nvPr/>
        </p:nvSpPr>
        <p:spPr>
          <a:xfrm>
            <a:off x="1" y="664010"/>
            <a:ext cx="12191999" cy="6488828"/>
          </a:xfrm>
          <a:prstGeom prst="rect">
            <a:avLst/>
          </a:prstGeom>
          <a:solidFill>
            <a:schemeClr val="bg1"/>
          </a:solidFill>
        </p:spPr>
        <p:txBody>
          <a:bodyPr wrap="square">
            <a:spAutoFit/>
          </a:bodyPr>
          <a:lstStyle/>
          <a:p>
            <a:pPr>
              <a:lnSpc>
                <a:spcPct val="150000"/>
              </a:lnSpc>
              <a:buNone/>
            </a:pPr>
            <a:r>
              <a:rPr lang="en-US" sz="2800" b="1" dirty="0">
                <a:latin typeface="+mj-lt"/>
              </a:rPr>
              <a:t>1. Literature Review Researcher</a:t>
            </a:r>
          </a:p>
          <a:p>
            <a:pPr>
              <a:lnSpc>
                <a:spcPct val="150000"/>
              </a:lnSpc>
              <a:buNone/>
            </a:pPr>
            <a:r>
              <a:rPr lang="en-US" sz="2800" b="1" dirty="0">
                <a:latin typeface="+mj-lt"/>
              </a:rPr>
              <a:t>Role</a:t>
            </a:r>
            <a:r>
              <a:rPr lang="en-US" sz="2800" dirty="0">
                <a:latin typeface="+mj-lt"/>
              </a:rPr>
              <a:t>: Knowledge base builder</a:t>
            </a:r>
          </a:p>
          <a:p>
            <a:pPr>
              <a:lnSpc>
                <a:spcPct val="150000"/>
              </a:lnSpc>
              <a:buNone/>
            </a:pPr>
            <a:r>
              <a:rPr lang="en-US" sz="2800" b="1" dirty="0">
                <a:latin typeface="+mj-lt"/>
              </a:rPr>
              <a:t>Responsibilities</a:t>
            </a:r>
            <a:r>
              <a:rPr lang="en-US" sz="2800" dirty="0">
                <a:latin typeface="+mj-lt"/>
              </a:rPr>
              <a:t>:</a:t>
            </a:r>
          </a:p>
          <a:p>
            <a:pPr marL="741363" lvl="2" indent="-457200">
              <a:lnSpc>
                <a:spcPct val="150000"/>
              </a:lnSpc>
              <a:buFont typeface="Arial" panose="020B0604020202020204" pitchFamily="34" charset="0"/>
              <a:buChar char="•"/>
            </a:pPr>
            <a:r>
              <a:rPr lang="en-US" sz="2800" dirty="0">
                <a:latin typeface="+mj-lt"/>
              </a:rPr>
              <a:t>Conduct thorough research using academic papers, journals, reports, and books</a:t>
            </a:r>
          </a:p>
          <a:p>
            <a:pPr marL="741363" lvl="2" indent="-457200">
              <a:lnSpc>
                <a:spcPct val="150000"/>
              </a:lnSpc>
              <a:buFont typeface="Arial" panose="020B0604020202020204" pitchFamily="34" charset="0"/>
              <a:buChar char="•"/>
            </a:pPr>
            <a:r>
              <a:rPr lang="en-US" sz="2800" dirty="0">
                <a:latin typeface="+mj-lt"/>
              </a:rPr>
              <a:t>Summarize findings on existing theories, models, technologies, or systems</a:t>
            </a:r>
          </a:p>
          <a:p>
            <a:pPr marL="741363" lvl="2" indent="-457200">
              <a:lnSpc>
                <a:spcPct val="150000"/>
              </a:lnSpc>
              <a:buFont typeface="Arial" panose="020B0604020202020204" pitchFamily="34" charset="0"/>
              <a:buChar char="•"/>
            </a:pPr>
            <a:r>
              <a:rPr lang="en-US" sz="2800" dirty="0">
                <a:latin typeface="+mj-lt"/>
              </a:rPr>
              <a:t>Identify </a:t>
            </a:r>
            <a:r>
              <a:rPr lang="en-US" sz="2800" b="1" dirty="0">
                <a:latin typeface="+mj-lt"/>
              </a:rPr>
              <a:t>gaps</a:t>
            </a:r>
            <a:r>
              <a:rPr lang="en-US" sz="2800" dirty="0">
                <a:latin typeface="+mj-lt"/>
              </a:rPr>
              <a:t> in the literature that the project can address</a:t>
            </a:r>
          </a:p>
          <a:p>
            <a:pPr marL="741363" lvl="2" indent="-457200">
              <a:lnSpc>
                <a:spcPct val="150000"/>
              </a:lnSpc>
              <a:buFont typeface="Arial" panose="020B0604020202020204" pitchFamily="34" charset="0"/>
              <a:buChar char="•"/>
            </a:pPr>
            <a:r>
              <a:rPr lang="en-US" sz="2800" dirty="0">
                <a:latin typeface="+mj-lt"/>
              </a:rPr>
              <a:t>Prepare the </a:t>
            </a:r>
            <a:r>
              <a:rPr lang="en-US" sz="2800" b="1" dirty="0">
                <a:latin typeface="+mj-lt"/>
              </a:rPr>
              <a:t>literature review section</a:t>
            </a:r>
            <a:r>
              <a:rPr lang="en-US" sz="2800" dirty="0">
                <a:latin typeface="+mj-lt"/>
              </a:rPr>
              <a:t> of the final report</a:t>
            </a:r>
          </a:p>
          <a:p>
            <a:pPr marL="741363" lvl="2" indent="-457200">
              <a:lnSpc>
                <a:spcPct val="150000"/>
              </a:lnSpc>
              <a:buFont typeface="Arial" panose="020B0604020202020204" pitchFamily="34" charset="0"/>
              <a:buChar char="•"/>
            </a:pPr>
            <a:r>
              <a:rPr lang="en-US" sz="2800" dirty="0">
                <a:latin typeface="+mj-lt"/>
              </a:rPr>
              <a:t>Ensure proper referencing using the correct academic style (adaptive Harvard)</a:t>
            </a:r>
          </a:p>
        </p:txBody>
      </p:sp>
      <p:sp>
        <p:nvSpPr>
          <p:cNvPr id="3" name="TextBox 2">
            <a:extLst>
              <a:ext uri="{FF2B5EF4-FFF2-40B4-BE49-F238E27FC236}">
                <a16:creationId xmlns:a16="http://schemas.microsoft.com/office/drawing/2014/main" id="{62CB7F77-078B-5D84-CE30-865F2BD29A0F}"/>
              </a:ext>
            </a:extLst>
          </p:cNvPr>
          <p:cNvSpPr txBox="1"/>
          <p:nvPr/>
        </p:nvSpPr>
        <p:spPr>
          <a:xfrm>
            <a:off x="2895600" y="0"/>
            <a:ext cx="8991599" cy="630942"/>
          </a:xfrm>
          <a:prstGeom prst="rect">
            <a:avLst/>
          </a:prstGeom>
          <a:noFill/>
        </p:spPr>
        <p:txBody>
          <a:bodyPr wrap="square">
            <a:spAutoFit/>
          </a:bodyPr>
          <a:lstStyle/>
          <a:p>
            <a:r>
              <a:rPr lang="en-US" sz="3500" b="1" dirty="0">
                <a:solidFill>
                  <a:schemeClr val="bg1"/>
                </a:solidFill>
              </a:rPr>
              <a:t>Project Team Roles and Responsibilities</a:t>
            </a:r>
          </a:p>
        </p:txBody>
      </p:sp>
    </p:spTree>
    <p:extLst>
      <p:ext uri="{BB962C8B-B14F-4D97-AF65-F5344CB8AC3E}">
        <p14:creationId xmlns:p14="http://schemas.microsoft.com/office/powerpoint/2010/main" val="731555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BD130-AB8F-45B7-BBD1-6AB94F2751A1}"/>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0A97B6AC-3816-8D34-9948-7CCFDBA4D7A0}"/>
              </a:ext>
            </a:extLst>
          </p:cNvPr>
          <p:cNvSpPr txBox="1"/>
          <p:nvPr/>
        </p:nvSpPr>
        <p:spPr>
          <a:xfrm>
            <a:off x="1" y="664010"/>
            <a:ext cx="12191999" cy="7135158"/>
          </a:xfrm>
          <a:prstGeom prst="rect">
            <a:avLst/>
          </a:prstGeom>
          <a:solidFill>
            <a:schemeClr val="bg1"/>
          </a:solidFill>
        </p:spPr>
        <p:txBody>
          <a:bodyPr wrap="square">
            <a:spAutoFit/>
          </a:bodyPr>
          <a:lstStyle/>
          <a:p>
            <a:pPr>
              <a:lnSpc>
                <a:spcPct val="150000"/>
              </a:lnSpc>
              <a:buNone/>
            </a:pPr>
            <a:r>
              <a:rPr lang="en-US" sz="2800" b="1" dirty="0">
                <a:latin typeface="+mj-lt"/>
              </a:rPr>
              <a:t>2. Project Manager (PM)</a:t>
            </a:r>
          </a:p>
          <a:p>
            <a:pPr>
              <a:lnSpc>
                <a:spcPct val="150000"/>
              </a:lnSpc>
              <a:buNone/>
            </a:pPr>
            <a:r>
              <a:rPr lang="en-US" sz="2800" b="1" dirty="0">
                <a:latin typeface="+mj-lt"/>
              </a:rPr>
              <a:t>Role</a:t>
            </a:r>
            <a:r>
              <a:rPr lang="en-US" sz="2800" dirty="0">
                <a:latin typeface="+mj-lt"/>
              </a:rPr>
              <a:t>: Coordinator and leader</a:t>
            </a:r>
          </a:p>
          <a:p>
            <a:pPr>
              <a:lnSpc>
                <a:spcPct val="150000"/>
              </a:lnSpc>
              <a:buNone/>
            </a:pPr>
            <a:r>
              <a:rPr lang="en-US" sz="2800" b="1" dirty="0">
                <a:latin typeface="+mj-lt"/>
              </a:rPr>
              <a:t>Responsibilities</a:t>
            </a:r>
            <a:r>
              <a:rPr lang="en-US" sz="2800" dirty="0">
                <a:latin typeface="+mj-lt"/>
              </a:rPr>
              <a:t>:</a:t>
            </a:r>
          </a:p>
          <a:p>
            <a:pPr marL="828675" lvl="1" indent="-457200">
              <a:lnSpc>
                <a:spcPct val="150000"/>
              </a:lnSpc>
              <a:buFont typeface="Arial" panose="020B0604020202020204" pitchFamily="34" charset="0"/>
              <a:buChar char="•"/>
            </a:pPr>
            <a:r>
              <a:rPr lang="en-US" sz="2800" dirty="0">
                <a:latin typeface="+mj-lt"/>
              </a:rPr>
              <a:t>Define project scope, timeline, milestones, and deliverables</a:t>
            </a:r>
          </a:p>
          <a:p>
            <a:pPr marL="828675" lvl="1" indent="-457200">
              <a:lnSpc>
                <a:spcPct val="150000"/>
              </a:lnSpc>
              <a:buFont typeface="Arial" panose="020B0604020202020204" pitchFamily="34" charset="0"/>
              <a:buChar char="•"/>
            </a:pPr>
            <a:r>
              <a:rPr lang="en-US" sz="2800" dirty="0">
                <a:latin typeface="+mj-lt"/>
              </a:rPr>
              <a:t>Assign tasks and monitor progress of team members</a:t>
            </a:r>
          </a:p>
          <a:p>
            <a:pPr marL="828675" lvl="1" indent="-457200">
              <a:lnSpc>
                <a:spcPct val="150000"/>
              </a:lnSpc>
              <a:buFont typeface="Arial" panose="020B0604020202020204" pitchFamily="34" charset="0"/>
              <a:buChar char="•"/>
            </a:pPr>
            <a:r>
              <a:rPr lang="en-US" sz="2800" dirty="0">
                <a:latin typeface="+mj-lt"/>
              </a:rPr>
              <a:t>Conduct team meetings and report on status</a:t>
            </a:r>
          </a:p>
          <a:p>
            <a:pPr marL="828675" lvl="1" indent="-457200">
              <a:lnSpc>
                <a:spcPct val="150000"/>
              </a:lnSpc>
              <a:buFont typeface="Arial" panose="020B0604020202020204" pitchFamily="34" charset="0"/>
              <a:buChar char="•"/>
            </a:pPr>
            <a:r>
              <a:rPr lang="en-US" sz="2800" dirty="0">
                <a:latin typeface="+mj-lt"/>
              </a:rPr>
              <a:t>Ensure the project stays on track (time, budget, quality)</a:t>
            </a:r>
          </a:p>
          <a:p>
            <a:pPr marL="828675" lvl="1" indent="-457200">
              <a:lnSpc>
                <a:spcPct val="150000"/>
              </a:lnSpc>
              <a:buFont typeface="Arial" panose="020B0604020202020204" pitchFamily="34" charset="0"/>
              <a:buChar char="•"/>
            </a:pPr>
            <a:r>
              <a:rPr lang="en-US" sz="2800" dirty="0">
                <a:latin typeface="+mj-lt"/>
              </a:rPr>
              <a:t>Serve as the </a:t>
            </a:r>
            <a:r>
              <a:rPr lang="en-US" sz="2800" b="1" dirty="0">
                <a:latin typeface="+mj-lt"/>
              </a:rPr>
              <a:t>main point of communication</a:t>
            </a:r>
            <a:r>
              <a:rPr lang="en-US" sz="2800" dirty="0">
                <a:latin typeface="+mj-lt"/>
              </a:rPr>
              <a:t> between team and stakeholders (e.g., supervisor, client)</a:t>
            </a:r>
          </a:p>
          <a:p>
            <a:pPr marL="828675" lvl="1" indent="-457200">
              <a:lnSpc>
                <a:spcPct val="150000"/>
              </a:lnSpc>
              <a:buFont typeface="Arial" panose="020B0604020202020204" pitchFamily="34" charset="0"/>
              <a:buChar char="•"/>
            </a:pPr>
            <a:r>
              <a:rPr lang="en-US" sz="2800" dirty="0">
                <a:latin typeface="+mj-lt"/>
              </a:rPr>
              <a:t>Prepare project management documents (e.g., Gantt charts, risk assessments)</a:t>
            </a:r>
          </a:p>
        </p:txBody>
      </p:sp>
      <p:sp>
        <p:nvSpPr>
          <p:cNvPr id="3" name="TextBox 2">
            <a:extLst>
              <a:ext uri="{FF2B5EF4-FFF2-40B4-BE49-F238E27FC236}">
                <a16:creationId xmlns:a16="http://schemas.microsoft.com/office/drawing/2014/main" id="{5BCF7D6F-D630-7DCF-0A5D-E343AC3D6A09}"/>
              </a:ext>
            </a:extLst>
          </p:cNvPr>
          <p:cNvSpPr txBox="1"/>
          <p:nvPr/>
        </p:nvSpPr>
        <p:spPr>
          <a:xfrm>
            <a:off x="2895600" y="0"/>
            <a:ext cx="8991599" cy="630942"/>
          </a:xfrm>
          <a:prstGeom prst="rect">
            <a:avLst/>
          </a:prstGeom>
          <a:noFill/>
        </p:spPr>
        <p:txBody>
          <a:bodyPr wrap="square">
            <a:spAutoFit/>
          </a:bodyPr>
          <a:lstStyle/>
          <a:p>
            <a:r>
              <a:rPr lang="en-US" sz="3500" b="1" dirty="0">
                <a:solidFill>
                  <a:schemeClr val="bg1"/>
                </a:solidFill>
              </a:rPr>
              <a:t>Project Team Roles and Responsibilities</a:t>
            </a:r>
          </a:p>
        </p:txBody>
      </p:sp>
    </p:spTree>
    <p:extLst>
      <p:ext uri="{BB962C8B-B14F-4D97-AF65-F5344CB8AC3E}">
        <p14:creationId xmlns:p14="http://schemas.microsoft.com/office/powerpoint/2010/main" val="2063511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TotalTime>
  <Words>2914</Words>
  <Application>Microsoft Office PowerPoint</Application>
  <PresentationFormat>Custom</PresentationFormat>
  <Paragraphs>359</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Group Progress Presentation – Overview of Progress at least 2 min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Farshid Keivanian</dc:creator>
  <cp:lastModifiedBy>Farshid Keivanian</cp:lastModifiedBy>
  <cp:revision>193</cp:revision>
  <dcterms:created xsi:type="dcterms:W3CDTF">2025-04-05T17:32:34Z</dcterms:created>
  <dcterms:modified xsi:type="dcterms:W3CDTF">2025-04-22T18:41:12Z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2024-05-02T00:00:00Z</vt:filetime>
  </property>
  <property fmtid="{D5CDD505-2E9C-101B-9397-08002B2CF9AE}" pid="3" name="Creator">
    <vt:lpwstr>Microsoft® Word for Microsoft 365</vt:lpwstr>
  </property>
  <property fmtid="{D5CDD505-2E9C-101B-9397-08002B2CF9AE}" pid="4" name="LastSaved">
    <vt:filetime>2025-04-05T00:00:00Z</vt:filetime>
  </property>
  <property fmtid="{D5CDD505-2E9C-101B-9397-08002B2CF9AE}" pid="5" name="Producer">
    <vt:lpwstr>Adobe Acrobat Pro (64-bit) 24.2.20687</vt:lpwstr>
  </property>
</Properties>
</file>