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601" r:id="rId3"/>
    <p:sldId id="602" r:id="rId4"/>
    <p:sldId id="1739" r:id="rId5"/>
    <p:sldId id="603" r:id="rId6"/>
    <p:sldId id="1748" r:id="rId7"/>
    <p:sldId id="1749" r:id="rId8"/>
    <p:sldId id="1750" r:id="rId9"/>
    <p:sldId id="1751" r:id="rId10"/>
    <p:sldId id="1752" r:id="rId11"/>
    <p:sldId id="1753" r:id="rId12"/>
    <p:sldId id="1754" r:id="rId13"/>
    <p:sldId id="1755" r:id="rId14"/>
    <p:sldId id="1756" r:id="rId15"/>
    <p:sldId id="1757" r:id="rId16"/>
    <p:sldId id="1758" r:id="rId17"/>
    <p:sldId id="1759" r:id="rId18"/>
    <p:sldId id="1760" r:id="rId19"/>
    <p:sldId id="1761" r:id="rId20"/>
    <p:sldId id="1747" r:id="rId21"/>
    <p:sldId id="612" r:id="rId22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>
      <p:cViewPr varScale="1">
        <p:scale>
          <a:sx n="43" d="100"/>
          <a:sy n="43" d="100"/>
        </p:scale>
        <p:origin x="1281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9F99D-A514-B092-E859-B7FD8EFE592D}"/>
              </a:ext>
            </a:extLst>
          </p:cNvPr>
          <p:cNvSpPr txBox="1"/>
          <p:nvPr/>
        </p:nvSpPr>
        <p:spPr>
          <a:xfrm>
            <a:off x="0" y="1752601"/>
            <a:ext cx="12191999" cy="416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HS3052 Capstone Project Design:</a:t>
            </a:r>
            <a:br>
              <a:rPr lang="en-US" sz="3600" b="1" dirty="0">
                <a:latin typeface="+mj-lt"/>
              </a:rPr>
            </a:br>
            <a:r>
              <a:rPr lang="en-US" sz="3600" b="1" dirty="0">
                <a:latin typeface="+mj-lt"/>
              </a:rPr>
              <a:t>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3: </a:t>
            </a:r>
            <a:r>
              <a:rPr lang="en-US" sz="3600" dirty="0">
                <a:latin typeface="+mj-lt"/>
              </a:rPr>
              <a:t>Preparation for Group Assignment 3 (Requirement Specifications)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AE249-B3B5-3CC5-1500-0EAA7943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4C3375EB-47D8-73D6-E51E-1A7769B5CF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C46B2-6D90-1CBA-DDFD-24854D1E6975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EC6EB8-7C87-DE1F-4EB0-DC57AD75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CDA24-0865-56F1-8160-C7D7FECEBAF3}"/>
              </a:ext>
            </a:extLst>
          </p:cNvPr>
          <p:cNvSpPr txBox="1"/>
          <p:nvPr/>
        </p:nvSpPr>
        <p:spPr>
          <a:xfrm>
            <a:off x="685800" y="1752600"/>
            <a:ext cx="11049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Structure Overview (What to Include)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1. Introduction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Purpose of the document and intended audience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Scope: What the system will and won't do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Definitions and acronyms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References (e.g., client interview notes, textbooks)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Overview of document structure</a:t>
            </a:r>
          </a:p>
        </p:txBody>
      </p:sp>
    </p:spTree>
    <p:extLst>
      <p:ext uri="{BB962C8B-B14F-4D97-AF65-F5344CB8AC3E}">
        <p14:creationId xmlns:p14="http://schemas.microsoft.com/office/powerpoint/2010/main" val="29442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81A5-C89D-83D2-DFEF-733493F38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0A91104-A54F-036B-5C0B-D63570ECFB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8E525-97E6-0D46-C23C-EC5060EEE50B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E5083C-E4DE-D5FE-5E9A-4CA8C45B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19CC7-6B13-875F-412A-1490C7B2C7D8}"/>
              </a:ext>
            </a:extLst>
          </p:cNvPr>
          <p:cNvSpPr txBox="1"/>
          <p:nvPr/>
        </p:nvSpPr>
        <p:spPr>
          <a:xfrm>
            <a:off x="685800" y="1752600"/>
            <a:ext cx="11049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 General Description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Product perspective: how this system fits into the broader context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Product functions: high-level overview of what it does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User characteristics: who are the users? Any special needs?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Constraints: legal, hardware, tech limits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Assumptions &amp; dependencies (e.g. access to MySQL or hosting service)</a:t>
            </a:r>
          </a:p>
        </p:txBody>
      </p:sp>
    </p:spTree>
    <p:extLst>
      <p:ext uri="{BB962C8B-B14F-4D97-AF65-F5344CB8AC3E}">
        <p14:creationId xmlns:p14="http://schemas.microsoft.com/office/powerpoint/2010/main" val="359180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0819-0801-A08F-0CF3-A080C7E51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09AA52D6-F98E-480C-1B78-52ADBE784B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845D0-2688-677A-D2CC-33974C8EC94F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1B99B8-651C-6070-A0F1-A94CFD6F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C20B6-C0A4-A8C1-52A5-1E0185D32191}"/>
              </a:ext>
            </a:extLst>
          </p:cNvPr>
          <p:cNvSpPr txBox="1"/>
          <p:nvPr/>
        </p:nvSpPr>
        <p:spPr>
          <a:xfrm>
            <a:off x="152401" y="1295400"/>
            <a:ext cx="12039599" cy="842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Specific Requirements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(This is the </a:t>
            </a:r>
            <a:r>
              <a:rPr lang="en-US" sz="2800" b="1" dirty="0">
                <a:latin typeface="+mj-lt"/>
              </a:rPr>
              <a:t>core</a:t>
            </a:r>
            <a:r>
              <a:rPr lang="en-US" sz="2800" dirty="0">
                <a:latin typeface="+mj-lt"/>
              </a:rPr>
              <a:t> of your report. Write clearly, logically, and thoroughly.)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3.1 External Interface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User interfaces (sample layouts or descriptions)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Hardware, software, communication interfaces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3.2 Functional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Break down features (login, dashboard, admin panel, etc.)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Define inputs, processes, outputs, and error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3.3 Use Cases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 2–3 well-documented use cases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Describe actors, preconditions, steps, and outcomes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3.4 Classes/Objects</a:t>
            </a:r>
            <a:r>
              <a:rPr lang="en-US" sz="2800" dirty="0">
                <a:latin typeface="+mj-lt"/>
              </a:rPr>
              <a:t> (for object-oriented systems)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Define major classes, attributes,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3879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0A67F-427F-ED07-E72F-EA93159F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FF165EB-FE6E-F791-D82C-7CC8A41356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81B81-6695-1FEE-E344-636FAC993477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57AD11-22A0-C7B6-ECEE-84410749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EEEE2-950E-C759-0884-6651F9FE8066}"/>
              </a:ext>
            </a:extLst>
          </p:cNvPr>
          <p:cNvSpPr txBox="1"/>
          <p:nvPr/>
        </p:nvSpPr>
        <p:spPr>
          <a:xfrm>
            <a:off x="76200" y="1784786"/>
            <a:ext cx="12039599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3.5 Non-Functional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Performance, security, availability, reliability,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3.6 Inverse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the system </a:t>
            </a:r>
            <a:r>
              <a:rPr lang="en-US" sz="2800" i="1" dirty="0">
                <a:latin typeface="+mj-lt"/>
              </a:rPr>
              <a:t>must not</a:t>
            </a:r>
            <a:r>
              <a:rPr lang="en-US" sz="2800" dirty="0">
                <a:latin typeface="+mj-lt"/>
              </a:rPr>
              <a:t> do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3.7 Design Constraints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Platform limitations, hosting or storage restrictions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3.8 Logical Database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Tables, relationships, integrity rules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3.9 Other Requirements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Accessibility, localization, logging, etc.</a:t>
            </a:r>
          </a:p>
        </p:txBody>
      </p:sp>
    </p:spTree>
    <p:extLst>
      <p:ext uri="{BB962C8B-B14F-4D97-AF65-F5344CB8AC3E}">
        <p14:creationId xmlns:p14="http://schemas.microsoft.com/office/powerpoint/2010/main" val="38491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047FC-1C0F-16E9-3EDF-B25E4B48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BBA0A2E-AC6F-19D9-8964-6CCD4C7261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355B8-F310-BA5F-ECA2-853FF64F5FC3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535932-EF2B-E15F-D6A2-AB3557CB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7C01-7B2F-809D-510F-287BFFE3CE26}"/>
              </a:ext>
            </a:extLst>
          </p:cNvPr>
          <p:cNvSpPr txBox="1"/>
          <p:nvPr/>
        </p:nvSpPr>
        <p:spPr>
          <a:xfrm>
            <a:off x="76200" y="1784786"/>
            <a:ext cx="120395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Analysis Models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Sequence Diagrams</a:t>
            </a:r>
            <a:r>
              <a:rPr lang="en-US" sz="2800" dirty="0">
                <a:latin typeface="+mj-lt"/>
              </a:rPr>
              <a:t> (e.g., login interaction)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Data Flow Diagrams (DFD)</a:t>
            </a:r>
            <a:r>
              <a:rPr lang="en-US" sz="2800" dirty="0">
                <a:latin typeface="+mj-lt"/>
              </a:rPr>
              <a:t> (show flow between modules)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State Transition Diagrams (if applicable)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Change Management Process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will updates to the system or document be handled?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Who approves changes? How are they tracked?</a:t>
            </a:r>
          </a:p>
        </p:txBody>
      </p:sp>
    </p:spTree>
    <p:extLst>
      <p:ext uri="{BB962C8B-B14F-4D97-AF65-F5344CB8AC3E}">
        <p14:creationId xmlns:p14="http://schemas.microsoft.com/office/powerpoint/2010/main" val="404903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DC371-FBF3-118E-28DE-1DAC2121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5650700A-9A4C-2EDA-C63A-7D2E92395D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28752-2BCE-D8FF-ADC2-E3D96F756FB6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D98D29-2160-9A5B-7C84-1341060B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C2DF2-EA84-D62C-DFEC-A12155A15D19}"/>
              </a:ext>
            </a:extLst>
          </p:cNvPr>
          <p:cNvSpPr txBox="1"/>
          <p:nvPr/>
        </p:nvSpPr>
        <p:spPr>
          <a:xfrm>
            <a:off x="76200" y="1784786"/>
            <a:ext cx="120395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A. Appendices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Interview notes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Team roles and tasks</a:t>
            </a:r>
          </a:p>
          <a:p>
            <a:pPr marL="6905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Conceptual designs or early sketches</a:t>
            </a:r>
          </a:p>
        </p:txBody>
      </p:sp>
    </p:spTree>
    <p:extLst>
      <p:ext uri="{BB962C8B-B14F-4D97-AF65-F5344CB8AC3E}">
        <p14:creationId xmlns:p14="http://schemas.microsoft.com/office/powerpoint/2010/main" val="216445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2B77-2E4A-5A91-C74B-5C4E1627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44E342C-8E56-9137-6855-51C80FC2CB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34C84-C0CE-8737-2B4A-84FBA71C853B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78CA7E-BCE7-D42A-AD9D-476AA8E2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C21E6-01D3-AF7B-B2AB-4DC1207800C8}"/>
              </a:ext>
            </a:extLst>
          </p:cNvPr>
          <p:cNvSpPr txBox="1"/>
          <p:nvPr/>
        </p:nvSpPr>
        <p:spPr>
          <a:xfrm>
            <a:off x="76200" y="1784786"/>
            <a:ext cx="12039599" cy="713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to Avoid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Submitting the template without replacing placeholders like &lt;Project Name&gt;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Including project management or implementation details (keep it about requirements only)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Writing vague or general statements like “the system should be fast” (be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quantifiable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Leaving out diagrams/models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Using bullet points instead of structured prose (except where appropriate)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❌ Submitting without proofreading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280702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4D3D-B44E-4E71-487B-0525F4B5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5A9C465-52C2-E3A4-5B2E-1A474745CD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66D3F-ED77-2C02-13D7-4B5953BF928C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28B1EC-3732-C383-BA37-42DE7240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23A8D-709D-4AF2-2135-CC8218D68D40}"/>
              </a:ext>
            </a:extLst>
          </p:cNvPr>
          <p:cNvSpPr txBox="1"/>
          <p:nvPr/>
        </p:nvSpPr>
        <p:spPr>
          <a:xfrm>
            <a:off x="76200" y="1784786"/>
            <a:ext cx="12039599" cy="5193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✔ Use tools like </a:t>
            </a:r>
            <a:r>
              <a:rPr lang="en-US" sz="2800" dirty="0" err="1">
                <a:latin typeface="+mj-lt"/>
              </a:rPr>
              <a:t>Lucidchart</a:t>
            </a:r>
            <a:r>
              <a:rPr lang="en-US" sz="2800" dirty="0">
                <a:latin typeface="+mj-lt"/>
              </a:rPr>
              <a:t> or draw.io for diagrams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✔ Refer to your own capstone presentation slides and project charter (Assignment 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✔ Use </a:t>
            </a:r>
            <a:r>
              <a:rPr lang="en-US" sz="2800" b="1" dirty="0">
                <a:latin typeface="+mj-lt"/>
              </a:rPr>
              <a:t>clear numbering</a:t>
            </a:r>
            <a:r>
              <a:rPr lang="en-US" sz="2800" dirty="0">
                <a:latin typeface="+mj-lt"/>
              </a:rPr>
              <a:t> (e.g., 3.2.1.1) for traceability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✔ Test your document for completeness: if a developer picked it up, could they build your system?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✔ Start early – writing clear, structured requirements takes time</a:t>
            </a:r>
          </a:p>
        </p:txBody>
      </p:sp>
    </p:spTree>
    <p:extLst>
      <p:ext uri="{BB962C8B-B14F-4D97-AF65-F5344CB8AC3E}">
        <p14:creationId xmlns:p14="http://schemas.microsoft.com/office/powerpoint/2010/main" val="16034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A692C-6366-21AC-BAC9-80247665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1CA8A15-D53B-4BD3-AE32-7653CBC1192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978BD-F116-EE73-18DC-6F4BA7E24FA0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152BE3-7B56-D615-DF15-07BB05E2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0298-B66B-AC51-D102-CA344E5CB3C4}"/>
              </a:ext>
            </a:extLst>
          </p:cNvPr>
          <p:cNvSpPr txBox="1"/>
          <p:nvPr/>
        </p:nvSpPr>
        <p:spPr>
          <a:xfrm>
            <a:off x="76200" y="1784786"/>
            <a:ext cx="120395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Capstone Topics Selected (Sydney)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Examples of how to tailor your SRS: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Online Quiz System (Group 05)</a:t>
            </a:r>
            <a:r>
              <a:rPr lang="en-US" sz="2800" dirty="0">
                <a:latin typeface="+mj-lt"/>
              </a:rPr>
              <a:t> – Focus on user roles (student/teacher), question bank, result tracking, time limits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Basic To-Do List App (Group 02)</a:t>
            </a:r>
            <a:r>
              <a:rPr lang="en-US" sz="2800" dirty="0">
                <a:latin typeface="+mj-lt"/>
              </a:rPr>
              <a:t> – Include task priority levels, deadlines, mobile responsiveness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Lost &amp; Found System (Group 04)</a:t>
            </a:r>
            <a:r>
              <a:rPr lang="en-US" sz="2800" dirty="0">
                <a:latin typeface="+mj-lt"/>
              </a:rPr>
              <a:t> – Highlight user-uploaded item info, admin review panel, photo uploads</a:t>
            </a:r>
          </a:p>
        </p:txBody>
      </p:sp>
    </p:spTree>
    <p:extLst>
      <p:ext uri="{BB962C8B-B14F-4D97-AF65-F5344CB8AC3E}">
        <p14:creationId xmlns:p14="http://schemas.microsoft.com/office/powerpoint/2010/main" val="342608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507A-0970-E5F1-B699-7CA42330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06FD9756-C623-CFFE-92AC-8A20BB5488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85B35-296A-4AF8-45B5-54CB0D9EE6EF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E91B33-5030-2744-4FD6-E171C59F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B3726-59D8-2C92-C0DE-A27750F92515}"/>
              </a:ext>
            </a:extLst>
          </p:cNvPr>
          <p:cNvSpPr txBox="1"/>
          <p:nvPr/>
        </p:nvSpPr>
        <p:spPr>
          <a:xfrm>
            <a:off x="76200" y="1784786"/>
            <a:ext cx="120395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Capstone Topics Selected (Sydney)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Examples of how to tailor your SRS: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Online Quiz System (Group 05)</a:t>
            </a:r>
            <a:r>
              <a:rPr lang="en-US" sz="2800" dirty="0">
                <a:latin typeface="+mj-lt"/>
              </a:rPr>
              <a:t> – Focus on user roles (student/teacher), question bank, result tracking, time limits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Basic To-Do List App (Group 02)</a:t>
            </a:r>
            <a:r>
              <a:rPr lang="en-US" sz="2800" dirty="0">
                <a:latin typeface="+mj-lt"/>
              </a:rPr>
              <a:t> – Include task priority levels, deadlines, mobile responsiveness</a:t>
            </a:r>
          </a:p>
          <a:p>
            <a:pPr marL="723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Lost &amp; Found System (Group 04)</a:t>
            </a:r>
            <a:r>
              <a:rPr lang="en-US" sz="2800" dirty="0">
                <a:latin typeface="+mj-lt"/>
              </a:rPr>
              <a:t> – Highlight user-uploaded item info, admin review panel, photo uploads</a:t>
            </a:r>
          </a:p>
        </p:txBody>
      </p:sp>
    </p:spTree>
    <p:extLst>
      <p:ext uri="{BB962C8B-B14F-4D97-AF65-F5344CB8AC3E}">
        <p14:creationId xmlns:p14="http://schemas.microsoft.com/office/powerpoint/2010/main" val="222053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D0F5-A2EC-4AB3-AA80-17E48F8E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4845B51C-A56F-4CFF-7947-2252E84A2E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0C38D-660E-3C98-FB3C-A381458652E4}"/>
              </a:ext>
            </a:extLst>
          </p:cNvPr>
          <p:cNvSpPr txBox="1"/>
          <p:nvPr/>
        </p:nvSpPr>
        <p:spPr>
          <a:xfrm>
            <a:off x="152400" y="232246"/>
            <a:ext cx="11887199" cy="478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300" b="1" dirty="0">
                <a:latin typeface="+mj-lt"/>
              </a:rPr>
              <a:t>Session 3’s Outline</a:t>
            </a: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>
                <a:latin typeface="+mj-lt"/>
              </a:rPr>
              <a:t>Weekly Task Breakdown &amp; Milestones</a:t>
            </a: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33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Preparation for Group Assignment 3 – Requirement Specifications</a:t>
            </a: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Group Progress Presentation – Overview of Progress at least 2 min</a:t>
            </a:r>
          </a:p>
        </p:txBody>
      </p:sp>
    </p:spTree>
    <p:extLst>
      <p:ext uri="{BB962C8B-B14F-4D97-AF65-F5344CB8AC3E}">
        <p14:creationId xmlns:p14="http://schemas.microsoft.com/office/powerpoint/2010/main" val="71359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1657-3E33-F0C9-BA26-989572E0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F903FC8A-9B8B-D089-AB63-FFE4E2EFA8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97E313-69B1-B1D8-7408-B062D394D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92895"/>
              </p:ext>
            </p:extLst>
          </p:nvPr>
        </p:nvGraphicFramePr>
        <p:xfrm>
          <a:off x="457200" y="1840422"/>
          <a:ext cx="11582400" cy="602739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7759491"/>
                    </a:ext>
                  </a:extLst>
                </a:gridCol>
                <a:gridCol w="4495416">
                  <a:extLst>
                    <a:ext uri="{9D8B030D-6E8A-4147-A177-3AD203B41FA5}">
                      <a16:colId xmlns:a16="http://schemas.microsoft.com/office/drawing/2014/main" val="472117411"/>
                    </a:ext>
                  </a:extLst>
                </a:gridCol>
                <a:gridCol w="6096384">
                  <a:extLst>
                    <a:ext uri="{9D8B030D-6E8A-4147-A177-3AD203B41FA5}">
                      <a16:colId xmlns:a16="http://schemas.microsoft.com/office/drawing/2014/main" val="2386046661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r>
                        <a:rPr lang="en-US" sz="2800"/>
                        <a:t>Week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Tasks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Notes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7401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Finalise group &amp; select topic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Choose from topics like Library </a:t>
                      </a:r>
                      <a:r>
                        <a:rPr lang="en-US" sz="2800" dirty="0" err="1"/>
                        <a:t>Mgmt</a:t>
                      </a:r>
                      <a:r>
                        <a:rPr lang="en-US" sz="2800" dirty="0"/>
                        <a:t>, Lost &amp; Found, Feedback System, etc.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10123592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Project Management Package (Assessment 1 due)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Scope, charter, WBS, Gantt chart – submit as a group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81741351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3–4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Requirements analysis + Literature review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Collect references, interview users, gather data, start drafting RS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394723118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Presentation of proposed solution (Assessment 2)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Slides + demo/mockup preview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401294779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Submit Requirements Specification (Assessment 3)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System overview, diagrams, user stories, use cases, ERD, schema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8493192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Prototype building begins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Setup tools, split coding and UI/UX tasks among group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09806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73BF9B-6BCF-8895-BAE6-C283264BA698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Weekly Task Breakdown &amp; Milestones</a:t>
            </a:r>
          </a:p>
        </p:txBody>
      </p:sp>
    </p:spTree>
    <p:extLst>
      <p:ext uri="{BB962C8B-B14F-4D97-AF65-F5344CB8AC3E}">
        <p14:creationId xmlns:p14="http://schemas.microsoft.com/office/powerpoint/2010/main" val="28602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4FABC-FDF3-6F98-B2E2-4F02857D9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16670C1-99A2-8DFD-D5B6-074DFEB3D2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17A170-C1DF-6525-086F-8E25182B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56082"/>
              </p:ext>
            </p:extLst>
          </p:nvPr>
        </p:nvGraphicFramePr>
        <p:xfrm>
          <a:off x="457200" y="1840422"/>
          <a:ext cx="11582400" cy="23393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7759491"/>
                    </a:ext>
                  </a:extLst>
                </a:gridCol>
                <a:gridCol w="4495416">
                  <a:extLst>
                    <a:ext uri="{9D8B030D-6E8A-4147-A177-3AD203B41FA5}">
                      <a16:colId xmlns:a16="http://schemas.microsoft.com/office/drawing/2014/main" val="472117411"/>
                    </a:ext>
                  </a:extLst>
                </a:gridCol>
                <a:gridCol w="6096384">
                  <a:extLst>
                    <a:ext uri="{9D8B030D-6E8A-4147-A177-3AD203B41FA5}">
                      <a16:colId xmlns:a16="http://schemas.microsoft.com/office/drawing/2014/main" val="2386046661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r>
                        <a:rPr lang="en-US" sz="2800"/>
                        <a:t>Week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Tasks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Notes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7401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US" sz="2800" dirty="0"/>
                        <a:t>8–11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Development + testing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Complete features, peer review, fix bugs, update documents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10123592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12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Submit Final Prototype + Docs (Assessment 4)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Include testing report, user manual, installation guide, project closure plan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817413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0986BC-4E2B-FA83-9372-979E76DB7307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Weekly Task Breakdown &amp; Milestones</a:t>
            </a:r>
          </a:p>
        </p:txBody>
      </p:sp>
    </p:spTree>
    <p:extLst>
      <p:ext uri="{BB962C8B-B14F-4D97-AF65-F5344CB8AC3E}">
        <p14:creationId xmlns:p14="http://schemas.microsoft.com/office/powerpoint/2010/main" val="310583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410-9842-A491-EA84-DBB4A9D9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E9DC6F5-9513-30C7-F7EB-2FFA4C1289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8A9CB-316B-C158-9D1A-46B557127AB3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9A951B-8361-9389-601F-EBABA643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User uploaded image">
            <a:extLst>
              <a:ext uri="{FF2B5EF4-FFF2-40B4-BE49-F238E27FC236}">
                <a16:creationId xmlns:a16="http://schemas.microsoft.com/office/drawing/2014/main" id="{8A1E06E5-0751-D7FB-9310-6D344FAE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 bwMode="auto">
          <a:xfrm>
            <a:off x="0" y="1600200"/>
            <a:ext cx="12192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6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394A-12A6-B581-D099-98070D7B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110C79A-3938-2E86-8D48-EF977D6F34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5C180-BB61-8295-F5A6-DFAD85A4083F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DCBA87-5040-EA9C-1789-DD04606E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F0C2F-B61A-580D-31FB-C799784E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55"/>
          <a:stretch/>
        </p:blipFill>
        <p:spPr>
          <a:xfrm>
            <a:off x="0" y="16002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BDDA-2F2D-214B-6564-3BB4DB6B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F29CF834-DCF6-6D74-8749-CFBABBE752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97230-02DE-83CF-C437-71438A06D462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0091E1-10E0-5867-965A-63DD399A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3799B-832F-0748-19F4-938269CFDE6D}"/>
              </a:ext>
            </a:extLst>
          </p:cNvPr>
          <p:cNvSpPr txBox="1"/>
          <p:nvPr/>
        </p:nvSpPr>
        <p:spPr>
          <a:xfrm>
            <a:off x="685800" y="1752600"/>
            <a:ext cx="11049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Group Assignment 3: Requirements Specification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Submission Format</a:t>
            </a:r>
            <a:r>
              <a:rPr lang="en-US" sz="2800" dirty="0">
                <a:latin typeface="+mj-lt"/>
              </a:rPr>
              <a:t>: MS Word (.doc/.docx) | </a:t>
            </a:r>
            <a:r>
              <a:rPr lang="en-US" sz="2800" b="1" dirty="0">
                <a:latin typeface="+mj-lt"/>
              </a:rPr>
              <a:t>Word Count</a:t>
            </a:r>
            <a:r>
              <a:rPr lang="en-US" sz="2800" dirty="0">
                <a:latin typeface="+mj-lt"/>
              </a:rPr>
              <a:t>: 2000–2500 words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Penalty</a:t>
            </a:r>
            <a:r>
              <a:rPr lang="en-US" sz="2800" dirty="0">
                <a:latin typeface="+mj-lt"/>
              </a:rPr>
              <a:t>: Late submission penalties apply unless special consideration is granted.</a:t>
            </a:r>
          </a:p>
        </p:txBody>
      </p:sp>
    </p:spTree>
    <p:extLst>
      <p:ext uri="{BB962C8B-B14F-4D97-AF65-F5344CB8AC3E}">
        <p14:creationId xmlns:p14="http://schemas.microsoft.com/office/powerpoint/2010/main" val="169011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C3B5F-A64F-4AC2-CA6F-283DCB280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33F37D4-F083-2DA5-5322-D1E23CD08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BFD881-2D28-EDEA-BCB4-10BC043B2D88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F4AB28-08DA-6795-2846-6926BCE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71D2-471B-AAE8-CBA8-8A3D955694DB}"/>
              </a:ext>
            </a:extLst>
          </p:cNvPr>
          <p:cNvSpPr txBox="1"/>
          <p:nvPr/>
        </p:nvSpPr>
        <p:spPr>
          <a:xfrm>
            <a:off x="685800" y="1752600"/>
            <a:ext cx="11049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Objective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Create a detailed </a:t>
            </a:r>
            <a:r>
              <a:rPr lang="en-US" sz="2800" b="1" dirty="0">
                <a:latin typeface="+mj-lt"/>
              </a:rPr>
              <a:t>Software Requirements Specification (SRS)</a:t>
            </a:r>
            <a:r>
              <a:rPr lang="en-US" sz="2800" dirty="0">
                <a:latin typeface="+mj-lt"/>
              </a:rPr>
              <a:t> document that clearly defines: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your capstone system should do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it interacts with users and other systems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constraints, assumptions, and expectations apply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This document will serve as the foundation for </a:t>
            </a:r>
            <a:r>
              <a:rPr lang="en-US" sz="2800" b="1" dirty="0">
                <a:latin typeface="+mj-lt"/>
              </a:rPr>
              <a:t>designing, building, and testing</a:t>
            </a:r>
            <a:r>
              <a:rPr lang="en-US" sz="2800" dirty="0">
                <a:latin typeface="+mj-lt"/>
              </a:rPr>
              <a:t> your final system.</a:t>
            </a:r>
          </a:p>
        </p:txBody>
      </p:sp>
    </p:spTree>
    <p:extLst>
      <p:ext uri="{BB962C8B-B14F-4D97-AF65-F5344CB8AC3E}">
        <p14:creationId xmlns:p14="http://schemas.microsoft.com/office/powerpoint/2010/main" val="142832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CC64F-781A-A8BC-03A5-033DE267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154DB1C0-F04B-5497-6467-ACF74DECBD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E70BA-A55A-A648-B33B-F409530284DE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3: Requirements Specification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D08DFE-EA41-3C7E-FB57-A04A7A4D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16FE6-AED6-932F-D19E-B0272BEED8B8}"/>
              </a:ext>
            </a:extLst>
          </p:cNvPr>
          <p:cNvSpPr txBox="1"/>
          <p:nvPr/>
        </p:nvSpPr>
        <p:spPr>
          <a:xfrm>
            <a:off x="685800" y="1752600"/>
            <a:ext cx="11049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Submission Checklist</a:t>
            </a: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provided template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(based on IEEE standards)</a:t>
            </a: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Replace all placeholder text like &lt;Project Name&gt; and remove annotations</a:t>
            </a: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 only the final, cleaned-up document (no draft notes, no instructions visible)</a:t>
            </a: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 your file like: HS3052-S1-Group02-RequirementSpec.docx</a:t>
            </a: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 student IDs and group number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cover page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67786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Reference all external sources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Holmes Harvard referencing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642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1176</Words>
  <Application>Microsoft Office PowerPoint</Application>
  <PresentationFormat>Custom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206</cp:revision>
  <dcterms:created xsi:type="dcterms:W3CDTF">2025-04-05T17:32:34Z</dcterms:created>
  <dcterms:modified xsi:type="dcterms:W3CDTF">2025-04-22T19:34:35Z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