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601" r:id="rId3"/>
    <p:sldId id="602" r:id="rId4"/>
    <p:sldId id="1739" r:id="rId5"/>
    <p:sldId id="603" r:id="rId6"/>
    <p:sldId id="1748" r:id="rId7"/>
    <p:sldId id="1763" r:id="rId8"/>
    <p:sldId id="1764" r:id="rId9"/>
    <p:sldId id="1765" r:id="rId10"/>
    <p:sldId id="1766" r:id="rId11"/>
    <p:sldId id="1767" r:id="rId12"/>
    <p:sldId id="1768" r:id="rId13"/>
    <p:sldId id="1769" r:id="rId14"/>
    <p:sldId id="1770" r:id="rId15"/>
    <p:sldId id="1771" r:id="rId16"/>
    <p:sldId id="1772" r:id="rId17"/>
    <p:sldId id="1773" r:id="rId18"/>
    <p:sldId id="1774" r:id="rId19"/>
    <p:sldId id="1775" r:id="rId20"/>
    <p:sldId id="1776" r:id="rId21"/>
    <p:sldId id="1747" r:id="rId22"/>
    <p:sldId id="612" r:id="rId23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4660"/>
  </p:normalViewPr>
  <p:slideViewPr>
    <p:cSldViewPr>
      <p:cViewPr>
        <p:scale>
          <a:sx n="50" d="100"/>
          <a:sy n="50" d="100"/>
        </p:scale>
        <p:origin x="170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5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39F99D-A514-B092-E859-B7FD8EFE592D}"/>
              </a:ext>
            </a:extLst>
          </p:cNvPr>
          <p:cNvSpPr txBox="1"/>
          <p:nvPr/>
        </p:nvSpPr>
        <p:spPr>
          <a:xfrm>
            <a:off x="0" y="1752601"/>
            <a:ext cx="12191999" cy="4161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HS3052 Capstone Project Design:</a:t>
            </a:r>
            <a:br>
              <a:rPr lang="en-US" sz="3600" b="1" dirty="0">
                <a:latin typeface="+mj-lt"/>
              </a:rPr>
            </a:br>
            <a:r>
              <a:rPr lang="en-US" sz="3600" b="1" dirty="0">
                <a:latin typeface="+mj-lt"/>
              </a:rPr>
              <a:t>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4: </a:t>
            </a:r>
            <a:r>
              <a:rPr lang="en-US" sz="3600" dirty="0">
                <a:latin typeface="+mj-lt"/>
              </a:rPr>
              <a:t>Preparation for Group Assignment 4 (Solution Prototype)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0643D-BAFB-2DD7-00CF-3ED7FB06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3643E3D1-AC01-6A6F-ECC2-1A5419B517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FF74B8-4238-EA9D-904C-F65E765CD839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C29492-A479-66C8-C202-48A098FA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B4F99F-A085-FF17-F161-E4ACD5D989A7}"/>
              </a:ext>
            </a:extLst>
          </p:cNvPr>
          <p:cNvSpPr txBox="1"/>
          <p:nvPr/>
        </p:nvSpPr>
        <p:spPr>
          <a:xfrm>
            <a:off x="304800" y="1376084"/>
            <a:ext cx="11887198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Required Components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1. Module Hierarchy (3%)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Display a diagram showing the system’s structure.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a </a:t>
            </a:r>
            <a:r>
              <a:rPr lang="en-US" sz="2800" b="1" dirty="0">
                <a:latin typeface="+mj-lt"/>
              </a:rPr>
              <a:t>tree or chart</a:t>
            </a:r>
            <a:r>
              <a:rPr lang="en-US" sz="2800" dirty="0">
                <a:latin typeface="+mj-lt"/>
              </a:rPr>
              <a:t> format (e.g., Admin &gt; User Management &gt; Add User, Edit User, etc.).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define modules, submodules, and their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94054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E237B-A5AF-9AF9-8549-BCA901DA0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7843851-2B9B-C9F7-BE88-B1546A0A99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F31311-B7F8-7955-A0D0-DB078DD62E70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C0B865-C1D5-CF7C-C448-21DA9D43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CB6E9-8724-64E3-E82A-A3C6AE4B893A}"/>
              </a:ext>
            </a:extLst>
          </p:cNvPr>
          <p:cNvSpPr txBox="1"/>
          <p:nvPr/>
        </p:nvSpPr>
        <p:spPr>
          <a:xfrm>
            <a:off x="304800" y="1376084"/>
            <a:ext cx="11887198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Mock-up Screens (5%)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 </a:t>
            </a:r>
            <a:r>
              <a:rPr lang="en-US" sz="2800" b="1" dirty="0">
                <a:latin typeface="+mj-lt"/>
              </a:rPr>
              <a:t>annotated mock-ups</a:t>
            </a:r>
            <a:r>
              <a:rPr lang="en-US" sz="2800" dirty="0">
                <a:latin typeface="+mj-lt"/>
              </a:rPr>
              <a:t> of important system interfaces.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Screens should show layout, font, color, and button placement.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Tools: You can use </a:t>
            </a:r>
            <a:r>
              <a:rPr lang="en-US" sz="2800" b="1" dirty="0">
                <a:latin typeface="+mj-lt"/>
              </a:rPr>
              <a:t>Figma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Adobe XD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Balsamiq</a:t>
            </a:r>
            <a:r>
              <a:rPr lang="en-US" sz="2800" dirty="0">
                <a:latin typeface="+mj-lt"/>
              </a:rPr>
              <a:t>, or simply annotated PowerPoint slides.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Tip:</a:t>
            </a:r>
            <a:r>
              <a:rPr lang="en-US" sz="2800" dirty="0">
                <a:latin typeface="+mj-lt"/>
              </a:rPr>
              <a:t> Group similar interfaces together and explain reusable design elements.</a:t>
            </a:r>
          </a:p>
        </p:txBody>
      </p:sp>
    </p:spTree>
    <p:extLst>
      <p:ext uri="{BB962C8B-B14F-4D97-AF65-F5344CB8AC3E}">
        <p14:creationId xmlns:p14="http://schemas.microsoft.com/office/powerpoint/2010/main" val="168283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7E95D-383B-FEC0-0637-8C0B3AC02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DA36C0D-0850-17F9-9B1D-1E7EDD14B8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4B417B-CDE0-A9C8-F28C-F45922A989FC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56BFB1-0AEF-AC77-7E22-77EF1214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26CEB-056F-CAC2-34DD-AEC7EEE5CCB5}"/>
              </a:ext>
            </a:extLst>
          </p:cNvPr>
          <p:cNvSpPr txBox="1"/>
          <p:nvPr/>
        </p:nvSpPr>
        <p:spPr>
          <a:xfrm>
            <a:off x="304800" y="1376084"/>
            <a:ext cx="118871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Reports (6%)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Define what business reports your system can generate (e.g., User Activity Report, Monthly Sales Summary).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Provide sample report layouts: show headings, data tables, filters, and formats.</a:t>
            </a:r>
          </a:p>
        </p:txBody>
      </p:sp>
    </p:spTree>
    <p:extLst>
      <p:ext uri="{BB962C8B-B14F-4D97-AF65-F5344CB8AC3E}">
        <p14:creationId xmlns:p14="http://schemas.microsoft.com/office/powerpoint/2010/main" val="853608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FD32A-DFB5-90A5-ADC6-E584263B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36B8FC7F-8F30-9772-2AF9-437705C6BD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9687D-B514-8EFE-0BB4-11FA03ABD376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78B9095-89E1-791B-C90B-9D262BAA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9EA2-E443-4A81-2233-5A9DE2F00759}"/>
              </a:ext>
            </a:extLst>
          </p:cNvPr>
          <p:cNvSpPr txBox="1"/>
          <p:nvPr/>
        </p:nvSpPr>
        <p:spPr>
          <a:xfrm>
            <a:off x="304800" y="1376084"/>
            <a:ext cx="11887198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Documentation &amp; User Manual (6%)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Your documentation should be usable and informative for new users: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Interface text</a:t>
            </a:r>
            <a:r>
              <a:rPr lang="en-US" sz="2800" dirty="0">
                <a:latin typeface="+mj-lt"/>
              </a:rPr>
              <a:t>: Instructions, menus, tooltips, error messages.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Operational messages</a:t>
            </a:r>
            <a:r>
              <a:rPr lang="en-US" sz="2800" dirty="0">
                <a:latin typeface="+mj-lt"/>
              </a:rPr>
              <a:t>: Error handling and warnings.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Online help</a:t>
            </a:r>
            <a:r>
              <a:rPr lang="en-US" sz="2800" dirty="0">
                <a:latin typeface="+mj-lt"/>
              </a:rPr>
              <a:t>: FAQs, tutorials, navigation tips.</a:t>
            </a:r>
          </a:p>
          <a:p>
            <a:pPr marL="7524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Printable User Manual</a:t>
            </a:r>
            <a:r>
              <a:rPr lang="en-US" sz="2800" dirty="0">
                <a:latin typeface="+mj-lt"/>
              </a:rPr>
              <a:t>: Describe steps for login, task execution, troubleshooting.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Hint:</a:t>
            </a:r>
            <a:r>
              <a:rPr lang="en-US" sz="2800" dirty="0">
                <a:latin typeface="+mj-lt"/>
              </a:rPr>
              <a:t> Include screenshots with annotated steps to guide usage.</a:t>
            </a:r>
          </a:p>
        </p:txBody>
      </p:sp>
    </p:spTree>
    <p:extLst>
      <p:ext uri="{BB962C8B-B14F-4D97-AF65-F5344CB8AC3E}">
        <p14:creationId xmlns:p14="http://schemas.microsoft.com/office/powerpoint/2010/main" val="70834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76F5-6EAB-C640-F69F-B8073D09B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EDD13109-4AC1-6AD8-B6D5-EB3ADCB3B8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6163E1-4E07-0FA4-CE0B-3C4E2A8E9906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BDA0C5-4E5B-AF52-34FA-3E91ADE0B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464E2-56B6-F905-BE6F-707E9622826B}"/>
              </a:ext>
            </a:extLst>
          </p:cNvPr>
          <p:cNvSpPr txBox="1"/>
          <p:nvPr/>
        </p:nvSpPr>
        <p:spPr>
          <a:xfrm>
            <a:off x="304800" y="1376084"/>
            <a:ext cx="11887198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Implementation &amp; Testing (10%)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</a:t>
            </a:r>
            <a:r>
              <a:rPr lang="en-US" sz="2800" b="1" dirty="0">
                <a:latin typeface="+mj-lt"/>
              </a:rPr>
              <a:t>how your system is built</a:t>
            </a:r>
            <a:r>
              <a:rPr lang="en-US" sz="2800" dirty="0">
                <a:latin typeface="+mj-lt"/>
              </a:rPr>
              <a:t>: which tools, technologies, and how modules are connected.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Screenshots of your working prototype.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Technology stack used (e.g., XAMPP + PHP + MySQL + HTML/CSS/JS).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Brief database structure.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Testing strategy</a:t>
            </a:r>
            <a:r>
              <a:rPr lang="en-US" sz="2800" dirty="0">
                <a:latin typeface="+mj-lt"/>
              </a:rPr>
              <a:t>: Describe unit, integration, and user testing conducted. Mention test results and any known bugs/fixes.</a:t>
            </a:r>
          </a:p>
        </p:txBody>
      </p:sp>
    </p:spTree>
    <p:extLst>
      <p:ext uri="{BB962C8B-B14F-4D97-AF65-F5344CB8AC3E}">
        <p14:creationId xmlns:p14="http://schemas.microsoft.com/office/powerpoint/2010/main" val="102988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9DF1-95C6-20C2-BBF8-3E4204699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567A23D9-2FFC-998C-D8F5-952C3DDE65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4ABBA6-44BC-6393-EFE4-D19C2F62D4CB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ACAD54-4C25-C4AD-B20A-11C8206F3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5EB4B-8A3A-E1F6-D38D-265C8932D485}"/>
              </a:ext>
            </a:extLst>
          </p:cNvPr>
          <p:cNvSpPr txBox="1"/>
          <p:nvPr/>
        </p:nvSpPr>
        <p:spPr>
          <a:xfrm>
            <a:off x="304800" y="1376084"/>
            <a:ext cx="11887198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Do: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Organize content logically: </a:t>
            </a:r>
            <a:r>
              <a:rPr lang="en-US" sz="2800" b="1" dirty="0">
                <a:latin typeface="+mj-lt"/>
              </a:rPr>
              <a:t>Introduction → Design → Implementation → Testing</a:t>
            </a:r>
            <a:r>
              <a:rPr lang="en-US" sz="2800" dirty="0">
                <a:latin typeface="+mj-lt"/>
              </a:rPr>
              <a:t>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diagrams for clarity (Gantt chart, mockups, architecture, etc.).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label and caption all images and diagrams.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Write in </a:t>
            </a:r>
            <a:r>
              <a:rPr lang="en-US" sz="2800" b="1" dirty="0">
                <a:latin typeface="+mj-lt"/>
              </a:rPr>
              <a:t>clear professional language</a:t>
            </a:r>
            <a:r>
              <a:rPr lang="en-US" sz="2800" dirty="0">
                <a:latin typeface="+mj-lt"/>
              </a:rPr>
              <a:t> suitable for a business and technical audience.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Follow formatting guidelines: </a:t>
            </a:r>
            <a:r>
              <a:rPr lang="en-US" sz="2800" b="1" dirty="0">
                <a:latin typeface="+mj-lt"/>
              </a:rPr>
              <a:t>Calibri 11pt</a:t>
            </a:r>
            <a:r>
              <a:rPr lang="en-US" sz="2800" dirty="0">
                <a:latin typeface="+mj-lt"/>
              </a:rPr>
              <a:t>, 2cm margins, appropriate headings.</a:t>
            </a:r>
          </a:p>
        </p:txBody>
      </p:sp>
    </p:spTree>
    <p:extLst>
      <p:ext uri="{BB962C8B-B14F-4D97-AF65-F5344CB8AC3E}">
        <p14:creationId xmlns:p14="http://schemas.microsoft.com/office/powerpoint/2010/main" val="144647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9FDDA-ECC0-55C5-B26F-E18DEC541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189E93E6-3E66-6C38-D904-91E2A59662D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0155F4-4C4D-DCAE-6A59-22985C0C2EDC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F1DC2AE-8498-18D4-DE62-BB8F240F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C5F92-EA5A-9E5A-6F47-88B418F7ECB3}"/>
              </a:ext>
            </a:extLst>
          </p:cNvPr>
          <p:cNvSpPr txBox="1"/>
          <p:nvPr/>
        </p:nvSpPr>
        <p:spPr>
          <a:xfrm>
            <a:off x="304800" y="1376084"/>
            <a:ext cx="118871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❌ What to Avoid: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Submitting screenshots with no explanation.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Omitting your group number or student names from the cover sheet.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Using technical jargon without context.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Missing citation of tools, libraries, or borrowed resources.</a:t>
            </a:r>
          </a:p>
        </p:txBody>
      </p:sp>
    </p:spTree>
    <p:extLst>
      <p:ext uri="{BB962C8B-B14F-4D97-AF65-F5344CB8AC3E}">
        <p14:creationId xmlns:p14="http://schemas.microsoft.com/office/powerpoint/2010/main" val="78280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CEE63-6603-6CF6-BFBB-590EDDE61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1B6474D-3CFF-338E-90BB-1A96B12867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5231D8-DFB9-4460-6489-F02CB05BEA6B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58AD972-F7D0-710D-CE6F-8991D9F3C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02E21-1D51-E76A-32A4-587D659E0654}"/>
              </a:ext>
            </a:extLst>
          </p:cNvPr>
          <p:cNvSpPr txBox="1"/>
          <p:nvPr/>
        </p:nvSpPr>
        <p:spPr>
          <a:xfrm>
            <a:off x="304800" y="1376084"/>
            <a:ext cx="11887198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Submission Requirements</a:t>
            </a:r>
          </a:p>
          <a:p>
            <a:pPr marL="8413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Format: MS Word (.docx)</a:t>
            </a:r>
          </a:p>
          <a:p>
            <a:pPr marL="8413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Filename: HS3052-StudentID.docx</a:t>
            </a:r>
          </a:p>
          <a:p>
            <a:pPr marL="8413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Include: Assessment Cover Page with all group members listed</a:t>
            </a:r>
          </a:p>
          <a:p>
            <a:pPr marL="84137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 via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Blackboard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by (refer to blackboar</a:t>
            </a: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d for the due date)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897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C401-6C41-0CE7-8F4A-DD507DF11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4D58113A-CF66-018E-1D9A-46DADDC331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A950AB-9324-1327-DC8E-80F7C2009F5D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07F517-E791-D192-AB46-DBB2DFFE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E9174C-7A37-BFB6-38F2-1D6D350BD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65938"/>
              </p:ext>
            </p:extLst>
          </p:nvPr>
        </p:nvGraphicFramePr>
        <p:xfrm>
          <a:off x="457199" y="2410363"/>
          <a:ext cx="10972800" cy="39921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9643513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424178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Criteria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Weight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7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Module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779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Mock-up Screens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4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688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Documentation &amp; User 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256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Implementation &amp;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43812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E5E786C-208E-3418-4E12-1E97C381B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09497"/>
            <a:ext cx="4169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Marking Guide (30% Total)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5610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B229E-7162-97D1-EE0D-7682F05C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D14C28C-744B-B042-FF3B-A86B9F476E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33BDB0-C797-7D93-E44A-E6A9047E164E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3A9F4A-0B15-F3D5-5A88-2BE066A4E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7FDEAB-C313-CC6A-3BB9-A1613D98D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73059"/>
            <a:ext cx="11963400" cy="3257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Suggested Tools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Design/Mockups</a:t>
            </a:r>
            <a:r>
              <a:rPr lang="en-US" sz="2800" dirty="0">
                <a:latin typeface="+mj-lt"/>
              </a:rPr>
              <a:t>: Figma, Balsamiq, Adobe XD, PowerPoint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Development</a:t>
            </a:r>
            <a:r>
              <a:rPr lang="en-US" sz="2800" dirty="0">
                <a:latin typeface="+mj-lt"/>
              </a:rPr>
              <a:t>: XAMPP, PHP, MySQL, HTML, CSS, JS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Reporting</a:t>
            </a:r>
            <a:r>
              <a:rPr lang="en-US" sz="2800" dirty="0">
                <a:latin typeface="+mj-lt"/>
              </a:rPr>
              <a:t>: Excel, Power BI, Google Data Studio</a:t>
            </a:r>
          </a:p>
          <a:p>
            <a:pPr marL="70802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Documentation</a:t>
            </a:r>
            <a:r>
              <a:rPr lang="en-US" sz="2800" dirty="0">
                <a:latin typeface="+mj-lt"/>
              </a:rPr>
              <a:t>: MS Word, Google Docs</a:t>
            </a:r>
          </a:p>
        </p:txBody>
      </p:sp>
    </p:spTree>
    <p:extLst>
      <p:ext uri="{BB962C8B-B14F-4D97-AF65-F5344CB8AC3E}">
        <p14:creationId xmlns:p14="http://schemas.microsoft.com/office/powerpoint/2010/main" val="426348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D0F5-A2EC-4AB3-AA80-17E48F8E3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4845B51C-A56F-4CFF-7947-2252E84A2E9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E0C38D-660E-3C98-FB3C-A381458652E4}"/>
              </a:ext>
            </a:extLst>
          </p:cNvPr>
          <p:cNvSpPr txBox="1"/>
          <p:nvPr/>
        </p:nvSpPr>
        <p:spPr>
          <a:xfrm>
            <a:off x="152400" y="232246"/>
            <a:ext cx="11887199" cy="4027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300" b="1" dirty="0">
                <a:latin typeface="+mj-lt"/>
              </a:rPr>
              <a:t>Session 4’s Outline</a:t>
            </a:r>
          </a:p>
          <a:p>
            <a:pPr marL="51435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>
                <a:latin typeface="+mj-lt"/>
              </a:rPr>
              <a:t>Weekly Task Breakdown &amp; Milestones</a:t>
            </a: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AU" sz="33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Preparation for Group Assignment 4 – Solution Prototype</a:t>
            </a:r>
          </a:p>
          <a:p>
            <a:pPr marL="514350" lvl="0" indent="-51435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300" dirty="0"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  <a:t>Group Progress Presentation – Overview of Progress at least 2 min</a:t>
            </a:r>
          </a:p>
        </p:txBody>
      </p:sp>
    </p:spTree>
    <p:extLst>
      <p:ext uri="{BB962C8B-B14F-4D97-AF65-F5344CB8AC3E}">
        <p14:creationId xmlns:p14="http://schemas.microsoft.com/office/powerpoint/2010/main" val="713596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77F0-E960-CF92-9D6F-1F8DBAFC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803D604B-D343-8B65-1CA8-25CF1CB4C9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77E41A-D911-D448-17BF-1AEC2D023F4A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4AAA4BE-9F15-682E-901A-DEB357A9A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1B3FAA-5B60-5E9F-071E-6B0913E5F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23" y="1200329"/>
            <a:ext cx="119634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Academic Integrity Reminder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Strict penalties apply for: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Plagiarism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Contract cheating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Collusion</a:t>
            </a:r>
          </a:p>
          <a:p>
            <a:pPr marL="8255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Submission impersonation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Always produce original work and credit all sources using </a:t>
            </a:r>
            <a:r>
              <a:rPr lang="en-US" sz="2800" b="1" dirty="0">
                <a:latin typeface="+mj-lt"/>
              </a:rPr>
              <a:t>Holmes Adapted Harvard Referencing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320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1657-3E33-F0C9-BA26-989572E0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F903FC8A-9B8B-D089-AB63-FFE4E2EFA8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97E313-69B1-B1D8-7408-B062D394D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392895"/>
              </p:ext>
            </p:extLst>
          </p:nvPr>
        </p:nvGraphicFramePr>
        <p:xfrm>
          <a:off x="457200" y="1840422"/>
          <a:ext cx="11582400" cy="602739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7759491"/>
                    </a:ext>
                  </a:extLst>
                </a:gridCol>
                <a:gridCol w="4495416">
                  <a:extLst>
                    <a:ext uri="{9D8B030D-6E8A-4147-A177-3AD203B41FA5}">
                      <a16:colId xmlns:a16="http://schemas.microsoft.com/office/drawing/2014/main" val="472117411"/>
                    </a:ext>
                  </a:extLst>
                </a:gridCol>
                <a:gridCol w="6096384">
                  <a:extLst>
                    <a:ext uri="{9D8B030D-6E8A-4147-A177-3AD203B41FA5}">
                      <a16:colId xmlns:a16="http://schemas.microsoft.com/office/drawing/2014/main" val="2386046661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r>
                        <a:rPr lang="en-US" sz="2800"/>
                        <a:t>Week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Tasks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Notes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7401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US" sz="2800"/>
                        <a:t>1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Finalise group &amp; select topic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Choose from topics like Library </a:t>
                      </a:r>
                      <a:r>
                        <a:rPr lang="en-US" sz="2800" dirty="0" err="1"/>
                        <a:t>Mgmt</a:t>
                      </a:r>
                      <a:r>
                        <a:rPr lang="en-US" sz="2800" dirty="0"/>
                        <a:t>, Lost &amp; Found, Feedback System, etc.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10123592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2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Project Management Package (Assessment 1 due)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Scope, charter, WBS, Gantt chart – submit as a group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81741351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3–4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Requirements analysis + Literature review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Collect references, interview users, gather data, start drafting RS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394723118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5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Presentation of proposed solution (Assessment 2)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Slides + demo/mockup preview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401294779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6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Submit Requirements Specification (Assessment 3)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System overview, diagrams, user stories, use cases, ERD, schema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184931924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 dirty="0"/>
                        <a:t>7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Prototype building begins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Setup tools, split coding and UI/UX tasks among group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098065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573BF9B-6BCF-8895-BAE6-C283264BA698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Weekly Task Breakdown &amp; Milestones</a:t>
            </a:r>
          </a:p>
        </p:txBody>
      </p:sp>
    </p:spTree>
    <p:extLst>
      <p:ext uri="{BB962C8B-B14F-4D97-AF65-F5344CB8AC3E}">
        <p14:creationId xmlns:p14="http://schemas.microsoft.com/office/powerpoint/2010/main" val="2860264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4FABC-FDF3-6F98-B2E2-4F02857D9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16670C1-99A2-8DFD-D5B6-074DFEB3D2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17A170-C1DF-6525-086F-8E25182B8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756082"/>
              </p:ext>
            </p:extLst>
          </p:nvPr>
        </p:nvGraphicFramePr>
        <p:xfrm>
          <a:off x="457200" y="1840422"/>
          <a:ext cx="11582400" cy="23393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47759491"/>
                    </a:ext>
                  </a:extLst>
                </a:gridCol>
                <a:gridCol w="4495416">
                  <a:extLst>
                    <a:ext uri="{9D8B030D-6E8A-4147-A177-3AD203B41FA5}">
                      <a16:colId xmlns:a16="http://schemas.microsoft.com/office/drawing/2014/main" val="472117411"/>
                    </a:ext>
                  </a:extLst>
                </a:gridCol>
                <a:gridCol w="6096384">
                  <a:extLst>
                    <a:ext uri="{9D8B030D-6E8A-4147-A177-3AD203B41FA5}">
                      <a16:colId xmlns:a16="http://schemas.microsoft.com/office/drawing/2014/main" val="2386046661"/>
                    </a:ext>
                  </a:extLst>
                </a:gridCol>
              </a:tblGrid>
              <a:tr h="274301">
                <a:tc>
                  <a:txBody>
                    <a:bodyPr/>
                    <a:lstStyle/>
                    <a:p>
                      <a:r>
                        <a:rPr lang="en-US" sz="2800"/>
                        <a:t>Week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Tasks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Notes</a:t>
                      </a:r>
                    </a:p>
                  </a:txBody>
                  <a:tcPr marL="68575" marR="68575" marT="34288" marB="34288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7401"/>
                  </a:ext>
                </a:extLst>
              </a:tr>
              <a:tr h="685752">
                <a:tc>
                  <a:txBody>
                    <a:bodyPr/>
                    <a:lstStyle/>
                    <a:p>
                      <a:r>
                        <a:rPr lang="en-US" sz="2800" dirty="0"/>
                        <a:t>8–11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Development + testing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Complete features, peer review, fix bugs, update documents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2010123592"/>
                  </a:ext>
                </a:extLst>
              </a:tr>
              <a:tr h="480026">
                <a:tc>
                  <a:txBody>
                    <a:bodyPr/>
                    <a:lstStyle/>
                    <a:p>
                      <a:r>
                        <a:rPr lang="en-US" sz="2800"/>
                        <a:t>12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Submit Final Prototype + Docs (Assessment 4)</a:t>
                      </a:r>
                    </a:p>
                  </a:txBody>
                  <a:tcPr marL="68575" marR="68575" marT="34288" marB="3428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Include testing report, user manual, installation guide, project closure plan</a:t>
                      </a:r>
                    </a:p>
                  </a:txBody>
                  <a:tcPr marL="68575" marR="68575" marT="34288" marB="34288" anchor="ctr"/>
                </a:tc>
                <a:extLst>
                  <a:ext uri="{0D108BD9-81ED-4DB2-BD59-A6C34878D82A}">
                    <a16:rowId xmlns:a16="http://schemas.microsoft.com/office/drawing/2014/main" val="8174135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0986BC-4E2B-FA83-9372-979E76DB7307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Weekly Task Breakdown &amp; Milestones</a:t>
            </a:r>
          </a:p>
        </p:txBody>
      </p:sp>
    </p:spTree>
    <p:extLst>
      <p:ext uri="{BB962C8B-B14F-4D97-AF65-F5344CB8AC3E}">
        <p14:creationId xmlns:p14="http://schemas.microsoft.com/office/powerpoint/2010/main" val="3105833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8A410-9842-A491-EA84-DBB4A9D9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AE9DC6F5-9513-30C7-F7EB-2FFA4C1289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28A9CB-316B-C158-9D1A-46B557127AB3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9A951B-8361-9389-601F-EBABA643F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User uploaded image">
            <a:extLst>
              <a:ext uri="{FF2B5EF4-FFF2-40B4-BE49-F238E27FC236}">
                <a16:creationId xmlns:a16="http://schemas.microsoft.com/office/drawing/2014/main" id="{8A1E06E5-0751-D7FB-9310-6D344FAE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 bwMode="auto">
          <a:xfrm>
            <a:off x="0" y="1600200"/>
            <a:ext cx="12192000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49B3C3-F8B7-F466-3E40-63F01033E036}"/>
              </a:ext>
            </a:extLst>
          </p:cNvPr>
          <p:cNvSpPr/>
          <p:nvPr/>
        </p:nvSpPr>
        <p:spPr>
          <a:xfrm>
            <a:off x="1981200" y="6629400"/>
            <a:ext cx="9753600" cy="1219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26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2394A-12A6-B581-D099-98070D7B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7110C79A-3938-2E86-8D48-EF977D6F34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B5C180-BB61-8295-F5A6-DFAD85A4083F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5DCBA87-5040-EA9C-1789-DD04606E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B17930-6E66-14F4-0325-478B75D1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889"/>
          <a:stretch/>
        </p:blipFill>
        <p:spPr>
          <a:xfrm>
            <a:off x="0" y="1600200"/>
            <a:ext cx="12192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58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3CAD-0373-B4F7-117D-A7260C57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C4EF6B69-8C6F-9AC0-8B57-7C23D96158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FC3D2B-7BE4-01DE-14FC-D82BD9F9E899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0A3F41-F7A3-75D6-684C-D5CC64A77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User uploaded image">
            <a:extLst>
              <a:ext uri="{FF2B5EF4-FFF2-40B4-BE49-F238E27FC236}">
                <a16:creationId xmlns:a16="http://schemas.microsoft.com/office/drawing/2014/main" id="{108906B1-0459-1028-5FC4-6D934941E8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33"/>
          <a:stretch/>
        </p:blipFill>
        <p:spPr bwMode="auto">
          <a:xfrm>
            <a:off x="0" y="1600200"/>
            <a:ext cx="12192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2FA1-4833-4C25-754D-6CF8E5821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17BD7CBB-B036-1226-7690-98C02A8BFC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732ED8-47E3-5767-450C-A366486063EC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06FBED8-324E-4EE1-D6F9-F2055B54A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634ED-A716-A0E8-3C6C-6345333AAFE4}"/>
              </a:ext>
            </a:extLst>
          </p:cNvPr>
          <p:cNvSpPr txBox="1"/>
          <p:nvPr/>
        </p:nvSpPr>
        <p:spPr>
          <a:xfrm>
            <a:off x="304800" y="1376084"/>
            <a:ext cx="7182464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Word Limit:</a:t>
            </a:r>
            <a:r>
              <a:rPr lang="en-US" sz="2800" dirty="0">
                <a:latin typeface="+mj-lt"/>
              </a:rPr>
              <a:t> 2000–2500 words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Weight:</a:t>
            </a:r>
            <a:r>
              <a:rPr lang="en-US" sz="2800" dirty="0">
                <a:latin typeface="+mj-lt"/>
              </a:rPr>
              <a:t> 30%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043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68B9-619A-FDBB-EA5A-0CB25CF2F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F84930EA-76D4-FC5C-14E1-25A294C942E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3098FC-C162-5E6E-55CE-43736CDAF496}"/>
              </a:ext>
            </a:extLst>
          </p:cNvPr>
          <p:cNvSpPr txBox="1"/>
          <p:nvPr/>
        </p:nvSpPr>
        <p:spPr>
          <a:xfrm>
            <a:off x="0" y="0"/>
            <a:ext cx="1188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Preparation for Group Assignment 4: Solution Prototype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2FFADA-13BB-2C47-63F4-498F6FFC8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58B13-8ACB-EB21-1A1D-6CFE611A582E}"/>
              </a:ext>
            </a:extLst>
          </p:cNvPr>
          <p:cNvSpPr txBox="1"/>
          <p:nvPr/>
        </p:nvSpPr>
        <p:spPr>
          <a:xfrm>
            <a:off x="304800" y="1376084"/>
            <a:ext cx="11887198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the Assignment: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This assignment allows your team to present a </a:t>
            </a:r>
            <a:r>
              <a:rPr lang="en-US" sz="2800" b="1" dirty="0">
                <a:latin typeface="+mj-lt"/>
              </a:rPr>
              <a:t>working prototype</a:t>
            </a:r>
            <a:r>
              <a:rPr lang="en-US" sz="2800" dirty="0">
                <a:latin typeface="+mj-lt"/>
              </a:rPr>
              <a:t> of your proposed system. You will showcase the </a:t>
            </a:r>
            <a:r>
              <a:rPr lang="en-US" sz="2800" b="1" dirty="0">
                <a:latin typeface="+mj-lt"/>
              </a:rPr>
              <a:t>design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functionality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implementation strategy</a:t>
            </a:r>
            <a:r>
              <a:rPr lang="en-US" sz="2800" dirty="0">
                <a:latin typeface="+mj-lt"/>
              </a:rPr>
              <a:t>, demonstrating practical application of your technical and analytical skills.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Your submission should demonstrate:</a:t>
            </a:r>
          </a:p>
          <a:p>
            <a:pPr marL="7381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Technical competency in building and designing software interfaces.</a:t>
            </a:r>
          </a:p>
          <a:p>
            <a:pPr marL="7381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 understanding of the requirements outlined in Assignment 3.</a:t>
            </a:r>
          </a:p>
          <a:p>
            <a:pPr marL="7381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Thoughtful system architecture, functionality, usability, and real-world viability</a:t>
            </a:r>
          </a:p>
        </p:txBody>
      </p:sp>
    </p:spTree>
    <p:extLst>
      <p:ext uri="{BB962C8B-B14F-4D97-AF65-F5344CB8AC3E}">
        <p14:creationId xmlns:p14="http://schemas.microsoft.com/office/powerpoint/2010/main" val="2088788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1044</Words>
  <Application>Microsoft Office PowerPoint</Application>
  <PresentationFormat>Custom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216</cp:revision>
  <dcterms:created xsi:type="dcterms:W3CDTF">2025-04-05T17:32:34Z</dcterms:created>
  <dcterms:modified xsi:type="dcterms:W3CDTF">2025-04-22T19:49:41Z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