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10/15/2023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10/15/2023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t>10/15/2023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2.jpg"/><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2.jpg"/><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7.png"/><Relationship Id="rId5" Type="http://schemas.microsoft.com/office/2007/relationships/hdphoto" Target="../media/hdphoto4.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2012" y="191348"/>
            <a:ext cx="9298433" cy="1794207"/>
          </a:xfrm>
        </p:spPr>
        <p:txBody>
          <a:bodyPr>
            <a:normAutofit fontScale="90000"/>
          </a:bodyPr>
          <a:lstStyle/>
          <a:p>
            <a:pPr algn="ctr"/>
            <a:r>
              <a:rPr lang="en-US" b="1" dirty="0" smtClean="0"/>
              <a:t>Exploratory Data Analysis of Unicorn Company </a:t>
            </a:r>
            <a:endParaRPr lang="en-US" b="1" dirty="0"/>
          </a:p>
        </p:txBody>
      </p:sp>
      <p:sp>
        <p:nvSpPr>
          <p:cNvPr id="3" name="Subtitle 2"/>
          <p:cNvSpPr>
            <a:spLocks noGrp="1"/>
          </p:cNvSpPr>
          <p:nvPr>
            <p:ph type="subTitle" idx="1"/>
          </p:nvPr>
        </p:nvSpPr>
        <p:spPr>
          <a:xfrm>
            <a:off x="5856605" y="5739765"/>
            <a:ext cx="6335485" cy="914400"/>
          </a:xfrm>
        </p:spPr>
        <p:txBody>
          <a:bodyPr/>
          <a:lstStyle/>
          <a:p>
            <a:pPr algn="l"/>
            <a:r>
              <a:rPr lang="en-US" b="1" dirty="0" smtClean="0">
                <a:ln/>
                <a:solidFill>
                  <a:schemeClr val="tx1"/>
                </a:solidFill>
                <a:effectLst>
                  <a:outerShdw blurRad="38100" dist="19050" dir="2700000" algn="tl" rotWithShape="0">
                    <a:schemeClr val="dk1">
                      <a:alpha val="40000"/>
                    </a:schemeClr>
                  </a:outerShdw>
                </a:effectLst>
              </a:rPr>
              <a:t>Python for Data Analytics Project </a:t>
            </a:r>
            <a:r>
              <a:rPr lang="en-US" b="1" dirty="0">
                <a:ln/>
                <a:solidFill>
                  <a:schemeClr val="tx1"/>
                </a:solidFill>
                <a:effectLst>
                  <a:outerShdw blurRad="38100" dist="19050" dir="2700000" algn="tl" rotWithShape="0">
                    <a:schemeClr val="dk1">
                      <a:alpha val="40000"/>
                    </a:schemeClr>
                  </a:outerShdw>
                </a:effectLst>
              </a:rPr>
              <a:t>2023 – </a:t>
            </a:r>
            <a:r>
              <a:rPr lang="en-US" b="1" dirty="0" smtClean="0">
                <a:ln/>
                <a:solidFill>
                  <a:schemeClr val="tx1"/>
                </a:solidFill>
                <a:effectLst>
                  <a:outerShdw blurRad="38100" dist="19050" dir="2700000" algn="tl" rotWithShape="0">
                    <a:schemeClr val="dk1">
                      <a:alpha val="40000"/>
                    </a:schemeClr>
                  </a:outerShdw>
                </a:effectLst>
              </a:rPr>
              <a:t>July DAF</a:t>
            </a:r>
          </a:p>
          <a:p>
            <a:pPr algn="l"/>
            <a:r>
              <a:rPr lang="en-US" b="1" dirty="0" smtClean="0">
                <a:ln/>
                <a:solidFill>
                  <a:schemeClr val="tx1"/>
                </a:solidFill>
                <a:effectLst>
                  <a:outerShdw blurRad="38100" dist="19050" dir="2700000" algn="tl" rotWithShape="0">
                    <a:schemeClr val="dk1">
                      <a:alpha val="40000"/>
                    </a:schemeClr>
                  </a:outerShdw>
                </a:effectLst>
              </a:rPr>
              <a:t>BY: Abdullahi Umar Faruk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312" y="1985555"/>
            <a:ext cx="5166021" cy="3625023"/>
          </a:xfrm>
          <a:prstGeom prst="ellipse">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40" y="163286"/>
            <a:ext cx="10076319" cy="764177"/>
          </a:xfrm>
        </p:spPr>
        <p:txBody>
          <a:bodyPr/>
          <a:lstStyle/>
          <a:p>
            <a:r>
              <a:rPr lang="en-US" dirty="0" smtClean="0"/>
              <a:t>Major Highlights</a:t>
            </a:r>
            <a:endParaRPr lang="en-US" dirty="0"/>
          </a:p>
        </p:txBody>
      </p:sp>
      <p:sp>
        <p:nvSpPr>
          <p:cNvPr id="3" name="Content Placeholder 2"/>
          <p:cNvSpPr>
            <a:spLocks noGrp="1"/>
          </p:cNvSpPr>
          <p:nvPr>
            <p:ph idx="1"/>
          </p:nvPr>
        </p:nvSpPr>
        <p:spPr>
          <a:xfrm>
            <a:off x="2046019" y="1371600"/>
            <a:ext cx="10018713" cy="4245430"/>
          </a:xfrm>
        </p:spPr>
        <p:txBody>
          <a:bodyPr/>
          <a:lstStyle/>
          <a:p>
            <a:pPr marL="0" indent="0">
              <a:buNone/>
            </a:pPr>
            <a:endParaRPr lang="en-US" dirty="0"/>
          </a:p>
          <a:p>
            <a:r>
              <a:rPr lang="en-US" dirty="0" smtClean="0"/>
              <a:t>Which </a:t>
            </a:r>
            <a:r>
              <a:rPr lang="en-US" dirty="0"/>
              <a:t>unicorn companies have had the biggest return </a:t>
            </a:r>
            <a:r>
              <a:rPr lang="en-US" dirty="0" smtClean="0"/>
              <a:t>on investment? </a:t>
            </a:r>
            <a:endParaRPr lang="en-US" dirty="0"/>
          </a:p>
          <a:p>
            <a:r>
              <a:rPr lang="en-US" dirty="0" smtClean="0"/>
              <a:t>How </a:t>
            </a:r>
            <a:r>
              <a:rPr lang="en-US" dirty="0"/>
              <a:t>long does it usually take for a company to become a </a:t>
            </a:r>
            <a:r>
              <a:rPr lang="en-US" dirty="0" smtClean="0"/>
              <a:t>unicorn</a:t>
            </a:r>
            <a:r>
              <a:rPr lang="en-US" dirty="0"/>
              <a:t>? </a:t>
            </a:r>
          </a:p>
          <a:p>
            <a:r>
              <a:rPr lang="en-US" dirty="0" smtClean="0"/>
              <a:t> </a:t>
            </a:r>
            <a:r>
              <a:rPr lang="en-US" dirty="0"/>
              <a:t>Which countries have the most unicorns? </a:t>
            </a:r>
            <a:endParaRPr lang="en-US" dirty="0" smtClean="0"/>
          </a:p>
          <a:p>
            <a:r>
              <a:rPr lang="en-US" dirty="0" smtClean="0"/>
              <a:t>Are </a:t>
            </a:r>
            <a:r>
              <a:rPr lang="en-US" dirty="0"/>
              <a:t>there any cities that appear to be </a:t>
            </a:r>
            <a:r>
              <a:rPr lang="en-US" dirty="0" smtClean="0"/>
              <a:t>industry </a:t>
            </a:r>
            <a:r>
              <a:rPr lang="en-US" dirty="0"/>
              <a:t>hubs? </a:t>
            </a:r>
          </a:p>
          <a:p>
            <a:r>
              <a:rPr lang="en-US" dirty="0" smtClean="0"/>
              <a:t>Which </a:t>
            </a:r>
            <a:r>
              <a:rPr lang="en-US" dirty="0"/>
              <a:t>investors have funded the most unicorns?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0797" y="163286"/>
            <a:ext cx="2650905" cy="2196092"/>
          </a:xfrm>
          <a:prstGeom prst="ellipse">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452230" y="3607171"/>
            <a:ext cx="6224214" cy="3182983"/>
          </a:xfrm>
          <a:prstGeom prst="rect">
            <a:avLst/>
          </a:prstGeom>
        </p:spPr>
      </p:pic>
      <p:pic>
        <p:nvPicPr>
          <p:cNvPr id="8" name="Content Placeholder 7"/>
          <p:cNvPicPr>
            <a:picLocks noGrp="1" noChangeAspect="1"/>
          </p:cNvPicPr>
          <p:nvPr>
            <p:ph idx="1"/>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1452230" y="779771"/>
            <a:ext cx="6224214" cy="3047292"/>
          </a:xfrm>
        </p:spPr>
      </p:pic>
      <p:sp>
        <p:nvSpPr>
          <p:cNvPr id="2" name="Title 1"/>
          <p:cNvSpPr>
            <a:spLocks noGrp="1"/>
          </p:cNvSpPr>
          <p:nvPr>
            <p:ph type="title"/>
          </p:nvPr>
        </p:nvSpPr>
        <p:spPr>
          <a:xfrm>
            <a:off x="2264222" y="164009"/>
            <a:ext cx="6496711" cy="568235"/>
          </a:xfrm>
        </p:spPr>
        <p:txBody>
          <a:bodyPr>
            <a:normAutofit/>
          </a:bodyPr>
          <a:lstStyle/>
          <a:p>
            <a:r>
              <a:rPr lang="en-US" b="1" dirty="0" smtClean="0"/>
              <a:t>Overview of Unicorn Company Across the World</a:t>
            </a:r>
            <a:endParaRPr lang="en-US" b="1" dirty="0"/>
          </a:p>
        </p:txBody>
      </p:sp>
      <p:sp>
        <p:nvSpPr>
          <p:cNvPr id="7" name="Title 1"/>
          <p:cNvSpPr txBox="1"/>
          <p:nvPr/>
        </p:nvSpPr>
        <p:spPr>
          <a:xfrm>
            <a:off x="2126441" y="2303417"/>
            <a:ext cx="5393411" cy="1371600"/>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24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10" name="TextBox 9"/>
          <p:cNvSpPr txBox="1"/>
          <p:nvPr/>
        </p:nvSpPr>
        <p:spPr>
          <a:xfrm>
            <a:off x="8853967" y="779771"/>
            <a:ext cx="3063240" cy="5812155"/>
          </a:xfrm>
          <a:prstGeom prst="rect">
            <a:avLst/>
          </a:prstGeom>
          <a:gradFill>
            <a:gsLst>
              <a:gs pos="0">
                <a:srgbClr val="012D86"/>
              </a:gs>
              <a:gs pos="100000">
                <a:srgbClr val="0E2557"/>
              </a:gs>
            </a:gsLst>
            <a:lin scaled="0"/>
          </a:gradFill>
          <a:ln>
            <a:solidFill>
              <a:schemeClr val="accent1"/>
            </a:solidFill>
          </a:ln>
        </p:spPr>
        <p:txBody>
          <a:bodyPr wrap="square" rtlCol="0">
            <a:noAutofit/>
          </a:bodyPr>
          <a:lstStyle/>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r>
              <a:rPr lang="en-US" dirty="0" smtClean="0">
                <a:solidFill>
                  <a:schemeClr val="bg1"/>
                </a:solidFill>
              </a:rPr>
              <a:t>Observation</a:t>
            </a:r>
            <a:endParaRPr lang="en-US" dirty="0">
              <a:solidFill>
                <a:schemeClr val="bg1"/>
              </a:solidFill>
            </a:endParaRPr>
          </a:p>
          <a:p>
            <a:r>
              <a:rPr lang="en-US" dirty="0">
                <a:solidFill>
                  <a:schemeClr val="bg1"/>
                </a:solidFill>
              </a:rPr>
              <a:t>40% of the Unicorn startups Industry is Fintech. </a:t>
            </a:r>
          </a:p>
          <a:p>
            <a:r>
              <a:rPr lang="en-US" dirty="0" smtClean="0">
                <a:solidFill>
                  <a:schemeClr val="bg1"/>
                </a:solidFill>
              </a:rPr>
              <a:t>Fintech is a Financial technology </a:t>
            </a:r>
            <a:r>
              <a:rPr lang="en-US" dirty="0">
                <a:solidFill>
                  <a:schemeClr val="bg1"/>
                </a:solidFill>
              </a:rPr>
              <a:t>and innovation that aims to compete with traditional financial methods in the delivery of financial services.</a:t>
            </a:r>
          </a:p>
          <a:p>
            <a:r>
              <a:rPr lang="en-US" dirty="0">
                <a:solidFill>
                  <a:schemeClr val="bg1"/>
                </a:solidFill>
              </a:rPr>
              <a:t>It is an emerging industry that uses technology to improve activities in finance.</a:t>
            </a:r>
            <a:endParaRPr lang="en-US" dirty="0">
              <a:solidFill>
                <a:schemeClr val="bg1"/>
              </a:solidFill>
            </a:endParaRPr>
          </a:p>
          <a:p>
            <a:endParaRPr lang="en-US"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1911" y="-45155"/>
            <a:ext cx="1704622" cy="1254538"/>
          </a:xfrm>
          <a:prstGeom prst="ellipse">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473244" y="3217333"/>
            <a:ext cx="4724399" cy="3394814"/>
          </a:xfrm>
          <a:prstGeom prst="rect">
            <a:avLst/>
          </a:prstGeom>
        </p:spPr>
      </p:pic>
      <p:pic>
        <p:nvPicPr>
          <p:cNvPr id="7" name="Content Placeholder 6"/>
          <p:cNvPicPr>
            <a:picLocks noGrp="1" noChangeAspect="1"/>
          </p:cNvPicPr>
          <p:nvPr>
            <p:ph idx="1"/>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tretch>
            <a:fillRect/>
          </a:stretch>
        </p:blipFill>
        <p:spPr>
          <a:xfrm>
            <a:off x="1607321" y="372855"/>
            <a:ext cx="5652719" cy="2844478"/>
          </a:xfrm>
        </p:spPr>
      </p:pic>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tretch>
            <a:fillRect/>
          </a:stretch>
        </p:blipFill>
        <p:spPr>
          <a:xfrm>
            <a:off x="1607321" y="3217334"/>
            <a:ext cx="5982200" cy="3394812"/>
          </a:xfrm>
          <a:prstGeom prst="rect">
            <a:avLst/>
          </a:prstGeom>
        </p:spPr>
      </p:pic>
      <p:sp>
        <p:nvSpPr>
          <p:cNvPr id="9" name="TextBox 8"/>
          <p:cNvSpPr txBox="1"/>
          <p:nvPr/>
        </p:nvSpPr>
        <p:spPr>
          <a:xfrm flipH="1">
            <a:off x="7382932" y="463057"/>
            <a:ext cx="4713179" cy="2754275"/>
          </a:xfrm>
          <a:prstGeom prst="rect">
            <a:avLst/>
          </a:prstGeom>
          <a:solidFill>
            <a:srgbClr val="000099"/>
          </a:solidFill>
        </p:spPr>
        <p:txBody>
          <a:bodyPr wrap="square" rtlCol="0">
            <a:noAutofit/>
          </a:bodyPr>
          <a:lstStyle/>
          <a:p>
            <a:endParaRPr lang="en-US" dirty="0"/>
          </a:p>
        </p:txBody>
      </p:sp>
      <p:sp>
        <p:nvSpPr>
          <p:cNvPr id="10" name="TextBox 9"/>
          <p:cNvSpPr txBox="1"/>
          <p:nvPr/>
        </p:nvSpPr>
        <p:spPr>
          <a:xfrm flipH="1">
            <a:off x="7461956" y="525254"/>
            <a:ext cx="3776132" cy="2031325"/>
          </a:xfrm>
          <a:prstGeom prst="rect">
            <a:avLst/>
          </a:prstGeom>
          <a:solidFill>
            <a:srgbClr val="000099"/>
          </a:solidFill>
        </p:spPr>
        <p:txBody>
          <a:bodyPr wrap="square" rtlCol="0">
            <a:spAutoFit/>
          </a:bodyPr>
          <a:lstStyle/>
          <a:p>
            <a:endParaRPr lang="en-US" b="1" dirty="0" smtClean="0"/>
          </a:p>
          <a:p>
            <a:endParaRPr lang="en-US" b="1" dirty="0"/>
          </a:p>
          <a:p>
            <a:r>
              <a:rPr lang="en-US" b="1" dirty="0" smtClean="0">
                <a:solidFill>
                  <a:schemeClr val="bg1"/>
                </a:solidFill>
              </a:rPr>
              <a:t>Observation</a:t>
            </a:r>
            <a:endParaRPr lang="en-US" b="1" dirty="0">
              <a:solidFill>
                <a:schemeClr val="bg1"/>
              </a:solidFill>
            </a:endParaRPr>
          </a:p>
          <a:p>
            <a:r>
              <a:rPr lang="en-US" dirty="0">
                <a:solidFill>
                  <a:schemeClr val="bg1"/>
                </a:solidFill>
              </a:rPr>
              <a:t>As expected, San Francisco City has the highest number of Unicorn Startups. Bengaluru City has 25. New York has 81.</a:t>
            </a: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62996" y="-109002"/>
            <a:ext cx="1521513" cy="1260469"/>
          </a:xfrm>
          <a:prstGeom prst="ellipse">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1497" y="378824"/>
            <a:ext cx="9836332" cy="679267"/>
          </a:xfrm>
        </p:spPr>
        <p:txBody>
          <a:bodyPr>
            <a:normAutofit fontScale="90000"/>
          </a:bodyPr>
          <a:lstStyle/>
          <a:p>
            <a:pPr algn="l"/>
            <a:r>
              <a:rPr lang="en-US" sz="2000" b="1" dirty="0" smtClean="0"/>
              <a:t>RECOMMENDATION</a:t>
            </a:r>
            <a:r>
              <a:rPr lang="en-US" sz="2000" dirty="0" smtClean="0"/>
              <a:t/>
            </a:r>
            <a:br>
              <a:rPr lang="en-US" sz="2000" dirty="0" smtClean="0"/>
            </a:br>
            <a:r>
              <a:rPr lang="en-US" sz="2000" dirty="0" smtClean="0"/>
              <a:t>Overall </a:t>
            </a:r>
            <a:r>
              <a:rPr lang="en-US" sz="2000" dirty="0"/>
              <a:t>recommendations to help </a:t>
            </a:r>
            <a:r>
              <a:rPr lang="en-US" sz="2000" dirty="0" smtClean="0"/>
              <a:t>Unicorn </a:t>
            </a:r>
            <a:r>
              <a:rPr lang="en-US" sz="2000" dirty="0"/>
              <a:t>Companies in creating good business </a:t>
            </a:r>
            <a:r>
              <a:rPr lang="en-US" sz="2000" dirty="0" smtClean="0"/>
              <a:t>model</a:t>
            </a:r>
            <a:endParaRPr lang="en-US" sz="2000" dirty="0"/>
          </a:p>
        </p:txBody>
      </p:sp>
      <p:sp>
        <p:nvSpPr>
          <p:cNvPr id="3" name="Subtitle 2"/>
          <p:cNvSpPr>
            <a:spLocks noGrp="1"/>
          </p:cNvSpPr>
          <p:nvPr>
            <p:ph type="subTitle" idx="1"/>
          </p:nvPr>
        </p:nvSpPr>
        <p:spPr>
          <a:xfrm>
            <a:off x="2181497" y="1423851"/>
            <a:ext cx="9718766" cy="4990012"/>
          </a:xfrm>
        </p:spPr>
        <p:txBody>
          <a:bodyPr>
            <a:normAutofit/>
          </a:bodyPr>
          <a:lstStyle/>
          <a:p>
            <a:pPr algn="l"/>
            <a:r>
              <a:rPr lang="en-US" dirty="0" smtClean="0"/>
              <a:t>Continuously </a:t>
            </a:r>
            <a:r>
              <a:rPr lang="en-US" dirty="0"/>
              <a:t>monitor early-stage startups in the portfolio for signs of high growth potential, such as rapid user adoption, revenue growth, and market expansion. </a:t>
            </a:r>
            <a:endParaRPr lang="en-US" dirty="0" smtClean="0"/>
          </a:p>
          <a:p>
            <a:pPr algn="l"/>
            <a:r>
              <a:rPr lang="en-US" dirty="0" smtClean="0"/>
              <a:t>Rationale</a:t>
            </a:r>
            <a:r>
              <a:rPr lang="en-US" dirty="0"/>
              <a:t>: Startups can experience exponential growth at various stages of their development. Unicorn Companies should stay vigilant and adapt their investment strategies to support and nurture companies that exhibit strong growth indicators. </a:t>
            </a:r>
            <a:endParaRPr lang="en-US" dirty="0" smtClean="0"/>
          </a:p>
          <a:p>
            <a:pPr algn="l"/>
            <a:r>
              <a:rPr lang="en-US" dirty="0" smtClean="0"/>
              <a:t>Regularly </a:t>
            </a:r>
            <a:r>
              <a:rPr lang="en-US" dirty="0"/>
              <a:t>reassessing the portfolio ensures that they capitalize on emerging opportunities. These recommendations are data-driven and aim to help Unicorn Companies make informed decisions to create robust business models, maximize returns, and manage risk effectively. </a:t>
            </a:r>
            <a:endParaRPr lang="en-US" dirty="0" smtClean="0"/>
          </a:p>
          <a:p>
            <a:pPr algn="l"/>
            <a:r>
              <a:rPr lang="en-US" dirty="0" smtClean="0"/>
              <a:t>By </a:t>
            </a:r>
            <a:r>
              <a:rPr lang="en-US" dirty="0"/>
              <a:t>focusing on sectors with growth potential, diversifying investments, prioritizing experienced leadership, and actively monitoring startups, Unicorn Companies can enhance their investment strategy and increase their chances of success in the dynamic world of startup investments.</a:t>
            </a:r>
            <a:endParaRPr lang="en-US" dirty="0"/>
          </a:p>
        </p:txBody>
      </p:sp>
      <p:cxnSp>
        <p:nvCxnSpPr>
          <p:cNvPr id="5" name="Straight Connector 4"/>
          <p:cNvCxnSpPr/>
          <p:nvPr/>
        </p:nvCxnSpPr>
        <p:spPr>
          <a:xfrm flipV="1">
            <a:off x="1645920" y="1149532"/>
            <a:ext cx="10546080" cy="26125"/>
          </a:xfrm>
          <a:prstGeom prst="line">
            <a:avLst/>
          </a:prstGeom>
          <a:ln w="76200"/>
        </p:spPr>
        <p:style>
          <a:lnRef idx="2">
            <a:schemeClr val="dk1"/>
          </a:lnRef>
          <a:fillRef idx="0">
            <a:schemeClr val="dk1"/>
          </a:fillRef>
          <a:effectRef idx="1">
            <a:schemeClr val="dk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5223" y="-79022"/>
            <a:ext cx="1706009" cy="1413311"/>
          </a:xfrm>
          <a:prstGeom prst="ellipse">
            <a:avLst/>
          </a:prstGeom>
          <a:ln>
            <a:noFill/>
          </a:ln>
          <a:effectLst>
            <a:softEdge rad="112500"/>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83</TotalTime>
  <Words>296</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Corbel</vt:lpstr>
      <vt:lpstr>Parallax</vt:lpstr>
      <vt:lpstr>Exploratory Data Analysis of Unicorn Company </vt:lpstr>
      <vt:lpstr>Major Highlights</vt:lpstr>
      <vt:lpstr>Overview of Unicorn Company Across the World</vt:lpstr>
      <vt:lpstr>PowerPoint Presentation</vt:lpstr>
      <vt:lpstr>RECOMMENDATION Overall recommendations to help Unicorn Companies in creating good business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Unicorn Company</dc:title>
  <dc:creator>FARUK MANDIBO</dc:creator>
  <cp:lastModifiedBy>FARUK MANDIBO</cp:lastModifiedBy>
  <cp:revision>19</cp:revision>
  <dcterms:created xsi:type="dcterms:W3CDTF">2023-10-14T19:10:00Z</dcterms:created>
  <dcterms:modified xsi:type="dcterms:W3CDTF">2023-10-15T16:53:49Z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69A281684BB94A3B967E660A99F37A7E_12</vt:lpwstr>
  </property>
  <property fmtid="{D5CDD505-2E9C-101B-9397-08002B2CF9AE}" pid="3" name="KSOProductBuildVer">
    <vt:lpwstr>1033-12.2.0.13215</vt:lpwstr>
  </property>
</Properties>
</file>