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embeddedFontLst>
    <p:embeddedFont>
      <p:font typeface="Roboto"/>
      <p:regular r:id="rId27"/>
      <p:bold r:id="rId28"/>
      <p:italic r:id="rId29"/>
      <p:boldItalic r:id="rId30"/>
    </p:embeddedFont>
    <p:embeddedFont>
      <p:font typeface="Montserrat"/>
      <p:regular r:id="rId31"/>
      <p:bold r:id="rId32"/>
      <p:italic r:id="rId33"/>
      <p:boldItalic r:id="rId34"/>
    </p:embeddedFont>
    <p:embeddedFont>
      <p:font typeface="Lustria"/>
      <p:regular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6" roundtripDataSignature="AMtx7mhodJTHRLoVNLdC6q85mIMBukBj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Montserrat-regular.fntdata"/><Relationship Id="rId30" Type="http://schemas.openxmlformats.org/officeDocument/2006/relationships/font" Target="fonts/Roboto-boldItalic.fntdata"/><Relationship Id="rId11" Type="http://schemas.openxmlformats.org/officeDocument/2006/relationships/slide" Target="slides/slide7.xml"/><Relationship Id="rId33" Type="http://schemas.openxmlformats.org/officeDocument/2006/relationships/font" Target="fonts/Montserrat-italic.fntdata"/><Relationship Id="rId10" Type="http://schemas.openxmlformats.org/officeDocument/2006/relationships/slide" Target="slides/slide6.xml"/><Relationship Id="rId32" Type="http://schemas.openxmlformats.org/officeDocument/2006/relationships/font" Target="fonts/Montserrat-bold.fntdata"/><Relationship Id="rId13" Type="http://schemas.openxmlformats.org/officeDocument/2006/relationships/slide" Target="slides/slide9.xml"/><Relationship Id="rId35" Type="http://schemas.openxmlformats.org/officeDocument/2006/relationships/font" Target="fonts/Lustria-regular.fntdata"/><Relationship Id="rId12" Type="http://schemas.openxmlformats.org/officeDocument/2006/relationships/slide" Target="slides/slide8.xml"/><Relationship Id="rId34" Type="http://schemas.openxmlformats.org/officeDocument/2006/relationships/font" Target="fonts/Montserrat-boldItalic.fntdata"/><Relationship Id="rId15" Type="http://schemas.openxmlformats.org/officeDocument/2006/relationships/slide" Target="slides/slide11.xml"/><Relationship Id="rId14" Type="http://schemas.openxmlformats.org/officeDocument/2006/relationships/slide" Target="slides/slide10.xml"/><Relationship Id="rId36"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3"/>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4"/>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4"/>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1" name="Shape 21"/>
        <p:cNvGrpSpPr/>
        <p:nvPr/>
      </p:nvGrpSpPr>
      <p:grpSpPr>
        <a:xfrm>
          <a:off x="0" y="0"/>
          <a:ext cx="0" cy="0"/>
          <a:chOff x="0" y="0"/>
          <a:chExt cx="0" cy="0"/>
        </a:xfrm>
      </p:grpSpPr>
      <p:sp>
        <p:nvSpPr>
          <p:cNvPr id="22" name="Google Shape;2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5" name="Google Shape;2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38" name="Shape 38"/>
        <p:cNvGrpSpPr/>
        <p:nvPr/>
      </p:nvGrpSpPr>
      <p:grpSpPr>
        <a:xfrm>
          <a:off x="0" y="0"/>
          <a:ext cx="0" cy="0"/>
          <a:chOff x="0" y="0"/>
          <a:chExt cx="0" cy="0"/>
        </a:xfrm>
      </p:grpSpPr>
      <p:sp>
        <p:nvSpPr>
          <p:cNvPr id="39" name="Google Shape;3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1" name="Google Shape;41;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2" name="Google Shape;4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5" name="Shape 45"/>
        <p:cNvGrpSpPr/>
        <p:nvPr/>
      </p:nvGrpSpPr>
      <p:grpSpPr>
        <a:xfrm>
          <a:off x="0" y="0"/>
          <a:ext cx="0" cy="0"/>
          <a:chOff x="0" y="0"/>
          <a:chExt cx="0" cy="0"/>
        </a:xfrm>
      </p:grpSpPr>
      <p:sp>
        <p:nvSpPr>
          <p:cNvPr id="46" name="Google Shape;46;p2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8" name="Google Shape;4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3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3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3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3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2"/>
          <p:cNvSpPr/>
          <p:nvPr>
            <p:ph idx="2" type="pic"/>
          </p:nvPr>
        </p:nvSpPr>
        <p:spPr>
          <a:xfrm>
            <a:off x="5183188" y="987425"/>
            <a:ext cx="6172200" cy="4873625"/>
          </a:xfrm>
          <a:prstGeom prst="rect">
            <a:avLst/>
          </a:prstGeom>
          <a:noFill/>
          <a:ln>
            <a:noFill/>
          </a:ln>
        </p:spPr>
      </p:sp>
      <p:sp>
        <p:nvSpPr>
          <p:cNvPr id="68" name="Google Shape;68;p32"/>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6.pn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png"/><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 Id="rId4" Type="http://schemas.openxmlformats.org/officeDocument/2006/relationships/image" Target="../media/image1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9.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800025" y="731437"/>
            <a:ext cx="9144000" cy="2242769"/>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rgbClr val="CC0000"/>
              </a:buClr>
              <a:buSzPct val="100000"/>
              <a:buFont typeface="Montserrat"/>
              <a:buNone/>
            </a:pPr>
            <a:r>
              <a:rPr b="1" lang="en-US" sz="6000" u="sng">
                <a:solidFill>
                  <a:srgbClr val="CC0000"/>
                </a:solidFill>
                <a:latin typeface="Montserrat"/>
                <a:ea typeface="Montserrat"/>
                <a:cs typeface="Montserrat"/>
                <a:sym typeface="Montserrat"/>
              </a:rPr>
              <a:t>Capstone Project</a:t>
            </a:r>
            <a:br>
              <a:rPr b="1" lang="en-US" sz="6000" u="sng">
                <a:solidFill>
                  <a:srgbClr val="CC0000"/>
                </a:solidFill>
                <a:latin typeface="Montserrat"/>
                <a:ea typeface="Montserrat"/>
                <a:cs typeface="Montserrat"/>
                <a:sym typeface="Montserrat"/>
              </a:rPr>
            </a:br>
            <a:r>
              <a:rPr b="1" lang="en-US" sz="6000" u="sng">
                <a:solidFill>
                  <a:srgbClr val="CC0000"/>
                </a:solidFill>
                <a:latin typeface="Montserrat"/>
                <a:ea typeface="Montserrat"/>
                <a:cs typeface="Montserrat"/>
                <a:sym typeface="Montserrat"/>
              </a:rPr>
              <a:t>Hotel Booking Analysis</a:t>
            </a:r>
            <a:endParaRPr u="sng">
              <a:solidFill>
                <a:srgbClr val="C00000"/>
              </a:solidFill>
              <a:latin typeface="Arial"/>
              <a:ea typeface="Arial"/>
              <a:cs typeface="Arial"/>
              <a:sym typeface="Arial"/>
            </a:endParaRPr>
          </a:p>
        </p:txBody>
      </p:sp>
      <p:sp>
        <p:nvSpPr>
          <p:cNvPr id="89" name="Google Shape;89;p1"/>
          <p:cNvSpPr txBox="1"/>
          <p:nvPr>
            <p:ph idx="1" type="subTitle"/>
          </p:nvPr>
        </p:nvSpPr>
        <p:spPr>
          <a:xfrm>
            <a:off x="1524000" y="3291840"/>
            <a:ext cx="9144000" cy="224276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1F3864"/>
              </a:buClr>
              <a:buSzPts val="8600"/>
              <a:buNone/>
            </a:pPr>
            <a:r>
              <a:rPr b="1" lang="en-US" sz="3000" u="sng">
                <a:solidFill>
                  <a:srgbClr val="1F3864"/>
                </a:solidFill>
              </a:rPr>
              <a:t>Team Member</a:t>
            </a:r>
            <a:endParaRPr sz="3000"/>
          </a:p>
          <a:p>
            <a:pPr indent="0" lvl="0" marL="0" rtl="0" algn="ctr">
              <a:lnSpc>
                <a:spcPct val="90000"/>
              </a:lnSpc>
              <a:spcBef>
                <a:spcPts val="1000"/>
              </a:spcBef>
              <a:spcAft>
                <a:spcPts val="0"/>
              </a:spcAft>
              <a:buClr>
                <a:srgbClr val="1F3864"/>
              </a:buClr>
              <a:buSzPts val="5900"/>
              <a:buNone/>
            </a:pPr>
            <a:r>
              <a:rPr lang="en-US" sz="3000">
                <a:solidFill>
                  <a:srgbClr val="1F3864"/>
                </a:solidFill>
              </a:rPr>
              <a:t>SYED FARUK</a:t>
            </a:r>
            <a:endParaRPr sz="3000"/>
          </a:p>
          <a:p>
            <a:pPr indent="0" lvl="0" marL="0" rtl="0" algn="ctr">
              <a:lnSpc>
                <a:spcPct val="90000"/>
              </a:lnSpc>
              <a:spcBef>
                <a:spcPts val="1000"/>
              </a:spcBef>
              <a:spcAft>
                <a:spcPts val="0"/>
              </a:spcAft>
              <a:buClr>
                <a:srgbClr val="1F3864"/>
              </a:buClr>
              <a:buSzPts val="5900"/>
              <a:buNone/>
            </a:pPr>
            <a:r>
              <a:t/>
            </a:r>
            <a:endParaRPr sz="3000">
              <a:solidFill>
                <a:srgbClr val="1F3864"/>
              </a:solidFill>
            </a:endParaRPr>
          </a:p>
          <a:p>
            <a:pPr indent="0" lvl="0" marL="0" rtl="0" algn="ctr">
              <a:lnSpc>
                <a:spcPct val="90000"/>
              </a:lnSpc>
              <a:spcBef>
                <a:spcPts val="1000"/>
              </a:spcBef>
              <a:spcAft>
                <a:spcPts val="0"/>
              </a:spcAft>
              <a:buClr>
                <a:schemeClr val="dk1"/>
              </a:buClr>
              <a:buSzPts val="2400"/>
              <a:buNone/>
            </a:pPr>
            <a:r>
              <a:t/>
            </a:r>
            <a:endParaRPr sz="3000"/>
          </a:p>
        </p:txBody>
      </p:sp>
      <p:pic>
        <p:nvPicPr>
          <p:cNvPr id="90" name="Google Shape;90;p1"/>
          <p:cNvPicPr preferRelativeResize="0"/>
          <p:nvPr/>
        </p:nvPicPr>
        <p:blipFill rotWithShape="1">
          <a:blip r:embed="rId3">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0"/>
          <p:cNvSpPr txBox="1"/>
          <p:nvPr/>
        </p:nvSpPr>
        <p:spPr>
          <a:xfrm>
            <a:off x="657225" y="345810"/>
            <a:ext cx="10658475"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u="sng">
                <a:solidFill>
                  <a:srgbClr val="1E4E79"/>
                </a:solidFill>
                <a:latin typeface="Arial"/>
                <a:ea typeface="Arial"/>
                <a:cs typeface="Arial"/>
                <a:sym typeface="Arial"/>
              </a:rPr>
              <a:t>Some important questions</a:t>
            </a:r>
            <a:endParaRPr/>
          </a:p>
        </p:txBody>
      </p:sp>
      <p:sp>
        <p:nvSpPr>
          <p:cNvPr id="169" name="Google Shape;169;p10"/>
          <p:cNvSpPr txBox="1"/>
          <p:nvPr/>
        </p:nvSpPr>
        <p:spPr>
          <a:xfrm>
            <a:off x="657225" y="1437335"/>
            <a:ext cx="931545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rgbClr val="1F3864"/>
                </a:solidFill>
                <a:latin typeface="Calibri"/>
                <a:ea typeface="Calibri"/>
                <a:cs typeface="Calibri"/>
                <a:sym typeface="Calibri"/>
              </a:rPr>
              <a:t>Some other analysis are </a:t>
            </a:r>
            <a:r>
              <a:rPr lang="en-US" sz="3600">
                <a:solidFill>
                  <a:srgbClr val="1F3864"/>
                </a:solidFill>
                <a:latin typeface="Calibri"/>
                <a:ea typeface="Calibri"/>
                <a:cs typeface="Calibri"/>
                <a:sym typeface="Calibri"/>
              </a:rPr>
              <a:t>also</a:t>
            </a:r>
            <a:r>
              <a:rPr lang="en-US" sz="3200">
                <a:solidFill>
                  <a:srgbClr val="1F3864"/>
                </a:solidFill>
                <a:latin typeface="Calibri"/>
                <a:ea typeface="Calibri"/>
                <a:cs typeface="Calibri"/>
                <a:sym typeface="Calibri"/>
              </a:rPr>
              <a:t> done which are as follows </a:t>
            </a:r>
            <a:endParaRPr/>
          </a:p>
        </p:txBody>
      </p:sp>
      <p:sp>
        <p:nvSpPr>
          <p:cNvPr id="170" name="Google Shape;170;p10"/>
          <p:cNvSpPr txBox="1"/>
          <p:nvPr/>
        </p:nvSpPr>
        <p:spPr>
          <a:xfrm>
            <a:off x="657224" y="2405749"/>
            <a:ext cx="10438040" cy="3539430"/>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C0C0C"/>
              </a:buClr>
              <a:buSzPts val="2800"/>
              <a:buFont typeface="Calibri"/>
              <a:buAutoNum type="arabicParenBoth"/>
            </a:pPr>
            <a:r>
              <a:rPr lang="en-US" sz="2800">
                <a:solidFill>
                  <a:srgbClr val="0C0C0C"/>
                </a:solidFill>
                <a:latin typeface="Calibri"/>
                <a:ea typeface="Calibri"/>
                <a:cs typeface="Calibri"/>
                <a:sym typeface="Calibri"/>
              </a:rPr>
              <a:t>Which hotel is most preferred by customers ?</a:t>
            </a:r>
            <a:endParaRPr/>
          </a:p>
          <a:p>
            <a:pPr indent="-342900" lvl="0" marL="342900" marR="0" rtl="0" algn="l">
              <a:spcBef>
                <a:spcPts val="0"/>
              </a:spcBef>
              <a:spcAft>
                <a:spcPts val="0"/>
              </a:spcAft>
              <a:buClr>
                <a:srgbClr val="222A35"/>
              </a:buClr>
              <a:buSzPts val="2800"/>
              <a:buFont typeface="Calibri"/>
              <a:buAutoNum type="arabicParenBoth"/>
            </a:pPr>
            <a:r>
              <a:rPr b="1" i="0" lang="en-US" sz="2800">
                <a:solidFill>
                  <a:srgbClr val="222A35"/>
                </a:solidFill>
                <a:latin typeface="Calibri"/>
                <a:ea typeface="Calibri"/>
                <a:cs typeface="Calibri"/>
                <a:sym typeface="Calibri"/>
              </a:rPr>
              <a:t>Which month visitors visit highly  ?</a:t>
            </a:r>
            <a:endParaRPr sz="2800">
              <a:solidFill>
                <a:srgbClr val="222A35"/>
              </a:solidFill>
              <a:latin typeface="Calibri"/>
              <a:ea typeface="Calibri"/>
              <a:cs typeface="Calibri"/>
              <a:sym typeface="Calibri"/>
            </a:endParaRPr>
          </a:p>
          <a:p>
            <a:pPr indent="-342900" lvl="0" marL="342900" marR="0" rtl="0" algn="l">
              <a:spcBef>
                <a:spcPts val="0"/>
              </a:spcBef>
              <a:spcAft>
                <a:spcPts val="0"/>
              </a:spcAft>
              <a:buClr>
                <a:srgbClr val="0C0C0C"/>
              </a:buClr>
              <a:buSzPts val="2800"/>
              <a:buFont typeface="Calibri"/>
              <a:buAutoNum type="arabicParenBoth"/>
            </a:pPr>
            <a:r>
              <a:rPr lang="en-US" sz="2800">
                <a:solidFill>
                  <a:srgbClr val="0C0C0C"/>
                </a:solidFill>
                <a:latin typeface="Calibri"/>
                <a:ea typeface="Calibri"/>
                <a:cs typeface="Calibri"/>
                <a:sym typeface="Calibri"/>
              </a:rPr>
              <a:t>Which type of room highly booked and preferred by customers ?</a:t>
            </a:r>
            <a:endParaRPr/>
          </a:p>
          <a:p>
            <a:pPr indent="-342900" lvl="0" marL="342900" marR="0" rtl="0" algn="l">
              <a:spcBef>
                <a:spcPts val="0"/>
              </a:spcBef>
              <a:spcAft>
                <a:spcPts val="0"/>
              </a:spcAft>
              <a:buClr>
                <a:srgbClr val="0C0C0C"/>
              </a:buClr>
              <a:buSzPts val="2800"/>
              <a:buFont typeface="Calibri"/>
              <a:buAutoNum type="arabicParenBoth"/>
            </a:pPr>
            <a:r>
              <a:rPr lang="en-US" sz="2800">
                <a:solidFill>
                  <a:srgbClr val="0C0C0C"/>
                </a:solidFill>
                <a:latin typeface="Calibri"/>
                <a:ea typeface="Calibri"/>
                <a:cs typeface="Calibri"/>
                <a:sym typeface="Calibri"/>
              </a:rPr>
              <a:t>Which year got a best sales ?</a:t>
            </a:r>
            <a:endParaRPr/>
          </a:p>
          <a:p>
            <a:pPr indent="-342900" lvl="0" marL="342900" marR="0" rtl="0" algn="l">
              <a:spcBef>
                <a:spcPts val="0"/>
              </a:spcBef>
              <a:spcAft>
                <a:spcPts val="0"/>
              </a:spcAft>
              <a:buClr>
                <a:srgbClr val="0C0C0C"/>
              </a:buClr>
              <a:buSzPts val="2800"/>
              <a:buFont typeface="Calibri"/>
              <a:buAutoNum type="arabicParenBoth"/>
            </a:pPr>
            <a:r>
              <a:rPr lang="en-US" sz="2800">
                <a:solidFill>
                  <a:srgbClr val="0C0C0C"/>
                </a:solidFill>
                <a:latin typeface="Calibri"/>
                <a:ea typeface="Calibri"/>
                <a:cs typeface="Calibri"/>
                <a:sym typeface="Calibri"/>
              </a:rPr>
              <a:t>Which hotel mostly cancelled by the customers ?</a:t>
            </a:r>
            <a:endParaRPr/>
          </a:p>
          <a:p>
            <a:pPr indent="-342900" lvl="0" marL="342900" marR="0" rtl="0" algn="l">
              <a:spcBef>
                <a:spcPts val="0"/>
              </a:spcBef>
              <a:spcAft>
                <a:spcPts val="0"/>
              </a:spcAft>
              <a:buClr>
                <a:srgbClr val="0C0C0C"/>
              </a:buClr>
              <a:buSzPts val="2800"/>
              <a:buFont typeface="Calibri"/>
              <a:buAutoNum type="arabicParenBoth"/>
            </a:pPr>
            <a:r>
              <a:rPr lang="en-US" sz="2800">
                <a:solidFill>
                  <a:srgbClr val="0C0C0C"/>
                </a:solidFill>
                <a:latin typeface="Calibri"/>
                <a:ea typeface="Calibri"/>
                <a:cs typeface="Calibri"/>
                <a:sym typeface="Calibri"/>
              </a:rPr>
              <a:t>Which type of customers highly visited on both hotels ?</a:t>
            </a:r>
            <a:endParaRPr sz="2800">
              <a:solidFill>
                <a:srgbClr val="0C0C0C"/>
              </a:solidFill>
              <a:latin typeface="Calibri"/>
              <a:ea typeface="Calibri"/>
              <a:cs typeface="Calibri"/>
              <a:sym typeface="Calibri"/>
            </a:endParaRPr>
          </a:p>
          <a:p>
            <a:pPr indent="-342900" lvl="0" marL="342900" marR="0" rtl="0" algn="l">
              <a:spcBef>
                <a:spcPts val="0"/>
              </a:spcBef>
              <a:spcAft>
                <a:spcPts val="0"/>
              </a:spcAft>
              <a:buClr>
                <a:schemeClr val="dk1"/>
              </a:buClr>
              <a:buSzPts val="2800"/>
              <a:buFont typeface="Calibri"/>
              <a:buAutoNum type="arabicParenBoth"/>
            </a:pPr>
            <a:r>
              <a:rPr lang="en-US" sz="2800">
                <a:solidFill>
                  <a:schemeClr val="dk1"/>
                </a:solidFill>
                <a:latin typeface="Calibri"/>
                <a:ea typeface="Calibri"/>
                <a:cs typeface="Calibri"/>
                <a:sym typeface="Calibri"/>
              </a:rPr>
              <a:t>What is the percentage of repeated guest ?</a:t>
            </a:r>
            <a:endParaRPr/>
          </a:p>
          <a:p>
            <a:pPr indent="-342900" lvl="0" marL="342900" marR="0" rtl="0" algn="l">
              <a:spcBef>
                <a:spcPts val="0"/>
              </a:spcBef>
              <a:spcAft>
                <a:spcPts val="0"/>
              </a:spcAft>
              <a:buClr>
                <a:schemeClr val="dk1"/>
              </a:buClr>
              <a:buSzPts val="2800"/>
              <a:buFont typeface="Calibri"/>
              <a:buAutoNum type="arabicParenBoth"/>
            </a:pPr>
            <a:r>
              <a:rPr lang="en-US" sz="2800">
                <a:solidFill>
                  <a:schemeClr val="dk1"/>
                </a:solidFill>
                <a:latin typeface="Calibri"/>
                <a:ea typeface="Calibri"/>
                <a:cs typeface="Calibri"/>
                <a:sym typeface="Calibri"/>
              </a:rPr>
              <a:t>What is the percentage distribution of deposit type ?</a:t>
            </a:r>
            <a:endParaRPr sz="2800">
              <a:solidFill>
                <a:schemeClr val="dk1"/>
              </a:solidFill>
              <a:latin typeface="Calibri"/>
              <a:ea typeface="Calibri"/>
              <a:cs typeface="Calibri"/>
              <a:sym typeface="Calibri"/>
            </a:endParaRPr>
          </a:p>
        </p:txBody>
      </p:sp>
      <p:pic>
        <p:nvPicPr>
          <p:cNvPr id="171" name="Google Shape;171;p10"/>
          <p:cNvPicPr preferRelativeResize="0"/>
          <p:nvPr/>
        </p:nvPicPr>
        <p:blipFill rotWithShape="1">
          <a:blip r:embed="rId3">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nvSpPr>
        <p:spPr>
          <a:xfrm>
            <a:off x="457200" y="236132"/>
            <a:ext cx="93440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rgbClr val="FF0000"/>
                </a:solidFill>
                <a:latin typeface="Calibri"/>
                <a:ea typeface="Calibri"/>
                <a:cs typeface="Calibri"/>
                <a:sym typeface="Calibri"/>
              </a:rPr>
              <a:t>Which hotel is most prefers by customers?</a:t>
            </a:r>
            <a:endParaRPr/>
          </a:p>
        </p:txBody>
      </p:sp>
      <p:sp>
        <p:nvSpPr>
          <p:cNvPr id="177" name="Google Shape;177;p11"/>
          <p:cNvSpPr txBox="1"/>
          <p:nvPr/>
        </p:nvSpPr>
        <p:spPr>
          <a:xfrm>
            <a:off x="238125" y="1533525"/>
            <a:ext cx="10563225"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stria"/>
                <a:ea typeface="Lustria"/>
                <a:cs typeface="Lustria"/>
                <a:sym typeface="Lustria"/>
              </a:rPr>
              <a:t> There are two hotels in the dataset one is resort hotel and another is city hotel resort hotel is at 40000 mark and city hotel is at 79390 mark and total count was 119390</a:t>
            </a:r>
            <a:endParaRPr/>
          </a:p>
        </p:txBody>
      </p:sp>
      <p:pic>
        <p:nvPicPr>
          <p:cNvPr id="178" name="Google Shape;178;p11"/>
          <p:cNvPicPr preferRelativeResize="0"/>
          <p:nvPr/>
        </p:nvPicPr>
        <p:blipFill rotWithShape="1">
          <a:blip r:embed="rId3">
            <a:alphaModFix/>
          </a:blip>
          <a:srcRect b="0" l="0" r="0" t="0"/>
          <a:stretch/>
        </p:blipFill>
        <p:spPr>
          <a:xfrm>
            <a:off x="2484664" y="2384286"/>
            <a:ext cx="5093860" cy="3328158"/>
          </a:xfrm>
          <a:prstGeom prst="rect">
            <a:avLst/>
          </a:prstGeom>
          <a:noFill/>
          <a:ln>
            <a:noFill/>
          </a:ln>
        </p:spPr>
      </p:pic>
      <p:sp>
        <p:nvSpPr>
          <p:cNvPr id="179" name="Google Shape;179;p11"/>
          <p:cNvSpPr txBox="1"/>
          <p:nvPr/>
        </p:nvSpPr>
        <p:spPr>
          <a:xfrm>
            <a:off x="171450" y="5712444"/>
            <a:ext cx="1152525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stria"/>
                <a:ea typeface="Lustria"/>
                <a:cs typeface="Lustria"/>
                <a:sym typeface="Lustria"/>
              </a:rPr>
              <a:t>Answer: Guest is most preferred by city hotel because city hotel has maximum bookings</a:t>
            </a:r>
            <a:r>
              <a:rPr lang="en-US" sz="1800">
                <a:solidFill>
                  <a:schemeClr val="dk1"/>
                </a:solidFill>
                <a:latin typeface="Calibri"/>
                <a:ea typeface="Calibri"/>
                <a:cs typeface="Calibri"/>
                <a:sym typeface="Calibri"/>
              </a:rPr>
              <a:t>.</a:t>
            </a:r>
            <a:endParaRPr sz="1800">
              <a:solidFill>
                <a:schemeClr val="dk1"/>
              </a:solidFill>
              <a:latin typeface="Calibri"/>
              <a:ea typeface="Calibri"/>
              <a:cs typeface="Calibri"/>
              <a:sym typeface="Calibri"/>
            </a:endParaRPr>
          </a:p>
        </p:txBody>
      </p:sp>
      <p:pic>
        <p:nvPicPr>
          <p:cNvPr id="180" name="Google Shape;180;p11"/>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2"/>
          <p:cNvSpPr txBox="1"/>
          <p:nvPr/>
        </p:nvSpPr>
        <p:spPr>
          <a:xfrm>
            <a:off x="234371" y="219054"/>
            <a:ext cx="10177462"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200">
                <a:solidFill>
                  <a:srgbClr val="FF0000"/>
                </a:solidFill>
                <a:latin typeface="Calibri"/>
                <a:ea typeface="Calibri"/>
                <a:cs typeface="Calibri"/>
                <a:sym typeface="Calibri"/>
              </a:rPr>
              <a:t>Which month </a:t>
            </a:r>
            <a:r>
              <a:rPr i="0" lang="en-US" sz="3200">
                <a:solidFill>
                  <a:srgbClr val="FF0000"/>
                </a:solidFill>
                <a:latin typeface="Calibri"/>
                <a:ea typeface="Calibri"/>
                <a:cs typeface="Calibri"/>
                <a:sym typeface="Calibri"/>
              </a:rPr>
              <a:t>visitors</a:t>
            </a:r>
            <a:r>
              <a:rPr b="1" i="0" lang="en-US" sz="3200">
                <a:solidFill>
                  <a:srgbClr val="FF0000"/>
                </a:solidFill>
                <a:latin typeface="Calibri"/>
                <a:ea typeface="Calibri"/>
                <a:cs typeface="Calibri"/>
                <a:sym typeface="Calibri"/>
              </a:rPr>
              <a:t> visit highly?  </a:t>
            </a:r>
            <a:endParaRPr sz="3200">
              <a:solidFill>
                <a:srgbClr val="FF0000"/>
              </a:solidFill>
              <a:latin typeface="Calibri"/>
              <a:ea typeface="Calibri"/>
              <a:cs typeface="Calibri"/>
              <a:sym typeface="Calibri"/>
            </a:endParaRPr>
          </a:p>
        </p:txBody>
      </p:sp>
      <p:pic>
        <p:nvPicPr>
          <p:cNvPr id="186" name="Google Shape;186;p12"/>
          <p:cNvPicPr preferRelativeResize="0"/>
          <p:nvPr/>
        </p:nvPicPr>
        <p:blipFill rotWithShape="1">
          <a:blip r:embed="rId3">
            <a:alphaModFix/>
          </a:blip>
          <a:srcRect b="0" l="0" r="0" t="0"/>
          <a:stretch/>
        </p:blipFill>
        <p:spPr>
          <a:xfrm>
            <a:off x="6758996" y="1793617"/>
            <a:ext cx="5093860" cy="4711958"/>
          </a:xfrm>
          <a:prstGeom prst="rect">
            <a:avLst/>
          </a:prstGeom>
          <a:noFill/>
          <a:ln>
            <a:noFill/>
          </a:ln>
        </p:spPr>
      </p:pic>
      <p:sp>
        <p:nvSpPr>
          <p:cNvPr id="187" name="Google Shape;187;p12"/>
          <p:cNvSpPr txBox="1"/>
          <p:nvPr/>
        </p:nvSpPr>
        <p:spPr>
          <a:xfrm>
            <a:off x="234371" y="1366897"/>
            <a:ext cx="6524625"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ustria"/>
                <a:ea typeface="Lustria"/>
                <a:cs typeface="Lustria"/>
                <a:sym typeface="Lustria"/>
              </a:rPr>
              <a:t>By seeing the chart for 12 months timeframe  November December January period was least booking period </a:t>
            </a:r>
            <a:endParaRPr/>
          </a:p>
        </p:txBody>
      </p:sp>
      <p:sp>
        <p:nvSpPr>
          <p:cNvPr id="188" name="Google Shape;188;p12"/>
          <p:cNvSpPr txBox="1"/>
          <p:nvPr/>
        </p:nvSpPr>
        <p:spPr>
          <a:xfrm>
            <a:off x="234371" y="3878028"/>
            <a:ext cx="6375981"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ustria"/>
                <a:ea typeface="Lustria"/>
                <a:cs typeface="Lustria"/>
                <a:sym typeface="Lustria"/>
              </a:rPr>
              <a:t>ANS : August month has highest number of visitors</a:t>
            </a:r>
            <a:endParaRPr/>
          </a:p>
        </p:txBody>
      </p:sp>
      <p:pic>
        <p:nvPicPr>
          <p:cNvPr id="189" name="Google Shape;189;p12"/>
          <p:cNvPicPr preferRelativeResize="0"/>
          <p:nvPr/>
        </p:nvPicPr>
        <p:blipFill rotWithShape="1">
          <a:blip r:embed="rId4">
            <a:alphaModFix/>
          </a:blip>
          <a:srcRect b="0" l="0" r="0" t="0"/>
          <a:stretch/>
        </p:blipFill>
        <p:spPr>
          <a:xfrm>
            <a:off x="11273736" y="333375"/>
            <a:ext cx="579120" cy="57912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468630" y="549593"/>
            <a:ext cx="10687050" cy="7302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0000"/>
              </a:buClr>
              <a:buSzPts val="3200"/>
              <a:buFont typeface="Calibri"/>
              <a:buNone/>
            </a:pPr>
            <a:r>
              <a:rPr lang="en-US" sz="3200">
                <a:solidFill>
                  <a:srgbClr val="FF0000"/>
                </a:solidFill>
              </a:rPr>
              <a:t>Which type of room </a:t>
            </a:r>
            <a:r>
              <a:rPr lang="en-US" sz="3200">
                <a:solidFill>
                  <a:srgbClr val="FF0000"/>
                </a:solidFill>
                <a:latin typeface="Calibri"/>
                <a:ea typeface="Calibri"/>
                <a:cs typeface="Calibri"/>
                <a:sym typeface="Calibri"/>
              </a:rPr>
              <a:t>highly</a:t>
            </a:r>
            <a:r>
              <a:rPr lang="en-US" sz="3200">
                <a:solidFill>
                  <a:srgbClr val="FF0000"/>
                </a:solidFill>
              </a:rPr>
              <a:t> booked and preferred by customers?</a:t>
            </a:r>
            <a:br>
              <a:rPr lang="en-US" sz="3200">
                <a:solidFill>
                  <a:srgbClr val="C00000"/>
                </a:solidFill>
              </a:rPr>
            </a:br>
            <a:endParaRPr sz="3200">
              <a:solidFill>
                <a:srgbClr val="C00000"/>
              </a:solidFill>
            </a:endParaRPr>
          </a:p>
        </p:txBody>
      </p:sp>
      <p:pic>
        <p:nvPicPr>
          <p:cNvPr id="195" name="Google Shape;195;p13"/>
          <p:cNvPicPr preferRelativeResize="0"/>
          <p:nvPr/>
        </p:nvPicPr>
        <p:blipFill rotWithShape="1">
          <a:blip r:embed="rId3">
            <a:alphaModFix/>
          </a:blip>
          <a:srcRect b="0" l="0" r="0" t="0"/>
          <a:stretch/>
        </p:blipFill>
        <p:spPr>
          <a:xfrm>
            <a:off x="6964790" y="1531747"/>
            <a:ext cx="5093860" cy="3794506"/>
          </a:xfrm>
          <a:prstGeom prst="rect">
            <a:avLst/>
          </a:prstGeom>
          <a:noFill/>
          <a:ln>
            <a:noFill/>
          </a:ln>
        </p:spPr>
      </p:pic>
      <p:sp>
        <p:nvSpPr>
          <p:cNvPr id="196" name="Google Shape;196;p13"/>
          <p:cNvSpPr txBox="1"/>
          <p:nvPr/>
        </p:nvSpPr>
        <p:spPr>
          <a:xfrm>
            <a:off x="447675" y="3786495"/>
            <a:ext cx="6400994"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stria"/>
                <a:ea typeface="Lustria"/>
                <a:cs typeface="Lustria"/>
                <a:sym typeface="Lustria"/>
              </a:rPr>
              <a:t>ANS : Code 'A' room are most preferred by customers because code 'A' room is highly booked by customers.</a:t>
            </a:r>
            <a:endParaRPr sz="2400">
              <a:solidFill>
                <a:schemeClr val="dk1"/>
              </a:solidFill>
              <a:latin typeface="Lustria"/>
              <a:ea typeface="Lustria"/>
              <a:cs typeface="Lustria"/>
              <a:sym typeface="Lustria"/>
            </a:endParaRPr>
          </a:p>
        </p:txBody>
      </p:sp>
      <p:sp>
        <p:nvSpPr>
          <p:cNvPr id="197" name="Google Shape;197;p13"/>
          <p:cNvSpPr txBox="1"/>
          <p:nvPr/>
        </p:nvSpPr>
        <p:spPr>
          <a:xfrm>
            <a:off x="447675" y="1871177"/>
            <a:ext cx="611505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stria"/>
                <a:ea typeface="Lustria"/>
                <a:cs typeface="Lustria"/>
                <a:sym typeface="Lustria"/>
              </a:rPr>
              <a:t>The city hotel has 10 rooms . The below chart is showing most preferred room by customer Like a, b, etc.</a:t>
            </a:r>
            <a:endParaRPr sz="2400">
              <a:solidFill>
                <a:schemeClr val="dk1"/>
              </a:solidFill>
              <a:latin typeface="Lustria"/>
              <a:ea typeface="Lustria"/>
              <a:cs typeface="Lustria"/>
              <a:sym typeface="Lustria"/>
            </a:endParaRPr>
          </a:p>
        </p:txBody>
      </p:sp>
      <p:pic>
        <p:nvPicPr>
          <p:cNvPr id="198" name="Google Shape;198;p13"/>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txBox="1"/>
          <p:nvPr>
            <p:ph type="title"/>
          </p:nvPr>
        </p:nvSpPr>
        <p:spPr>
          <a:xfrm>
            <a:off x="457200" y="198885"/>
            <a:ext cx="9763125" cy="838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Which year got a best sales on both hotels?</a:t>
            </a:r>
            <a:endParaRPr sz="3200">
              <a:solidFill>
                <a:srgbClr val="FF0000"/>
              </a:solidFill>
              <a:latin typeface="Calibri"/>
              <a:ea typeface="Calibri"/>
              <a:cs typeface="Calibri"/>
              <a:sym typeface="Calibri"/>
            </a:endParaRPr>
          </a:p>
        </p:txBody>
      </p:sp>
      <p:pic>
        <p:nvPicPr>
          <p:cNvPr id="204" name="Google Shape;204;p14"/>
          <p:cNvPicPr preferRelativeResize="0"/>
          <p:nvPr/>
        </p:nvPicPr>
        <p:blipFill rotWithShape="1">
          <a:blip r:embed="rId3">
            <a:alphaModFix/>
          </a:blip>
          <a:srcRect b="0" l="0" r="0" t="0"/>
          <a:stretch/>
        </p:blipFill>
        <p:spPr>
          <a:xfrm>
            <a:off x="5838077" y="2015744"/>
            <a:ext cx="5732783" cy="3759905"/>
          </a:xfrm>
          <a:prstGeom prst="rect">
            <a:avLst/>
          </a:prstGeom>
          <a:noFill/>
          <a:ln>
            <a:noFill/>
          </a:ln>
        </p:spPr>
      </p:pic>
      <p:sp>
        <p:nvSpPr>
          <p:cNvPr id="205" name="Google Shape;205;p14"/>
          <p:cNvSpPr txBox="1"/>
          <p:nvPr/>
        </p:nvSpPr>
        <p:spPr>
          <a:xfrm>
            <a:off x="457200" y="3586842"/>
            <a:ext cx="5564615"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stria"/>
                <a:ea typeface="Lustria"/>
                <a:cs typeface="Lustria"/>
                <a:sym typeface="Lustria"/>
              </a:rPr>
              <a:t>ANS : In 3 years of data we got 2016 year of sales is higher than 2015 and 2017.</a:t>
            </a:r>
            <a:endParaRPr sz="2400">
              <a:solidFill>
                <a:schemeClr val="dk1"/>
              </a:solidFill>
              <a:latin typeface="Lustria"/>
              <a:ea typeface="Lustria"/>
              <a:cs typeface="Lustria"/>
              <a:sym typeface="Lustria"/>
            </a:endParaRPr>
          </a:p>
        </p:txBody>
      </p:sp>
      <p:sp>
        <p:nvSpPr>
          <p:cNvPr id="206" name="Google Shape;206;p14"/>
          <p:cNvSpPr txBox="1"/>
          <p:nvPr/>
        </p:nvSpPr>
        <p:spPr>
          <a:xfrm>
            <a:off x="457200" y="1486894"/>
            <a:ext cx="5638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Lustria"/>
                <a:ea typeface="Lustria"/>
                <a:cs typeface="Lustria"/>
                <a:sym typeface="Lustria"/>
              </a:rPr>
              <a:t>Historical data representation. Using last 3 years data from 2015 to 2017. Below chart represents highest hotel bookings.</a:t>
            </a:r>
            <a:endParaRPr sz="2400">
              <a:solidFill>
                <a:schemeClr val="dk1"/>
              </a:solidFill>
              <a:latin typeface="Lustria"/>
              <a:ea typeface="Lustria"/>
              <a:cs typeface="Lustria"/>
              <a:sym typeface="Lustria"/>
            </a:endParaRPr>
          </a:p>
        </p:txBody>
      </p:sp>
      <p:pic>
        <p:nvPicPr>
          <p:cNvPr id="207" name="Google Shape;207;p14"/>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771525" y="387754"/>
            <a:ext cx="10648950" cy="1309688"/>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US" sz="3600">
                <a:solidFill>
                  <a:srgbClr val="FF0000"/>
                </a:solidFill>
              </a:rPr>
              <a:t>Which hotel mostly cancelled by the customers?</a:t>
            </a:r>
            <a:endParaRPr sz="3600">
              <a:solidFill>
                <a:srgbClr val="FF0000"/>
              </a:solidFill>
            </a:endParaRPr>
          </a:p>
        </p:txBody>
      </p:sp>
      <p:sp>
        <p:nvSpPr>
          <p:cNvPr id="213" name="Google Shape;213;p15"/>
          <p:cNvSpPr txBox="1"/>
          <p:nvPr>
            <p:ph idx="1" type="body"/>
          </p:nvPr>
        </p:nvSpPr>
        <p:spPr>
          <a:xfrm>
            <a:off x="771525" y="3968006"/>
            <a:ext cx="608647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Lustria"/>
                <a:ea typeface="Lustria"/>
                <a:cs typeface="Lustria"/>
                <a:sym typeface="Lustria"/>
              </a:rPr>
              <a:t>ANS: The highest cancellation is shown in city hotel </a:t>
            </a:r>
            <a:endParaRPr>
              <a:latin typeface="Lustria"/>
              <a:ea typeface="Lustria"/>
              <a:cs typeface="Lustria"/>
              <a:sym typeface="Lustria"/>
            </a:endParaRPr>
          </a:p>
        </p:txBody>
      </p:sp>
      <p:pic>
        <p:nvPicPr>
          <p:cNvPr id="214" name="Google Shape;214;p15"/>
          <p:cNvPicPr preferRelativeResize="0"/>
          <p:nvPr/>
        </p:nvPicPr>
        <p:blipFill rotWithShape="1">
          <a:blip r:embed="rId3">
            <a:alphaModFix/>
          </a:blip>
          <a:srcRect b="0" l="0" r="0" t="0"/>
          <a:stretch/>
        </p:blipFill>
        <p:spPr>
          <a:xfrm>
            <a:off x="6482531" y="1790083"/>
            <a:ext cx="5474947" cy="3340861"/>
          </a:xfrm>
          <a:prstGeom prst="rect">
            <a:avLst/>
          </a:prstGeom>
          <a:noFill/>
          <a:ln>
            <a:noFill/>
          </a:ln>
        </p:spPr>
      </p:pic>
      <p:sp>
        <p:nvSpPr>
          <p:cNvPr id="215" name="Google Shape;215;p15"/>
          <p:cNvSpPr txBox="1"/>
          <p:nvPr/>
        </p:nvSpPr>
        <p:spPr>
          <a:xfrm>
            <a:off x="771525" y="1939350"/>
            <a:ext cx="5591953"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ustria"/>
                <a:ea typeface="Lustria"/>
                <a:cs typeface="Lustria"/>
                <a:sym typeface="Lustria"/>
              </a:rPr>
              <a:t>The below chart shows the hotel cancellation done by customers after booking confirmation</a:t>
            </a:r>
            <a:endParaRPr/>
          </a:p>
        </p:txBody>
      </p:sp>
      <p:pic>
        <p:nvPicPr>
          <p:cNvPr id="216" name="Google Shape;216;p15"/>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6"/>
          <p:cNvSpPr txBox="1"/>
          <p:nvPr>
            <p:ph type="title"/>
          </p:nvPr>
        </p:nvSpPr>
        <p:spPr>
          <a:xfrm>
            <a:off x="650033" y="152713"/>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600"/>
              <a:buFont typeface="Calibri"/>
              <a:buNone/>
            </a:pPr>
            <a:r>
              <a:rPr lang="en-US" sz="3600">
                <a:solidFill>
                  <a:srgbClr val="FF0000"/>
                </a:solidFill>
                <a:latin typeface="Calibri"/>
                <a:ea typeface="Calibri"/>
                <a:cs typeface="Calibri"/>
                <a:sym typeface="Calibri"/>
              </a:rPr>
              <a:t>Which type of customers highly visited on both hotels?</a:t>
            </a:r>
            <a:endParaRPr sz="3600">
              <a:solidFill>
                <a:srgbClr val="FF0000"/>
              </a:solidFill>
              <a:latin typeface="Calibri"/>
              <a:ea typeface="Calibri"/>
              <a:cs typeface="Calibri"/>
              <a:sym typeface="Calibri"/>
            </a:endParaRPr>
          </a:p>
        </p:txBody>
      </p:sp>
      <p:sp>
        <p:nvSpPr>
          <p:cNvPr id="222" name="Google Shape;222;p16"/>
          <p:cNvSpPr txBox="1"/>
          <p:nvPr>
            <p:ph idx="1" type="body"/>
          </p:nvPr>
        </p:nvSpPr>
        <p:spPr>
          <a:xfrm>
            <a:off x="584524" y="3570551"/>
            <a:ext cx="549592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Lustria"/>
                <a:ea typeface="Lustria"/>
                <a:cs typeface="Lustria"/>
                <a:sym typeface="Lustria"/>
              </a:rPr>
              <a:t>ANS : Transient type of customer is highly visit on both hotels</a:t>
            </a:r>
            <a:r>
              <a:rPr lang="en-US" sz="3200">
                <a:latin typeface="Lustria"/>
                <a:ea typeface="Lustria"/>
                <a:cs typeface="Lustria"/>
                <a:sym typeface="Lustria"/>
              </a:rPr>
              <a:t>. </a:t>
            </a:r>
            <a:endParaRPr sz="3200">
              <a:latin typeface="Lustria"/>
              <a:ea typeface="Lustria"/>
              <a:cs typeface="Lustria"/>
              <a:sym typeface="Lustria"/>
            </a:endParaRPr>
          </a:p>
        </p:txBody>
      </p:sp>
      <p:pic>
        <p:nvPicPr>
          <p:cNvPr id="223" name="Google Shape;223;p16"/>
          <p:cNvPicPr preferRelativeResize="0"/>
          <p:nvPr/>
        </p:nvPicPr>
        <p:blipFill rotWithShape="1">
          <a:blip r:embed="rId3">
            <a:alphaModFix/>
          </a:blip>
          <a:srcRect b="0" l="0" r="0" t="0"/>
          <a:stretch/>
        </p:blipFill>
        <p:spPr>
          <a:xfrm>
            <a:off x="6334124" y="1649328"/>
            <a:ext cx="5742439" cy="4682737"/>
          </a:xfrm>
          <a:prstGeom prst="rect">
            <a:avLst/>
          </a:prstGeom>
          <a:noFill/>
          <a:ln>
            <a:noFill/>
          </a:ln>
        </p:spPr>
      </p:pic>
      <p:sp>
        <p:nvSpPr>
          <p:cNvPr id="224" name="Google Shape;224;p16"/>
          <p:cNvSpPr txBox="1"/>
          <p:nvPr/>
        </p:nvSpPr>
        <p:spPr>
          <a:xfrm>
            <a:off x="584524" y="1492509"/>
            <a:ext cx="501364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ustria"/>
                <a:ea typeface="Lustria"/>
                <a:cs typeface="Lustria"/>
                <a:sym typeface="Lustria"/>
              </a:rPr>
              <a:t>Below chart represents different type of customers visiting hotels</a:t>
            </a:r>
            <a:endParaRPr/>
          </a:p>
        </p:txBody>
      </p:sp>
      <p:pic>
        <p:nvPicPr>
          <p:cNvPr id="225" name="Google Shape;225;p16"/>
          <p:cNvPicPr preferRelativeResize="0"/>
          <p:nvPr/>
        </p:nvPicPr>
        <p:blipFill rotWithShape="1">
          <a:blip r:embed="rId4">
            <a:alphaModFix/>
          </a:blip>
          <a:srcRect b="0" l="0" r="0" t="0"/>
          <a:stretch/>
        </p:blipFill>
        <p:spPr>
          <a:xfrm>
            <a:off x="11277600" y="236375"/>
            <a:ext cx="579120" cy="57912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7"/>
          <p:cNvSpPr txBox="1"/>
          <p:nvPr>
            <p:ph type="title"/>
          </p:nvPr>
        </p:nvSpPr>
        <p:spPr>
          <a:xfrm>
            <a:off x="744894" y="29545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What is the percentage of </a:t>
            </a:r>
            <a:r>
              <a:rPr lang="en-US" sz="3600">
                <a:solidFill>
                  <a:srgbClr val="FF0000"/>
                </a:solidFill>
                <a:latin typeface="Calibri"/>
                <a:ea typeface="Calibri"/>
                <a:cs typeface="Calibri"/>
                <a:sym typeface="Calibri"/>
              </a:rPr>
              <a:t>repeated</a:t>
            </a:r>
            <a:r>
              <a:rPr lang="en-US" sz="3200">
                <a:solidFill>
                  <a:srgbClr val="FF0000"/>
                </a:solidFill>
                <a:latin typeface="Calibri"/>
                <a:ea typeface="Calibri"/>
                <a:cs typeface="Calibri"/>
                <a:sym typeface="Calibri"/>
              </a:rPr>
              <a:t> guest?</a:t>
            </a:r>
            <a:endParaRPr sz="3200">
              <a:solidFill>
                <a:srgbClr val="FF0000"/>
              </a:solidFill>
              <a:latin typeface="Calibri"/>
              <a:ea typeface="Calibri"/>
              <a:cs typeface="Calibri"/>
              <a:sym typeface="Calibri"/>
            </a:endParaRPr>
          </a:p>
        </p:txBody>
      </p:sp>
      <p:sp>
        <p:nvSpPr>
          <p:cNvPr id="231" name="Google Shape;231;p17"/>
          <p:cNvSpPr txBox="1"/>
          <p:nvPr>
            <p:ph idx="1" type="body"/>
          </p:nvPr>
        </p:nvSpPr>
        <p:spPr>
          <a:xfrm>
            <a:off x="626668" y="3823645"/>
            <a:ext cx="7210425"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Lustria"/>
                <a:ea typeface="Lustria"/>
                <a:cs typeface="Lustria"/>
                <a:sym typeface="Lustria"/>
              </a:rPr>
              <a:t>Ans:3.2 percentage of guest are repeated </a:t>
            </a:r>
            <a:endParaRPr>
              <a:latin typeface="Lustria"/>
              <a:ea typeface="Lustria"/>
              <a:cs typeface="Lustria"/>
              <a:sym typeface="Lustria"/>
            </a:endParaRPr>
          </a:p>
        </p:txBody>
      </p:sp>
      <p:pic>
        <p:nvPicPr>
          <p:cNvPr id="232" name="Google Shape;232;p17"/>
          <p:cNvPicPr preferRelativeResize="0"/>
          <p:nvPr/>
        </p:nvPicPr>
        <p:blipFill rotWithShape="1">
          <a:blip r:embed="rId3">
            <a:alphaModFix/>
          </a:blip>
          <a:srcRect b="0" l="0" r="0" t="0"/>
          <a:stretch/>
        </p:blipFill>
        <p:spPr>
          <a:xfrm>
            <a:off x="6622745" y="1884784"/>
            <a:ext cx="5147326" cy="4114530"/>
          </a:xfrm>
          <a:prstGeom prst="rect">
            <a:avLst/>
          </a:prstGeom>
          <a:noFill/>
          <a:ln>
            <a:noFill/>
          </a:ln>
        </p:spPr>
      </p:pic>
      <p:sp>
        <p:nvSpPr>
          <p:cNvPr id="233" name="Google Shape;233;p17"/>
          <p:cNvSpPr txBox="1"/>
          <p:nvPr/>
        </p:nvSpPr>
        <p:spPr>
          <a:xfrm>
            <a:off x="626668" y="1621018"/>
            <a:ext cx="6120881"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ustria"/>
                <a:ea typeface="Lustria"/>
                <a:cs typeface="Lustria"/>
                <a:sym typeface="Lustria"/>
              </a:rPr>
              <a:t>The below chart represents the percentage of customers visiting hotel on more than once</a:t>
            </a:r>
            <a:endParaRPr/>
          </a:p>
        </p:txBody>
      </p:sp>
      <p:pic>
        <p:nvPicPr>
          <p:cNvPr id="234" name="Google Shape;234;p17"/>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0000"/>
              </a:buClr>
              <a:buSzPts val="3200"/>
              <a:buFont typeface="Calibri"/>
              <a:buNone/>
            </a:pPr>
            <a:r>
              <a:rPr lang="en-US" sz="3200">
                <a:solidFill>
                  <a:srgbClr val="FF0000"/>
                </a:solidFill>
                <a:latin typeface="Calibri"/>
                <a:ea typeface="Calibri"/>
                <a:cs typeface="Calibri"/>
                <a:sym typeface="Calibri"/>
              </a:rPr>
              <a:t>What is the percentage distribution of deposit type?</a:t>
            </a:r>
            <a:endParaRPr sz="3200">
              <a:solidFill>
                <a:srgbClr val="FF0000"/>
              </a:solidFill>
              <a:latin typeface="Calibri"/>
              <a:ea typeface="Calibri"/>
              <a:cs typeface="Calibri"/>
              <a:sym typeface="Calibri"/>
            </a:endParaRPr>
          </a:p>
        </p:txBody>
      </p:sp>
      <p:sp>
        <p:nvSpPr>
          <p:cNvPr id="240" name="Google Shape;240;p18"/>
          <p:cNvSpPr txBox="1"/>
          <p:nvPr>
            <p:ph idx="1" type="body"/>
          </p:nvPr>
        </p:nvSpPr>
        <p:spPr>
          <a:xfrm>
            <a:off x="874354" y="3751619"/>
            <a:ext cx="6200775" cy="141569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latin typeface="Lustria"/>
                <a:ea typeface="Lustria"/>
                <a:cs typeface="Lustria"/>
                <a:sym typeface="Lustria"/>
              </a:rPr>
              <a:t>ANS : 87.6% percentage is deposit type on both hotels.</a:t>
            </a:r>
            <a:endParaRPr/>
          </a:p>
        </p:txBody>
      </p:sp>
      <p:pic>
        <p:nvPicPr>
          <p:cNvPr id="241" name="Google Shape;241;p18"/>
          <p:cNvPicPr preferRelativeResize="0"/>
          <p:nvPr/>
        </p:nvPicPr>
        <p:blipFill rotWithShape="1">
          <a:blip r:embed="rId3">
            <a:alphaModFix/>
          </a:blip>
          <a:srcRect b="0" l="0" r="0" t="0"/>
          <a:stretch/>
        </p:blipFill>
        <p:spPr>
          <a:xfrm>
            <a:off x="7012087" y="1690689"/>
            <a:ext cx="4943934" cy="3889018"/>
          </a:xfrm>
          <a:prstGeom prst="rect">
            <a:avLst/>
          </a:prstGeom>
          <a:noFill/>
          <a:ln>
            <a:noFill/>
          </a:ln>
        </p:spPr>
      </p:pic>
      <p:sp>
        <p:nvSpPr>
          <p:cNvPr id="242" name="Google Shape;242;p18"/>
          <p:cNvSpPr txBox="1"/>
          <p:nvPr/>
        </p:nvSpPr>
        <p:spPr>
          <a:xfrm>
            <a:off x="874354" y="1843872"/>
            <a:ext cx="6031269"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Lustria"/>
                <a:ea typeface="Lustria"/>
                <a:cs typeface="Lustria"/>
                <a:sym typeface="Lustria"/>
              </a:rPr>
              <a:t>The graph is for percentage of deposit type on both hotels.</a:t>
            </a:r>
            <a:endParaRPr/>
          </a:p>
        </p:txBody>
      </p:sp>
      <p:pic>
        <p:nvPicPr>
          <p:cNvPr id="243" name="Google Shape;243;p18"/>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b="1" lang="en-US" sz="3600" u="sng">
                <a:latin typeface="Calibri"/>
                <a:ea typeface="Calibri"/>
                <a:cs typeface="Calibri"/>
                <a:sym typeface="Calibri"/>
              </a:rPr>
              <a:t>Challenges</a:t>
            </a:r>
            <a:r>
              <a:rPr b="1" lang="en-US" sz="4000"/>
              <a:t> :</a:t>
            </a:r>
            <a:endParaRPr/>
          </a:p>
        </p:txBody>
      </p:sp>
      <p:sp>
        <p:nvSpPr>
          <p:cNvPr id="249" name="Google Shape;249;p19"/>
          <p:cNvSpPr txBox="1"/>
          <p:nvPr>
            <p:ph idx="1" type="body"/>
          </p:nvPr>
        </p:nvSpPr>
        <p:spPr>
          <a:xfrm>
            <a:off x="838200" y="1690688"/>
            <a:ext cx="52578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400"/>
              <a:buChar char="•"/>
            </a:pPr>
            <a:r>
              <a:rPr lang="en-US" sz="2400">
                <a:latin typeface="Calibri"/>
                <a:ea typeface="Calibri"/>
                <a:cs typeface="Calibri"/>
                <a:sym typeface="Calibri"/>
              </a:rPr>
              <a:t>Huge amount of data was present in dataset.</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Dealt with some missing values.</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Huge amount of null values were present in dataset.</a:t>
            </a:r>
            <a:endParaRPr/>
          </a:p>
          <a:p>
            <a:pPr indent="-228600" lvl="0" marL="228600" rtl="0" algn="l">
              <a:lnSpc>
                <a:spcPct val="90000"/>
              </a:lnSpc>
              <a:spcBef>
                <a:spcPts val="1000"/>
              </a:spcBef>
              <a:spcAft>
                <a:spcPts val="0"/>
              </a:spcAft>
              <a:buClr>
                <a:schemeClr val="dk1"/>
              </a:buClr>
              <a:buSzPts val="2400"/>
              <a:buChar char="•"/>
            </a:pPr>
            <a:r>
              <a:rPr lang="en-US" sz="2400">
                <a:latin typeface="Calibri"/>
                <a:ea typeface="Calibri"/>
                <a:cs typeface="Calibri"/>
                <a:sym typeface="Calibri"/>
              </a:rPr>
              <a:t>Faced difficulties in understanding the data.</a:t>
            </a:r>
            <a:endParaRPr sz="2400"/>
          </a:p>
        </p:txBody>
      </p:sp>
      <p:pic>
        <p:nvPicPr>
          <p:cNvPr id="250" name="Google Shape;250;p19"/>
          <p:cNvPicPr preferRelativeResize="0"/>
          <p:nvPr/>
        </p:nvPicPr>
        <p:blipFill rotWithShape="1">
          <a:blip r:embed="rId3">
            <a:alphaModFix/>
          </a:blip>
          <a:srcRect b="0" l="0" r="0" t="0"/>
          <a:stretch/>
        </p:blipFill>
        <p:spPr>
          <a:xfrm>
            <a:off x="11219361" y="365125"/>
            <a:ext cx="579120" cy="579120"/>
          </a:xfrm>
          <a:prstGeom prst="rect">
            <a:avLst/>
          </a:prstGeom>
          <a:noFill/>
          <a:ln>
            <a:noFill/>
          </a:ln>
        </p:spPr>
      </p:pic>
      <p:pic>
        <p:nvPicPr>
          <p:cNvPr descr="Four Challenges Solopreneurs Can Face (And How They Can Tackle Them)" id="251" name="Google Shape;251;p19"/>
          <p:cNvPicPr preferRelativeResize="0"/>
          <p:nvPr/>
        </p:nvPicPr>
        <p:blipFill rotWithShape="1">
          <a:blip r:embed="rId4">
            <a:alphaModFix/>
          </a:blip>
          <a:srcRect b="0" l="0" r="0" t="0"/>
          <a:stretch/>
        </p:blipFill>
        <p:spPr>
          <a:xfrm>
            <a:off x="6359979" y="1690688"/>
            <a:ext cx="5723163" cy="42039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72101" y="34493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u="sng"/>
              <a:t>POINTS TO DISCUSS </a:t>
            </a:r>
            <a:r>
              <a:rPr lang="en-US"/>
              <a:t>:</a:t>
            </a:r>
            <a:endParaRPr/>
          </a:p>
        </p:txBody>
      </p:sp>
      <p:sp>
        <p:nvSpPr>
          <p:cNvPr id="96" name="Google Shape;96;p2"/>
          <p:cNvSpPr txBox="1"/>
          <p:nvPr>
            <p:ph idx="1" type="body"/>
          </p:nvPr>
        </p:nvSpPr>
        <p:spPr>
          <a:xfrm>
            <a:off x="838200" y="1825625"/>
            <a:ext cx="509723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Details of project with Work flow</a:t>
            </a:r>
            <a:endParaRPr/>
          </a:p>
          <a:p>
            <a:pPr indent="-228600" lvl="0" marL="228600" rtl="0" algn="l">
              <a:lnSpc>
                <a:spcPct val="90000"/>
              </a:lnSpc>
              <a:spcBef>
                <a:spcPts val="1000"/>
              </a:spcBef>
              <a:spcAft>
                <a:spcPts val="0"/>
              </a:spcAft>
              <a:buClr>
                <a:schemeClr val="dk1"/>
              </a:buClr>
              <a:buSzPts val="2800"/>
              <a:buChar char="•"/>
            </a:pPr>
            <a:r>
              <a:rPr lang="en-US"/>
              <a:t>Data collection</a:t>
            </a:r>
            <a:endParaRPr/>
          </a:p>
          <a:p>
            <a:pPr indent="-228600" lvl="0" marL="228600" rtl="0" algn="l">
              <a:lnSpc>
                <a:spcPct val="90000"/>
              </a:lnSpc>
              <a:spcBef>
                <a:spcPts val="1000"/>
              </a:spcBef>
              <a:spcAft>
                <a:spcPts val="0"/>
              </a:spcAft>
              <a:buClr>
                <a:schemeClr val="dk1"/>
              </a:buClr>
              <a:buSzPts val="2800"/>
              <a:buChar char="•"/>
            </a:pPr>
            <a:r>
              <a:rPr lang="en-US"/>
              <a:t>Data cleaning</a:t>
            </a:r>
            <a:endParaRPr/>
          </a:p>
          <a:p>
            <a:pPr indent="-228600" lvl="0" marL="228600" rtl="0" algn="l">
              <a:lnSpc>
                <a:spcPct val="90000"/>
              </a:lnSpc>
              <a:spcBef>
                <a:spcPts val="1000"/>
              </a:spcBef>
              <a:spcAft>
                <a:spcPts val="0"/>
              </a:spcAft>
              <a:buClr>
                <a:schemeClr val="dk1"/>
              </a:buClr>
              <a:buSzPts val="2800"/>
              <a:buChar char="•"/>
            </a:pPr>
            <a:r>
              <a:rPr lang="en-US"/>
              <a:t>Analysis</a:t>
            </a:r>
            <a:endParaRPr/>
          </a:p>
          <a:p>
            <a:pPr indent="-228600" lvl="0" marL="228600" rtl="0" algn="l">
              <a:lnSpc>
                <a:spcPct val="90000"/>
              </a:lnSpc>
              <a:spcBef>
                <a:spcPts val="1000"/>
              </a:spcBef>
              <a:spcAft>
                <a:spcPts val="0"/>
              </a:spcAft>
              <a:buClr>
                <a:schemeClr val="dk1"/>
              </a:buClr>
              <a:buSzPts val="2800"/>
              <a:buChar char="•"/>
            </a:pPr>
            <a:r>
              <a:rPr lang="en-US"/>
              <a:t>Questions </a:t>
            </a:r>
            <a:endParaRPr/>
          </a:p>
        </p:txBody>
      </p:sp>
      <p:pic>
        <p:nvPicPr>
          <p:cNvPr id="97" name="Google Shape;97;p2"/>
          <p:cNvPicPr preferRelativeResize="0"/>
          <p:nvPr/>
        </p:nvPicPr>
        <p:blipFill rotWithShape="1">
          <a:blip r:embed="rId3">
            <a:alphaModFix/>
          </a:blip>
          <a:srcRect b="0" l="0" r="0" t="0"/>
          <a:stretch/>
        </p:blipFill>
        <p:spPr>
          <a:xfrm>
            <a:off x="11155680" y="335598"/>
            <a:ext cx="579120" cy="579120"/>
          </a:xfrm>
          <a:prstGeom prst="rect">
            <a:avLst/>
          </a:prstGeom>
          <a:noFill/>
          <a:ln>
            <a:noFill/>
          </a:ln>
        </p:spPr>
      </p:pic>
      <p:pic>
        <p:nvPicPr>
          <p:cNvPr descr="Today's talking point - The Conservative Woman" id="98" name="Google Shape;98;p2"/>
          <p:cNvPicPr preferRelativeResize="0"/>
          <p:nvPr/>
        </p:nvPicPr>
        <p:blipFill rotWithShape="1">
          <a:blip r:embed="rId4">
            <a:alphaModFix/>
          </a:blip>
          <a:srcRect b="0" l="0" r="0" t="0"/>
          <a:stretch/>
        </p:blipFill>
        <p:spPr>
          <a:xfrm>
            <a:off x="5723164" y="1600200"/>
            <a:ext cx="6248402" cy="350247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0"/>
          <p:cNvSpPr txBox="1"/>
          <p:nvPr>
            <p:ph idx="2" type="body"/>
          </p:nvPr>
        </p:nvSpPr>
        <p:spPr>
          <a:xfrm>
            <a:off x="1050180" y="1952058"/>
            <a:ext cx="9898343" cy="3811588"/>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2800"/>
              <a:buFont typeface="Calibri"/>
              <a:buNone/>
            </a:pPr>
            <a:r>
              <a:rPr b="0" i="0" lang="en-US" sz="2400" u="none" cap="none" strike="noStrike">
                <a:solidFill>
                  <a:schemeClr val="dk1"/>
                </a:solidFill>
                <a:latin typeface="Calibri"/>
                <a:ea typeface="Calibri"/>
                <a:cs typeface="Calibri"/>
                <a:sym typeface="Calibri"/>
              </a:rPr>
              <a:t>The analysis played an important role in giving meaning to data and decision-making for the hotel business. Followings are findings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400" u="none" cap="none" strike="noStrike">
                <a:solidFill>
                  <a:schemeClr val="dk1"/>
                </a:solidFill>
                <a:latin typeface="Calibri"/>
                <a:ea typeface="Calibri"/>
                <a:cs typeface="Calibri"/>
                <a:sym typeface="Calibri"/>
              </a:rPr>
              <a:t>1. City hotel is the most preferred busiest hotel</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400" u="none" cap="none" strike="noStrike">
                <a:solidFill>
                  <a:schemeClr val="dk1"/>
                </a:solidFill>
                <a:latin typeface="Calibri"/>
                <a:ea typeface="Calibri"/>
                <a:cs typeface="Calibri"/>
                <a:sym typeface="Calibri"/>
              </a:rPr>
              <a:t>2. 3.2% of guests are repeated guests. new guest visits are high.</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400" u="none" cap="none" strike="noStrike">
                <a:solidFill>
                  <a:schemeClr val="dk1"/>
                </a:solidFill>
                <a:latin typeface="Calibri"/>
                <a:ea typeface="Calibri"/>
                <a:cs typeface="Calibri"/>
                <a:sym typeface="Calibri"/>
              </a:rPr>
              <a:t>3. The guest is preferred for no deposit type hotel bookings.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US" sz="2400" u="none" cap="none" strike="noStrike">
                <a:solidFill>
                  <a:schemeClr val="dk1"/>
                </a:solidFill>
                <a:latin typeface="Calibri"/>
                <a:ea typeface="Calibri"/>
                <a:cs typeface="Calibri"/>
                <a:sym typeface="Calibri"/>
              </a:rPr>
              <a:t>4. High no of bookings are done in august month. </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800"/>
              <a:buFont typeface="Calibri"/>
              <a:buNone/>
            </a:pPr>
            <a:r>
              <a:rPr b="0" i="0" lang="en-US" sz="2400" u="none" cap="none" strike="noStrike">
                <a:solidFill>
                  <a:schemeClr val="dk1"/>
                </a:solidFill>
                <a:latin typeface="Calibri"/>
                <a:ea typeface="Calibri"/>
                <a:cs typeface="Calibri"/>
                <a:sym typeface="Calibri"/>
              </a:rPr>
              <a:t>With the use of EDA, the data can be easily understood and this can help hotel businesses in making further plans on bookings, offers, etc. to grow in the market.</a:t>
            </a:r>
            <a:endParaRPr/>
          </a:p>
          <a:p>
            <a:pPr indent="0" lvl="0" marL="0" rtl="0" algn="l">
              <a:lnSpc>
                <a:spcPct val="90000"/>
              </a:lnSpc>
              <a:spcBef>
                <a:spcPts val="1000"/>
              </a:spcBef>
              <a:spcAft>
                <a:spcPts val="0"/>
              </a:spcAft>
              <a:buClr>
                <a:schemeClr val="dk1"/>
              </a:buClr>
              <a:buSzPts val="2400"/>
              <a:buNone/>
            </a:pPr>
            <a:r>
              <a:t/>
            </a:r>
            <a:endParaRPr sz="2400"/>
          </a:p>
        </p:txBody>
      </p:sp>
      <p:pic>
        <p:nvPicPr>
          <p:cNvPr descr="5,402 Conclusion Stock Illustrations, Cliparts and Royalty Free Conclusion  Vectors" id="257" name="Google Shape;257;p20"/>
          <p:cNvPicPr preferRelativeResize="0"/>
          <p:nvPr/>
        </p:nvPicPr>
        <p:blipFill rotWithShape="1">
          <a:blip r:embed="rId3">
            <a:alphaModFix/>
          </a:blip>
          <a:srcRect b="0" l="0" r="0" t="0"/>
          <a:stretch/>
        </p:blipFill>
        <p:spPr>
          <a:xfrm>
            <a:off x="704369" y="-197189"/>
            <a:ext cx="4792436" cy="214924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2453640" y="210343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00000"/>
              </a:buClr>
              <a:buSzPts val="4800"/>
              <a:buFont typeface="Calibri"/>
              <a:buNone/>
            </a:pPr>
            <a:r>
              <a:rPr lang="en-US" sz="4800">
                <a:solidFill>
                  <a:srgbClr val="C00000"/>
                </a:solidFill>
              </a:rPr>
              <a:t> </a:t>
            </a:r>
            <a:endParaRPr/>
          </a:p>
        </p:txBody>
      </p:sp>
      <p:pic>
        <p:nvPicPr>
          <p:cNvPr id="263" name="Google Shape;263;p21"/>
          <p:cNvPicPr preferRelativeResize="0"/>
          <p:nvPr/>
        </p:nvPicPr>
        <p:blipFill rotWithShape="1">
          <a:blip r:embed="rId3">
            <a:alphaModFix/>
          </a:blip>
          <a:srcRect b="0" l="0" r="0" t="0"/>
          <a:stretch/>
        </p:blipFill>
        <p:spPr>
          <a:xfrm>
            <a:off x="11094720" y="376238"/>
            <a:ext cx="579120" cy="579120"/>
          </a:xfrm>
          <a:prstGeom prst="rect">
            <a:avLst/>
          </a:prstGeom>
          <a:noFill/>
          <a:ln>
            <a:noFill/>
          </a:ln>
        </p:spPr>
      </p:pic>
      <p:sp>
        <p:nvSpPr>
          <p:cNvPr descr="Q&amp;A Images – Browse 165,247 Stock Photos, Vectors, and Video | Adobe Stock" id="264" name="Google Shape;264;p21"/>
          <p:cNvSpPr/>
          <p:nvPr/>
        </p:nvSpPr>
        <p:spPr>
          <a:xfrm>
            <a:off x="2453640" y="567089"/>
            <a:ext cx="6257223" cy="547677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Q&amp;A Images – Browse 165,247 Stock Photos, Vectors, and Video | Adobe Stock" id="265" name="Google Shape;265;p21"/>
          <p:cNvPicPr preferRelativeResize="0"/>
          <p:nvPr/>
        </p:nvPicPr>
        <p:blipFill rotWithShape="1">
          <a:blip r:embed="rId4">
            <a:alphaModFix/>
          </a:blip>
          <a:srcRect b="0" l="0" r="0" t="0"/>
          <a:stretch/>
        </p:blipFill>
        <p:spPr>
          <a:xfrm>
            <a:off x="1787979" y="1260308"/>
            <a:ext cx="8066313" cy="536092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22"/>
          <p:cNvPicPr preferRelativeResize="0"/>
          <p:nvPr/>
        </p:nvPicPr>
        <p:blipFill rotWithShape="1">
          <a:blip r:embed="rId3">
            <a:alphaModFix/>
          </a:blip>
          <a:srcRect b="0" l="0" r="0" t="0"/>
          <a:stretch/>
        </p:blipFill>
        <p:spPr>
          <a:xfrm>
            <a:off x="11155680" y="335598"/>
            <a:ext cx="579120" cy="579120"/>
          </a:xfrm>
          <a:prstGeom prst="rect">
            <a:avLst/>
          </a:prstGeom>
          <a:noFill/>
          <a:ln>
            <a:noFill/>
          </a:ln>
        </p:spPr>
      </p:pic>
      <p:pic>
        <p:nvPicPr>
          <p:cNvPr descr="Thanks Photos, Download Free Thanks Stock Photos &amp; HD Images" id="272" name="Google Shape;272;p22"/>
          <p:cNvPicPr preferRelativeResize="0"/>
          <p:nvPr/>
        </p:nvPicPr>
        <p:blipFill rotWithShape="1">
          <a:blip r:embed="rId4">
            <a:alphaModFix/>
          </a:blip>
          <a:srcRect b="0" l="0" r="0" t="0"/>
          <a:stretch/>
        </p:blipFill>
        <p:spPr>
          <a:xfrm>
            <a:off x="0" y="818148"/>
            <a:ext cx="12192000" cy="586178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609600" y="437609"/>
            <a:ext cx="5809147" cy="47830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Calibri"/>
              <a:buNone/>
            </a:pPr>
            <a:r>
              <a:rPr lang="en-US" sz="3200"/>
              <a:t>Details of project with Work Flow </a:t>
            </a:r>
            <a:endParaRPr/>
          </a:p>
        </p:txBody>
      </p:sp>
      <p:grpSp>
        <p:nvGrpSpPr>
          <p:cNvPr id="104" name="Google Shape;104;p3"/>
          <p:cNvGrpSpPr/>
          <p:nvPr/>
        </p:nvGrpSpPr>
        <p:grpSpPr>
          <a:xfrm>
            <a:off x="733289" y="1999395"/>
            <a:ext cx="8874536" cy="4460020"/>
            <a:chOff x="1" y="2244"/>
            <a:chExt cx="8874536" cy="4460020"/>
          </a:xfrm>
        </p:grpSpPr>
        <p:sp>
          <p:nvSpPr>
            <p:cNvPr id="105" name="Google Shape;105;p3"/>
            <p:cNvSpPr/>
            <p:nvPr/>
          </p:nvSpPr>
          <p:spPr>
            <a:xfrm rot="5400000">
              <a:off x="-242389" y="244634"/>
              <a:ext cx="1615933" cy="1131153"/>
            </a:xfrm>
            <a:prstGeom prst="chevron">
              <a:avLst>
                <a:gd fmla="val 5000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txBox="1"/>
            <p:nvPr/>
          </p:nvSpPr>
          <p:spPr>
            <a:xfrm>
              <a:off x="2" y="567821"/>
              <a:ext cx="1131153" cy="48478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Data collection </a:t>
              </a:r>
              <a:endParaRPr/>
            </a:p>
          </p:txBody>
        </p:sp>
        <p:sp>
          <p:nvSpPr>
            <p:cNvPr id="107" name="Google Shape;107;p3"/>
            <p:cNvSpPr/>
            <p:nvPr/>
          </p:nvSpPr>
          <p:spPr>
            <a:xfrm rot="5400000">
              <a:off x="4477391" y="-3330741"/>
              <a:ext cx="1050908" cy="7743384"/>
            </a:xfrm>
            <a:prstGeom prst="round2SameRect">
              <a:avLst>
                <a:gd fmla="val 16667" name="adj1"/>
                <a:gd fmla="val 0" name="adj2"/>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txBox="1"/>
            <p:nvPr/>
          </p:nvSpPr>
          <p:spPr>
            <a:xfrm>
              <a:off x="1131154" y="66797"/>
              <a:ext cx="7692083" cy="948306"/>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b="0" i="0" lang="en-US" sz="2900" u="none" cap="none" strike="noStrike">
                  <a:solidFill>
                    <a:schemeClr val="dk1"/>
                  </a:solidFill>
                  <a:latin typeface="Calibri"/>
                  <a:ea typeface="Calibri"/>
                  <a:cs typeface="Calibri"/>
                  <a:sym typeface="Calibri"/>
                </a:rPr>
                <a:t>Gathering of all data required for analysis</a:t>
              </a:r>
              <a:endParaRPr b="0" i="0" sz="2900" u="none" cap="none" strike="noStrike">
                <a:solidFill>
                  <a:schemeClr val="dk1"/>
                </a:solidFill>
                <a:latin typeface="Calibri"/>
                <a:ea typeface="Calibri"/>
                <a:cs typeface="Calibri"/>
                <a:sym typeface="Calibri"/>
              </a:endParaRPr>
            </a:p>
          </p:txBody>
        </p:sp>
        <p:sp>
          <p:nvSpPr>
            <p:cNvPr id="109" name="Google Shape;109;p3"/>
            <p:cNvSpPr/>
            <p:nvPr/>
          </p:nvSpPr>
          <p:spPr>
            <a:xfrm rot="5400000">
              <a:off x="-242389" y="1666678"/>
              <a:ext cx="1615933" cy="1131153"/>
            </a:xfrm>
            <a:prstGeom prst="chevron">
              <a:avLst>
                <a:gd fmla="val 5000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txBox="1"/>
            <p:nvPr/>
          </p:nvSpPr>
          <p:spPr>
            <a:xfrm>
              <a:off x="2" y="1989865"/>
              <a:ext cx="1131153" cy="48478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Data Cleaning </a:t>
              </a:r>
              <a:endParaRPr/>
            </a:p>
          </p:txBody>
        </p:sp>
        <p:sp>
          <p:nvSpPr>
            <p:cNvPr id="111" name="Google Shape;111;p3"/>
            <p:cNvSpPr/>
            <p:nvPr/>
          </p:nvSpPr>
          <p:spPr>
            <a:xfrm rot="5400000">
              <a:off x="4477667" y="-1922225"/>
              <a:ext cx="1050356" cy="7743384"/>
            </a:xfrm>
            <a:prstGeom prst="round2SameRect">
              <a:avLst>
                <a:gd fmla="val 16667" name="adj1"/>
                <a:gd fmla="val 0" name="adj2"/>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txBox="1"/>
            <p:nvPr/>
          </p:nvSpPr>
          <p:spPr>
            <a:xfrm>
              <a:off x="1131153" y="1475563"/>
              <a:ext cx="7692110" cy="947808"/>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b="0" i="0" lang="en-US" sz="2900" u="none" cap="none" strike="noStrike">
                  <a:solidFill>
                    <a:schemeClr val="dk1"/>
                  </a:solidFill>
                  <a:latin typeface="Calibri"/>
                  <a:ea typeface="Calibri"/>
                  <a:cs typeface="Calibri"/>
                  <a:sym typeface="Calibri"/>
                </a:rPr>
                <a:t>All collected data need to clean by replacing null values, checking the outliers and duplicates</a:t>
              </a:r>
              <a:endParaRPr/>
            </a:p>
          </p:txBody>
        </p:sp>
        <p:sp>
          <p:nvSpPr>
            <p:cNvPr id="113" name="Google Shape;113;p3"/>
            <p:cNvSpPr/>
            <p:nvPr/>
          </p:nvSpPr>
          <p:spPr>
            <a:xfrm rot="5400000">
              <a:off x="-242389" y="3088721"/>
              <a:ext cx="1615933" cy="1131153"/>
            </a:xfrm>
            <a:prstGeom prst="chevron">
              <a:avLst>
                <a:gd fmla="val 50000" name="adj"/>
              </a:avLst>
            </a:prstGeom>
            <a:solidFill>
              <a:srgbClr val="4372C3"/>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txBox="1"/>
            <p:nvPr/>
          </p:nvSpPr>
          <p:spPr>
            <a:xfrm>
              <a:off x="2" y="3411908"/>
              <a:ext cx="1131153" cy="484780"/>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lt1"/>
                </a:buClr>
                <a:buSzPts val="2000"/>
                <a:buFont typeface="Calibri"/>
                <a:buNone/>
              </a:pPr>
              <a:r>
                <a:rPr b="0" i="0" lang="en-US" sz="2000" u="none" cap="none" strike="noStrike">
                  <a:solidFill>
                    <a:schemeClr val="lt1"/>
                  </a:solidFill>
                  <a:latin typeface="Calibri"/>
                  <a:ea typeface="Calibri"/>
                  <a:cs typeface="Calibri"/>
                  <a:sym typeface="Calibri"/>
                </a:rPr>
                <a:t>EDA</a:t>
              </a:r>
              <a:endParaRPr/>
            </a:p>
          </p:txBody>
        </p:sp>
        <p:sp>
          <p:nvSpPr>
            <p:cNvPr id="115" name="Google Shape;115;p3"/>
            <p:cNvSpPr/>
            <p:nvPr/>
          </p:nvSpPr>
          <p:spPr>
            <a:xfrm rot="5400000">
              <a:off x="4477667" y="-500182"/>
              <a:ext cx="1050356" cy="7743384"/>
            </a:xfrm>
            <a:prstGeom prst="round2SameRect">
              <a:avLst>
                <a:gd fmla="val 16667" name="adj1"/>
                <a:gd fmla="val 0" name="adj2"/>
              </a:avLst>
            </a:prstGeom>
            <a:solidFill>
              <a:schemeClr val="lt1">
                <a:alpha val="89803"/>
              </a:schemeClr>
            </a:solidFill>
            <a:ln cap="flat" cmpd="sng" w="12700">
              <a:solidFill>
                <a:srgbClr val="4372C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txBox="1"/>
            <p:nvPr/>
          </p:nvSpPr>
          <p:spPr>
            <a:xfrm>
              <a:off x="1131153" y="2897606"/>
              <a:ext cx="7692110" cy="947808"/>
            </a:xfrm>
            <a:prstGeom prst="rect">
              <a:avLst/>
            </a:prstGeom>
            <a:noFill/>
            <a:ln>
              <a:noFill/>
            </a:ln>
          </p:spPr>
          <p:txBody>
            <a:bodyPr anchorCtr="0" anchor="ctr" bIns="18400" lIns="206225" spcFirstLastPara="1" rIns="18400" wrap="square" tIns="18400">
              <a:noAutofit/>
            </a:bodyPr>
            <a:lstStyle/>
            <a:p>
              <a:pPr indent="-285750" lvl="1" marL="285750" marR="0" rtl="0" algn="l">
                <a:lnSpc>
                  <a:spcPct val="90000"/>
                </a:lnSpc>
                <a:spcBef>
                  <a:spcPts val="0"/>
                </a:spcBef>
                <a:spcAft>
                  <a:spcPts val="0"/>
                </a:spcAft>
                <a:buClr>
                  <a:schemeClr val="dk1"/>
                </a:buClr>
                <a:buSzPts val="2900"/>
                <a:buFont typeface="Calibri"/>
                <a:buChar char="•"/>
              </a:pPr>
              <a:r>
                <a:rPr b="0" i="0" lang="en-US" sz="2900" u="none" cap="none" strike="noStrike">
                  <a:solidFill>
                    <a:schemeClr val="dk1"/>
                  </a:solidFill>
                  <a:latin typeface="Calibri"/>
                  <a:ea typeface="Calibri"/>
                  <a:cs typeface="Calibri"/>
                  <a:sym typeface="Calibri"/>
                </a:rPr>
                <a:t>Analysis of Collected data through various analysis tools</a:t>
              </a:r>
              <a:endParaRPr/>
            </a:p>
          </p:txBody>
        </p:sp>
      </p:grpSp>
      <p:sp>
        <p:nvSpPr>
          <p:cNvPr id="117" name="Google Shape;117;p3"/>
          <p:cNvSpPr txBox="1"/>
          <p:nvPr/>
        </p:nvSpPr>
        <p:spPr>
          <a:xfrm>
            <a:off x="609600" y="1013791"/>
            <a:ext cx="85344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hotel booking data is collected for 2 hotels for the year 2015, 2016 and 2017. </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analysis is done on data set by following below steps.</a:t>
            </a:r>
            <a:endParaRPr/>
          </a:p>
        </p:txBody>
      </p:sp>
      <p:pic>
        <p:nvPicPr>
          <p:cNvPr id="118" name="Google Shape;118;p3"/>
          <p:cNvPicPr preferRelativeResize="0"/>
          <p:nvPr/>
        </p:nvPicPr>
        <p:blipFill rotWithShape="1">
          <a:blip r:embed="rId3">
            <a:alphaModFix/>
          </a:blip>
          <a:srcRect b="0" l="0" r="0" t="0"/>
          <a:stretch/>
        </p:blipFill>
        <p:spPr>
          <a:xfrm>
            <a:off x="11155680" y="325438"/>
            <a:ext cx="579120" cy="5791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nvSpPr>
        <p:spPr>
          <a:xfrm>
            <a:off x="538643" y="237926"/>
            <a:ext cx="11441321" cy="6620074"/>
          </a:xfrm>
          <a:prstGeom prst="rect">
            <a:avLst/>
          </a:prstGeom>
          <a:noFill/>
          <a:ln>
            <a:noFill/>
          </a:ln>
        </p:spPr>
        <p:txBody>
          <a:bodyPr anchorCtr="0" anchor="t" bIns="45700" lIns="91425" spcFirstLastPara="1" rIns="91425" wrap="square" tIns="45700">
            <a:normAutofit fontScale="92500" lnSpcReduction="20000"/>
          </a:bodyPr>
          <a:lstStyle/>
          <a:p>
            <a:pPr indent="0" lvl="0" marL="0" marR="0" rtl="0" algn="l">
              <a:lnSpc>
                <a:spcPct val="100000"/>
              </a:lnSpc>
              <a:spcBef>
                <a:spcPts val="0"/>
              </a:spcBef>
              <a:spcAft>
                <a:spcPts val="0"/>
              </a:spcAft>
              <a:buClr>
                <a:schemeClr val="dk1"/>
              </a:buClr>
              <a:buSzPct val="100000"/>
              <a:buFont typeface="Calibri"/>
              <a:buNone/>
            </a:pPr>
            <a:r>
              <a:t/>
            </a:r>
            <a:endParaRPr b="1" sz="2900">
              <a:solidFill>
                <a:srgbClr val="21212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ct val="100000"/>
              <a:buFont typeface="Calibri"/>
              <a:buNone/>
            </a:pPr>
            <a:r>
              <a:rPr b="1" lang="en-US" sz="3500">
                <a:solidFill>
                  <a:schemeClr val="dk1"/>
                </a:solidFill>
                <a:latin typeface="Calibri"/>
                <a:ea typeface="Calibri"/>
                <a:cs typeface="Calibri"/>
                <a:sym typeface="Calibri"/>
              </a:rPr>
              <a:t>Data Collection /Description</a:t>
            </a:r>
            <a:endParaRPr/>
          </a:p>
          <a:p>
            <a:pPr indent="0" lvl="0" marL="0" marR="0" rtl="0" algn="l">
              <a:lnSpc>
                <a:spcPct val="100000"/>
              </a:lnSpc>
              <a:spcBef>
                <a:spcPts val="0"/>
              </a:spcBef>
              <a:spcAft>
                <a:spcPts val="0"/>
              </a:spcAft>
              <a:buClr>
                <a:srgbClr val="212121"/>
              </a:buClr>
              <a:buSzPct val="100000"/>
              <a:buFont typeface="Roboto"/>
              <a:buNone/>
            </a:pPr>
            <a:br>
              <a:rPr lang="en-US" sz="4400">
                <a:solidFill>
                  <a:srgbClr val="212121"/>
                </a:solidFill>
                <a:latin typeface="Roboto"/>
                <a:ea typeface="Roboto"/>
                <a:cs typeface="Roboto"/>
                <a:sym typeface="Roboto"/>
              </a:rPr>
            </a:br>
            <a:r>
              <a:rPr lang="en-US" sz="2200">
                <a:solidFill>
                  <a:srgbClr val="212121"/>
                </a:solidFill>
                <a:latin typeface="Roboto"/>
                <a:ea typeface="Roboto"/>
                <a:cs typeface="Roboto"/>
                <a:sym typeface="Roboto"/>
              </a:rPr>
              <a:t>Understanding the whole dataset with help of column names as given below</a:t>
            </a:r>
            <a:endParaRPr/>
          </a:p>
          <a:p>
            <a:pPr indent="0" lvl="0" marL="0" marR="0" rtl="0" algn="l">
              <a:lnSpc>
                <a:spcPct val="100000"/>
              </a:lnSpc>
              <a:spcBef>
                <a:spcPts val="0"/>
              </a:spcBef>
              <a:spcAft>
                <a:spcPts val="0"/>
              </a:spcAft>
              <a:buClr>
                <a:srgbClr val="212121"/>
              </a:buClr>
              <a:buSzPct val="100000"/>
              <a:buFont typeface="Roboto"/>
              <a:buNone/>
            </a:pPr>
            <a:br>
              <a:rPr lang="en-US" sz="16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hotel</a:t>
            </a:r>
            <a:r>
              <a:rPr lang="en-US" sz="2200">
                <a:solidFill>
                  <a:srgbClr val="212121"/>
                </a:solidFill>
                <a:latin typeface="Roboto"/>
                <a:ea typeface="Roboto"/>
                <a:cs typeface="Roboto"/>
                <a:sym typeface="Roboto"/>
              </a:rPr>
              <a:t> : Name of hotels</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is_canceled </a:t>
            </a:r>
            <a:r>
              <a:rPr b="1" lang="en-US" sz="2600">
                <a:solidFill>
                  <a:srgbClr val="212121"/>
                </a:solidFill>
                <a:latin typeface="Roboto"/>
                <a:ea typeface="Roboto"/>
                <a:cs typeface="Roboto"/>
                <a:sym typeface="Roboto"/>
              </a:rPr>
              <a:t>: </a:t>
            </a:r>
            <a:r>
              <a:rPr lang="en-US" sz="2200">
                <a:solidFill>
                  <a:srgbClr val="212121"/>
                </a:solidFill>
                <a:latin typeface="Roboto"/>
                <a:ea typeface="Roboto"/>
                <a:cs typeface="Roboto"/>
                <a:sym typeface="Roboto"/>
              </a:rPr>
              <a:t>Indicating the booking was cancelled (1) or not cancelled (0)</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lead_time </a:t>
            </a:r>
            <a:r>
              <a:rPr lang="en-US" sz="2200">
                <a:solidFill>
                  <a:srgbClr val="212121"/>
                </a:solidFill>
                <a:latin typeface="Roboto"/>
                <a:ea typeface="Roboto"/>
                <a:cs typeface="Roboto"/>
                <a:sym typeface="Roboto"/>
              </a:rPr>
              <a:t>: Number of days that elapsed between the entering date of booking</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arrival_date_year </a:t>
            </a:r>
            <a:r>
              <a:rPr lang="en-US" sz="2200">
                <a:solidFill>
                  <a:srgbClr val="212121"/>
                </a:solidFill>
                <a:latin typeface="Roboto"/>
                <a:ea typeface="Roboto"/>
                <a:cs typeface="Roboto"/>
                <a:sym typeface="Roboto"/>
              </a:rPr>
              <a:t>: Year of arrival date</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arrival_date_month </a:t>
            </a:r>
            <a:r>
              <a:rPr lang="en-US" sz="2200">
                <a:solidFill>
                  <a:srgbClr val="212121"/>
                </a:solidFill>
                <a:latin typeface="Roboto"/>
                <a:ea typeface="Roboto"/>
                <a:cs typeface="Roboto"/>
                <a:sym typeface="Roboto"/>
              </a:rPr>
              <a:t>: Month of arrival date</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arrival_date_week_number </a:t>
            </a:r>
            <a:r>
              <a:rPr lang="en-US" sz="2200">
                <a:solidFill>
                  <a:srgbClr val="212121"/>
                </a:solidFill>
                <a:latin typeface="Roboto"/>
                <a:ea typeface="Roboto"/>
                <a:cs typeface="Roboto"/>
                <a:sym typeface="Roboto"/>
              </a:rPr>
              <a:t>: week number of year of arrival</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arrival_date_day_of_month </a:t>
            </a:r>
            <a:r>
              <a:rPr lang="en-US" sz="2200">
                <a:solidFill>
                  <a:srgbClr val="212121"/>
                </a:solidFill>
                <a:latin typeface="Roboto"/>
                <a:ea typeface="Roboto"/>
                <a:cs typeface="Roboto"/>
                <a:sym typeface="Roboto"/>
              </a:rPr>
              <a:t>: Day of arrival date</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stays_in_week_nights </a:t>
            </a:r>
            <a:r>
              <a:rPr lang="en-US" sz="2200">
                <a:solidFill>
                  <a:srgbClr val="212121"/>
                </a:solidFill>
                <a:latin typeface="Roboto"/>
                <a:ea typeface="Roboto"/>
                <a:cs typeface="Roboto"/>
                <a:sym typeface="Roboto"/>
              </a:rPr>
              <a:t>: The number of weekend nights (saturday and sunday) the guest stayed in hotel</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stays_in_week_nights </a:t>
            </a:r>
            <a:r>
              <a:rPr lang="en-US" sz="2200">
                <a:solidFill>
                  <a:srgbClr val="212121"/>
                </a:solidFill>
                <a:latin typeface="Roboto"/>
                <a:ea typeface="Roboto"/>
                <a:cs typeface="Roboto"/>
                <a:sym typeface="Roboto"/>
              </a:rPr>
              <a:t>: Number of week days ( monday to friday )the guest stayed in hotel</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adults</a:t>
            </a:r>
            <a:r>
              <a:rPr lang="en-US" sz="2200">
                <a:solidFill>
                  <a:srgbClr val="212121"/>
                </a:solidFill>
                <a:latin typeface="Roboto"/>
                <a:ea typeface="Roboto"/>
                <a:cs typeface="Roboto"/>
                <a:sym typeface="Roboto"/>
              </a:rPr>
              <a:t> : Number of adults stayed in hotel</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children</a:t>
            </a:r>
            <a:r>
              <a:rPr lang="en-US" sz="2200">
                <a:solidFill>
                  <a:srgbClr val="212121"/>
                </a:solidFill>
                <a:latin typeface="Roboto"/>
                <a:ea typeface="Roboto"/>
                <a:cs typeface="Roboto"/>
                <a:sym typeface="Roboto"/>
              </a:rPr>
              <a:t> : Number of childrens stayed in hotel</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babies</a:t>
            </a:r>
            <a:r>
              <a:rPr lang="en-US" sz="2200">
                <a:solidFill>
                  <a:srgbClr val="212121"/>
                </a:solidFill>
                <a:latin typeface="Roboto"/>
                <a:ea typeface="Roboto"/>
                <a:cs typeface="Roboto"/>
                <a:sym typeface="Roboto"/>
              </a:rPr>
              <a:t> : Number of babies stayed in hotel</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meal</a:t>
            </a:r>
            <a:r>
              <a:rPr lang="en-US" sz="2200">
                <a:solidFill>
                  <a:srgbClr val="212121"/>
                </a:solidFill>
                <a:latin typeface="Roboto"/>
                <a:ea typeface="Roboto"/>
                <a:cs typeface="Roboto"/>
                <a:sym typeface="Roboto"/>
              </a:rPr>
              <a:t> : type of meal booked by customers</a:t>
            </a:r>
            <a:br>
              <a:rPr lang="en-US" sz="2200">
                <a:solidFill>
                  <a:srgbClr val="212121"/>
                </a:solidFill>
                <a:latin typeface="Roboto"/>
                <a:ea typeface="Roboto"/>
                <a:cs typeface="Roboto"/>
                <a:sym typeface="Roboto"/>
              </a:rPr>
            </a:br>
            <a:r>
              <a:rPr b="1" lang="en-US" sz="2200">
                <a:solidFill>
                  <a:srgbClr val="212121"/>
                </a:solidFill>
                <a:latin typeface="Roboto"/>
                <a:ea typeface="Roboto"/>
                <a:cs typeface="Roboto"/>
                <a:sym typeface="Roboto"/>
              </a:rPr>
              <a:t>country</a:t>
            </a:r>
            <a:r>
              <a:rPr lang="en-US" sz="2200">
                <a:solidFill>
                  <a:srgbClr val="212121"/>
                </a:solidFill>
                <a:latin typeface="Roboto"/>
                <a:ea typeface="Roboto"/>
                <a:cs typeface="Roboto"/>
                <a:sym typeface="Roboto"/>
              </a:rPr>
              <a:t> : country of origin</a:t>
            </a:r>
            <a:endParaRPr/>
          </a:p>
          <a:p>
            <a:pPr indent="0" lvl="0" marL="0" marR="0" rtl="0" algn="l">
              <a:lnSpc>
                <a:spcPct val="100000"/>
              </a:lnSpc>
              <a:spcBef>
                <a:spcPts val="0"/>
              </a:spcBef>
              <a:spcAft>
                <a:spcPts val="0"/>
              </a:spcAft>
              <a:buClr>
                <a:srgbClr val="212121"/>
              </a:buClr>
              <a:buSzPct val="100000"/>
              <a:buFont typeface="Roboto"/>
              <a:buNone/>
            </a:pPr>
            <a:r>
              <a:rPr b="1" lang="en-US" sz="2400">
                <a:solidFill>
                  <a:srgbClr val="212121"/>
                </a:solidFill>
                <a:latin typeface="Roboto"/>
                <a:ea typeface="Roboto"/>
                <a:cs typeface="Roboto"/>
                <a:sym typeface="Roboto"/>
              </a:rPr>
              <a:t>market_segments </a:t>
            </a:r>
            <a:r>
              <a:rPr lang="en-US" sz="2400">
                <a:solidFill>
                  <a:srgbClr val="212121"/>
                </a:solidFill>
                <a:latin typeface="Roboto"/>
                <a:ea typeface="Roboto"/>
                <a:cs typeface="Roboto"/>
                <a:sym typeface="Roboto"/>
              </a:rPr>
              <a:t>: 'TA' </a:t>
            </a:r>
            <a:r>
              <a:rPr lang="en-US" sz="2200">
                <a:solidFill>
                  <a:srgbClr val="212121"/>
                </a:solidFill>
                <a:latin typeface="Roboto"/>
                <a:ea typeface="Roboto"/>
                <a:cs typeface="Roboto"/>
                <a:sym typeface="Roboto"/>
              </a:rPr>
              <a:t>means travel agent and 'TO' means team operators</a:t>
            </a:r>
            <a:endParaRPr/>
          </a:p>
          <a:p>
            <a:pPr indent="0" lvl="0" marL="0" marR="0" rtl="0" algn="l">
              <a:lnSpc>
                <a:spcPct val="100000"/>
              </a:lnSpc>
              <a:spcBef>
                <a:spcPts val="0"/>
              </a:spcBef>
              <a:spcAft>
                <a:spcPts val="0"/>
              </a:spcAft>
              <a:buClr>
                <a:srgbClr val="212121"/>
              </a:buClr>
              <a:buSzPct val="100000"/>
              <a:buFont typeface="Roboto"/>
              <a:buNone/>
            </a:pPr>
            <a:br>
              <a:rPr lang="en-US" sz="2200">
                <a:solidFill>
                  <a:srgbClr val="212121"/>
                </a:solidFill>
                <a:latin typeface="Roboto"/>
                <a:ea typeface="Roboto"/>
                <a:cs typeface="Roboto"/>
                <a:sym typeface="Roboto"/>
              </a:rPr>
            </a:br>
            <a:br>
              <a:rPr lang="en-US" sz="1200">
                <a:solidFill>
                  <a:srgbClr val="212121"/>
                </a:solidFill>
                <a:latin typeface="Roboto"/>
                <a:ea typeface="Roboto"/>
                <a:cs typeface="Roboto"/>
                <a:sym typeface="Roboto"/>
              </a:rPr>
            </a:br>
            <a:endParaRPr sz="4400">
              <a:solidFill>
                <a:schemeClr val="dk1"/>
              </a:solidFill>
              <a:latin typeface="Calibri"/>
              <a:ea typeface="Calibri"/>
              <a:cs typeface="Calibri"/>
              <a:sym typeface="Calibri"/>
            </a:endParaRPr>
          </a:p>
        </p:txBody>
      </p:sp>
      <p:pic>
        <p:nvPicPr>
          <p:cNvPr id="124" name="Google Shape;124;p4"/>
          <p:cNvPicPr preferRelativeResize="0"/>
          <p:nvPr/>
        </p:nvPicPr>
        <p:blipFill rotWithShape="1">
          <a:blip r:embed="rId3">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nvSpPr>
        <p:spPr>
          <a:xfrm>
            <a:off x="556592" y="351234"/>
            <a:ext cx="11423374"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212121"/>
                </a:solidFill>
                <a:latin typeface="Roboto"/>
                <a:ea typeface="Roboto"/>
                <a:cs typeface="Roboto"/>
                <a:sym typeface="Roboto"/>
              </a:rPr>
            </a:br>
            <a:r>
              <a:rPr lang="en-US" sz="2400">
                <a:solidFill>
                  <a:schemeClr val="dk1"/>
                </a:solidFill>
                <a:latin typeface="Calibri"/>
                <a:ea typeface="Calibri"/>
                <a:cs typeface="Calibri"/>
                <a:sym typeface="Calibri"/>
              </a:rPr>
              <a:t>Data Collection /Description</a:t>
            </a:r>
            <a:endParaRPr/>
          </a:p>
          <a:p>
            <a:pPr indent="0" lvl="0" marL="0" marR="0" rtl="0" algn="l">
              <a:spcBef>
                <a:spcPts val="0"/>
              </a:spcBef>
              <a:spcAft>
                <a:spcPts val="0"/>
              </a:spcAft>
              <a:buNone/>
            </a:pPr>
            <a:r>
              <a:t/>
            </a:r>
            <a:endParaRPr sz="1800">
              <a:solidFill>
                <a:srgbClr val="212121"/>
              </a:solidFill>
              <a:latin typeface="Roboto"/>
              <a:ea typeface="Roboto"/>
              <a:cs typeface="Roboto"/>
              <a:sym typeface="Roboto"/>
            </a:endParaRPr>
          </a:p>
          <a:p>
            <a:pPr indent="0" lvl="0" marL="0" marR="0" rtl="0" algn="l">
              <a:spcBef>
                <a:spcPts val="0"/>
              </a:spcBef>
              <a:spcAft>
                <a:spcPts val="0"/>
              </a:spcAft>
              <a:buNone/>
            </a:pPr>
            <a:r>
              <a:rPr b="1" lang="en-US" sz="2000">
                <a:solidFill>
                  <a:srgbClr val="212121"/>
                </a:solidFill>
                <a:latin typeface="Roboto"/>
                <a:ea typeface="Roboto"/>
                <a:cs typeface="Roboto"/>
                <a:sym typeface="Roboto"/>
              </a:rPr>
              <a:t>distribution_channel </a:t>
            </a:r>
            <a:r>
              <a:rPr lang="en-US" sz="2000">
                <a:solidFill>
                  <a:srgbClr val="212121"/>
                </a:solidFill>
                <a:latin typeface="Roboto"/>
                <a:ea typeface="Roboto"/>
                <a:cs typeface="Roboto"/>
                <a:sym typeface="Roboto"/>
              </a:rPr>
              <a:t>: Booking distribution channel</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is_repeated_guest </a:t>
            </a:r>
            <a:r>
              <a:rPr lang="en-US" sz="2000">
                <a:solidFill>
                  <a:srgbClr val="212121"/>
                </a:solidFill>
                <a:latin typeface="Roboto"/>
                <a:ea typeface="Roboto"/>
                <a:cs typeface="Roboto"/>
                <a:sym typeface="Roboto"/>
              </a:rPr>
              <a:t>: Repeated guest (1) or not repeated guest (0)</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previous_cancellations </a:t>
            </a:r>
            <a:r>
              <a:rPr lang="en-US" sz="2000">
                <a:solidFill>
                  <a:srgbClr val="212121"/>
                </a:solidFill>
                <a:latin typeface="Roboto"/>
                <a:ea typeface="Roboto"/>
                <a:cs typeface="Roboto"/>
                <a:sym typeface="Roboto"/>
              </a:rPr>
              <a:t>: Number of booking that were cancelled by customers</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previous_bookings_not_canceled </a:t>
            </a:r>
            <a:r>
              <a:rPr lang="en-US" sz="2000">
                <a:solidFill>
                  <a:srgbClr val="212121"/>
                </a:solidFill>
                <a:latin typeface="Roboto"/>
                <a:ea typeface="Roboto"/>
                <a:cs typeface="Roboto"/>
                <a:sym typeface="Roboto"/>
              </a:rPr>
              <a:t>: Number of bookings that were not cancelled by customers</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reserved_room_type</a:t>
            </a:r>
            <a:r>
              <a:rPr lang="en-US" sz="2000">
                <a:solidFill>
                  <a:srgbClr val="212121"/>
                </a:solidFill>
                <a:latin typeface="Roboto"/>
                <a:ea typeface="Roboto"/>
                <a:cs typeface="Roboto"/>
                <a:sym typeface="Roboto"/>
              </a:rPr>
              <a:t> : Code is represented by room which is booked by customer</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assigned_room_type </a:t>
            </a:r>
            <a:r>
              <a:rPr lang="en-US" sz="2000">
                <a:solidFill>
                  <a:srgbClr val="212121"/>
                </a:solidFill>
                <a:latin typeface="Roboto"/>
                <a:ea typeface="Roboto"/>
                <a:cs typeface="Roboto"/>
                <a:sym typeface="Roboto"/>
              </a:rPr>
              <a:t>: code is type of room assigned to the booking</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booking_changes </a:t>
            </a:r>
            <a:r>
              <a:rPr lang="en-US" sz="2000">
                <a:solidFill>
                  <a:srgbClr val="212121"/>
                </a:solidFill>
                <a:latin typeface="Roboto"/>
                <a:ea typeface="Roboto"/>
                <a:cs typeface="Roboto"/>
                <a:sym typeface="Roboto"/>
              </a:rPr>
              <a:t>: Number of charges made to the booking</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deposit_type : </a:t>
            </a:r>
            <a:r>
              <a:rPr lang="en-US" sz="2000">
                <a:solidFill>
                  <a:srgbClr val="212121"/>
                </a:solidFill>
                <a:latin typeface="Roboto"/>
                <a:ea typeface="Roboto"/>
                <a:cs typeface="Roboto"/>
                <a:sym typeface="Roboto"/>
              </a:rPr>
              <a:t>Indicates on the customer made a deposit to guarantee the booking</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agent</a:t>
            </a:r>
            <a:r>
              <a:rPr lang="en-US" sz="2000">
                <a:solidFill>
                  <a:srgbClr val="212121"/>
                </a:solidFill>
                <a:latin typeface="Roboto"/>
                <a:ea typeface="Roboto"/>
                <a:cs typeface="Roboto"/>
                <a:sym typeface="Roboto"/>
              </a:rPr>
              <a:t> : ID for travel agency</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company</a:t>
            </a:r>
            <a:r>
              <a:rPr lang="en-US" sz="2000">
                <a:solidFill>
                  <a:srgbClr val="212121"/>
                </a:solidFill>
                <a:latin typeface="Roboto"/>
                <a:ea typeface="Roboto"/>
                <a:cs typeface="Roboto"/>
                <a:sym typeface="Roboto"/>
              </a:rPr>
              <a:t> : Company ID entity that made booking or responsable for booking payment</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days_in_waiting_list </a:t>
            </a:r>
            <a:r>
              <a:rPr lang="en-US" sz="2000">
                <a:solidFill>
                  <a:srgbClr val="212121"/>
                </a:solidFill>
                <a:latin typeface="Roboto"/>
                <a:ea typeface="Roboto"/>
                <a:cs typeface="Roboto"/>
                <a:sym typeface="Roboto"/>
              </a:rPr>
              <a:t>: Number of days from booking to conformation booking</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customer_type </a:t>
            </a:r>
            <a:r>
              <a:rPr lang="en-US" sz="2000">
                <a:solidFill>
                  <a:srgbClr val="212121"/>
                </a:solidFill>
                <a:latin typeface="Roboto"/>
                <a:ea typeface="Roboto"/>
                <a:cs typeface="Roboto"/>
                <a:sym typeface="Roboto"/>
              </a:rPr>
              <a:t>: booking assuming for four categories</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adr</a:t>
            </a:r>
            <a:r>
              <a:rPr lang="en-US" sz="2000">
                <a:solidFill>
                  <a:srgbClr val="212121"/>
                </a:solidFill>
                <a:latin typeface="Roboto"/>
                <a:ea typeface="Roboto"/>
                <a:cs typeface="Roboto"/>
                <a:sym typeface="Roboto"/>
              </a:rPr>
              <a:t> : Average daily rate sum of all loading transactions dividing by total number of staying nights</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required_car_parking_spaces </a:t>
            </a:r>
            <a:r>
              <a:rPr lang="en-US" sz="2000">
                <a:solidFill>
                  <a:srgbClr val="212121"/>
                </a:solidFill>
                <a:latin typeface="Roboto"/>
                <a:ea typeface="Roboto"/>
                <a:cs typeface="Roboto"/>
                <a:sym typeface="Roboto"/>
              </a:rPr>
              <a:t>: Car parking space required by customer</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total_of_special_requests </a:t>
            </a:r>
            <a:r>
              <a:rPr lang="en-US" sz="2000">
                <a:solidFill>
                  <a:srgbClr val="212121"/>
                </a:solidFill>
                <a:latin typeface="Roboto"/>
                <a:ea typeface="Roboto"/>
                <a:cs typeface="Roboto"/>
                <a:sym typeface="Roboto"/>
              </a:rPr>
              <a:t>: Total special requsts made by customer</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reservation_status : </a:t>
            </a:r>
            <a:r>
              <a:rPr lang="en-US" sz="2000">
                <a:solidFill>
                  <a:srgbClr val="212121"/>
                </a:solidFill>
                <a:latin typeface="Roboto"/>
                <a:ea typeface="Roboto"/>
                <a:cs typeface="Roboto"/>
                <a:sym typeface="Roboto"/>
              </a:rPr>
              <a:t>Reservation status, assuming in three categories</a:t>
            </a:r>
            <a:br>
              <a:rPr lang="en-US" sz="2000">
                <a:solidFill>
                  <a:srgbClr val="212121"/>
                </a:solidFill>
                <a:latin typeface="Roboto"/>
                <a:ea typeface="Roboto"/>
                <a:cs typeface="Roboto"/>
                <a:sym typeface="Roboto"/>
              </a:rPr>
            </a:br>
            <a:r>
              <a:rPr b="1" lang="en-US" sz="2000">
                <a:solidFill>
                  <a:srgbClr val="212121"/>
                </a:solidFill>
                <a:latin typeface="Roboto"/>
                <a:ea typeface="Roboto"/>
                <a:cs typeface="Roboto"/>
                <a:sym typeface="Roboto"/>
              </a:rPr>
              <a:t>reservation_status_date </a:t>
            </a:r>
            <a:r>
              <a:rPr lang="en-US" sz="2000">
                <a:solidFill>
                  <a:srgbClr val="212121"/>
                </a:solidFill>
                <a:latin typeface="Roboto"/>
                <a:ea typeface="Roboto"/>
                <a:cs typeface="Roboto"/>
                <a:sym typeface="Roboto"/>
              </a:rPr>
              <a:t>: Date of the last status was set</a:t>
            </a:r>
            <a:endParaRPr sz="1800">
              <a:solidFill>
                <a:schemeClr val="dk1"/>
              </a:solidFill>
              <a:latin typeface="Calibri"/>
              <a:ea typeface="Calibri"/>
              <a:cs typeface="Calibri"/>
              <a:sym typeface="Calibri"/>
            </a:endParaRPr>
          </a:p>
        </p:txBody>
      </p:sp>
      <p:pic>
        <p:nvPicPr>
          <p:cNvPr id="130" name="Google Shape;130;p5"/>
          <p:cNvPicPr preferRelativeResize="0"/>
          <p:nvPr/>
        </p:nvPicPr>
        <p:blipFill rotWithShape="1">
          <a:blip r:embed="rId3">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nvSpPr>
        <p:spPr>
          <a:xfrm>
            <a:off x="549965" y="333465"/>
            <a:ext cx="4784034"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Calibri"/>
                <a:ea typeface="Calibri"/>
                <a:cs typeface="Calibri"/>
                <a:sym typeface="Calibri"/>
              </a:rPr>
              <a:t>Data Cleaning</a:t>
            </a:r>
            <a:endParaRPr/>
          </a:p>
          <a:p>
            <a:pPr indent="0" lvl="0" marL="0" marR="0" rtl="0" algn="l">
              <a:spcBef>
                <a:spcPts val="0"/>
              </a:spcBef>
              <a:spcAft>
                <a:spcPts val="0"/>
              </a:spcAft>
              <a:buNone/>
            </a:pPr>
            <a:r>
              <a:t/>
            </a:r>
            <a:endParaRPr b="0" i="0" sz="1800">
              <a:solidFill>
                <a:srgbClr val="212121"/>
              </a:solidFill>
              <a:latin typeface="Roboto"/>
              <a:ea typeface="Roboto"/>
              <a:cs typeface="Roboto"/>
              <a:sym typeface="Roboto"/>
            </a:endParaRPr>
          </a:p>
          <a:p>
            <a:pPr indent="0" lvl="0" marL="0" marR="0" rtl="0" algn="l">
              <a:spcBef>
                <a:spcPts val="0"/>
              </a:spcBef>
              <a:spcAft>
                <a:spcPts val="0"/>
              </a:spcAft>
              <a:buNone/>
            </a:pPr>
            <a:r>
              <a:rPr b="1" i="0" lang="en-US" sz="1400">
                <a:solidFill>
                  <a:srgbClr val="212121"/>
                </a:solidFill>
                <a:latin typeface="Roboto"/>
                <a:ea typeface="Roboto"/>
                <a:cs typeface="Roboto"/>
                <a:sym typeface="Roboto"/>
              </a:rPr>
              <a:t>we are finding the null values from Hotel Bookings csv dataset</a:t>
            </a:r>
            <a:r>
              <a:rPr b="0" i="0" lang="en-US" sz="1400">
                <a:solidFill>
                  <a:srgbClr val="212121"/>
                </a:solidFill>
                <a:latin typeface="Roboto"/>
                <a:ea typeface="Roboto"/>
                <a:cs typeface="Roboto"/>
                <a:sym typeface="Roboto"/>
              </a:rPr>
              <a:t>.</a:t>
            </a:r>
            <a:endParaRPr/>
          </a:p>
        </p:txBody>
      </p:sp>
      <p:sp>
        <p:nvSpPr>
          <p:cNvPr id="136" name="Google Shape;136;p6"/>
          <p:cNvSpPr txBox="1"/>
          <p:nvPr/>
        </p:nvSpPr>
        <p:spPr>
          <a:xfrm>
            <a:off x="708991" y="1472238"/>
            <a:ext cx="3140765"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hotel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is_canceled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lead_time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arrival_date_year 0 arrival_date_month 0 arrival_date_week_number 0 arrival_date_day_of_month 0 stays_in_weekend_nights 0 stays_in_week_nights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adults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children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babies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meal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country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market_segment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distribution_channel 0 is_repeated_guest 0 previous_cancellations 0 previous_bookings_not_canceled 0 reserved_room_type 0 assigned_room_type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booking_changes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deposit_type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agent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company 112593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days_in_waiting_list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customer_type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adr 0 </a:t>
            </a:r>
            <a:endParaRPr/>
          </a:p>
          <a:p>
            <a:pPr indent="0" lvl="0" marL="0" marR="0" rtl="0" algn="l">
              <a:spcBef>
                <a:spcPts val="0"/>
              </a:spcBef>
              <a:spcAft>
                <a:spcPts val="0"/>
              </a:spcAft>
              <a:buNone/>
            </a:pPr>
            <a:r>
              <a:rPr b="0" i="0" lang="en-US" sz="1100">
                <a:solidFill>
                  <a:srgbClr val="212121"/>
                </a:solidFill>
                <a:latin typeface="Courier New"/>
                <a:ea typeface="Courier New"/>
                <a:cs typeface="Courier New"/>
                <a:sym typeface="Courier New"/>
              </a:rPr>
              <a:t>required_car_parking_spaces 0 total_of_special_requests 0 reservation_status 0 reservation_status_date 0</a:t>
            </a:r>
            <a:endParaRPr sz="1100">
              <a:solidFill>
                <a:schemeClr val="dk1"/>
              </a:solidFill>
              <a:latin typeface="Calibri"/>
              <a:ea typeface="Calibri"/>
              <a:cs typeface="Calibri"/>
              <a:sym typeface="Calibri"/>
            </a:endParaRPr>
          </a:p>
        </p:txBody>
      </p:sp>
      <p:sp>
        <p:nvSpPr>
          <p:cNvPr id="137" name="Google Shape;137;p6"/>
          <p:cNvSpPr txBox="1"/>
          <p:nvPr/>
        </p:nvSpPr>
        <p:spPr>
          <a:xfrm>
            <a:off x="5128592" y="1056741"/>
            <a:ext cx="666584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212121"/>
                </a:solidFill>
                <a:latin typeface="Roboto"/>
                <a:ea typeface="Roboto"/>
                <a:cs typeface="Roboto"/>
                <a:sym typeface="Roboto"/>
              </a:rPr>
              <a:t>Dropping the column on Hotel Bookings csv dataset because it have a more than 70 percentage of null values</a:t>
            </a:r>
            <a:r>
              <a:rPr b="0" i="0" lang="en-US" sz="1400">
                <a:solidFill>
                  <a:srgbClr val="212121"/>
                </a:solidFill>
                <a:latin typeface="Roboto"/>
                <a:ea typeface="Roboto"/>
                <a:cs typeface="Roboto"/>
                <a:sym typeface="Roboto"/>
              </a:rPr>
              <a:t>.</a:t>
            </a:r>
            <a:endParaRPr/>
          </a:p>
          <a:p>
            <a:pPr indent="0" lvl="0" marL="0" marR="0" rtl="0" algn="l">
              <a:spcBef>
                <a:spcPts val="0"/>
              </a:spcBef>
              <a:spcAft>
                <a:spcPts val="0"/>
              </a:spcAft>
              <a:buNone/>
            </a:pPr>
            <a:r>
              <a:rPr b="0" lang="en-US" sz="1400">
                <a:solidFill>
                  <a:srgbClr val="000000"/>
                </a:solidFill>
                <a:latin typeface="Courier New"/>
                <a:ea typeface="Courier New"/>
                <a:cs typeface="Courier New"/>
                <a:sym typeface="Courier New"/>
              </a:rPr>
              <a:t>hotel_data.drop(</a:t>
            </a:r>
            <a:r>
              <a:rPr b="0" lang="en-US" sz="1400">
                <a:solidFill>
                  <a:srgbClr val="A31515"/>
                </a:solidFill>
                <a:latin typeface="Courier New"/>
                <a:ea typeface="Courier New"/>
                <a:cs typeface="Courier New"/>
                <a:sym typeface="Courier New"/>
              </a:rPr>
              <a:t>'company'</a:t>
            </a:r>
            <a:r>
              <a:rPr b="0" lang="en-US" sz="1400">
                <a:solidFill>
                  <a:srgbClr val="000000"/>
                </a:solidFill>
                <a:latin typeface="Courier New"/>
                <a:ea typeface="Courier New"/>
                <a:cs typeface="Courier New"/>
                <a:sym typeface="Courier New"/>
              </a:rPr>
              <a:t>, axis=</a:t>
            </a:r>
            <a:r>
              <a:rPr b="0" lang="en-US" sz="1400">
                <a:solidFill>
                  <a:srgbClr val="09885A"/>
                </a:solidFill>
                <a:latin typeface="Courier New"/>
                <a:ea typeface="Courier New"/>
                <a:cs typeface="Courier New"/>
                <a:sym typeface="Courier New"/>
              </a:rPr>
              <a:t>1</a:t>
            </a:r>
            <a:r>
              <a:rPr b="0" lang="en-US" sz="1400">
                <a:solidFill>
                  <a:srgbClr val="000000"/>
                </a:solidFill>
                <a:latin typeface="Courier New"/>
                <a:ea typeface="Courier New"/>
                <a:cs typeface="Courier New"/>
                <a:sym typeface="Courier New"/>
              </a:rPr>
              <a:t>, inplace=</a:t>
            </a:r>
            <a:r>
              <a:rPr b="0" lang="en-US" sz="1400">
                <a:solidFill>
                  <a:srgbClr val="0000FF"/>
                </a:solidFill>
                <a:latin typeface="Courier New"/>
                <a:ea typeface="Courier New"/>
                <a:cs typeface="Courier New"/>
                <a:sym typeface="Courier New"/>
              </a:rPr>
              <a:t>True</a:t>
            </a:r>
            <a:r>
              <a:rPr b="0" lang="en-US" sz="14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138" name="Google Shape;138;p6"/>
          <p:cNvSpPr txBox="1"/>
          <p:nvPr/>
        </p:nvSpPr>
        <p:spPr>
          <a:xfrm>
            <a:off x="5128592" y="2115663"/>
            <a:ext cx="6824870" cy="16004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400">
                <a:solidFill>
                  <a:srgbClr val="212121"/>
                </a:solidFill>
                <a:latin typeface="Roboto"/>
                <a:ea typeface="Roboto"/>
                <a:cs typeface="Roboto"/>
                <a:sym typeface="Roboto"/>
              </a:rPr>
              <a:t>Replacing the null values</a:t>
            </a:r>
            <a:endParaRPr/>
          </a:p>
          <a:p>
            <a:pPr indent="0" lvl="0" marL="0" marR="0" rtl="0" algn="l">
              <a:spcBef>
                <a:spcPts val="0"/>
              </a:spcBef>
              <a:spcAft>
                <a:spcPts val="0"/>
              </a:spcAft>
              <a:buNone/>
            </a:pPr>
            <a:r>
              <a:t/>
            </a:r>
            <a:endParaRPr b="1" sz="1800">
              <a:solidFill>
                <a:srgbClr val="212121"/>
              </a:solidFill>
              <a:latin typeface="Roboto"/>
              <a:ea typeface="Roboto"/>
              <a:cs typeface="Roboto"/>
              <a:sym typeface="Roboto"/>
            </a:endParaRPr>
          </a:p>
          <a:p>
            <a:pPr indent="0" lvl="0" marL="0" marR="0" rtl="0" algn="l">
              <a:spcBef>
                <a:spcPts val="0"/>
              </a:spcBef>
              <a:spcAft>
                <a:spcPts val="0"/>
              </a:spcAft>
              <a:buNone/>
            </a:pPr>
            <a:r>
              <a:rPr b="0" lang="en-US" sz="1100">
                <a:solidFill>
                  <a:srgbClr val="000000"/>
                </a:solidFill>
                <a:latin typeface="Courier New"/>
                <a:ea typeface="Courier New"/>
                <a:cs typeface="Courier New"/>
                <a:sym typeface="Courier New"/>
              </a:rPr>
              <a:t>hotel_data[</a:t>
            </a:r>
            <a:r>
              <a:rPr b="0" lang="en-US" sz="1100">
                <a:solidFill>
                  <a:srgbClr val="A31515"/>
                </a:solidFill>
                <a:latin typeface="Courier New"/>
                <a:ea typeface="Courier New"/>
                <a:cs typeface="Courier New"/>
                <a:sym typeface="Courier New"/>
              </a:rPr>
              <a:t>'children'</a:t>
            </a:r>
            <a:r>
              <a:rPr b="0" lang="en-US" sz="1100">
                <a:solidFill>
                  <a:srgbClr val="000000"/>
                </a:solidFill>
                <a:latin typeface="Courier New"/>
                <a:ea typeface="Courier New"/>
                <a:cs typeface="Courier New"/>
                <a:sym typeface="Courier New"/>
              </a:rPr>
              <a:t>].fillna(</a:t>
            </a:r>
            <a:r>
              <a:rPr b="0" lang="en-US" sz="1100">
                <a:solidFill>
                  <a:srgbClr val="A31515"/>
                </a:solidFill>
                <a:latin typeface="Courier New"/>
                <a:ea typeface="Courier New"/>
                <a:cs typeface="Courier New"/>
                <a:sym typeface="Courier New"/>
              </a:rPr>
              <a:t>'0'</a:t>
            </a:r>
            <a:r>
              <a:rPr b="0" lang="en-US" sz="1100">
                <a:solidFill>
                  <a:srgbClr val="000000"/>
                </a:solidFill>
                <a:latin typeface="Courier New"/>
                <a:ea typeface="Courier New"/>
                <a:cs typeface="Courier New"/>
                <a:sym typeface="Courier New"/>
              </a:rPr>
              <a:t>,inplace=</a:t>
            </a:r>
            <a:r>
              <a:rPr b="0" lang="en-US" sz="1100">
                <a:solidFill>
                  <a:srgbClr val="0000FF"/>
                </a:solidFill>
                <a:latin typeface="Courier New"/>
                <a:ea typeface="Courier New"/>
                <a:cs typeface="Courier New"/>
                <a:sym typeface="Courier New"/>
              </a:rPr>
              <a:t>True</a:t>
            </a:r>
            <a:r>
              <a:rPr b="0" lang="en-US" sz="1100">
                <a:solidFill>
                  <a:srgbClr val="000000"/>
                </a:solidFill>
                <a:latin typeface="Courier New"/>
                <a:ea typeface="Courier New"/>
                <a:cs typeface="Courier New"/>
                <a:sym typeface="Courier New"/>
              </a:rPr>
              <a:t>)       </a:t>
            </a:r>
            <a:r>
              <a:rPr b="0" lang="en-US" sz="1100">
                <a:solidFill>
                  <a:srgbClr val="008000"/>
                </a:solidFill>
                <a:latin typeface="Courier New"/>
                <a:ea typeface="Courier New"/>
                <a:cs typeface="Courier New"/>
                <a:sym typeface="Courier New"/>
              </a:rPr>
              <a:t># replacing na values </a:t>
            </a:r>
            <a:endParaRPr sz="1100">
              <a:solidFill>
                <a:srgbClr val="008000"/>
              </a:solidFill>
              <a:latin typeface="Courier New"/>
              <a:ea typeface="Courier New"/>
              <a:cs typeface="Courier New"/>
              <a:sym typeface="Courier New"/>
            </a:endParaRPr>
          </a:p>
          <a:p>
            <a:pPr indent="0" lvl="0" marL="0" marR="0" rtl="0" algn="l">
              <a:spcBef>
                <a:spcPts val="0"/>
              </a:spcBef>
              <a:spcAft>
                <a:spcPts val="0"/>
              </a:spcAft>
              <a:buNone/>
            </a:pPr>
            <a:r>
              <a:t/>
            </a:r>
            <a:endParaRPr b="0" sz="11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100">
                <a:solidFill>
                  <a:srgbClr val="000000"/>
                </a:solidFill>
                <a:latin typeface="Courier New"/>
                <a:ea typeface="Courier New"/>
                <a:cs typeface="Courier New"/>
                <a:sym typeface="Courier New"/>
              </a:rPr>
              <a:t>hotel_data[</a:t>
            </a:r>
            <a:r>
              <a:rPr b="0" lang="en-US" sz="1100">
                <a:solidFill>
                  <a:srgbClr val="A31515"/>
                </a:solidFill>
                <a:latin typeface="Courier New"/>
                <a:ea typeface="Courier New"/>
                <a:cs typeface="Courier New"/>
                <a:sym typeface="Courier New"/>
              </a:rPr>
              <a:t>'agent'</a:t>
            </a:r>
            <a:r>
              <a:rPr b="0" lang="en-US" sz="1100">
                <a:solidFill>
                  <a:srgbClr val="000000"/>
                </a:solidFill>
                <a:latin typeface="Courier New"/>
                <a:ea typeface="Courier New"/>
                <a:cs typeface="Courier New"/>
                <a:sym typeface="Courier New"/>
              </a:rPr>
              <a:t>].fillna(</a:t>
            </a:r>
            <a:r>
              <a:rPr b="0" lang="en-US" sz="1100">
                <a:solidFill>
                  <a:srgbClr val="A31515"/>
                </a:solidFill>
                <a:latin typeface="Courier New"/>
                <a:ea typeface="Courier New"/>
                <a:cs typeface="Courier New"/>
                <a:sym typeface="Courier New"/>
              </a:rPr>
              <a:t>'0'</a:t>
            </a:r>
            <a:r>
              <a:rPr b="0" lang="en-US" sz="1100">
                <a:solidFill>
                  <a:srgbClr val="000000"/>
                </a:solidFill>
                <a:latin typeface="Courier New"/>
                <a:ea typeface="Courier New"/>
                <a:cs typeface="Courier New"/>
                <a:sym typeface="Courier New"/>
              </a:rPr>
              <a:t>,inplace=</a:t>
            </a:r>
            <a:r>
              <a:rPr b="0" lang="en-US" sz="1100">
                <a:solidFill>
                  <a:srgbClr val="0000FF"/>
                </a:solidFill>
                <a:latin typeface="Courier New"/>
                <a:ea typeface="Courier New"/>
                <a:cs typeface="Courier New"/>
                <a:sym typeface="Courier New"/>
              </a:rPr>
              <a:t>True</a:t>
            </a:r>
            <a:r>
              <a:rPr b="0" lang="en-US" sz="1100">
                <a:solidFill>
                  <a:srgbClr val="000000"/>
                </a:solidFill>
                <a:latin typeface="Courier New"/>
                <a:ea typeface="Courier New"/>
                <a:cs typeface="Courier New"/>
                <a:sym typeface="Courier New"/>
              </a:rPr>
              <a:t>)          </a:t>
            </a:r>
            <a:r>
              <a:rPr b="0" lang="en-US" sz="1100">
                <a:solidFill>
                  <a:srgbClr val="008000"/>
                </a:solidFill>
                <a:latin typeface="Courier New"/>
                <a:ea typeface="Courier New"/>
                <a:cs typeface="Courier New"/>
                <a:sym typeface="Courier New"/>
              </a:rPr>
              <a:t># replacing na values </a:t>
            </a:r>
            <a:endParaRPr/>
          </a:p>
          <a:p>
            <a:pPr indent="0" lvl="0" marL="0" marR="0" rtl="0" algn="l">
              <a:spcBef>
                <a:spcPts val="0"/>
              </a:spcBef>
              <a:spcAft>
                <a:spcPts val="0"/>
              </a:spcAft>
              <a:buNone/>
            </a:pPr>
            <a:r>
              <a:t/>
            </a:r>
            <a:endParaRPr b="0" sz="1100">
              <a:solidFill>
                <a:srgbClr val="000000"/>
              </a:solidFill>
              <a:latin typeface="Courier New"/>
              <a:ea typeface="Courier New"/>
              <a:cs typeface="Courier New"/>
              <a:sym typeface="Courier New"/>
            </a:endParaRPr>
          </a:p>
          <a:p>
            <a:pPr indent="0" lvl="0" marL="0" marR="0" rtl="0" algn="l">
              <a:spcBef>
                <a:spcPts val="0"/>
              </a:spcBef>
              <a:spcAft>
                <a:spcPts val="0"/>
              </a:spcAft>
              <a:buNone/>
            </a:pPr>
            <a:r>
              <a:rPr b="0" lang="en-US" sz="1100">
                <a:solidFill>
                  <a:srgbClr val="000000"/>
                </a:solidFill>
                <a:latin typeface="Courier New"/>
                <a:ea typeface="Courier New"/>
                <a:cs typeface="Courier New"/>
                <a:sym typeface="Courier New"/>
              </a:rPr>
              <a:t>hotel_data[</a:t>
            </a:r>
            <a:r>
              <a:rPr b="0" lang="en-US" sz="1100">
                <a:solidFill>
                  <a:srgbClr val="A31515"/>
                </a:solidFill>
                <a:latin typeface="Courier New"/>
                <a:ea typeface="Courier New"/>
                <a:cs typeface="Courier New"/>
                <a:sym typeface="Courier New"/>
              </a:rPr>
              <a:t>'country'</a:t>
            </a:r>
            <a:r>
              <a:rPr b="0" lang="en-US" sz="1100">
                <a:solidFill>
                  <a:srgbClr val="000000"/>
                </a:solidFill>
                <a:latin typeface="Courier New"/>
                <a:ea typeface="Courier New"/>
                <a:cs typeface="Courier New"/>
                <a:sym typeface="Courier New"/>
              </a:rPr>
              <a:t>].fillna(</a:t>
            </a:r>
            <a:r>
              <a:rPr b="0" lang="en-US" sz="1100">
                <a:solidFill>
                  <a:srgbClr val="A31515"/>
                </a:solidFill>
                <a:latin typeface="Courier New"/>
                <a:ea typeface="Courier New"/>
                <a:cs typeface="Courier New"/>
                <a:sym typeface="Courier New"/>
              </a:rPr>
              <a:t>'others'</a:t>
            </a:r>
            <a:r>
              <a:rPr b="0" lang="en-US" sz="1100">
                <a:solidFill>
                  <a:srgbClr val="000000"/>
                </a:solidFill>
                <a:latin typeface="Courier New"/>
                <a:ea typeface="Courier New"/>
                <a:cs typeface="Courier New"/>
                <a:sym typeface="Courier New"/>
              </a:rPr>
              <a:t>, inplace=</a:t>
            </a:r>
            <a:r>
              <a:rPr b="0" lang="en-US" sz="1100">
                <a:solidFill>
                  <a:srgbClr val="0000FF"/>
                </a:solidFill>
                <a:latin typeface="Courier New"/>
                <a:ea typeface="Courier New"/>
                <a:cs typeface="Courier New"/>
                <a:sym typeface="Courier New"/>
              </a:rPr>
              <a:t>True</a:t>
            </a:r>
            <a:r>
              <a:rPr b="0" lang="en-US" sz="1100">
                <a:solidFill>
                  <a:srgbClr val="000000"/>
                </a:solidFill>
                <a:latin typeface="Courier New"/>
                <a:ea typeface="Courier New"/>
                <a:cs typeface="Courier New"/>
                <a:sym typeface="Courier New"/>
              </a:rPr>
              <a:t>)  </a:t>
            </a:r>
            <a:r>
              <a:rPr b="0" lang="en-US" sz="1100">
                <a:solidFill>
                  <a:srgbClr val="008000"/>
                </a:solidFill>
                <a:latin typeface="Courier New"/>
                <a:ea typeface="Courier New"/>
                <a:cs typeface="Courier New"/>
                <a:sym typeface="Courier New"/>
              </a:rPr>
              <a:t># replacing null values</a:t>
            </a:r>
            <a:endParaRPr/>
          </a:p>
          <a:p>
            <a:pPr indent="0" lvl="0" marL="0" marR="0" rtl="0" algn="l">
              <a:spcBef>
                <a:spcPts val="0"/>
              </a:spcBef>
              <a:spcAft>
                <a:spcPts val="0"/>
              </a:spcAft>
              <a:buNone/>
            </a:pPr>
            <a:r>
              <a:rPr b="0" lang="en-US" sz="1100">
                <a:solidFill>
                  <a:srgbClr val="008000"/>
                </a:solidFill>
                <a:latin typeface="Courier New"/>
                <a:ea typeface="Courier New"/>
                <a:cs typeface="Courier New"/>
                <a:sym typeface="Courier New"/>
              </a:rPr>
              <a:t> </a:t>
            </a:r>
            <a:endParaRPr b="1" sz="1600">
              <a:solidFill>
                <a:srgbClr val="212121"/>
              </a:solidFill>
              <a:latin typeface="Roboto"/>
              <a:ea typeface="Roboto"/>
              <a:cs typeface="Roboto"/>
              <a:sym typeface="Roboto"/>
            </a:endParaRPr>
          </a:p>
        </p:txBody>
      </p:sp>
      <p:sp>
        <p:nvSpPr>
          <p:cNvPr id="139" name="Google Shape;139;p6"/>
          <p:cNvSpPr txBox="1"/>
          <p:nvPr/>
        </p:nvSpPr>
        <p:spPr>
          <a:xfrm>
            <a:off x="5128592" y="3820916"/>
            <a:ext cx="6573078"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212121"/>
                </a:solidFill>
                <a:latin typeface="Roboto"/>
                <a:ea typeface="Roboto"/>
                <a:cs typeface="Roboto"/>
                <a:sym typeface="Roboto"/>
              </a:rPr>
              <a:t>C</a:t>
            </a:r>
            <a:r>
              <a:rPr b="1" i="0" lang="en-US" sz="1400">
                <a:solidFill>
                  <a:srgbClr val="212121"/>
                </a:solidFill>
                <a:latin typeface="Roboto"/>
                <a:ea typeface="Roboto"/>
                <a:cs typeface="Roboto"/>
                <a:sym typeface="Roboto"/>
              </a:rPr>
              <a:t>hecking for duplicate values with help of visualization</a:t>
            </a:r>
            <a:r>
              <a:rPr b="0" i="0" lang="en-US" sz="1800">
                <a:solidFill>
                  <a:srgbClr val="212121"/>
                </a:solidFill>
                <a:latin typeface="Roboto"/>
                <a:ea typeface="Roboto"/>
                <a:cs typeface="Roboto"/>
                <a:sym typeface="Roboto"/>
              </a:rPr>
              <a:t>.</a:t>
            </a:r>
            <a:endParaRPr/>
          </a:p>
        </p:txBody>
      </p:sp>
      <p:pic>
        <p:nvPicPr>
          <p:cNvPr id="140" name="Google Shape;140;p6"/>
          <p:cNvPicPr preferRelativeResize="0"/>
          <p:nvPr/>
        </p:nvPicPr>
        <p:blipFill rotWithShape="1">
          <a:blip r:embed="rId3">
            <a:alphaModFix/>
          </a:blip>
          <a:srcRect b="0" l="0" r="0" t="0"/>
          <a:stretch/>
        </p:blipFill>
        <p:spPr>
          <a:xfrm>
            <a:off x="5857461" y="4299328"/>
            <a:ext cx="4007333" cy="2478351"/>
          </a:xfrm>
          <a:prstGeom prst="rect">
            <a:avLst/>
          </a:prstGeom>
          <a:noFill/>
          <a:ln>
            <a:noFill/>
          </a:ln>
        </p:spPr>
      </p:pic>
      <p:pic>
        <p:nvPicPr>
          <p:cNvPr id="141" name="Google Shape;141;p6"/>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7"/>
          <p:cNvSpPr txBox="1"/>
          <p:nvPr/>
        </p:nvSpPr>
        <p:spPr>
          <a:xfrm>
            <a:off x="868322" y="326808"/>
            <a:ext cx="7582485" cy="178510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a:solidFill>
                  <a:srgbClr val="212121"/>
                </a:solidFill>
                <a:latin typeface="Roboto"/>
                <a:ea typeface="Roboto"/>
                <a:cs typeface="Roboto"/>
                <a:sym typeface="Roboto"/>
              </a:rPr>
              <a:t>Correlation analysis</a:t>
            </a:r>
            <a:endParaRPr b="0" i="0" sz="2000">
              <a:solidFill>
                <a:srgbClr val="212121"/>
              </a:solidFill>
              <a:latin typeface="Roboto"/>
              <a:ea typeface="Roboto"/>
              <a:cs typeface="Roboto"/>
              <a:sym typeface="Roboto"/>
            </a:endParaRPr>
          </a:p>
          <a:p>
            <a:pPr indent="0" lvl="0" marL="0" marR="0" rtl="0" algn="l">
              <a:spcBef>
                <a:spcPts val="0"/>
              </a:spcBef>
              <a:spcAft>
                <a:spcPts val="0"/>
              </a:spcAft>
              <a:buNone/>
            </a:pPr>
            <a:r>
              <a:rPr i="0" lang="en-US" sz="1800">
                <a:solidFill>
                  <a:srgbClr val="212121"/>
                </a:solidFill>
                <a:latin typeface="Roboto"/>
                <a:ea typeface="Roboto"/>
                <a:cs typeface="Roboto"/>
                <a:sym typeface="Roboto"/>
              </a:rPr>
              <a:t>The analysis checks the correlation between columns.</a:t>
            </a:r>
            <a:endParaRPr/>
          </a:p>
          <a:p>
            <a:pPr indent="0" lvl="0" marL="0" marR="0" rtl="0" algn="l">
              <a:spcBef>
                <a:spcPts val="0"/>
              </a:spcBef>
              <a:spcAft>
                <a:spcPts val="0"/>
              </a:spcAft>
              <a:buNone/>
            </a:pPr>
            <a:r>
              <a:rPr lang="en-US" sz="1800">
                <a:solidFill>
                  <a:srgbClr val="212121"/>
                </a:solidFill>
                <a:latin typeface="Roboto"/>
                <a:ea typeface="Roboto"/>
                <a:cs typeface="Roboto"/>
                <a:sym typeface="Roboto"/>
              </a:rPr>
              <a:t>Correlation visualization by heatmap -</a:t>
            </a:r>
            <a:endParaRPr/>
          </a:p>
          <a:p>
            <a:pPr indent="0" lvl="0" marL="0" marR="0" rtl="0" algn="l">
              <a:spcBef>
                <a:spcPts val="0"/>
              </a:spcBef>
              <a:spcAft>
                <a:spcPts val="0"/>
              </a:spcAft>
              <a:buNone/>
            </a:pPr>
            <a:r>
              <a:t/>
            </a:r>
            <a:endParaRPr b="0" i="0" sz="1800">
              <a:solidFill>
                <a:srgbClr val="212121"/>
              </a:solidFill>
              <a:latin typeface="Roboto"/>
              <a:ea typeface="Roboto"/>
              <a:cs typeface="Roboto"/>
              <a:sym typeface="Roboto"/>
            </a:endParaRPr>
          </a:p>
          <a:p>
            <a:pPr indent="0" lvl="0" marL="0" marR="0" rtl="0" algn="l">
              <a:spcBef>
                <a:spcPts val="0"/>
              </a:spcBef>
              <a:spcAft>
                <a:spcPts val="0"/>
              </a:spcAft>
              <a:buNone/>
            </a:pPr>
            <a:r>
              <a:t/>
            </a:r>
            <a:endParaRPr b="0" i="0" sz="1800">
              <a:solidFill>
                <a:srgbClr val="212121"/>
              </a:solidFill>
              <a:latin typeface="Roboto"/>
              <a:ea typeface="Roboto"/>
              <a:cs typeface="Roboto"/>
              <a:sym typeface="Roboto"/>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47" name="Google Shape;147;p7"/>
          <p:cNvPicPr preferRelativeResize="0"/>
          <p:nvPr/>
        </p:nvPicPr>
        <p:blipFill rotWithShape="1">
          <a:blip r:embed="rId3">
            <a:alphaModFix/>
          </a:blip>
          <a:srcRect b="0" l="0" r="0" t="0"/>
          <a:stretch/>
        </p:blipFill>
        <p:spPr>
          <a:xfrm>
            <a:off x="1690570" y="1080325"/>
            <a:ext cx="8810859" cy="5792528"/>
          </a:xfrm>
          <a:prstGeom prst="rect">
            <a:avLst/>
          </a:prstGeom>
          <a:noFill/>
          <a:ln>
            <a:noFill/>
          </a:ln>
        </p:spPr>
      </p:pic>
      <p:pic>
        <p:nvPicPr>
          <p:cNvPr id="148" name="Google Shape;148;p7"/>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nvSpPr>
        <p:spPr>
          <a:xfrm>
            <a:off x="397105" y="287950"/>
            <a:ext cx="922042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400">
                <a:solidFill>
                  <a:srgbClr val="212121"/>
                </a:solidFill>
                <a:latin typeface="Roboto"/>
                <a:ea typeface="Roboto"/>
                <a:cs typeface="Roboto"/>
                <a:sym typeface="Roboto"/>
              </a:rPr>
              <a:t>Relationship analysis between all columns with help of pair plot</a:t>
            </a:r>
            <a:r>
              <a:rPr b="0" i="0" lang="en-US" sz="2400">
                <a:solidFill>
                  <a:srgbClr val="212121"/>
                </a:solidFill>
                <a:latin typeface="Roboto"/>
                <a:ea typeface="Roboto"/>
                <a:cs typeface="Roboto"/>
                <a:sym typeface="Roboto"/>
              </a:rPr>
              <a:t>.</a:t>
            </a:r>
            <a:endParaRPr sz="2400">
              <a:solidFill>
                <a:schemeClr val="dk1"/>
              </a:solidFill>
              <a:latin typeface="Calibri"/>
              <a:ea typeface="Calibri"/>
              <a:cs typeface="Calibri"/>
              <a:sym typeface="Calibri"/>
            </a:endParaRPr>
          </a:p>
        </p:txBody>
      </p:sp>
      <p:pic>
        <p:nvPicPr>
          <p:cNvPr id="154" name="Google Shape;154;p8"/>
          <p:cNvPicPr preferRelativeResize="0"/>
          <p:nvPr/>
        </p:nvPicPr>
        <p:blipFill rotWithShape="1">
          <a:blip r:embed="rId3">
            <a:alphaModFix/>
          </a:blip>
          <a:srcRect b="0" l="0" r="0" t="0"/>
          <a:stretch/>
        </p:blipFill>
        <p:spPr>
          <a:xfrm>
            <a:off x="267289" y="1032755"/>
            <a:ext cx="11380762" cy="5811175"/>
          </a:xfrm>
          <a:prstGeom prst="rect">
            <a:avLst/>
          </a:prstGeom>
          <a:noFill/>
          <a:ln>
            <a:noFill/>
          </a:ln>
        </p:spPr>
      </p:pic>
      <p:pic>
        <p:nvPicPr>
          <p:cNvPr id="155" name="Google Shape;155;p8"/>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
          <p:cNvSpPr txBox="1"/>
          <p:nvPr/>
        </p:nvSpPr>
        <p:spPr>
          <a:xfrm>
            <a:off x="503583" y="835752"/>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000000"/>
              </a:solidFill>
              <a:latin typeface="Courier New"/>
              <a:ea typeface="Courier New"/>
              <a:cs typeface="Courier New"/>
              <a:sym typeface="Courier New"/>
            </a:endParaRPr>
          </a:p>
        </p:txBody>
      </p:sp>
      <p:sp>
        <p:nvSpPr>
          <p:cNvPr id="161" name="Google Shape;161;p9"/>
          <p:cNvSpPr txBox="1"/>
          <p:nvPr/>
        </p:nvSpPr>
        <p:spPr>
          <a:xfrm>
            <a:off x="1820932" y="374087"/>
            <a:ext cx="8942317"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3600" u="sng">
                <a:solidFill>
                  <a:srgbClr val="212121"/>
                </a:solidFill>
                <a:latin typeface="Roboto"/>
                <a:ea typeface="Roboto"/>
                <a:cs typeface="Roboto"/>
                <a:sym typeface="Roboto"/>
              </a:rPr>
              <a:t>Checking outlier with help of box plot</a:t>
            </a:r>
            <a:r>
              <a:rPr b="0" i="0" lang="en-US" sz="3600" u="sng">
                <a:solidFill>
                  <a:srgbClr val="212121"/>
                </a:solidFill>
                <a:latin typeface="Roboto"/>
                <a:ea typeface="Roboto"/>
                <a:cs typeface="Roboto"/>
                <a:sym typeface="Roboto"/>
              </a:rPr>
              <a:t>.</a:t>
            </a:r>
            <a:endParaRPr sz="3600" u="sng">
              <a:solidFill>
                <a:schemeClr val="dk1"/>
              </a:solidFill>
              <a:latin typeface="Calibri"/>
              <a:ea typeface="Calibri"/>
              <a:cs typeface="Calibri"/>
              <a:sym typeface="Calibri"/>
            </a:endParaRPr>
          </a:p>
        </p:txBody>
      </p:sp>
      <p:pic>
        <p:nvPicPr>
          <p:cNvPr id="162" name="Google Shape;162;p9"/>
          <p:cNvPicPr preferRelativeResize="0"/>
          <p:nvPr/>
        </p:nvPicPr>
        <p:blipFill rotWithShape="1">
          <a:blip r:embed="rId3">
            <a:alphaModFix/>
          </a:blip>
          <a:srcRect b="0" l="0" r="0" t="0"/>
          <a:stretch/>
        </p:blipFill>
        <p:spPr>
          <a:xfrm>
            <a:off x="1071356" y="1389749"/>
            <a:ext cx="8942316" cy="4725301"/>
          </a:xfrm>
          <a:prstGeom prst="rect">
            <a:avLst/>
          </a:prstGeom>
          <a:noFill/>
          <a:ln>
            <a:noFill/>
          </a:ln>
        </p:spPr>
      </p:pic>
      <p:pic>
        <p:nvPicPr>
          <p:cNvPr id="163" name="Google Shape;163;p9"/>
          <p:cNvPicPr preferRelativeResize="0"/>
          <p:nvPr/>
        </p:nvPicPr>
        <p:blipFill rotWithShape="1">
          <a:blip r:embed="rId4">
            <a:alphaModFix/>
          </a:blip>
          <a:srcRect b="0" l="0" r="0" t="0"/>
          <a:stretch/>
        </p:blipFill>
        <p:spPr>
          <a:xfrm>
            <a:off x="11155680" y="335598"/>
            <a:ext cx="579120" cy="57912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2022-09-25T05:23:16Z</dcterms:created>
  <dc:creator>arun palle</dc:creator>
</cp:coreProperties>
</file>