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2.xml" ContentType="application/vnd.openxmlformats-officedocument.presentationml.notesSlide+xml"/>
  <Override PartName="/ppt/charts/chart7.xml" ContentType="application/vnd.openxmlformats-officedocument.drawingml.chart+xml"/>
  <Override PartName="/ppt/notesSlides/notesSlide7.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charts/chart6.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5.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4273" r:id="rId2"/>
    <p:sldMasterId id="2147484378" r:id="rId3"/>
  </p:sldMasterIdLst>
  <p:notesMasterIdLst>
    <p:notesMasterId r:id="rId62"/>
  </p:notesMasterIdLst>
  <p:handoutMasterIdLst>
    <p:handoutMasterId r:id="rId63"/>
  </p:handoutMasterIdLst>
  <p:sldIdLst>
    <p:sldId id="572" r:id="rId4"/>
    <p:sldId id="760" r:id="rId5"/>
    <p:sldId id="761" r:id="rId6"/>
    <p:sldId id="762" r:id="rId7"/>
    <p:sldId id="763" r:id="rId8"/>
    <p:sldId id="687" r:id="rId9"/>
    <p:sldId id="689" r:id="rId10"/>
    <p:sldId id="690" r:id="rId11"/>
    <p:sldId id="691" r:id="rId12"/>
    <p:sldId id="692" r:id="rId13"/>
    <p:sldId id="693" r:id="rId14"/>
    <p:sldId id="702" r:id="rId15"/>
    <p:sldId id="765" r:id="rId16"/>
    <p:sldId id="769" r:id="rId17"/>
    <p:sldId id="766" r:id="rId18"/>
    <p:sldId id="767" r:id="rId19"/>
    <p:sldId id="768" r:id="rId20"/>
    <p:sldId id="770" r:id="rId21"/>
    <p:sldId id="771" r:id="rId22"/>
    <p:sldId id="688" r:id="rId23"/>
    <p:sldId id="733" r:id="rId24"/>
    <p:sldId id="734" r:id="rId25"/>
    <p:sldId id="719" r:id="rId26"/>
    <p:sldId id="720" r:id="rId27"/>
    <p:sldId id="721" r:id="rId28"/>
    <p:sldId id="722" r:id="rId29"/>
    <p:sldId id="723" r:id="rId30"/>
    <p:sldId id="724" r:id="rId31"/>
    <p:sldId id="725" r:id="rId32"/>
    <p:sldId id="726" r:id="rId33"/>
    <p:sldId id="727" r:id="rId34"/>
    <p:sldId id="711" r:id="rId35"/>
    <p:sldId id="735" r:id="rId36"/>
    <p:sldId id="736" r:id="rId37"/>
    <p:sldId id="737" r:id="rId38"/>
    <p:sldId id="738" r:id="rId39"/>
    <p:sldId id="739" r:id="rId40"/>
    <p:sldId id="730" r:id="rId41"/>
    <p:sldId id="740" r:id="rId42"/>
    <p:sldId id="741" r:id="rId43"/>
    <p:sldId id="742" r:id="rId44"/>
    <p:sldId id="743" r:id="rId45"/>
    <p:sldId id="744" r:id="rId46"/>
    <p:sldId id="745" r:id="rId47"/>
    <p:sldId id="746" r:id="rId48"/>
    <p:sldId id="747" r:id="rId49"/>
    <p:sldId id="752" r:id="rId50"/>
    <p:sldId id="749" r:id="rId51"/>
    <p:sldId id="750" r:id="rId52"/>
    <p:sldId id="759" r:id="rId53"/>
    <p:sldId id="751" r:id="rId54"/>
    <p:sldId id="753" r:id="rId55"/>
    <p:sldId id="754" r:id="rId56"/>
    <p:sldId id="755" r:id="rId57"/>
    <p:sldId id="756" r:id="rId58"/>
    <p:sldId id="757" r:id="rId59"/>
    <p:sldId id="703" r:id="rId60"/>
    <p:sldId id="686" r:id="rId61"/>
  </p:sldIdLst>
  <p:sldSz cx="9144000" cy="6858000" type="screen4x3"/>
  <p:notesSz cx="6858000" cy="9117013"/>
  <p:defaultTextStyle>
    <a:defPPr>
      <a:defRPr lang="en-US"/>
    </a:defPPr>
    <a:lvl1pPr algn="l" rtl="0" fontAlgn="base">
      <a:spcBef>
        <a:spcPct val="0"/>
      </a:spcBef>
      <a:spcAft>
        <a:spcPct val="0"/>
      </a:spcAft>
      <a:defRPr sz="2000"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sz="2000"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sz="2000"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sz="2000"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sz="2000" kern="1200">
        <a:solidFill>
          <a:schemeClr val="tx1"/>
        </a:solidFill>
        <a:latin typeface="Times New Roman" pitchFamily="18" charset="0"/>
        <a:ea typeface="+mn-ea"/>
        <a:cs typeface="Arial" pitchFamily="34" charset="0"/>
      </a:defRPr>
    </a:lvl5pPr>
    <a:lvl6pPr marL="2286000" algn="l" defTabSz="914400" rtl="0" eaLnBrk="1" latinLnBrk="0" hangingPunct="1">
      <a:defRPr sz="2000" kern="1200">
        <a:solidFill>
          <a:schemeClr val="tx1"/>
        </a:solidFill>
        <a:latin typeface="Times New Roman" pitchFamily="18" charset="0"/>
        <a:ea typeface="+mn-ea"/>
        <a:cs typeface="Arial" pitchFamily="34" charset="0"/>
      </a:defRPr>
    </a:lvl6pPr>
    <a:lvl7pPr marL="2743200" algn="l" defTabSz="914400" rtl="0" eaLnBrk="1" latinLnBrk="0" hangingPunct="1">
      <a:defRPr sz="2000" kern="1200">
        <a:solidFill>
          <a:schemeClr val="tx1"/>
        </a:solidFill>
        <a:latin typeface="Times New Roman" pitchFamily="18" charset="0"/>
        <a:ea typeface="+mn-ea"/>
        <a:cs typeface="Arial" pitchFamily="34" charset="0"/>
      </a:defRPr>
    </a:lvl7pPr>
    <a:lvl8pPr marL="3200400" algn="l" defTabSz="914400" rtl="0" eaLnBrk="1" latinLnBrk="0" hangingPunct="1">
      <a:defRPr sz="2000" kern="1200">
        <a:solidFill>
          <a:schemeClr val="tx1"/>
        </a:solidFill>
        <a:latin typeface="Times New Roman" pitchFamily="18" charset="0"/>
        <a:ea typeface="+mn-ea"/>
        <a:cs typeface="Arial" pitchFamily="34" charset="0"/>
      </a:defRPr>
    </a:lvl8pPr>
    <a:lvl9pPr marL="3657600" algn="l" defTabSz="914400" rtl="0" eaLnBrk="1" latinLnBrk="0" hangingPunct="1">
      <a:defRPr sz="2000" kern="1200">
        <a:solidFill>
          <a:schemeClr val="tx1"/>
        </a:solidFill>
        <a:latin typeface="Times New Roman" pitchFamily="18"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36600"/>
    <a:srgbClr val="33CC33"/>
    <a:srgbClr val="006600"/>
    <a:srgbClr val="000099"/>
    <a:srgbClr val="009900"/>
    <a:srgbClr val="3366FF"/>
    <a:srgbClr val="6699FF"/>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40" autoAdjust="0"/>
    <p:restoredTop sz="99835" autoAdjust="0"/>
  </p:normalViewPr>
  <p:slideViewPr>
    <p:cSldViewPr snapToGrid="0">
      <p:cViewPr varScale="1">
        <p:scale>
          <a:sx n="116" d="100"/>
          <a:sy n="116" d="100"/>
        </p:scale>
        <p:origin x="-170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Office_Excel_Worksheet4.xlsx"/><Relationship Id="rId1" Type="http://schemas.openxmlformats.org/officeDocument/2006/relationships/themeOverride" Target="../theme/themeOverride1.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Office_Excel_Worksheet7.xlsx"/></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18"/>
  <c:chart>
    <c:title>
      <c:tx>
        <c:rich>
          <a:bodyPr rot="0"/>
          <a:lstStyle/>
          <a:p>
            <a:pPr lvl="0"/>
            <a:endParaRPr lang="en-US"/>
          </a:p>
        </c:rich>
      </c:tx>
      <c:layout/>
      <c:overlay val="1"/>
    </c:title>
    <c:plotArea>
      <c:layout>
        <c:manualLayout>
          <c:layoutTarget val="inner"/>
          <c:xMode val="edge"/>
          <c:yMode val="edge"/>
          <c:x val="0.20678300000000011"/>
          <c:y val="6.1068700000000017E-2"/>
          <c:w val="0.76125400000000043"/>
          <c:h val="0.84500600000000003"/>
        </c:manualLayout>
      </c:layout>
      <c:barChart>
        <c:barDir val="bar"/>
        <c:grouping val="clustered"/>
        <c:ser>
          <c:idx val="0"/>
          <c:order val="0"/>
          <c:tx>
            <c:strRef>
              <c:f>Sheet1!$A$2</c:f>
              <c:strCache>
                <c:ptCount val="1"/>
                <c:pt idx="0">
                  <c:v>R25</c:v>
                </c:pt>
              </c:strCache>
            </c:strRef>
          </c:tx>
          <c:spPr>
            <a:gradFill flip="none" rotWithShape="1">
              <a:gsLst>
                <a:gs pos="0">
                  <a:srgbClr val="51A7F9"/>
                </a:gs>
                <a:gs pos="100000">
                  <a:srgbClr val="0365C0"/>
                </a:gs>
              </a:gsLst>
              <a:lin ang="5400000" scaled="0"/>
            </a:gradFill>
            <a:ln w="12700" cap="flat">
              <a:noFill/>
              <a:miter lim="400000"/>
            </a:ln>
            <a:effectLst/>
          </c:spPr>
          <c:dLbls>
            <c:dLbl>
              <c:idx val="0"/>
              <c:numFmt formatCode="#,##0.000" sourceLinked="0"/>
              <c:spPr/>
              <c:txPr>
                <a:bodyPr/>
                <a:lstStyle/>
                <a:p>
                  <a:pPr lvl="0">
                    <a:defRPr sz="2000" b="0" i="0" u="none" strike="noStrike">
                      <a:solidFill>
                        <a:srgbClr val="FFFFFF"/>
                      </a:solidFill>
                      <a:effectLst>
                        <a:outerShdw dist="38100" dir="2700000" rotWithShape="0">
                          <a:srgbClr val="000000"/>
                        </a:outerShdw>
                      </a:effectLst>
                      <a:latin typeface="Helvetica Light"/>
                    </a:defRPr>
                  </a:pPr>
                  <a:endParaRPr lang="en-US"/>
                </a:p>
              </c:txPr>
            </c:dLbl>
            <c:dLbl>
              <c:idx val="1"/>
              <c:numFmt formatCode="#,##0.000" sourceLinked="0"/>
              <c:spPr/>
              <c:txPr>
                <a:bodyPr/>
                <a:lstStyle/>
                <a:p>
                  <a:pPr lvl="0">
                    <a:defRPr sz="2000" b="0" i="0" u="none" strike="noStrike">
                      <a:solidFill>
                        <a:srgbClr val="FFFFFF"/>
                      </a:solidFill>
                      <a:effectLst>
                        <a:outerShdw dist="38100" dir="2700000" rotWithShape="0">
                          <a:srgbClr val="000000"/>
                        </a:outerShdw>
                      </a:effectLst>
                      <a:latin typeface="Helvetica Light"/>
                    </a:defRPr>
                  </a:pPr>
                  <a:endParaRPr lang="en-US"/>
                </a:p>
              </c:txPr>
            </c:dLbl>
            <c:dLbl>
              <c:idx val="2"/>
              <c:numFmt formatCode="#,##0.000" sourceLinked="0"/>
              <c:spPr/>
              <c:txPr>
                <a:bodyPr/>
                <a:lstStyle/>
                <a:p>
                  <a:pPr lvl="0">
                    <a:defRPr sz="2000" b="0" i="0" u="none" strike="noStrike">
                      <a:solidFill>
                        <a:srgbClr val="FFFFFF"/>
                      </a:solidFill>
                      <a:effectLst>
                        <a:outerShdw dist="38100" dir="2700000" rotWithShape="0">
                          <a:srgbClr val="000000"/>
                        </a:outerShdw>
                      </a:effectLst>
                      <a:latin typeface="Helvetica Light"/>
                    </a:defRPr>
                  </a:pPr>
                  <a:endParaRPr lang="en-US"/>
                </a:p>
              </c:txPr>
            </c:dLbl>
            <c:numFmt formatCode="#,##0.000" sourceLinked="0"/>
            <c:spPr>
              <a:noFill/>
              <a:ln>
                <a:noFill/>
              </a:ln>
              <a:effectLst/>
            </c:spPr>
            <c:txPr>
              <a:bodyPr/>
              <a:lstStyle/>
              <a:p>
                <a:pPr lvl="0">
                  <a:defRPr sz="2600" b="0" i="0" u="none" strike="noStrike">
                    <a:solidFill>
                      <a:srgbClr val="FFFFFF"/>
                    </a:solidFill>
                    <a:effectLst>
                      <a:outerShdw dist="38100" dir="2700000" rotWithShape="0">
                        <a:srgbClr val="000000"/>
                      </a:outerShdw>
                    </a:effectLst>
                    <a:latin typeface="Helvetica Light"/>
                  </a:defRPr>
                </a:pPr>
                <a:endParaRPr lang="en-US"/>
              </a:p>
            </c:txPr>
            <c:dLblPos val="inEnd"/>
            <c:showVal val="1"/>
            <c:extLst xmlns:c16r2="http://schemas.microsoft.com/office/drawing/2015/06/chart">
              <c:ext xmlns:c15="http://schemas.microsoft.com/office/drawing/2012/chart" uri="{CE6537A1-D6FC-4f65-9D91-7224C49458BB}">
                <c15:showLeaderLines val="0"/>
              </c:ext>
            </c:extLst>
          </c:dLbls>
          <c:cat>
            <c:strRef>
              <c:f>Sheet1!$B$1:$D$1</c:f>
              <c:strCache>
                <c:ptCount val="3"/>
                <c:pt idx="0">
                  <c:v>Unigram</c:v>
                </c:pt>
                <c:pt idx="1">
                  <c:v>Bigram</c:v>
                </c:pt>
                <c:pt idx="2">
                  <c:v>LSTM</c:v>
                </c:pt>
              </c:strCache>
            </c:strRef>
          </c:cat>
          <c:val>
            <c:numRef>
              <c:f>Sheet1!$B$2:$D$2</c:f>
              <c:numCache>
                <c:formatCode>General</c:formatCode>
                <c:ptCount val="3"/>
                <c:pt idx="0">
                  <c:v>0.10100000000000002</c:v>
                </c:pt>
                <c:pt idx="1">
                  <c:v>0.12400000000000005</c:v>
                </c:pt>
                <c:pt idx="2">
                  <c:v>0.15200000000000011</c:v>
                </c:pt>
              </c:numCache>
            </c:numRef>
          </c:val>
          <c:extLst xmlns:c16r2="http://schemas.microsoft.com/office/drawing/2015/06/chart">
            <c:ext xmlns:c16="http://schemas.microsoft.com/office/drawing/2014/chart" uri="{C3380CC4-5D6E-409C-BE32-E72D297353CC}">
              <c16:uniqueId val="{00000003-D4DB-4D02-9195-8A5C644FA864}"/>
            </c:ext>
          </c:extLst>
        </c:ser>
        <c:dLbls/>
        <c:gapWidth val="40"/>
        <c:overlap val="-10"/>
        <c:axId val="84147200"/>
        <c:axId val="85054976"/>
      </c:barChart>
      <c:catAx>
        <c:axId val="84147200"/>
        <c:scaling>
          <c:orientation val="maxMin"/>
        </c:scaling>
        <c:axPos val="l"/>
        <c:numFmt formatCode="General" sourceLinked="0"/>
        <c:majorTickMark val="none"/>
        <c:tickLblPos val="nextTo"/>
        <c:spPr>
          <a:ln w="12700" cap="flat">
            <a:solidFill>
              <a:srgbClr val="000000"/>
            </a:solidFill>
            <a:prstDash val="solid"/>
            <a:miter lim="400000"/>
          </a:ln>
        </c:spPr>
        <c:txPr>
          <a:bodyPr rot="0"/>
          <a:lstStyle/>
          <a:p>
            <a:pPr lvl="0">
              <a:defRPr sz="2000" b="0" i="0" u="none" strike="noStrike">
                <a:solidFill>
                  <a:srgbClr val="000000"/>
                </a:solidFill>
                <a:effectLst/>
                <a:latin typeface="Helvetica Light"/>
              </a:defRPr>
            </a:pPr>
            <a:endParaRPr lang="en-US"/>
          </a:p>
        </c:txPr>
        <c:crossAx val="85054976"/>
        <c:crosses val="autoZero"/>
        <c:auto val="1"/>
        <c:lblAlgn val="ctr"/>
        <c:lblOffset val="100"/>
        <c:noMultiLvlLbl val="1"/>
      </c:catAx>
      <c:valAx>
        <c:axId val="85054976"/>
        <c:scaling>
          <c:orientation val="minMax"/>
          <c:max val="0.2"/>
          <c:min val="0"/>
        </c:scaling>
        <c:axPos val="t"/>
        <c:majorGridlines>
          <c:spPr>
            <a:ln w="12700" cap="flat">
              <a:solidFill>
                <a:srgbClr val="929292"/>
              </a:solidFill>
              <a:custDash>
                <a:ds d="200000" sp="200000"/>
              </a:custDash>
              <a:miter lim="400000"/>
            </a:ln>
          </c:spPr>
        </c:majorGridlines>
        <c:numFmt formatCode="General" sourceLinked="0"/>
        <c:majorTickMark val="none"/>
        <c:tickLblPos val="high"/>
        <c:spPr>
          <a:ln w="12700" cap="flat">
            <a:noFill/>
            <a:prstDash val="solid"/>
            <a:miter lim="400000"/>
          </a:ln>
        </c:spPr>
        <c:txPr>
          <a:bodyPr rot="0"/>
          <a:lstStyle/>
          <a:p>
            <a:pPr lvl="0">
              <a:defRPr sz="2000" b="0" i="0" u="none" strike="noStrike">
                <a:solidFill>
                  <a:srgbClr val="000000"/>
                </a:solidFill>
                <a:effectLst/>
                <a:latin typeface="Helvetica Light"/>
              </a:defRPr>
            </a:pPr>
            <a:endParaRPr lang="en-US"/>
          </a:p>
        </c:txPr>
        <c:crossAx val="84147200"/>
        <c:crosses val="autoZero"/>
        <c:crossBetween val="between"/>
        <c:majorUnit val="5.0000000000000031E-2"/>
        <c:minorUnit val="2.5000000000000015E-2"/>
      </c:valAx>
      <c:spPr>
        <a:noFill/>
        <a:ln w="12700" cap="flat">
          <a:noFill/>
          <a:miter lim="400000"/>
        </a:ln>
        <a:effectLst/>
      </c:spPr>
    </c:plotArea>
    <c:plotVisOnly val="1"/>
    <c:dispBlanksAs val="gap"/>
    <c:showDLblsOverMax val="1"/>
  </c:chart>
  <c:spPr>
    <a:noFill/>
    <a:ln>
      <a:noFill/>
    </a:ln>
    <a:effectLst/>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style val="18"/>
  <c:chart>
    <c:title>
      <c:tx>
        <c:rich>
          <a:bodyPr rot="0"/>
          <a:lstStyle/>
          <a:p>
            <a:pPr lvl="0"/>
            <a:endParaRPr lang="en-US"/>
          </a:p>
        </c:rich>
      </c:tx>
      <c:layout/>
      <c:overlay val="1"/>
    </c:title>
    <c:plotArea>
      <c:layout>
        <c:manualLayout>
          <c:layoutTarget val="inner"/>
          <c:xMode val="edge"/>
          <c:yMode val="edge"/>
          <c:x val="0.20426200000000011"/>
          <c:y val="6.1068700000000004E-2"/>
          <c:w val="0.75197300000000045"/>
          <c:h val="0.84500600000000003"/>
        </c:manualLayout>
      </c:layout>
      <c:barChart>
        <c:barDir val="bar"/>
        <c:grouping val="clustered"/>
        <c:ser>
          <c:idx val="0"/>
          <c:order val="0"/>
          <c:tx>
            <c:strRef>
              <c:f>Sheet1!$A$2</c:f>
              <c:strCache>
                <c:ptCount val="1"/>
                <c:pt idx="0">
                  <c:v>R25</c:v>
                </c:pt>
              </c:strCache>
            </c:strRef>
          </c:tx>
          <c:spPr>
            <a:gradFill flip="none" rotWithShape="1">
              <a:gsLst>
                <a:gs pos="0">
                  <a:srgbClr val="51A7F9"/>
                </a:gs>
                <a:gs pos="100000">
                  <a:srgbClr val="0365C0"/>
                </a:gs>
              </a:gsLst>
              <a:lin ang="5400000" scaled="0"/>
            </a:gradFill>
            <a:ln w="12700" cap="flat">
              <a:noFill/>
              <a:miter lim="400000"/>
            </a:ln>
            <a:effectLst/>
          </c:spPr>
          <c:dLbls>
            <c:numFmt formatCode="#,##0.000" sourceLinked="0"/>
            <c:spPr>
              <a:noFill/>
              <a:ln>
                <a:noFill/>
              </a:ln>
              <a:effectLst/>
            </c:spPr>
            <c:txPr>
              <a:bodyPr/>
              <a:lstStyle/>
              <a:p>
                <a:pPr lvl="0">
                  <a:defRPr sz="2000" b="0" i="0" u="none" strike="noStrike">
                    <a:solidFill>
                      <a:srgbClr val="FFFFFF"/>
                    </a:solidFill>
                    <a:effectLst>
                      <a:outerShdw dist="38100" dir="2700000" rotWithShape="0">
                        <a:srgbClr val="000000"/>
                      </a:outerShdw>
                    </a:effectLst>
                    <a:latin typeface="Helvetica Light"/>
                  </a:defRPr>
                </a:pPr>
                <a:endParaRPr lang="en-US"/>
              </a:p>
            </c:txPr>
            <c:dLblPos val="inEnd"/>
            <c:showVal val="1"/>
            <c:extLst xmlns:c16r2="http://schemas.microsoft.com/office/drawing/2015/06/chart">
              <c:ext xmlns:c15="http://schemas.microsoft.com/office/drawing/2012/chart" uri="{CE6537A1-D6FC-4f65-9D91-7224C49458BB}">
                <c15:showLeaderLines val="0"/>
              </c:ext>
            </c:extLst>
          </c:dLbls>
          <c:cat>
            <c:strRef>
              <c:f>Sheet1!$B$1:$D$1</c:f>
              <c:strCache>
                <c:ptCount val="3"/>
                <c:pt idx="0">
                  <c:v>Unigram</c:v>
                </c:pt>
                <c:pt idx="1">
                  <c:v>Bigram</c:v>
                </c:pt>
                <c:pt idx="2">
                  <c:v>LSTM</c:v>
                </c:pt>
              </c:strCache>
            </c:strRef>
          </c:cat>
          <c:val>
            <c:numRef>
              <c:f>Sheet1!$B$2:$D$2</c:f>
              <c:numCache>
                <c:formatCode>General</c:formatCode>
                <c:ptCount val="3"/>
                <c:pt idx="0">
                  <c:v>2.5000000000000012E-2</c:v>
                </c:pt>
                <c:pt idx="1">
                  <c:v>3.7000000000000012E-2</c:v>
                </c:pt>
                <c:pt idx="2">
                  <c:v>6.1000000000000013E-2</c:v>
                </c:pt>
              </c:numCache>
            </c:numRef>
          </c:val>
          <c:extLst xmlns:c16r2="http://schemas.microsoft.com/office/drawing/2015/06/chart">
            <c:ext xmlns:c16="http://schemas.microsoft.com/office/drawing/2014/chart" uri="{C3380CC4-5D6E-409C-BE32-E72D297353CC}">
              <c16:uniqueId val="{00000000-8A7B-46F0-9175-5E63F2B57147}"/>
            </c:ext>
          </c:extLst>
        </c:ser>
        <c:dLbls/>
        <c:gapWidth val="40"/>
        <c:overlap val="-10"/>
        <c:axId val="87981440"/>
        <c:axId val="88507520"/>
      </c:barChart>
      <c:catAx>
        <c:axId val="87981440"/>
        <c:scaling>
          <c:orientation val="maxMin"/>
        </c:scaling>
        <c:axPos val="l"/>
        <c:numFmt formatCode="General" sourceLinked="0"/>
        <c:majorTickMark val="none"/>
        <c:tickLblPos val="nextTo"/>
        <c:spPr>
          <a:ln w="12700" cap="flat">
            <a:solidFill>
              <a:srgbClr val="000000"/>
            </a:solidFill>
            <a:prstDash val="solid"/>
            <a:miter lim="400000"/>
          </a:ln>
        </c:spPr>
        <c:txPr>
          <a:bodyPr rot="0"/>
          <a:lstStyle/>
          <a:p>
            <a:pPr lvl="0">
              <a:defRPr sz="2000" b="0" i="0" u="none" strike="noStrike">
                <a:solidFill>
                  <a:srgbClr val="000000"/>
                </a:solidFill>
                <a:effectLst/>
                <a:latin typeface="Helvetica Light"/>
              </a:defRPr>
            </a:pPr>
            <a:endParaRPr lang="en-US"/>
          </a:p>
        </c:txPr>
        <c:crossAx val="88507520"/>
        <c:crosses val="autoZero"/>
        <c:auto val="1"/>
        <c:lblAlgn val="ctr"/>
        <c:lblOffset val="100"/>
        <c:noMultiLvlLbl val="1"/>
      </c:catAx>
      <c:valAx>
        <c:axId val="88507520"/>
        <c:scaling>
          <c:orientation val="minMax"/>
          <c:max val="8.0000000000000043E-2"/>
          <c:min val="0"/>
        </c:scaling>
        <c:axPos val="t"/>
        <c:majorGridlines>
          <c:spPr>
            <a:ln w="12700" cap="flat">
              <a:solidFill>
                <a:srgbClr val="929292"/>
              </a:solidFill>
              <a:custDash>
                <a:ds d="200000" sp="200000"/>
              </a:custDash>
              <a:miter lim="400000"/>
            </a:ln>
          </c:spPr>
        </c:majorGridlines>
        <c:numFmt formatCode="General" sourceLinked="0"/>
        <c:majorTickMark val="none"/>
        <c:tickLblPos val="high"/>
        <c:spPr>
          <a:ln w="12700" cap="flat">
            <a:noFill/>
            <a:prstDash val="solid"/>
            <a:miter lim="400000"/>
          </a:ln>
        </c:spPr>
        <c:txPr>
          <a:bodyPr rot="0"/>
          <a:lstStyle/>
          <a:p>
            <a:pPr lvl="0">
              <a:defRPr sz="2000" b="0" i="0" u="none" strike="noStrike">
                <a:solidFill>
                  <a:srgbClr val="000000"/>
                </a:solidFill>
                <a:effectLst/>
                <a:latin typeface="Helvetica Light"/>
              </a:defRPr>
            </a:pPr>
            <a:endParaRPr lang="en-US"/>
          </a:p>
        </c:txPr>
        <c:crossAx val="87981440"/>
        <c:crosses val="autoZero"/>
        <c:crossBetween val="between"/>
        <c:majorUnit val="2.0000000000000011E-2"/>
        <c:minorUnit val="1.0000000000000005E-2"/>
      </c:valAx>
      <c:spPr>
        <a:noFill/>
        <a:ln w="12700" cap="flat">
          <a:noFill/>
          <a:miter lim="400000"/>
        </a:ln>
        <a:effectLst/>
      </c:spPr>
    </c:plotArea>
    <c:plotVisOnly val="1"/>
    <c:dispBlanksAs val="gap"/>
    <c:showDLblsOverMax val="1"/>
  </c:chart>
  <c:spPr>
    <a:noFill/>
    <a:ln>
      <a:noFill/>
    </a:ln>
    <a:effectLst/>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style val="18"/>
  <c:chart>
    <c:title>
      <c:tx>
        <c:rich>
          <a:bodyPr rot="0"/>
          <a:lstStyle/>
          <a:p>
            <a:pPr lvl="0"/>
            <a:endParaRPr lang="en-US"/>
          </a:p>
        </c:rich>
      </c:tx>
      <c:layout/>
      <c:overlay val="1"/>
    </c:title>
    <c:plotArea>
      <c:layout>
        <c:manualLayout>
          <c:layoutTarget val="inner"/>
          <c:xMode val="edge"/>
          <c:yMode val="edge"/>
          <c:x val="0.2087510000000001"/>
          <c:y val="7.1180400000000019E-2"/>
          <c:w val="0.7775110000000004"/>
          <c:h val="0.82141299999999939"/>
        </c:manualLayout>
      </c:layout>
      <c:barChart>
        <c:barDir val="bar"/>
        <c:grouping val="clustered"/>
        <c:ser>
          <c:idx val="0"/>
          <c:order val="0"/>
          <c:tx>
            <c:strRef>
              <c:f>Sheet1!$A$2</c:f>
            </c:strRef>
          </c:tx>
          <c:spPr>
            <a:gradFill flip="none" rotWithShape="1">
              <a:gsLst>
                <a:gs pos="0">
                  <a:srgbClr val="51A7F9"/>
                </a:gs>
                <a:gs pos="100000">
                  <a:srgbClr val="0365C0"/>
                </a:gs>
              </a:gsLst>
              <a:lin ang="5400000" scaled="0"/>
            </a:gradFill>
            <a:ln w="12700" cap="flat">
              <a:noFill/>
              <a:miter lim="400000"/>
            </a:ln>
            <a:effectLst/>
          </c:spPr>
          <c:dLbls>
            <c:numFmt formatCode="#,##0.0" sourceLinked="0"/>
            <c:spPr>
              <a:noFill/>
              <a:ln>
                <a:noFill/>
              </a:ln>
              <a:effectLst/>
            </c:spPr>
            <c:txPr>
              <a:bodyPr/>
              <a:lstStyle/>
              <a:p>
                <a:pPr lvl="0">
                  <a:defRPr sz="2600" b="0" i="0" u="none" strike="noStrike">
                    <a:solidFill>
                      <a:srgbClr val="FFFFFF"/>
                    </a:solidFill>
                    <a:effectLst>
                      <a:outerShdw dist="38100" dir="2700000" rotWithShape="0">
                        <a:srgbClr val="000000"/>
                      </a:outerShdw>
                    </a:effectLst>
                    <a:latin typeface="Helvetica Light"/>
                  </a:defRPr>
                </a:pPr>
                <a:endParaRPr lang="en-US"/>
              </a:p>
            </c:txPr>
            <c:dLblPos val="inEnd"/>
            <c:showVal val="1"/>
            <c:extLst xmlns:c16r2="http://schemas.microsoft.com/office/drawing/2015/06/chart">
              <c:ext xmlns:c15="http://schemas.microsoft.com/office/drawing/2012/chart" uri="{CE6537A1-D6FC-4f65-9D91-7224C49458BB}">
                <c15:showLeaderLines val="0"/>
              </c:ext>
            </c:extLst>
          </c:dLbls>
          <c:cat>
            <c:strRef>
              <c:f>Sheet1!$B$1:$D$1</c:f>
              <c:strCache>
                <c:ptCount val="3"/>
                <c:pt idx="0">
                  <c:v>Random</c:v>
                </c:pt>
                <c:pt idx="1">
                  <c:v>Bigram</c:v>
                </c:pt>
                <c:pt idx="2">
                  <c:v>LSTM</c:v>
                </c:pt>
              </c:strCache>
            </c:strRef>
          </c:cat>
          <c:val>
            <c:numRef>
              <c:f>Sheet1!$B$2:$D$2</c:f>
              <c:numCache>
                <c:formatCode>General</c:formatCode>
                <c:ptCount val="3"/>
                <c:pt idx="0">
                  <c:v>0.87000000000000044</c:v>
                </c:pt>
                <c:pt idx="1">
                  <c:v>2.8699999999999997</c:v>
                </c:pt>
                <c:pt idx="2">
                  <c:v>3.67</c:v>
                </c:pt>
              </c:numCache>
            </c:numRef>
          </c:val>
          <c:extLst xmlns:c16r2="http://schemas.microsoft.com/office/drawing/2015/06/chart">
            <c:ext xmlns:c16="http://schemas.microsoft.com/office/drawing/2014/chart" uri="{C3380CC4-5D6E-409C-BE32-E72D297353CC}">
              <c16:uniqueId val="{00000000-0D78-4263-BE3D-37266AF16841}"/>
            </c:ext>
          </c:extLst>
        </c:ser>
        <c:dLbls/>
        <c:gapWidth val="40"/>
        <c:overlap val="-10"/>
        <c:axId val="94257536"/>
        <c:axId val="94259072"/>
      </c:barChart>
      <c:catAx>
        <c:axId val="94257536"/>
        <c:scaling>
          <c:orientation val="maxMin"/>
        </c:scaling>
        <c:axPos val="l"/>
        <c:numFmt formatCode="General" sourceLinked="0"/>
        <c:majorTickMark val="none"/>
        <c:tickLblPos val="nextTo"/>
        <c:spPr>
          <a:ln w="12700" cap="flat">
            <a:solidFill>
              <a:srgbClr val="000000"/>
            </a:solidFill>
            <a:prstDash val="solid"/>
            <a:miter lim="400000"/>
          </a:ln>
        </c:spPr>
        <c:txPr>
          <a:bodyPr rot="0"/>
          <a:lstStyle/>
          <a:p>
            <a:pPr lvl="0">
              <a:defRPr sz="2000" b="0" i="0" u="none" strike="noStrike">
                <a:solidFill>
                  <a:srgbClr val="000000"/>
                </a:solidFill>
                <a:effectLst/>
                <a:latin typeface="Helvetica Light"/>
              </a:defRPr>
            </a:pPr>
            <a:endParaRPr lang="en-US"/>
          </a:p>
        </c:txPr>
        <c:crossAx val="94259072"/>
        <c:crosses val="autoZero"/>
        <c:auto val="1"/>
        <c:lblAlgn val="ctr"/>
        <c:lblOffset val="100"/>
        <c:noMultiLvlLbl val="1"/>
      </c:catAx>
      <c:valAx>
        <c:axId val="94259072"/>
        <c:scaling>
          <c:orientation val="minMax"/>
          <c:max val="4"/>
          <c:min val="0"/>
        </c:scaling>
        <c:axPos val="t"/>
        <c:majorGridlines>
          <c:spPr>
            <a:ln w="12700" cap="flat">
              <a:solidFill>
                <a:srgbClr val="929292"/>
              </a:solidFill>
              <a:custDash>
                <a:ds d="200000" sp="200000"/>
              </a:custDash>
              <a:miter lim="400000"/>
            </a:ln>
          </c:spPr>
        </c:majorGridlines>
        <c:numFmt formatCode="General" sourceLinked="0"/>
        <c:majorTickMark val="none"/>
        <c:tickLblPos val="high"/>
        <c:spPr>
          <a:ln w="12700" cap="flat">
            <a:noFill/>
            <a:prstDash val="solid"/>
            <a:miter lim="400000"/>
          </a:ln>
        </c:spPr>
        <c:txPr>
          <a:bodyPr rot="0"/>
          <a:lstStyle/>
          <a:p>
            <a:pPr lvl="0">
              <a:defRPr sz="2000" b="0" i="0" u="none" strike="noStrike">
                <a:solidFill>
                  <a:srgbClr val="000000"/>
                </a:solidFill>
                <a:effectLst/>
                <a:latin typeface="Helvetica Light"/>
              </a:defRPr>
            </a:pPr>
            <a:endParaRPr lang="en-US"/>
          </a:p>
        </c:txPr>
        <c:crossAx val="94257536"/>
        <c:crosses val="autoZero"/>
        <c:crossBetween val="between"/>
        <c:majorUnit val="1"/>
        <c:minorUnit val="0.5"/>
      </c:valAx>
      <c:spPr>
        <a:noFill/>
        <a:ln w="12700" cap="flat">
          <a:noFill/>
          <a:miter lim="400000"/>
        </a:ln>
        <a:effectLst/>
      </c:spPr>
    </c:plotArea>
    <c:plotVisOnly val="1"/>
    <c:dispBlanksAs val="gap"/>
    <c:showDLblsOverMax val="1"/>
  </c:chart>
  <c:spPr>
    <a:noFill/>
    <a:ln>
      <a:noFill/>
    </a:ln>
    <a:effectLst/>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style val="18"/>
  <c:clrMapOvr bg1="lt1" tx1="dk1" bg2="lt2" tx2="dk2" accent1="accent1" accent2="accent2" accent3="accent3" accent4="accent4" accent5="accent5" accent6="accent6" hlink="hlink" folHlink="folHlink"/>
  <c:chart>
    <c:title>
      <c:tx>
        <c:rich>
          <a:bodyPr rot="0"/>
          <a:lstStyle/>
          <a:p>
            <a:pPr lvl="0">
              <a:defRPr sz="2600" b="0" i="0" u="none" strike="noStrike">
                <a:solidFill>
                  <a:srgbClr val="000000"/>
                </a:solidFill>
                <a:effectLst/>
                <a:latin typeface="Helvetica Light"/>
              </a:defRPr>
            </a:pPr>
            <a:r>
              <a:rPr lang="en-US" sz="2600" b="0" i="0" u="none" strike="noStrike" dirty="0">
                <a:solidFill>
                  <a:srgbClr val="000000"/>
                </a:solidFill>
                <a:effectLst/>
                <a:latin typeface="Helvetica"/>
              </a:rPr>
              <a:t>Accuracy (%)</a:t>
            </a:r>
          </a:p>
        </c:rich>
      </c:tx>
      <c:layout>
        <c:manualLayout>
          <c:xMode val="edge"/>
          <c:yMode val="edge"/>
          <c:x val="0.32989600000000041"/>
          <c:y val="5.0000000000000044E-3"/>
          <c:w val="0.34020800000000007"/>
          <c:h val="0.16066600000000003"/>
        </c:manualLayout>
      </c:layout>
      <c:overlay val="1"/>
      <c:spPr>
        <a:noFill/>
        <a:effectLst/>
      </c:spPr>
    </c:title>
    <c:plotArea>
      <c:layout>
        <c:manualLayout>
          <c:layoutTarget val="inner"/>
          <c:xMode val="edge"/>
          <c:yMode val="edge"/>
          <c:x val="0.30652100000000027"/>
          <c:y val="0.16066600000000003"/>
          <c:w val="0.68050800000000011"/>
          <c:h val="0.73335600000000001"/>
        </c:manualLayout>
      </c:layout>
      <c:barChart>
        <c:barDir val="bar"/>
        <c:grouping val="clustered"/>
        <c:ser>
          <c:idx val="0"/>
          <c:order val="0"/>
          <c:tx>
            <c:strRef>
              <c:f>Sheet1!$A$2</c:f>
              <c:strCache>
                <c:ptCount val="1"/>
              </c:strCache>
            </c:strRef>
          </c:tx>
          <c:spPr>
            <a:solidFill>
              <a:srgbClr val="4CAAE8"/>
            </a:solidFill>
            <a:ln w="12700" cap="flat">
              <a:noFill/>
              <a:miter lim="400000"/>
            </a:ln>
            <a:effectLst/>
          </c:spPr>
          <c:dLbls>
            <c:numFmt formatCode="#,##0.0" sourceLinked="0"/>
            <c:spPr>
              <a:noFill/>
              <a:ln>
                <a:noFill/>
              </a:ln>
              <a:effectLst/>
            </c:spPr>
            <c:txPr>
              <a:bodyPr/>
              <a:lstStyle/>
              <a:p>
                <a:pPr lvl="0">
                  <a:defRPr sz="2600" b="0" i="0" u="none" strike="noStrike">
                    <a:solidFill>
                      <a:srgbClr val="000000"/>
                    </a:solidFill>
                    <a:effectLst>
                      <a:outerShdw dist="38100" dir="2700000" rotWithShape="0">
                        <a:srgbClr val="000000"/>
                      </a:outerShdw>
                    </a:effectLst>
                    <a:latin typeface="Helvetica Light"/>
                  </a:defRPr>
                </a:pPr>
                <a:endParaRPr lang="en-US"/>
              </a:p>
            </c:txPr>
            <c:dLblPos val="inEnd"/>
            <c:showVal val="1"/>
            <c:extLst xmlns:c16r2="http://schemas.microsoft.com/office/drawing/2015/06/chart">
              <c:ext xmlns:c15="http://schemas.microsoft.com/office/drawing/2012/chart" uri="{CE6537A1-D6FC-4f65-9D91-7224C49458BB}">
                <c15:showLeaderLines val="0"/>
              </c:ext>
            </c:extLst>
          </c:dLbls>
          <c:cat>
            <c:strRef>
              <c:f>Sheet1!$B$1:$D$1</c:f>
              <c:strCache>
                <c:ptCount val="3"/>
                <c:pt idx="0">
                  <c:v>Most common</c:v>
                </c:pt>
                <c:pt idx="1">
                  <c:v>e1 -&gt; e2</c:v>
                </c:pt>
                <c:pt idx="2">
                  <c:v>t1 -&gt; t2 -&gt; e2</c:v>
                </c:pt>
              </c:strCache>
            </c:strRef>
          </c:cat>
          <c:val>
            <c:numRef>
              <c:f>Sheet1!$B$2:$D$2</c:f>
              <c:numCache>
                <c:formatCode>General</c:formatCode>
                <c:ptCount val="3"/>
                <c:pt idx="0">
                  <c:v>0.2</c:v>
                </c:pt>
                <c:pt idx="1">
                  <c:v>2.2999999999999998</c:v>
                </c:pt>
                <c:pt idx="2">
                  <c:v>2</c:v>
                </c:pt>
              </c:numCache>
            </c:numRef>
          </c:val>
          <c:extLst xmlns:c16r2="http://schemas.microsoft.com/office/drawing/2015/06/chart">
            <c:ext xmlns:c16="http://schemas.microsoft.com/office/drawing/2014/chart" uri="{C3380CC4-5D6E-409C-BE32-E72D297353CC}">
              <c16:uniqueId val="{00000000-627D-4E91-B6EE-AC4B22897D1B}"/>
            </c:ext>
          </c:extLst>
        </c:ser>
        <c:dLbls/>
        <c:gapWidth val="40"/>
        <c:overlap val="-10"/>
        <c:axId val="97187712"/>
        <c:axId val="97452800"/>
      </c:barChart>
      <c:catAx>
        <c:axId val="97187712"/>
        <c:scaling>
          <c:orientation val="maxMin"/>
        </c:scaling>
        <c:axPos val="l"/>
        <c:numFmt formatCode="General" sourceLinked="0"/>
        <c:majorTickMark val="none"/>
        <c:tickLblPos val="nextTo"/>
        <c:spPr>
          <a:ln w="12700" cap="flat">
            <a:solidFill>
              <a:srgbClr val="000000"/>
            </a:solidFill>
            <a:prstDash val="solid"/>
            <a:miter lim="400000"/>
          </a:ln>
        </c:spPr>
        <c:txPr>
          <a:bodyPr rot="0"/>
          <a:lstStyle/>
          <a:p>
            <a:pPr lvl="0">
              <a:defRPr sz="2000" b="0" i="0" u="none" strike="noStrike">
                <a:solidFill>
                  <a:srgbClr val="000000"/>
                </a:solidFill>
                <a:effectLst/>
                <a:latin typeface="Helvetica Light"/>
              </a:defRPr>
            </a:pPr>
            <a:endParaRPr lang="en-US"/>
          </a:p>
        </c:txPr>
        <c:crossAx val="97452800"/>
        <c:crosses val="autoZero"/>
        <c:auto val="1"/>
        <c:lblAlgn val="ctr"/>
        <c:lblOffset val="100"/>
        <c:noMultiLvlLbl val="1"/>
      </c:catAx>
      <c:valAx>
        <c:axId val="97452800"/>
        <c:scaling>
          <c:orientation val="minMax"/>
        </c:scaling>
        <c:axPos val="t"/>
        <c:majorGridlines>
          <c:spPr>
            <a:ln w="12700" cap="flat">
              <a:solidFill>
                <a:srgbClr val="929292"/>
              </a:solidFill>
              <a:custDash>
                <a:ds d="200000" sp="200000"/>
              </a:custDash>
              <a:miter lim="400000"/>
            </a:ln>
          </c:spPr>
        </c:majorGridlines>
        <c:numFmt formatCode="General" sourceLinked="0"/>
        <c:majorTickMark val="none"/>
        <c:tickLblPos val="high"/>
        <c:spPr>
          <a:ln w="12700" cap="flat">
            <a:noFill/>
            <a:prstDash val="solid"/>
            <a:miter lim="400000"/>
          </a:ln>
        </c:spPr>
        <c:txPr>
          <a:bodyPr rot="0"/>
          <a:lstStyle/>
          <a:p>
            <a:pPr lvl="0">
              <a:defRPr sz="2000" b="0" i="0" u="none" strike="noStrike">
                <a:solidFill>
                  <a:srgbClr val="000000"/>
                </a:solidFill>
                <a:effectLst/>
                <a:latin typeface="Helvetica Light"/>
              </a:defRPr>
            </a:pPr>
            <a:endParaRPr lang="en-US"/>
          </a:p>
        </c:txPr>
        <c:crossAx val="97187712"/>
        <c:crosses val="autoZero"/>
        <c:crossBetween val="between"/>
        <c:majorUnit val="0.75000000000000056"/>
        <c:minorUnit val="0.37500000000000028"/>
      </c:valAx>
      <c:spPr>
        <a:noFill/>
        <a:ln w="12700" cap="flat">
          <a:noFill/>
          <a:miter lim="400000"/>
        </a:ln>
        <a:effectLst/>
      </c:spPr>
    </c:plotArea>
    <c:plotVisOnly val="1"/>
    <c:dispBlanksAs val="gap"/>
    <c:showDLblsOverMax val="1"/>
  </c:chart>
  <c:spPr>
    <a:noFill/>
    <a:ln>
      <a:noFill/>
    </a:ln>
    <a:effectLst/>
  </c:spPr>
  <c:externalData r:id="rId2"/>
</c:chartSpace>
</file>

<file path=ppt/charts/chart5.xml><?xml version="1.0" encoding="utf-8"?>
<c:chartSpace xmlns:c="http://schemas.openxmlformats.org/drawingml/2006/chart" xmlns:a="http://schemas.openxmlformats.org/drawingml/2006/main" xmlns:r="http://schemas.openxmlformats.org/officeDocument/2006/relationships">
  <c:lang val="en-US"/>
  <c:style val="18"/>
  <c:chart>
    <c:title>
      <c:tx>
        <c:rich>
          <a:bodyPr rot="0"/>
          <a:lstStyle/>
          <a:p>
            <a:pPr lvl="0">
              <a:defRPr sz="2600" b="0" i="0" u="none" strike="noStrike">
                <a:solidFill>
                  <a:srgbClr val="000000"/>
                </a:solidFill>
                <a:effectLst/>
                <a:latin typeface="Helvetica Light"/>
              </a:defRPr>
            </a:pPr>
            <a:r>
              <a:rPr lang="en-US" sz="2600" b="0" i="0" u="none" strike="noStrike" dirty="0">
                <a:solidFill>
                  <a:srgbClr val="000000"/>
                </a:solidFill>
                <a:effectLst/>
                <a:latin typeface="Helvetica"/>
                <a:ea typeface="Helvetica"/>
                <a:cs typeface="Helvetica"/>
              </a:rPr>
              <a:t>Partial Credit (%)</a:t>
            </a:r>
          </a:p>
        </c:rich>
      </c:tx>
      <c:layout>
        <c:manualLayout>
          <c:xMode val="edge"/>
          <c:yMode val="edge"/>
          <c:x val="1.6245302474011444E-3"/>
          <c:y val="8.6747709287796776E-4"/>
          <c:w val="0.41859500000000011"/>
          <c:h val="0.160666"/>
        </c:manualLayout>
      </c:layout>
      <c:overlay val="1"/>
      <c:spPr>
        <a:noFill/>
        <a:effectLst/>
      </c:spPr>
    </c:title>
    <c:plotArea>
      <c:layout>
        <c:manualLayout>
          <c:layoutTarget val="inner"/>
          <c:xMode val="edge"/>
          <c:yMode val="edge"/>
          <c:x val="0.30291600000000041"/>
          <c:y val="0.160666"/>
          <c:w val="0.67250400000000055"/>
          <c:h val="0.73335600000000001"/>
        </c:manualLayout>
      </c:layout>
      <c:barChart>
        <c:barDir val="bar"/>
        <c:grouping val="clustered"/>
        <c:ser>
          <c:idx val="0"/>
          <c:order val="0"/>
          <c:tx>
            <c:strRef>
              <c:f>Sheet1!$A$2</c:f>
              <c:strCache>
                <c:ptCount val="1"/>
              </c:strCache>
            </c:strRef>
          </c:tx>
          <c:spPr>
            <a:solidFill>
              <a:srgbClr val="32642C"/>
            </a:solidFill>
            <a:ln w="12700" cap="flat">
              <a:noFill/>
              <a:miter lim="400000"/>
            </a:ln>
            <a:effectLst/>
          </c:spPr>
          <c:dLbls>
            <c:numFmt formatCode="#,##0.0" sourceLinked="0"/>
            <c:spPr>
              <a:noFill/>
              <a:ln>
                <a:noFill/>
              </a:ln>
              <a:effectLst/>
            </c:spPr>
            <c:txPr>
              <a:bodyPr/>
              <a:lstStyle/>
              <a:p>
                <a:pPr lvl="0">
                  <a:defRPr sz="2600" b="0" i="0" u="none" strike="noStrike">
                    <a:solidFill>
                      <a:srgbClr val="FFFFFF"/>
                    </a:solidFill>
                    <a:effectLst>
                      <a:outerShdw dist="38100" dir="2700000" rotWithShape="0">
                        <a:srgbClr val="000000"/>
                      </a:outerShdw>
                    </a:effectLst>
                    <a:latin typeface="Helvetica Light"/>
                  </a:defRPr>
                </a:pPr>
                <a:endParaRPr lang="en-US"/>
              </a:p>
            </c:txPr>
            <c:dLblPos val="inEnd"/>
            <c:showVal val="1"/>
            <c:extLst xmlns:c16r2="http://schemas.microsoft.com/office/drawing/2015/06/chart">
              <c:ext xmlns:c15="http://schemas.microsoft.com/office/drawing/2012/chart" uri="{CE6537A1-D6FC-4f65-9D91-7224C49458BB}">
                <c15:showLeaderLines val="0"/>
              </c:ext>
            </c:extLst>
          </c:dLbls>
          <c:cat>
            <c:strRef>
              <c:f>Sheet1!$B$1:$D$1</c:f>
              <c:strCache>
                <c:ptCount val="3"/>
                <c:pt idx="0">
                  <c:v>Most common</c:v>
                </c:pt>
                <c:pt idx="1">
                  <c:v>e1 -&gt; e2 </c:v>
                </c:pt>
                <c:pt idx="2">
                  <c:v>t1 -&gt; t2 -&gt; e2</c:v>
                </c:pt>
              </c:strCache>
            </c:strRef>
          </c:cat>
          <c:val>
            <c:numRef>
              <c:f>Sheet1!$B$2:$D$2</c:f>
              <c:numCache>
                <c:formatCode>General</c:formatCode>
                <c:ptCount val="3"/>
                <c:pt idx="0">
                  <c:v>26.5</c:v>
                </c:pt>
                <c:pt idx="1">
                  <c:v>26.7</c:v>
                </c:pt>
                <c:pt idx="2">
                  <c:v>30.3</c:v>
                </c:pt>
              </c:numCache>
            </c:numRef>
          </c:val>
          <c:extLst xmlns:c16r2="http://schemas.microsoft.com/office/drawing/2015/06/chart">
            <c:ext xmlns:c16="http://schemas.microsoft.com/office/drawing/2014/chart" uri="{C3380CC4-5D6E-409C-BE32-E72D297353CC}">
              <c16:uniqueId val="{00000000-92EF-4B7D-A4CB-68BBD2BE9A8A}"/>
            </c:ext>
          </c:extLst>
        </c:ser>
        <c:dLbls/>
        <c:gapWidth val="40"/>
        <c:overlap val="-10"/>
        <c:axId val="99697024"/>
        <c:axId val="99698560"/>
      </c:barChart>
      <c:catAx>
        <c:axId val="99697024"/>
        <c:scaling>
          <c:orientation val="maxMin"/>
        </c:scaling>
        <c:axPos val="l"/>
        <c:numFmt formatCode="General" sourceLinked="0"/>
        <c:majorTickMark val="none"/>
        <c:tickLblPos val="nextTo"/>
        <c:spPr>
          <a:ln w="12700" cap="flat">
            <a:solidFill>
              <a:srgbClr val="000000"/>
            </a:solidFill>
            <a:prstDash val="solid"/>
            <a:miter lim="400000"/>
          </a:ln>
        </c:spPr>
        <c:txPr>
          <a:bodyPr rot="0"/>
          <a:lstStyle/>
          <a:p>
            <a:pPr lvl="0">
              <a:defRPr sz="2000" b="0" i="0" u="none" strike="noStrike">
                <a:solidFill>
                  <a:srgbClr val="000000"/>
                </a:solidFill>
                <a:effectLst/>
                <a:latin typeface="Helvetica Light"/>
              </a:defRPr>
            </a:pPr>
            <a:endParaRPr lang="en-US"/>
          </a:p>
        </c:txPr>
        <c:crossAx val="99698560"/>
        <c:crosses val="autoZero"/>
        <c:auto val="1"/>
        <c:lblAlgn val="ctr"/>
        <c:lblOffset val="100"/>
        <c:noMultiLvlLbl val="1"/>
      </c:catAx>
      <c:valAx>
        <c:axId val="99698560"/>
        <c:scaling>
          <c:orientation val="minMax"/>
          <c:min val="0"/>
        </c:scaling>
        <c:axPos val="t"/>
        <c:majorGridlines>
          <c:spPr>
            <a:ln w="12700" cap="flat">
              <a:solidFill>
                <a:srgbClr val="929292"/>
              </a:solidFill>
              <a:custDash>
                <a:ds d="200000" sp="200000"/>
              </a:custDash>
              <a:miter lim="400000"/>
            </a:ln>
          </c:spPr>
        </c:majorGridlines>
        <c:numFmt formatCode="General" sourceLinked="0"/>
        <c:majorTickMark val="none"/>
        <c:tickLblPos val="high"/>
        <c:spPr>
          <a:ln w="12700" cap="flat">
            <a:noFill/>
            <a:prstDash val="solid"/>
            <a:miter lim="400000"/>
          </a:ln>
        </c:spPr>
        <c:txPr>
          <a:bodyPr rot="0"/>
          <a:lstStyle/>
          <a:p>
            <a:pPr lvl="0">
              <a:defRPr sz="1500" b="0" i="0" u="none" strike="noStrike" baseline="0">
                <a:solidFill>
                  <a:srgbClr val="000000"/>
                </a:solidFill>
                <a:effectLst/>
                <a:latin typeface="Helvetica Light"/>
              </a:defRPr>
            </a:pPr>
            <a:endParaRPr lang="en-US"/>
          </a:p>
        </c:txPr>
        <c:crossAx val="99697024"/>
        <c:crosses val="autoZero"/>
        <c:crossBetween val="between"/>
        <c:majorUnit val="7.75"/>
        <c:minorUnit val="3.8749999999999987"/>
      </c:valAx>
      <c:spPr>
        <a:noFill/>
        <a:ln w="12700" cap="flat">
          <a:noFill/>
          <a:miter lim="400000"/>
        </a:ln>
        <a:effectLst/>
      </c:spPr>
    </c:plotArea>
    <c:plotVisOnly val="1"/>
    <c:dispBlanksAs val="gap"/>
    <c:showDLblsOverMax val="1"/>
  </c:chart>
  <c:spPr>
    <a:noFill/>
    <a:ln>
      <a:noFill/>
    </a:ln>
    <a:effectLst/>
  </c:sp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style val="18"/>
  <c:chart>
    <c:title>
      <c:tx>
        <c:rich>
          <a:bodyPr rot="0"/>
          <a:lstStyle/>
          <a:p>
            <a:pPr lvl="0">
              <a:defRPr sz="2600" b="0" i="0" u="none" strike="noStrike">
                <a:solidFill>
                  <a:srgbClr val="000000"/>
                </a:solidFill>
                <a:effectLst/>
                <a:latin typeface="Helvetica Light"/>
              </a:defRPr>
            </a:pPr>
            <a:r>
              <a:rPr lang="en-US" sz="2600" b="0" i="0" u="none" strike="noStrike" dirty="0">
                <a:solidFill>
                  <a:srgbClr val="000000"/>
                </a:solidFill>
                <a:effectLst/>
                <a:latin typeface="Helvetica"/>
              </a:rPr>
              <a:t>BLEU</a:t>
            </a:r>
          </a:p>
        </c:rich>
      </c:tx>
      <c:layout>
        <c:manualLayout>
          <c:xMode val="edge"/>
          <c:yMode val="edge"/>
          <c:x val="0.4283260000000001"/>
          <c:y val="5.000000000000001E-3"/>
          <c:w val="0.14334800000000003"/>
          <c:h val="0.160666"/>
        </c:manualLayout>
      </c:layout>
      <c:overlay val="1"/>
      <c:spPr>
        <a:noFill/>
        <a:effectLst/>
      </c:spPr>
    </c:title>
    <c:plotArea>
      <c:layout>
        <c:manualLayout>
          <c:layoutTarget val="inner"/>
          <c:xMode val="edge"/>
          <c:yMode val="edge"/>
          <c:x val="0.3011660000000001"/>
          <c:y val="0.160666"/>
          <c:w val="0.68576300000000001"/>
          <c:h val="0.73335600000000001"/>
        </c:manualLayout>
      </c:layout>
      <c:barChart>
        <c:barDir val="bar"/>
        <c:grouping val="clustered"/>
        <c:ser>
          <c:idx val="0"/>
          <c:order val="0"/>
          <c:tx>
            <c:strRef>
              <c:f>Sheet1!$A$2</c:f>
              <c:strCache>
                <c:ptCount val="1"/>
                <c:pt idx="0">
                  <c:v>BLEU</c:v>
                </c:pt>
              </c:strCache>
            </c:strRef>
          </c:tx>
          <c:spPr>
            <a:solidFill>
              <a:srgbClr val="4CAAE8"/>
            </a:solidFill>
            <a:ln w="12700" cap="flat">
              <a:noFill/>
              <a:miter lim="400000"/>
            </a:ln>
            <a:effectLst/>
          </c:spPr>
          <c:dLbls>
            <c:dLbl>
              <c:idx val="0"/>
              <c:numFmt formatCode="#,##0.0" sourceLinked="0"/>
              <c:spPr>
                <a:noFill/>
                <a:ln>
                  <a:noFill/>
                </a:ln>
                <a:effectLst/>
              </c:spPr>
              <c:txPr>
                <a:bodyPr/>
                <a:lstStyle/>
                <a:p>
                  <a:pPr lvl="0">
                    <a:defRPr sz="2600" b="0" i="0" u="none" strike="noStrike">
                      <a:solidFill>
                        <a:srgbClr val="000000"/>
                      </a:solidFill>
                      <a:effectLst>
                        <a:outerShdw dist="38100" dir="2700000" rotWithShape="0">
                          <a:srgbClr val="000000"/>
                        </a:outerShdw>
                      </a:effectLst>
                      <a:latin typeface="Helvetica Light"/>
                    </a:defRPr>
                  </a:pPr>
                  <a:endParaRPr lang="en-US"/>
                </a:p>
              </c:txPr>
            </c:dLbl>
            <c:dLbl>
              <c:idx val="1"/>
              <c:numFmt formatCode="#,##0.0" sourceLinked="0"/>
              <c:spPr>
                <a:noFill/>
                <a:ln>
                  <a:noFill/>
                </a:ln>
                <a:effectLst/>
              </c:spPr>
              <c:txPr>
                <a:bodyPr/>
                <a:lstStyle/>
                <a:p>
                  <a:pPr lvl="0">
                    <a:defRPr sz="2600" b="0" i="0" u="none" strike="noStrike">
                      <a:solidFill>
                        <a:srgbClr val="000000"/>
                      </a:solidFill>
                      <a:effectLst>
                        <a:outerShdw dist="38100" dir="2700000" rotWithShape="0">
                          <a:srgbClr val="000000"/>
                        </a:outerShdw>
                      </a:effectLst>
                      <a:latin typeface="Helvetica Light"/>
                    </a:defRPr>
                  </a:pPr>
                  <a:endParaRPr lang="en-US"/>
                </a:p>
              </c:txPr>
            </c:dLbl>
            <c:dLbl>
              <c:idx val="2"/>
              <c:numFmt formatCode="#,##0.0" sourceLinked="0"/>
              <c:spPr>
                <a:noFill/>
                <a:ln>
                  <a:noFill/>
                </a:ln>
                <a:effectLst/>
              </c:spPr>
              <c:txPr>
                <a:bodyPr/>
                <a:lstStyle/>
                <a:p>
                  <a:pPr lvl="0">
                    <a:defRPr sz="2600" b="0" i="0" u="none" strike="noStrike">
                      <a:solidFill>
                        <a:srgbClr val="000000"/>
                      </a:solidFill>
                      <a:effectLst>
                        <a:outerShdw dist="38100" dir="2700000" rotWithShape="0">
                          <a:srgbClr val="000000"/>
                        </a:outerShdw>
                      </a:effectLst>
                      <a:latin typeface="Helvetica Light"/>
                    </a:defRPr>
                  </a:pPr>
                  <a:endParaRPr lang="en-US"/>
                </a:p>
              </c:txPr>
            </c:dLbl>
            <c:numFmt formatCode="#,##0" sourceLinked="0"/>
            <c:spPr>
              <a:noFill/>
              <a:ln>
                <a:noFill/>
              </a:ln>
              <a:effectLst/>
            </c:spPr>
            <c:txPr>
              <a:bodyPr/>
              <a:lstStyle/>
              <a:p>
                <a:pPr lvl="0">
                  <a:defRPr sz="2600" b="0" i="0" u="none" strike="noStrike">
                    <a:solidFill>
                      <a:srgbClr val="000000"/>
                    </a:solidFill>
                    <a:effectLst>
                      <a:outerShdw dist="38100" dir="2700000" rotWithShape="0">
                        <a:srgbClr val="000000"/>
                      </a:outerShdw>
                    </a:effectLst>
                    <a:latin typeface="Helvetica Light"/>
                  </a:defRPr>
                </a:pPr>
                <a:endParaRPr lang="en-US"/>
              </a:p>
            </c:txPr>
            <c:dLblPos val="inEnd"/>
            <c:showVal val="1"/>
            <c:extLst xmlns:c16r2="http://schemas.microsoft.com/office/drawing/2015/06/chart">
              <c:ext xmlns:c15="http://schemas.microsoft.com/office/drawing/2012/chart" uri="{CE6537A1-D6FC-4f65-9D91-7224C49458BB}">
                <c15:showLeaderLines val="0"/>
              </c:ext>
            </c:extLst>
          </c:dLbls>
          <c:cat>
            <c:strRef>
              <c:f>Sheet1!$B$1:$D$1</c:f>
              <c:strCache>
                <c:ptCount val="3"/>
                <c:pt idx="0">
                  <c:v>t1 _x0001__x0001_-&gt; t1</c:v>
                </c:pt>
                <c:pt idx="1">
                  <c:v>e1 -&gt; e2 -&gt; t2</c:v>
                </c:pt>
                <c:pt idx="2">
                  <c:v>t1 -&gt; t2</c:v>
                </c:pt>
              </c:strCache>
            </c:strRef>
          </c:cat>
          <c:val>
            <c:numRef>
              <c:f>Sheet1!$B$2:$D$2</c:f>
              <c:numCache>
                <c:formatCode>General</c:formatCode>
                <c:ptCount val="3"/>
                <c:pt idx="0">
                  <c:v>1.8800000000000001</c:v>
                </c:pt>
                <c:pt idx="1">
                  <c:v>0.34</c:v>
                </c:pt>
                <c:pt idx="2">
                  <c:v>5.2</c:v>
                </c:pt>
              </c:numCache>
            </c:numRef>
          </c:val>
          <c:extLst xmlns:c16r2="http://schemas.microsoft.com/office/drawing/2015/06/chart">
            <c:ext xmlns:c16="http://schemas.microsoft.com/office/drawing/2014/chart" uri="{C3380CC4-5D6E-409C-BE32-E72D297353CC}">
              <c16:uniqueId val="{00000000-8009-40AA-9AD6-106E0CB68811}"/>
            </c:ext>
          </c:extLst>
        </c:ser>
        <c:dLbls/>
        <c:gapWidth val="40"/>
        <c:overlap val="-10"/>
        <c:axId val="108550784"/>
        <c:axId val="108919040"/>
      </c:barChart>
      <c:catAx>
        <c:axId val="108550784"/>
        <c:scaling>
          <c:orientation val="maxMin"/>
        </c:scaling>
        <c:axPos val="l"/>
        <c:numFmt formatCode="General" sourceLinked="0"/>
        <c:majorTickMark val="none"/>
        <c:tickLblPos val="nextTo"/>
        <c:spPr>
          <a:ln w="12700" cap="flat">
            <a:solidFill>
              <a:srgbClr val="000000"/>
            </a:solidFill>
            <a:prstDash val="solid"/>
            <a:miter lim="400000"/>
          </a:ln>
        </c:spPr>
        <c:txPr>
          <a:bodyPr rot="0"/>
          <a:lstStyle/>
          <a:p>
            <a:pPr lvl="0">
              <a:defRPr sz="2000" b="0" i="0" u="none" strike="noStrike">
                <a:solidFill>
                  <a:srgbClr val="000000"/>
                </a:solidFill>
                <a:effectLst/>
                <a:latin typeface="Helvetica Light"/>
              </a:defRPr>
            </a:pPr>
            <a:endParaRPr lang="en-US"/>
          </a:p>
        </c:txPr>
        <c:crossAx val="108919040"/>
        <c:crosses val="autoZero"/>
        <c:auto val="1"/>
        <c:lblAlgn val="ctr"/>
        <c:lblOffset val="100"/>
        <c:noMultiLvlLbl val="1"/>
      </c:catAx>
      <c:valAx>
        <c:axId val="108919040"/>
        <c:scaling>
          <c:orientation val="minMax"/>
        </c:scaling>
        <c:axPos val="t"/>
        <c:majorGridlines>
          <c:spPr>
            <a:ln w="12700" cap="flat">
              <a:solidFill>
                <a:srgbClr val="929292"/>
              </a:solidFill>
              <a:custDash>
                <a:ds d="200000" sp="200000"/>
              </a:custDash>
              <a:miter lim="400000"/>
            </a:ln>
          </c:spPr>
        </c:majorGridlines>
        <c:numFmt formatCode="General" sourceLinked="0"/>
        <c:majorTickMark val="none"/>
        <c:tickLblPos val="high"/>
        <c:spPr>
          <a:ln w="12700" cap="flat">
            <a:noFill/>
            <a:prstDash val="solid"/>
            <a:miter lim="400000"/>
          </a:ln>
        </c:spPr>
        <c:txPr>
          <a:bodyPr rot="0"/>
          <a:lstStyle/>
          <a:p>
            <a:pPr lvl="0">
              <a:defRPr sz="2000" b="0" i="0" u="none" strike="noStrike">
                <a:solidFill>
                  <a:srgbClr val="000000"/>
                </a:solidFill>
                <a:effectLst/>
                <a:latin typeface="Helvetica Light"/>
              </a:defRPr>
            </a:pPr>
            <a:endParaRPr lang="en-US"/>
          </a:p>
        </c:txPr>
        <c:crossAx val="108550784"/>
        <c:crosses val="autoZero"/>
        <c:crossBetween val="between"/>
        <c:majorUnit val="1.5"/>
        <c:minorUnit val="0.75000000000000011"/>
      </c:valAx>
      <c:spPr>
        <a:noFill/>
        <a:ln w="12700" cap="flat">
          <a:noFill/>
          <a:miter lim="400000"/>
        </a:ln>
        <a:effectLst/>
      </c:spPr>
    </c:plotArea>
    <c:plotVisOnly val="1"/>
    <c:dispBlanksAs val="gap"/>
    <c:showDLblsOverMax val="1"/>
  </c:chart>
  <c:spPr>
    <a:noFill/>
    <a:ln>
      <a:noFill/>
    </a:ln>
    <a:effectLst/>
  </c:sp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style val="18"/>
  <c:chart>
    <c:title>
      <c:tx>
        <c:rich>
          <a:bodyPr rot="0"/>
          <a:lstStyle/>
          <a:p>
            <a:pPr lvl="0">
              <a:defRPr sz="2600" b="0" i="0" u="none" strike="noStrike">
                <a:solidFill>
                  <a:srgbClr val="000000"/>
                </a:solidFill>
                <a:effectLst/>
                <a:latin typeface="Helvetica Light"/>
              </a:defRPr>
            </a:pPr>
            <a:r>
              <a:rPr lang="en-US" sz="2600" b="0" i="0" u="none" strike="noStrike" dirty="0">
                <a:solidFill>
                  <a:srgbClr val="000000"/>
                </a:solidFill>
                <a:effectLst/>
                <a:latin typeface="Helvetica"/>
                <a:ea typeface="Helvetica"/>
                <a:cs typeface="Helvetica"/>
              </a:rPr>
              <a:t>1-BLEU</a:t>
            </a:r>
          </a:p>
        </c:rich>
      </c:tx>
      <c:layout>
        <c:manualLayout>
          <c:xMode val="edge"/>
          <c:yMode val="edge"/>
          <c:x val="0.40454200000000001"/>
          <c:y val="5.000000000000001E-3"/>
          <c:w val="0.19091600000000003"/>
          <c:h val="0.160666"/>
        </c:manualLayout>
      </c:layout>
      <c:overlay val="1"/>
      <c:spPr>
        <a:noFill/>
        <a:effectLst/>
      </c:spPr>
    </c:title>
    <c:plotArea>
      <c:layout>
        <c:manualLayout>
          <c:layoutTarget val="inner"/>
          <c:xMode val="edge"/>
          <c:yMode val="edge"/>
          <c:x val="0.29759600000000008"/>
          <c:y val="0.160666"/>
          <c:w val="0.67763600000000013"/>
          <c:h val="0.73335600000000001"/>
        </c:manualLayout>
      </c:layout>
      <c:barChart>
        <c:barDir val="bar"/>
        <c:grouping val="clustered"/>
        <c:ser>
          <c:idx val="0"/>
          <c:order val="0"/>
          <c:tx>
            <c:strRef>
              <c:f>Sheet1!$A$2</c:f>
              <c:strCache>
                <c:ptCount val="1"/>
                <c:pt idx="0">
                  <c:v>BLEU</c:v>
                </c:pt>
              </c:strCache>
            </c:strRef>
          </c:tx>
          <c:spPr>
            <a:solidFill>
              <a:srgbClr val="32642C"/>
            </a:solidFill>
            <a:ln w="12700" cap="flat">
              <a:noFill/>
              <a:miter lim="400000"/>
            </a:ln>
            <a:effectLst/>
          </c:spPr>
          <c:dLbls>
            <c:numFmt formatCode="#,##0.0" sourceLinked="0"/>
            <c:spPr>
              <a:noFill/>
              <a:ln>
                <a:noFill/>
              </a:ln>
              <a:effectLst/>
            </c:spPr>
            <c:txPr>
              <a:bodyPr/>
              <a:lstStyle/>
              <a:p>
                <a:pPr lvl="0">
                  <a:defRPr sz="2600" b="0" i="0" u="none" strike="noStrike">
                    <a:solidFill>
                      <a:srgbClr val="FFFFFF"/>
                    </a:solidFill>
                    <a:effectLst>
                      <a:outerShdw dist="38100" dir="2700000" rotWithShape="0">
                        <a:srgbClr val="000000"/>
                      </a:outerShdw>
                    </a:effectLst>
                    <a:latin typeface="Helvetica Light"/>
                  </a:defRPr>
                </a:pPr>
                <a:endParaRPr lang="en-US"/>
              </a:p>
            </c:txPr>
            <c:dLblPos val="inEnd"/>
            <c:showVal val="1"/>
            <c:extLst xmlns:c16r2="http://schemas.microsoft.com/office/drawing/2015/06/chart">
              <c:ext xmlns:c15="http://schemas.microsoft.com/office/drawing/2012/chart" uri="{CE6537A1-D6FC-4f65-9D91-7224C49458BB}">
                <c15:showLeaderLines val="0"/>
              </c:ext>
            </c:extLst>
          </c:dLbls>
          <c:cat>
            <c:strRef>
              <c:f>Sheet1!$B$1:$D$1</c:f>
              <c:strCache>
                <c:ptCount val="3"/>
                <c:pt idx="0">
                  <c:v>t1 _x0001__x0001_-&gt; t1</c:v>
                </c:pt>
                <c:pt idx="1">
                  <c:v>e1 -&gt; e2 -&gt; t2</c:v>
                </c:pt>
                <c:pt idx="2">
                  <c:v>t1 -&gt; t2</c:v>
                </c:pt>
              </c:strCache>
            </c:strRef>
          </c:cat>
          <c:val>
            <c:numRef>
              <c:f>Sheet1!$B$2:$D$2</c:f>
              <c:numCache>
                <c:formatCode>General</c:formatCode>
                <c:ptCount val="3"/>
                <c:pt idx="0">
                  <c:v>22.6</c:v>
                </c:pt>
                <c:pt idx="1">
                  <c:v>19.899999999999999</c:v>
                </c:pt>
                <c:pt idx="2">
                  <c:v>30.9</c:v>
                </c:pt>
              </c:numCache>
            </c:numRef>
          </c:val>
          <c:extLst xmlns:c16r2="http://schemas.microsoft.com/office/drawing/2015/06/chart">
            <c:ext xmlns:c16="http://schemas.microsoft.com/office/drawing/2014/chart" uri="{C3380CC4-5D6E-409C-BE32-E72D297353CC}">
              <c16:uniqueId val="{00000000-CD50-46A0-8912-C93449C53D0E}"/>
            </c:ext>
          </c:extLst>
        </c:ser>
        <c:dLbls/>
        <c:gapWidth val="40"/>
        <c:overlap val="-10"/>
        <c:axId val="128206336"/>
        <c:axId val="128208256"/>
      </c:barChart>
      <c:catAx>
        <c:axId val="128206336"/>
        <c:scaling>
          <c:orientation val="maxMin"/>
        </c:scaling>
        <c:axPos val="l"/>
        <c:numFmt formatCode="General" sourceLinked="0"/>
        <c:majorTickMark val="none"/>
        <c:tickLblPos val="nextTo"/>
        <c:spPr>
          <a:ln w="12700" cap="flat">
            <a:solidFill>
              <a:srgbClr val="000000"/>
            </a:solidFill>
            <a:prstDash val="solid"/>
            <a:miter lim="400000"/>
          </a:ln>
        </c:spPr>
        <c:txPr>
          <a:bodyPr rot="0"/>
          <a:lstStyle/>
          <a:p>
            <a:pPr lvl="0">
              <a:defRPr sz="2000" b="0" i="0" u="none" strike="noStrike">
                <a:solidFill>
                  <a:srgbClr val="000000"/>
                </a:solidFill>
                <a:effectLst/>
                <a:latin typeface="Helvetica Light"/>
              </a:defRPr>
            </a:pPr>
            <a:endParaRPr lang="en-US"/>
          </a:p>
        </c:txPr>
        <c:crossAx val="128208256"/>
        <c:crosses val="autoZero"/>
        <c:auto val="1"/>
        <c:lblAlgn val="ctr"/>
        <c:lblOffset val="100"/>
        <c:noMultiLvlLbl val="1"/>
      </c:catAx>
      <c:valAx>
        <c:axId val="128208256"/>
        <c:scaling>
          <c:orientation val="minMax"/>
        </c:scaling>
        <c:axPos val="t"/>
        <c:majorGridlines>
          <c:spPr>
            <a:ln w="12700" cap="flat">
              <a:solidFill>
                <a:srgbClr val="929292"/>
              </a:solidFill>
              <a:custDash>
                <a:ds d="200000" sp="200000"/>
              </a:custDash>
              <a:miter lim="400000"/>
            </a:ln>
          </c:spPr>
        </c:majorGridlines>
        <c:numFmt formatCode="General" sourceLinked="0"/>
        <c:majorTickMark val="none"/>
        <c:tickLblPos val="high"/>
        <c:spPr>
          <a:ln w="12700" cap="flat">
            <a:noFill/>
            <a:prstDash val="solid"/>
            <a:miter lim="400000"/>
          </a:ln>
        </c:spPr>
        <c:txPr>
          <a:bodyPr rot="0"/>
          <a:lstStyle/>
          <a:p>
            <a:pPr lvl="0">
              <a:defRPr sz="2000" b="0" i="0" u="none" strike="noStrike">
                <a:solidFill>
                  <a:srgbClr val="000000"/>
                </a:solidFill>
                <a:effectLst/>
                <a:latin typeface="Helvetica Light"/>
              </a:defRPr>
            </a:pPr>
            <a:endParaRPr lang="en-US"/>
          </a:p>
        </c:txPr>
        <c:crossAx val="128206336"/>
        <c:crosses val="autoZero"/>
        <c:crossBetween val="between"/>
        <c:majorUnit val="8"/>
        <c:minorUnit val="4"/>
      </c:valAx>
      <c:spPr>
        <a:noFill/>
        <a:ln w="12700" cap="flat">
          <a:noFill/>
          <a:miter lim="400000"/>
        </a:ln>
        <a:effectLst/>
      </c:spPr>
    </c:plotArea>
    <c:plotVisOnly val="1"/>
    <c:dispBlanksAs val="gap"/>
    <c:showDLblsOverMax val="1"/>
  </c:chart>
  <c:spPr>
    <a:noFill/>
    <a:ln>
      <a:noFill/>
    </a:ln>
    <a:effectLst/>
  </c:sp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cs typeface="+mn-cs"/>
              </a:defRPr>
            </a:lvl1pPr>
          </a:lstStyle>
          <a:p>
            <a:pPr>
              <a:defRPr/>
            </a:pPr>
            <a:endParaRPr lang="en-US"/>
          </a:p>
        </p:txBody>
      </p:sp>
      <p:sp>
        <p:nvSpPr>
          <p:cNvPr id="32771" name="Rectangle 3"/>
          <p:cNvSpPr>
            <a:spLocks noGrp="1" noChangeArrowheads="1"/>
          </p:cNvSpPr>
          <p:nvPr>
            <p:ph type="dt" sz="quarter" idx="1"/>
          </p:nvPr>
        </p:nvSpPr>
        <p:spPr bwMode="auto">
          <a:xfrm>
            <a:off x="388620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2772" name="Rectangle 4"/>
          <p:cNvSpPr>
            <a:spLocks noGrp="1" noChangeArrowheads="1"/>
          </p:cNvSpPr>
          <p:nvPr>
            <p:ph type="ftr" sz="quarter" idx="2"/>
          </p:nvPr>
        </p:nvSpPr>
        <p:spPr bwMode="auto">
          <a:xfrm>
            <a:off x="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cs typeface="+mn-cs"/>
              </a:defRPr>
            </a:lvl1pPr>
          </a:lstStyle>
          <a:p>
            <a:pPr>
              <a:defRPr/>
            </a:pPr>
            <a:endParaRPr lang="en-US"/>
          </a:p>
        </p:txBody>
      </p:sp>
      <p:sp>
        <p:nvSpPr>
          <p:cNvPr id="32773" name="Rectangle 5"/>
          <p:cNvSpPr>
            <a:spLocks noGrp="1" noChangeArrowheads="1"/>
          </p:cNvSpPr>
          <p:nvPr>
            <p:ph type="sldNum" sz="quarter" idx="3"/>
          </p:nvPr>
        </p:nvSpPr>
        <p:spPr bwMode="auto">
          <a:xfrm>
            <a:off x="388620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A2F768D-E7BC-4A12-A887-26F2F2272FFA}" type="slidenum">
              <a:rPr lang="ar-SA"/>
              <a:pPr/>
              <a:t>‹#›</a:t>
            </a:fld>
            <a:endParaRPr lang="en-US"/>
          </a:p>
        </p:txBody>
      </p:sp>
    </p:spTree>
    <p:extLst>
      <p:ext uri="{BB962C8B-B14F-4D97-AF65-F5344CB8AC3E}">
        <p14:creationId xmlns:p14="http://schemas.microsoft.com/office/powerpoint/2010/main" xmlns="" val="3662673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cs typeface="+mn-cs"/>
              </a:defRPr>
            </a:lvl1pPr>
          </a:lstStyle>
          <a:p>
            <a:pPr>
              <a:defRPr/>
            </a:pPr>
            <a:endParaRPr lang="en-US"/>
          </a:p>
        </p:txBody>
      </p:sp>
      <p:sp>
        <p:nvSpPr>
          <p:cNvPr id="51203" name="Rectangle 3"/>
          <p:cNvSpPr>
            <a:spLocks noGrp="1" noChangeArrowheads="1"/>
          </p:cNvSpPr>
          <p:nvPr>
            <p:ph type="dt" idx="1"/>
          </p:nvPr>
        </p:nvSpPr>
        <p:spPr bwMode="auto">
          <a:xfrm>
            <a:off x="388620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50938" y="684213"/>
            <a:ext cx="4557712" cy="3417887"/>
          </a:xfrm>
          <a:prstGeom prst="rect">
            <a:avLst/>
          </a:prstGeom>
          <a:noFill/>
          <a:ln w="9525">
            <a:solidFill>
              <a:srgbClr val="000000"/>
            </a:solidFill>
            <a:miter lim="800000"/>
            <a:headEnd/>
            <a:tailEnd/>
          </a:ln>
        </p:spPr>
      </p:sp>
      <p:sp>
        <p:nvSpPr>
          <p:cNvPr id="51205" name="Rectangle 5"/>
          <p:cNvSpPr>
            <a:spLocks noGrp="1" noChangeArrowheads="1"/>
          </p:cNvSpPr>
          <p:nvPr>
            <p:ph type="body" sz="quarter" idx="3"/>
          </p:nvPr>
        </p:nvSpPr>
        <p:spPr bwMode="auto">
          <a:xfrm>
            <a:off x="914400" y="4330700"/>
            <a:ext cx="5029200" cy="4102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06" name="Rectangle 6"/>
          <p:cNvSpPr>
            <a:spLocks noGrp="1" noChangeArrowheads="1"/>
          </p:cNvSpPr>
          <p:nvPr>
            <p:ph type="ftr" sz="quarter" idx="4"/>
          </p:nvPr>
        </p:nvSpPr>
        <p:spPr bwMode="auto">
          <a:xfrm>
            <a:off x="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cs typeface="+mn-cs"/>
              </a:defRPr>
            </a:lvl1pPr>
          </a:lstStyle>
          <a:p>
            <a:pPr>
              <a:defRPr/>
            </a:pPr>
            <a:endParaRPr lang="en-US"/>
          </a:p>
        </p:txBody>
      </p:sp>
      <p:sp>
        <p:nvSpPr>
          <p:cNvPr id="51207" name="Rectangle 7"/>
          <p:cNvSpPr>
            <a:spLocks noGrp="1" noChangeArrowheads="1"/>
          </p:cNvSpPr>
          <p:nvPr>
            <p:ph type="sldNum" sz="quarter" idx="5"/>
          </p:nvPr>
        </p:nvSpPr>
        <p:spPr bwMode="auto">
          <a:xfrm>
            <a:off x="3886200" y="8661400"/>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A9B7EC5-3E16-48A1-A534-5BE6CC38EC09}" type="slidenum">
              <a:rPr lang="ar-SA"/>
              <a:pPr/>
              <a:t>‹#›</a:t>
            </a:fld>
            <a:endParaRPr lang="en-US"/>
          </a:p>
        </p:txBody>
      </p:sp>
    </p:spTree>
    <p:extLst>
      <p:ext uri="{BB962C8B-B14F-4D97-AF65-F5344CB8AC3E}">
        <p14:creationId xmlns:p14="http://schemas.microsoft.com/office/powerpoint/2010/main" xmlns="" val="5441185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p:spPr>
        <p:txBody>
          <a:bodyPr/>
          <a:lstStyle/>
          <a:p>
            <a:fld id="{F2497792-034D-44F0-B365-52A2E732736E}" type="slidenum">
              <a:rPr lang="ar-SA"/>
              <a:pPr/>
              <a:t>1</a:t>
            </a:fld>
            <a:endParaRPr lang="en-US"/>
          </a:p>
        </p:txBody>
      </p:sp>
      <p:sp>
        <p:nvSpPr>
          <p:cNvPr id="67586" name="Rectangle 7"/>
          <p:cNvSpPr txBox="1">
            <a:spLocks noGrp="1" noChangeArrowheads="1"/>
          </p:cNvSpPr>
          <p:nvPr/>
        </p:nvSpPr>
        <p:spPr bwMode="auto">
          <a:xfrm>
            <a:off x="3886200" y="8661400"/>
            <a:ext cx="2971800" cy="455613"/>
          </a:xfrm>
          <a:prstGeom prst="rect">
            <a:avLst/>
          </a:prstGeom>
          <a:noFill/>
          <a:ln w="9525">
            <a:noFill/>
            <a:miter lim="800000"/>
            <a:headEnd/>
            <a:tailEnd/>
          </a:ln>
        </p:spPr>
        <p:txBody>
          <a:bodyPr anchor="b"/>
          <a:lstStyle/>
          <a:p>
            <a:pPr algn="r"/>
            <a:fld id="{AC3760E9-8A1D-4714-9470-008E1375DA97}" type="slidenum">
              <a:rPr lang="ar-SA" sz="1200"/>
              <a:pPr algn="r"/>
              <a:t>1</a:t>
            </a:fld>
            <a:endParaRPr lang="en-US" sz="1200"/>
          </a:p>
        </p:txBody>
      </p:sp>
      <p:sp>
        <p:nvSpPr>
          <p:cNvPr id="67587" name="Slide Image Placeholder 1"/>
          <p:cNvSpPr>
            <a:spLocks noGrp="1" noRot="1" noChangeAspect="1" noTextEdit="1"/>
          </p:cNvSpPr>
          <p:nvPr>
            <p:ph type="sldImg"/>
          </p:nvPr>
        </p:nvSpPr>
        <p:spPr>
          <a:ln/>
        </p:spPr>
      </p:sp>
      <p:sp>
        <p:nvSpPr>
          <p:cNvPr id="67588" name="Notes Placeholder 2"/>
          <p:cNvSpPr>
            <a:spLocks noGrp="1"/>
          </p:cNvSpPr>
          <p:nvPr>
            <p:ph type="body" idx="1"/>
          </p:nvPr>
        </p:nvSpPr>
        <p:spPr>
          <a:noFill/>
          <a:ln/>
        </p:spPr>
        <p:txBody>
          <a:bodyPr/>
          <a:lstStyle/>
          <a:p>
            <a:pPr eaLnBrk="1" hangingPunct="1"/>
            <a:endParaRPr lang="en-US"/>
          </a:p>
        </p:txBody>
      </p:sp>
      <p:sp>
        <p:nvSpPr>
          <p:cNvPr id="67589" name="Slide Number Placeholder 3"/>
          <p:cNvSpPr txBox="1">
            <a:spLocks noGrp="1"/>
          </p:cNvSpPr>
          <p:nvPr/>
        </p:nvSpPr>
        <p:spPr bwMode="auto">
          <a:xfrm>
            <a:off x="3886200" y="8661400"/>
            <a:ext cx="2971800" cy="455613"/>
          </a:xfrm>
          <a:prstGeom prst="rect">
            <a:avLst/>
          </a:prstGeom>
          <a:noFill/>
          <a:ln w="9525">
            <a:noFill/>
            <a:miter lim="800000"/>
            <a:headEnd/>
            <a:tailEnd/>
          </a:ln>
        </p:spPr>
        <p:txBody>
          <a:bodyPr anchor="b"/>
          <a:lstStyle/>
          <a:p>
            <a:pPr algn="r"/>
            <a:fld id="{4085DC5B-B61E-4232-9409-9D9E7D5CF153}" type="slidenum">
              <a:rPr lang="ar-SA" sz="1200" b="1"/>
              <a:pPr algn="r"/>
              <a:t>1</a:t>
            </a:fld>
            <a:endParaRPr lang="en-US" sz="1200" b="1"/>
          </a:p>
        </p:txBody>
      </p:sp>
    </p:spTree>
    <p:extLst>
      <p:ext uri="{BB962C8B-B14F-4D97-AF65-F5344CB8AC3E}">
        <p14:creationId xmlns:p14="http://schemas.microsoft.com/office/powerpoint/2010/main" xmlns="" val="125243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smtClean="0"/>
          </a:p>
        </p:txBody>
      </p:sp>
      <p:sp>
        <p:nvSpPr>
          <p:cNvPr id="39940" name="Slide Number Placeholder 3"/>
          <p:cNvSpPr>
            <a:spLocks noGrp="1"/>
          </p:cNvSpPr>
          <p:nvPr>
            <p:ph type="sldNum" sz="quarter" idx="5"/>
          </p:nvPr>
        </p:nvSpPr>
        <p:spPr>
          <a:noFill/>
        </p:spPr>
        <p:txBody>
          <a:bodyPr/>
          <a:lstStyle/>
          <a:p>
            <a:fld id="{7CC491AE-EE71-4323-A95D-3A94D146BF7B}" type="slidenum">
              <a:rPr lang="zh-CN" altLang="en-US">
                <a:solidFill>
                  <a:srgbClr val="000000"/>
                </a:solidFill>
              </a:rPr>
              <a:pPr/>
              <a:t>17</a:t>
            </a:fld>
            <a:endParaRPr lang="en-US" altLang="zh-CN">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US" smtClean="0"/>
          </a:p>
        </p:txBody>
      </p:sp>
      <p:sp>
        <p:nvSpPr>
          <p:cNvPr id="41988" name="Slide Number Placeholder 3"/>
          <p:cNvSpPr>
            <a:spLocks noGrp="1"/>
          </p:cNvSpPr>
          <p:nvPr>
            <p:ph type="sldNum" sz="quarter" idx="5"/>
          </p:nvPr>
        </p:nvSpPr>
        <p:spPr>
          <a:noFill/>
        </p:spPr>
        <p:txBody>
          <a:bodyPr/>
          <a:lstStyle/>
          <a:p>
            <a:fld id="{FE0C6C8F-DF61-460D-AA62-32B68B5DB11E}" type="slidenum">
              <a:rPr lang="zh-CN" altLang="en-US">
                <a:solidFill>
                  <a:srgbClr val="000000"/>
                </a:solidFill>
              </a:rPr>
              <a:pPr/>
              <a:t>18</a:t>
            </a:fld>
            <a:endParaRPr lang="en-US" altLang="zh-CN">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smtClean="0"/>
          </a:p>
        </p:txBody>
      </p:sp>
      <p:sp>
        <p:nvSpPr>
          <p:cNvPr id="43012" name="Slide Number Placeholder 3"/>
          <p:cNvSpPr>
            <a:spLocks noGrp="1"/>
          </p:cNvSpPr>
          <p:nvPr>
            <p:ph type="sldNum" sz="quarter" idx="5"/>
          </p:nvPr>
        </p:nvSpPr>
        <p:spPr>
          <a:noFill/>
        </p:spPr>
        <p:txBody>
          <a:bodyPr/>
          <a:lstStyle/>
          <a:p>
            <a:fld id="{B2F49F99-2E44-483B-98ED-DBC178AAE9A2}" type="slidenum">
              <a:rPr lang="zh-CN" altLang="en-US">
                <a:solidFill>
                  <a:srgbClr val="000000"/>
                </a:solidFill>
              </a:rPr>
              <a:pPr/>
              <a:t>19</a:t>
            </a:fld>
            <a:endParaRPr lang="en-US" altLang="zh-CN">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smtClean="0"/>
          </a:p>
        </p:txBody>
      </p:sp>
      <p:sp>
        <p:nvSpPr>
          <p:cNvPr id="31748" name="Slide Number Placeholder 3"/>
          <p:cNvSpPr>
            <a:spLocks noGrp="1"/>
          </p:cNvSpPr>
          <p:nvPr>
            <p:ph type="sldNum" sz="quarter" idx="5"/>
          </p:nvPr>
        </p:nvSpPr>
        <p:spPr>
          <a:noFill/>
        </p:spPr>
        <p:txBody>
          <a:bodyPr/>
          <a:lstStyle/>
          <a:p>
            <a:fld id="{F9ED730B-4D2D-45C2-9D8E-D996116BA98A}" type="slidenum">
              <a:rPr lang="zh-CN" altLang="en-US" smtClean="0">
                <a:solidFill>
                  <a:srgbClr val="000000"/>
                </a:solidFill>
              </a:rPr>
              <a:pPr/>
              <a:t>2</a:t>
            </a:fld>
            <a:endParaRPr lang="en-US" altLang="zh-CN" smtClean="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smtClean="0"/>
          </a:p>
        </p:txBody>
      </p:sp>
      <p:sp>
        <p:nvSpPr>
          <p:cNvPr id="32772" name="Slide Number Placeholder 3"/>
          <p:cNvSpPr>
            <a:spLocks noGrp="1"/>
          </p:cNvSpPr>
          <p:nvPr>
            <p:ph type="sldNum" sz="quarter" idx="5"/>
          </p:nvPr>
        </p:nvSpPr>
        <p:spPr>
          <a:noFill/>
        </p:spPr>
        <p:txBody>
          <a:bodyPr/>
          <a:lstStyle/>
          <a:p>
            <a:fld id="{E52D24FD-6750-46FD-B726-6CC31F079D87}"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smtClean="0"/>
          </a:p>
        </p:txBody>
      </p:sp>
      <p:sp>
        <p:nvSpPr>
          <p:cNvPr id="33796" name="Slide Number Placeholder 3"/>
          <p:cNvSpPr>
            <a:spLocks noGrp="1"/>
          </p:cNvSpPr>
          <p:nvPr>
            <p:ph type="sldNum" sz="quarter" idx="5"/>
          </p:nvPr>
        </p:nvSpPr>
        <p:spPr>
          <a:noFill/>
        </p:spPr>
        <p:txBody>
          <a:bodyPr/>
          <a:lstStyle/>
          <a:p>
            <a:fld id="{DFC76F71-3060-4C06-BB73-F2D7931E7810}"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p>
        </p:txBody>
      </p:sp>
      <p:sp>
        <p:nvSpPr>
          <p:cNvPr id="34820" name="Slide Number Placeholder 3"/>
          <p:cNvSpPr>
            <a:spLocks noGrp="1"/>
          </p:cNvSpPr>
          <p:nvPr>
            <p:ph type="sldNum" sz="quarter" idx="5"/>
          </p:nvPr>
        </p:nvSpPr>
        <p:spPr>
          <a:noFill/>
        </p:spPr>
        <p:txBody>
          <a:bodyPr/>
          <a:lstStyle/>
          <a:p>
            <a:fld id="{E87D8C43-1D0D-43AF-8735-AA97F88B91F2}"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smtClean="0"/>
          </a:p>
        </p:txBody>
      </p:sp>
      <p:sp>
        <p:nvSpPr>
          <p:cNvPr id="36868" name="Slide Number Placeholder 3"/>
          <p:cNvSpPr>
            <a:spLocks noGrp="1"/>
          </p:cNvSpPr>
          <p:nvPr>
            <p:ph type="sldNum" sz="quarter" idx="5"/>
          </p:nvPr>
        </p:nvSpPr>
        <p:spPr>
          <a:noFill/>
        </p:spPr>
        <p:txBody>
          <a:bodyPr/>
          <a:lstStyle/>
          <a:p>
            <a:fld id="{362EF1CE-610D-4547-BBE7-258259ED6B00}" type="slidenum">
              <a:rPr lang="zh-CN" altLang="en-US">
                <a:solidFill>
                  <a:srgbClr val="000000"/>
                </a:solidFill>
              </a:rPr>
              <a:pPr/>
              <a:t>13</a:t>
            </a:fld>
            <a:endParaRPr lang="en-US" altLang="zh-CN">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en-US" smtClean="0"/>
          </a:p>
        </p:txBody>
      </p:sp>
      <p:sp>
        <p:nvSpPr>
          <p:cNvPr id="40964" name="Slide Number Placeholder 3"/>
          <p:cNvSpPr>
            <a:spLocks noGrp="1"/>
          </p:cNvSpPr>
          <p:nvPr>
            <p:ph type="sldNum" sz="quarter" idx="5"/>
          </p:nvPr>
        </p:nvSpPr>
        <p:spPr>
          <a:noFill/>
        </p:spPr>
        <p:txBody>
          <a:bodyPr/>
          <a:lstStyle/>
          <a:p>
            <a:fld id="{F17A3963-F11C-44B7-813C-5E345C24879B}" type="slidenum">
              <a:rPr lang="zh-CN" altLang="en-US">
                <a:solidFill>
                  <a:srgbClr val="000000"/>
                </a:solidFill>
              </a:rPr>
              <a:pPr/>
              <a:t>14</a:t>
            </a:fld>
            <a:endParaRPr lang="en-US" altLang="zh-CN">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p>
        </p:txBody>
      </p:sp>
      <p:sp>
        <p:nvSpPr>
          <p:cNvPr id="37892" name="Slide Number Placeholder 3"/>
          <p:cNvSpPr>
            <a:spLocks noGrp="1"/>
          </p:cNvSpPr>
          <p:nvPr>
            <p:ph type="sldNum" sz="quarter" idx="5"/>
          </p:nvPr>
        </p:nvSpPr>
        <p:spPr>
          <a:noFill/>
        </p:spPr>
        <p:txBody>
          <a:bodyPr/>
          <a:lstStyle/>
          <a:p>
            <a:fld id="{3DB97F0D-6710-44AF-8852-4D943BB1B976}" type="slidenum">
              <a:rPr lang="zh-CN" altLang="en-US">
                <a:solidFill>
                  <a:srgbClr val="000000"/>
                </a:solidFill>
              </a:rPr>
              <a:pPr/>
              <a:t>15</a:t>
            </a:fld>
            <a:endParaRPr lang="en-US" altLang="zh-CN">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smtClean="0"/>
          </a:p>
        </p:txBody>
      </p:sp>
      <p:sp>
        <p:nvSpPr>
          <p:cNvPr id="38916" name="Slide Number Placeholder 3"/>
          <p:cNvSpPr>
            <a:spLocks noGrp="1"/>
          </p:cNvSpPr>
          <p:nvPr>
            <p:ph type="sldNum" sz="quarter" idx="5"/>
          </p:nvPr>
        </p:nvSpPr>
        <p:spPr>
          <a:noFill/>
        </p:spPr>
        <p:txBody>
          <a:bodyPr/>
          <a:lstStyle/>
          <a:p>
            <a:fld id="{C7A21131-2CF0-4E62-B321-82E23F73011A}" type="slidenum">
              <a:rPr lang="zh-CN" altLang="en-US">
                <a:solidFill>
                  <a:srgbClr val="000000"/>
                </a:solidFill>
              </a:rPr>
              <a:pPr/>
              <a:t>16</a:t>
            </a:fld>
            <a:endParaRPr lang="en-US" altLang="zh-CN">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fld id="{F95351A7-4134-4082-A0E9-6341CDB86050}" type="slidenum">
              <a:rPr lang="ar-SA"/>
              <a:pPr/>
              <a:t>‹#›</a:t>
            </a:fld>
            <a:endParaRPr lang="en-US">
              <a:latin typeface="Times New Roman" pitchFamily="18" charset="0"/>
            </a:endParaRPr>
          </a:p>
        </p:txBody>
      </p:sp>
      <p:sp>
        <p:nvSpPr>
          <p:cNvPr id="6" name="Footer Placeholder 5"/>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fld id="{8512B38A-5389-40C0-A815-F5D581C54AF0}" type="slidenum">
              <a:rPr lang="ar-SA"/>
              <a:pPr/>
              <a:t>‹#›</a:t>
            </a:fld>
            <a:endParaRPr lang="en-US">
              <a:latin typeface="Times New Roman" pitchFamily="18" charset="0"/>
            </a:endParaRPr>
          </a:p>
        </p:txBody>
      </p:sp>
      <p:sp>
        <p:nvSpPr>
          <p:cNvPr id="6" name="Footer Placeholder 5"/>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3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3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fld id="{19A6DA5F-8C4F-4F63-A72F-A6CF182057EB}" type="slidenum">
              <a:rPr lang="ar-SA"/>
              <a:pPr/>
              <a:t>‹#›</a:t>
            </a:fld>
            <a:endParaRPr lang="en-US">
              <a:latin typeface="Times New Roman" pitchFamily="18" charset="0"/>
            </a:endParaRPr>
          </a:p>
        </p:txBody>
      </p:sp>
      <p:sp>
        <p:nvSpPr>
          <p:cNvPr id="6" name="Footer Placeholder 5"/>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4" name="Shape 24"/>
          <p:cNvSpPr>
            <a:spLocks noGrp="1"/>
          </p:cNvSpPr>
          <p:nvPr>
            <p:ph type="title"/>
          </p:nvPr>
        </p:nvSpPr>
        <p:spPr>
          <a:prstGeom prst="rect">
            <a:avLst/>
          </a:prstGeom>
        </p:spPr>
        <p:txBody>
          <a:bodyPr/>
          <a:lstStyle/>
          <a:p>
            <a:pPr lvl="0">
              <a:defRPr sz="1800"/>
            </a:pPr>
            <a:r>
              <a:rPr sz="5600" dirty="0"/>
              <a:t>Title Text</a:t>
            </a:r>
          </a:p>
        </p:txBody>
      </p:sp>
      <p:sp>
        <p:nvSpPr>
          <p:cNvPr id="25" name="Shape 25"/>
          <p:cNvSpPr>
            <a:spLocks noGrp="1"/>
          </p:cNvSpPr>
          <p:nvPr>
            <p:ph type="body" idx="1"/>
          </p:nvPr>
        </p:nvSpPr>
        <p:spPr>
          <a:prstGeom prst="rect">
            <a:avLst/>
          </a:prstGeom>
        </p:spPr>
        <p:txBody>
          <a:bodyPr/>
          <a:lstStyle/>
          <a:p>
            <a:pPr lvl="0">
              <a:defRPr sz="1800"/>
            </a:pPr>
            <a:r>
              <a:rPr sz="2500" dirty="0"/>
              <a:t>Body Level One</a:t>
            </a:r>
          </a:p>
          <a:p>
            <a:pPr lvl="1">
              <a:defRPr sz="1800"/>
            </a:pPr>
            <a:r>
              <a:rPr sz="2500" dirty="0"/>
              <a:t>Body Level Two</a:t>
            </a:r>
          </a:p>
          <a:p>
            <a:pPr lvl="2">
              <a:defRPr sz="1800"/>
            </a:pPr>
            <a:r>
              <a:rPr sz="2500" dirty="0"/>
              <a:t>Body Level Three</a:t>
            </a:r>
          </a:p>
          <a:p>
            <a:pPr lvl="3">
              <a:defRPr sz="1800"/>
            </a:pPr>
            <a:r>
              <a:rPr sz="2500" dirty="0"/>
              <a:t>Body Level Four</a:t>
            </a:r>
          </a:p>
          <a:p>
            <a:pPr lvl="4">
              <a:defRPr sz="1800"/>
            </a:pPr>
            <a:r>
              <a:rPr sz="2500" dirty="0"/>
              <a:t>Body Level Five</a:t>
            </a:r>
          </a:p>
        </p:txBody>
      </p:sp>
      <p:sp>
        <p:nvSpPr>
          <p:cNvPr id="26" name="Shape 2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fld id="{BD97EFC4-44FC-43C8-AEB5-BF9E9CEC9889}" type="slidenum">
              <a:rPr lang="ar-SA"/>
              <a:pPr/>
              <a:t>‹#›</a:t>
            </a:fld>
            <a:endParaRPr lang="en-US">
              <a:latin typeface="Times New Roman" pitchFamily="18" charset="0"/>
            </a:endParaRPr>
          </a:p>
        </p:txBody>
      </p:sp>
      <p:sp>
        <p:nvSpPr>
          <p:cNvPr id="6" name="Footer Placeholder 5"/>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fld id="{C442808E-67CE-449E-AC47-9C3424BBED8F}" type="slidenum">
              <a:rPr lang="ar-SA"/>
              <a:pPr/>
              <a:t>‹#›</a:t>
            </a:fld>
            <a:endParaRPr lang="en-US">
              <a:latin typeface="Times New Roman" pitchFamily="18" charset="0"/>
            </a:endParaRPr>
          </a:p>
        </p:txBody>
      </p:sp>
      <p:sp>
        <p:nvSpPr>
          <p:cNvPr id="6" name="Footer Placeholder 5"/>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fld id="{B88526BB-643F-45EF-9BF0-01E630E0F9F7}" type="slidenum">
              <a:rPr lang="ar-SA"/>
              <a:pPr/>
              <a:t>‹#›</a:t>
            </a:fld>
            <a:endParaRPr lang="en-US">
              <a:latin typeface="Times New Roman" pitchFamily="18" charset="0"/>
            </a:endParaRPr>
          </a:p>
        </p:txBody>
      </p:sp>
      <p:sp>
        <p:nvSpPr>
          <p:cNvPr id="6" name="Footer Placeholder 5"/>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810000" cy="4687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3810000" cy="4687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fld id="{360E20D0-9957-4F30-B68E-5F8AB273854C}" type="slidenum">
              <a:rPr lang="ar-SA"/>
              <a:pPr/>
              <a:t>‹#›</a:t>
            </a:fld>
            <a:endParaRPr lang="en-US">
              <a:latin typeface="Times New Roman" pitchFamily="18" charset="0"/>
            </a:endParaRPr>
          </a:p>
        </p:txBody>
      </p:sp>
      <p:sp>
        <p:nvSpPr>
          <p:cNvPr id="7" name="Footer Placeholder 6"/>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fld id="{8E394B05-CCAE-491C-A584-656CE07CA2F5}" type="slidenum">
              <a:rPr lang="ar-SA"/>
              <a:pPr/>
              <a:t>‹#›</a:t>
            </a:fld>
            <a:endParaRPr lang="en-US">
              <a:latin typeface="Times New Roman" pitchFamily="18" charset="0"/>
            </a:endParaRPr>
          </a:p>
        </p:txBody>
      </p:sp>
      <p:sp>
        <p:nvSpPr>
          <p:cNvPr id="9" name="Footer Placeholder 8"/>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fld id="{B44F658B-BA56-43DF-BD23-229DA188334E}" type="slidenum">
              <a:rPr lang="ar-SA"/>
              <a:pPr/>
              <a:t>‹#›</a:t>
            </a:fld>
            <a:endParaRPr lang="en-US">
              <a:latin typeface="Times New Roman" pitchFamily="18" charset="0"/>
            </a:endParaRPr>
          </a:p>
        </p:txBody>
      </p:sp>
      <p:sp>
        <p:nvSpPr>
          <p:cNvPr id="5" name="Footer Placeholder 4"/>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fld id="{A95D001F-7266-430C-914E-5B0DB7865499}" type="slidenum">
              <a:rPr lang="ar-SA"/>
              <a:pPr/>
              <a:t>‹#›</a:t>
            </a:fld>
            <a:endParaRPr lang="en-US">
              <a:latin typeface="Times New Roman" pitchFamily="18" charset="0"/>
            </a:endParaRPr>
          </a:p>
        </p:txBody>
      </p:sp>
      <p:sp>
        <p:nvSpPr>
          <p:cNvPr id="4" name="Footer Placeholder 3"/>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fld id="{C00908E0-2CD8-43DB-8F16-1B583539CFFD}" type="slidenum">
              <a:rPr lang="ar-SA"/>
              <a:pPr/>
              <a:t>‹#›</a:t>
            </a:fld>
            <a:endParaRPr lang="en-US">
              <a:latin typeface="Times New Roman" pitchFamily="18" charset="0"/>
            </a:endParaRPr>
          </a:p>
        </p:txBody>
      </p:sp>
      <p:sp>
        <p:nvSpPr>
          <p:cNvPr id="6" name="Footer Placeholder 5"/>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fld id="{C57AC753-7320-460B-9DAE-DF8CC91AE95E}" type="slidenum">
              <a:rPr lang="ar-SA"/>
              <a:pPr/>
              <a:t>‹#›</a:t>
            </a:fld>
            <a:endParaRPr lang="en-US">
              <a:latin typeface="Times New Roman" pitchFamily="18" charset="0"/>
            </a:endParaRPr>
          </a:p>
        </p:txBody>
      </p:sp>
      <p:sp>
        <p:nvSpPr>
          <p:cNvPr id="7" name="Footer Placeholder 6"/>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fld id="{D2EE080E-1C2F-4B1F-B1DF-6EDCC70ABB7E}" type="slidenum">
              <a:rPr lang="ar-SA"/>
              <a:pPr/>
              <a:t>‹#›</a:t>
            </a:fld>
            <a:endParaRPr lang="en-US">
              <a:latin typeface="Times New Roman" pitchFamily="18" charset="0"/>
            </a:endParaRPr>
          </a:p>
        </p:txBody>
      </p:sp>
      <p:sp>
        <p:nvSpPr>
          <p:cNvPr id="7" name="Footer Placeholder 6"/>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fld id="{C0AEB58F-7125-4EA5-BDB0-D4B3AD8A9276}" type="slidenum">
              <a:rPr lang="ar-SA"/>
              <a:pPr/>
              <a:t>‹#›</a:t>
            </a:fld>
            <a:endParaRPr lang="en-US">
              <a:latin typeface="Times New Roman" pitchFamily="18" charset="0"/>
            </a:endParaRPr>
          </a:p>
        </p:txBody>
      </p:sp>
      <p:sp>
        <p:nvSpPr>
          <p:cNvPr id="6" name="Footer Placeholder 5"/>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3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3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fld id="{E4B898CA-4DBD-410F-9200-B40D2615BAB8}" type="slidenum">
              <a:rPr lang="ar-SA"/>
              <a:pPr/>
              <a:t>‹#›</a:t>
            </a:fld>
            <a:endParaRPr lang="en-US">
              <a:latin typeface="Times New Roman" pitchFamily="18" charset="0"/>
            </a:endParaRPr>
          </a:p>
        </p:txBody>
      </p:sp>
      <p:sp>
        <p:nvSpPr>
          <p:cNvPr id="6" name="Footer Placeholder 5"/>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border"/>
          <p:cNvPicPr>
            <a:picLocks noChangeAspect="1" noChangeArrowheads="1"/>
          </p:cNvPicPr>
          <p:nvPr/>
        </p:nvPicPr>
        <p:blipFill>
          <a:blip r:embed="rId2" cstate="print"/>
          <a:srcRect/>
          <a:stretch>
            <a:fillRect/>
          </a:stretch>
        </p:blipFill>
        <p:spPr bwMode="auto">
          <a:xfrm>
            <a:off x="152400" y="152400"/>
            <a:ext cx="8915400" cy="6607175"/>
          </a:xfrm>
          <a:prstGeom prst="rect">
            <a:avLst/>
          </a:prstGeom>
          <a:noFill/>
          <a:ln w="9525">
            <a:noFill/>
            <a:miter lim="800000"/>
            <a:headEnd/>
            <a:tailEnd/>
          </a:ln>
        </p:spPr>
      </p:pic>
      <p:sp>
        <p:nvSpPr>
          <p:cNvPr id="5" name="Text Box 8"/>
          <p:cNvSpPr txBox="1">
            <a:spLocks noChangeArrowheads="1"/>
          </p:cNvSpPr>
          <p:nvPr/>
        </p:nvSpPr>
        <p:spPr bwMode="auto">
          <a:xfrm>
            <a:off x="533400" y="6507163"/>
            <a:ext cx="2438400" cy="274637"/>
          </a:xfrm>
          <a:prstGeom prst="rect">
            <a:avLst/>
          </a:prstGeom>
          <a:solidFill>
            <a:schemeClr val="bg1"/>
          </a:solidFill>
          <a:ln w="9525">
            <a:noFill/>
            <a:miter lim="800000"/>
            <a:headEnd/>
            <a:tailEnd/>
          </a:ln>
          <a:effectLst/>
        </p:spPr>
        <p:txBody>
          <a:bodyPr>
            <a:spAutoFit/>
          </a:bodyPr>
          <a:lstStyle/>
          <a:p>
            <a:pPr eaLnBrk="0" hangingPunct="0">
              <a:spcBef>
                <a:spcPct val="50000"/>
              </a:spcBef>
              <a:defRPr/>
            </a:pPr>
            <a:r>
              <a:rPr lang="en-US" altLang="zh-CN" sz="1200" b="1">
                <a:solidFill>
                  <a:srgbClr val="000000"/>
                </a:solidFill>
                <a:latin typeface="Tahoma" pitchFamily="34" charset="0"/>
                <a:ea typeface="宋体" pitchFamily="2" charset="-122"/>
                <a:cs typeface="+mn-cs"/>
              </a:rPr>
              <a:t>University of Texas at Austin</a:t>
            </a:r>
          </a:p>
        </p:txBody>
      </p:sp>
      <p:sp>
        <p:nvSpPr>
          <p:cNvPr id="6" name="Text Box 9"/>
          <p:cNvSpPr txBox="1">
            <a:spLocks noChangeArrowheads="1"/>
          </p:cNvSpPr>
          <p:nvPr/>
        </p:nvSpPr>
        <p:spPr bwMode="auto">
          <a:xfrm>
            <a:off x="6400800" y="106363"/>
            <a:ext cx="2057400" cy="274637"/>
          </a:xfrm>
          <a:prstGeom prst="rect">
            <a:avLst/>
          </a:prstGeom>
          <a:solidFill>
            <a:schemeClr val="bg1"/>
          </a:solidFill>
          <a:ln w="9525">
            <a:noFill/>
            <a:miter lim="800000"/>
            <a:headEnd/>
            <a:tailEnd/>
          </a:ln>
          <a:effectLst/>
        </p:spPr>
        <p:txBody>
          <a:bodyPr>
            <a:spAutoFit/>
          </a:bodyPr>
          <a:lstStyle/>
          <a:p>
            <a:pPr eaLnBrk="0" hangingPunct="0">
              <a:spcBef>
                <a:spcPct val="50000"/>
              </a:spcBef>
              <a:defRPr/>
            </a:pPr>
            <a:r>
              <a:rPr lang="en-US" altLang="zh-CN" sz="1200" b="1">
                <a:solidFill>
                  <a:srgbClr val="000000"/>
                </a:solidFill>
                <a:latin typeface="Tahoma" pitchFamily="34" charset="0"/>
                <a:ea typeface="宋体" pitchFamily="2" charset="-122"/>
                <a:cs typeface="+mn-cs"/>
              </a:rPr>
              <a:t>Machine Learning Group</a:t>
            </a:r>
          </a:p>
        </p:txBody>
      </p:sp>
      <p:sp>
        <p:nvSpPr>
          <p:cNvPr id="7" name="Line 12"/>
          <p:cNvSpPr>
            <a:spLocks noChangeShapeType="1"/>
          </p:cNvSpPr>
          <p:nvPr/>
        </p:nvSpPr>
        <p:spPr bwMode="auto">
          <a:xfrm>
            <a:off x="838200" y="2286000"/>
            <a:ext cx="7467600" cy="0"/>
          </a:xfrm>
          <a:prstGeom prst="line">
            <a:avLst/>
          </a:prstGeom>
          <a:noFill/>
          <a:ln w="50927">
            <a:solidFill>
              <a:srgbClr val="FF6600"/>
            </a:solidFill>
            <a:round/>
            <a:headEnd/>
            <a:tailEnd/>
          </a:ln>
        </p:spPr>
        <p:txBody>
          <a:bodyPr/>
          <a:lstStyle/>
          <a:p>
            <a:pPr algn="ctr">
              <a:defRPr/>
            </a:pPr>
            <a:endParaRPr lang="en-US" sz="2400">
              <a:solidFill>
                <a:srgbClr val="000000"/>
              </a:solidFill>
              <a:ea typeface="宋体" pitchFamily="2" charset="-122"/>
              <a:cs typeface="+mn-cs"/>
            </a:endParaRPr>
          </a:p>
        </p:txBody>
      </p:sp>
      <p:sp>
        <p:nvSpPr>
          <p:cNvPr id="8" name="Rectangle 13"/>
          <p:cNvSpPr>
            <a:spLocks noChangeArrowheads="1"/>
          </p:cNvSpPr>
          <p:nvPr/>
        </p:nvSpPr>
        <p:spPr bwMode="auto">
          <a:xfrm>
            <a:off x="762000" y="2209800"/>
            <a:ext cx="7770813" cy="1141413"/>
          </a:xfrm>
          <a:prstGeom prst="rect">
            <a:avLst/>
          </a:prstGeom>
          <a:noFill/>
          <a:ln w="9525">
            <a:noFill/>
            <a:miter lim="800000"/>
            <a:headEnd/>
            <a:tailEnd/>
          </a:ln>
          <a:effectLst/>
        </p:spPr>
        <p:txBody>
          <a:bodyPr lIns="92160" tIns="46080" rIns="92160" bIns="46080" anchor="ctr"/>
          <a:lstStyle/>
          <a:p>
            <a:pPr algn="ctr">
              <a:defRPr/>
            </a:pPr>
            <a:endParaRPr lang="en-GB" sz="2800">
              <a:solidFill>
                <a:srgbClr val="000000"/>
              </a:solidFill>
              <a:ea typeface="宋体" pitchFamily="2" charset="-122"/>
              <a:cs typeface="+mn-cs"/>
            </a:endParaRPr>
          </a:p>
        </p:txBody>
      </p:sp>
      <p:sp>
        <p:nvSpPr>
          <p:cNvPr id="9" name="Text Box 14"/>
          <p:cNvSpPr txBox="1">
            <a:spLocks noChangeArrowheads="1"/>
          </p:cNvSpPr>
          <p:nvPr/>
        </p:nvSpPr>
        <p:spPr bwMode="auto">
          <a:xfrm>
            <a:off x="1524000" y="2971800"/>
            <a:ext cx="6475413" cy="304800"/>
          </a:xfrm>
          <a:prstGeom prst="rect">
            <a:avLst/>
          </a:prstGeom>
          <a:noFill/>
          <a:ln w="9525">
            <a:noFill/>
            <a:miter lim="800000"/>
            <a:headEnd/>
            <a:tailEnd/>
          </a:ln>
        </p:spPr>
        <p:txBody>
          <a:bodyPr lIns="92160" tIns="46080" rIns="92160" bIns="46080">
            <a:spAutoFit/>
          </a:bodyPr>
          <a:lstStyle/>
          <a:p>
            <a:pPr algn="ctr" eaLnBrk="0" hangingPunct="0">
              <a:spcBef>
                <a:spcPts val="4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400">
              <a:solidFill>
                <a:srgbClr val="3333CC"/>
              </a:solidFill>
              <a:ea typeface="宋体" pitchFamily="2" charset="-122"/>
              <a:cs typeface="+mn-cs"/>
            </a:endParaRPr>
          </a:p>
        </p:txBody>
      </p:sp>
      <p:pic>
        <p:nvPicPr>
          <p:cNvPr id="10" name="Picture 19" descr="seal1"/>
          <p:cNvPicPr>
            <a:picLocks noChangeAspect="1" noChangeArrowheads="1"/>
          </p:cNvPicPr>
          <p:nvPr/>
        </p:nvPicPr>
        <p:blipFill>
          <a:blip r:embed="rId3" cstate="print"/>
          <a:srcRect/>
          <a:stretch>
            <a:fillRect/>
          </a:stretch>
        </p:blipFill>
        <p:spPr bwMode="auto">
          <a:xfrm>
            <a:off x="4114800" y="5181600"/>
            <a:ext cx="985838" cy="976313"/>
          </a:xfrm>
          <a:prstGeom prst="rect">
            <a:avLst/>
          </a:prstGeom>
          <a:noFill/>
          <a:ln w="9525">
            <a:noFill/>
            <a:miter lim="800000"/>
            <a:headEnd/>
            <a:tailEnd/>
          </a:ln>
        </p:spPr>
      </p:pic>
      <p:sp>
        <p:nvSpPr>
          <p:cNvPr id="11" name="Text Box 15"/>
          <p:cNvSpPr txBox="1">
            <a:spLocks noChangeArrowheads="1"/>
          </p:cNvSpPr>
          <p:nvPr/>
        </p:nvSpPr>
        <p:spPr bwMode="auto">
          <a:xfrm>
            <a:off x="2857500" y="4038600"/>
            <a:ext cx="3505200" cy="457200"/>
          </a:xfrm>
          <a:prstGeom prst="rect">
            <a:avLst/>
          </a:prstGeom>
          <a:noFill/>
          <a:ln w="9525">
            <a:noFill/>
            <a:miter lim="800000"/>
            <a:headEnd/>
            <a:tailEnd/>
          </a:ln>
          <a:effectLst/>
        </p:spPr>
        <p:txBody>
          <a:bodyPr/>
          <a:lstStyle/>
          <a:p>
            <a:pPr algn="ctr">
              <a:spcBef>
                <a:spcPct val="50000"/>
              </a:spcBef>
              <a:defRPr/>
            </a:pPr>
            <a:r>
              <a:rPr lang="en-US" altLang="zh-CN" sz="2400">
                <a:solidFill>
                  <a:srgbClr val="3333CC"/>
                </a:solidFill>
                <a:ea typeface="宋体" pitchFamily="2" charset="-122"/>
                <a:cs typeface="+mn-cs"/>
              </a:rPr>
              <a:t>Machine Learning Group</a:t>
            </a:r>
          </a:p>
        </p:txBody>
      </p:sp>
      <p:sp>
        <p:nvSpPr>
          <p:cNvPr id="12" name="Text Box 16"/>
          <p:cNvSpPr txBox="1">
            <a:spLocks noChangeArrowheads="1"/>
          </p:cNvSpPr>
          <p:nvPr/>
        </p:nvSpPr>
        <p:spPr bwMode="auto">
          <a:xfrm>
            <a:off x="2667000" y="4419600"/>
            <a:ext cx="3886200" cy="457200"/>
          </a:xfrm>
          <a:prstGeom prst="rect">
            <a:avLst/>
          </a:prstGeom>
          <a:noFill/>
          <a:ln w="9525">
            <a:noFill/>
            <a:miter lim="800000"/>
            <a:headEnd/>
            <a:tailEnd/>
          </a:ln>
          <a:effectLst/>
        </p:spPr>
        <p:txBody>
          <a:bodyPr/>
          <a:lstStyle/>
          <a:p>
            <a:pPr algn="ctr">
              <a:spcBef>
                <a:spcPct val="50000"/>
              </a:spcBef>
              <a:defRPr/>
            </a:pPr>
            <a:r>
              <a:rPr lang="en-US" altLang="zh-CN">
                <a:solidFill>
                  <a:srgbClr val="3333CC"/>
                </a:solidFill>
                <a:ea typeface="宋体" pitchFamily="2" charset="-122"/>
                <a:cs typeface="+mn-cs"/>
              </a:rPr>
              <a:t>Department of Computer Sciences</a:t>
            </a:r>
          </a:p>
        </p:txBody>
      </p:sp>
      <p:sp>
        <p:nvSpPr>
          <p:cNvPr id="13" name="Text Box 17"/>
          <p:cNvSpPr txBox="1">
            <a:spLocks noChangeArrowheads="1"/>
          </p:cNvSpPr>
          <p:nvPr/>
        </p:nvSpPr>
        <p:spPr bwMode="auto">
          <a:xfrm>
            <a:off x="2857500" y="4800600"/>
            <a:ext cx="3505200" cy="457200"/>
          </a:xfrm>
          <a:prstGeom prst="rect">
            <a:avLst/>
          </a:prstGeom>
          <a:noFill/>
          <a:ln w="9525">
            <a:noFill/>
            <a:miter lim="800000"/>
            <a:headEnd/>
            <a:tailEnd/>
          </a:ln>
          <a:effectLst/>
        </p:spPr>
        <p:txBody>
          <a:bodyPr/>
          <a:lstStyle/>
          <a:p>
            <a:pPr algn="ctr">
              <a:spcBef>
                <a:spcPct val="50000"/>
              </a:spcBef>
              <a:defRPr/>
            </a:pPr>
            <a:r>
              <a:rPr lang="en-US" altLang="zh-CN">
                <a:solidFill>
                  <a:srgbClr val="3333CC"/>
                </a:solidFill>
                <a:ea typeface="宋体" pitchFamily="2" charset="-122"/>
                <a:cs typeface="+mn-cs"/>
              </a:rPr>
              <a:t>University of Texas at Austin</a:t>
            </a:r>
          </a:p>
        </p:txBody>
      </p:sp>
      <p:sp>
        <p:nvSpPr>
          <p:cNvPr id="14" name="Text Box 20"/>
          <p:cNvSpPr txBox="1">
            <a:spLocks noChangeArrowheads="1"/>
          </p:cNvSpPr>
          <p:nvPr userDrawn="1"/>
        </p:nvSpPr>
        <p:spPr bwMode="auto">
          <a:xfrm>
            <a:off x="1524000" y="2971800"/>
            <a:ext cx="6475413" cy="304800"/>
          </a:xfrm>
          <a:prstGeom prst="rect">
            <a:avLst/>
          </a:prstGeom>
          <a:noFill/>
          <a:ln w="9525">
            <a:noFill/>
            <a:miter lim="800000"/>
            <a:headEnd/>
            <a:tailEnd/>
          </a:ln>
        </p:spPr>
        <p:txBody>
          <a:bodyPr lIns="92160" tIns="46080" rIns="92160" bIns="46080">
            <a:spAutoFit/>
          </a:bodyPr>
          <a:lstStyle/>
          <a:p>
            <a:pPr algn="ctr" eaLnBrk="0" hangingPunct="0">
              <a:spcBef>
                <a:spcPts val="4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400">
              <a:solidFill>
                <a:srgbClr val="3333CC"/>
              </a:solidFill>
              <a:ea typeface="宋体" pitchFamily="2" charset="-122"/>
              <a:cs typeface="+mn-cs"/>
            </a:endParaRPr>
          </a:p>
        </p:txBody>
      </p:sp>
      <p:sp>
        <p:nvSpPr>
          <p:cNvPr id="4098" name="Rectangle 2"/>
          <p:cNvSpPr>
            <a:spLocks noGrp="1" noChangeArrowheads="1"/>
          </p:cNvSpPr>
          <p:nvPr>
            <p:ph type="ctrTitle"/>
          </p:nvPr>
        </p:nvSpPr>
        <p:spPr>
          <a:xfrm>
            <a:off x="685800" y="914400"/>
            <a:ext cx="7772400" cy="1143000"/>
          </a:xfrm>
        </p:spPr>
        <p:txBody>
          <a:bodyPr/>
          <a:lstStyle>
            <a:lvl1pPr>
              <a:defRPr/>
            </a:lvl1pPr>
          </a:lstStyle>
          <a:p>
            <a:r>
              <a:rPr lang="en-US" altLang="zh-CN"/>
              <a:t>Title</a:t>
            </a:r>
          </a:p>
        </p:txBody>
      </p:sp>
      <p:sp>
        <p:nvSpPr>
          <p:cNvPr id="4099" name="Rectangle 3"/>
          <p:cNvSpPr>
            <a:spLocks noGrp="1" noChangeArrowheads="1"/>
          </p:cNvSpPr>
          <p:nvPr>
            <p:ph type="subTitle" idx="1"/>
          </p:nvPr>
        </p:nvSpPr>
        <p:spPr>
          <a:xfrm>
            <a:off x="1524000" y="2743200"/>
            <a:ext cx="6400800" cy="1752600"/>
          </a:xfrm>
        </p:spPr>
        <p:txBody>
          <a:bodyPr/>
          <a:lstStyle>
            <a:lvl1pPr marL="0" indent="0" algn="ctr">
              <a:buFontTx/>
              <a:buNone/>
              <a:defRPr b="1"/>
            </a:lvl1pPr>
          </a:lstStyle>
          <a:p>
            <a:r>
              <a:rPr lang="en-US" altLang="zh-CN"/>
              <a:t>Click to edit Master subtitle style</a:t>
            </a:r>
          </a:p>
        </p:txBody>
      </p:sp>
      <p:sp>
        <p:nvSpPr>
          <p:cNvPr id="15"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smtClean="0">
                <a:solidFill>
                  <a:srgbClr val="000000"/>
                </a:solidFill>
                <a:ea typeface="宋体" pitchFamily="2" charset="-122"/>
              </a:defRPr>
            </a:lvl1pPr>
          </a:lstStyle>
          <a:p>
            <a:pPr>
              <a:defRPr/>
            </a:pPr>
            <a:endParaRPr lang="en-US" altLang="zh-CN">
              <a:cs typeface="+mn-cs"/>
            </a:endParaRPr>
          </a:p>
        </p:txBody>
      </p:sp>
      <p:sp>
        <p:nvSpPr>
          <p:cNvPr id="16" name="Rectangle 5"/>
          <p:cNvSpPr>
            <a:spLocks noGrp="1" noChangeArrowheads="1"/>
          </p:cNvSpPr>
          <p:nvPr>
            <p:ph type="ftr" sz="quarter" idx="11"/>
          </p:nvPr>
        </p:nvSpPr>
        <p:spPr/>
        <p:txBody>
          <a:bodyPr/>
          <a:lstStyle>
            <a:lvl1pPr>
              <a:defRPr smtClean="0"/>
            </a:lvl1pPr>
          </a:lstStyle>
          <a:p>
            <a:pPr>
              <a:defRPr/>
            </a:pPr>
            <a:endParaRPr lang="en-US" altLang="zh-CN"/>
          </a:p>
        </p:txBody>
      </p:sp>
      <p:sp>
        <p:nvSpPr>
          <p:cNvPr id="17" name="Rectangle 6"/>
          <p:cNvSpPr>
            <a:spLocks noGrp="1" noChangeArrowheads="1"/>
          </p:cNvSpPr>
          <p:nvPr>
            <p:ph type="sldNum" sz="quarter" idx="12"/>
          </p:nvPr>
        </p:nvSpPr>
        <p:spPr/>
        <p:txBody>
          <a:bodyPr/>
          <a:lstStyle>
            <a:lvl1pPr>
              <a:defRPr smtClean="0"/>
            </a:lvl1pPr>
          </a:lstStyle>
          <a:p>
            <a:pPr>
              <a:defRPr/>
            </a:pPr>
            <a:fld id="{C68C727C-1703-467F-B459-B173BC34B903}" type="slidenum">
              <a:rPr lang="zh-CN" altLang="en-US"/>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8886773D-B5DC-4FA8-8E8C-A966AE8CA2FC}" type="slidenum">
              <a:rPr lang="zh-CN" altLang="en-US"/>
              <a:pPr>
                <a:defRPr/>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1D66AB91-5BC2-40BA-88DF-1055C4EDA252}" type="slidenum">
              <a:rPr lang="zh-CN" altLang="en-US"/>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778416DC-246E-4E28-A8FC-94F7E0E40248}" type="slidenum">
              <a:rPr lang="zh-CN" altLang="en-US"/>
              <a:pPr>
                <a:defRPr/>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5F743124-A477-4536-B500-83926ABBEFEB}" type="slidenum">
              <a:rPr lang="zh-CN" altLang="en-US"/>
              <a:pPr>
                <a:defRPr/>
              </a:pPr>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EA47F19F-8B7E-49EA-A9CC-B6C65A69478C}"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fld id="{B3682176-1801-4022-B1F4-F682DE90B0C9}" type="slidenum">
              <a:rPr lang="ar-SA"/>
              <a:pPr/>
              <a:t>‹#›</a:t>
            </a:fld>
            <a:endParaRPr lang="en-US">
              <a:latin typeface="Times New Roman" pitchFamily="18" charset="0"/>
            </a:endParaRPr>
          </a:p>
        </p:txBody>
      </p:sp>
      <p:sp>
        <p:nvSpPr>
          <p:cNvPr id="6" name="Footer Placeholder 5"/>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2DE7436D-CB9B-4226-8E65-D258A9D21413}" type="slidenum">
              <a:rPr lang="zh-CN" altLang="en-US"/>
              <a:pPr>
                <a:defRPr/>
              </a:pPr>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28FDBC81-F13E-4E67-9A3B-1ED797580501}" type="slidenum">
              <a:rPr lang="zh-CN" altLang="en-US"/>
              <a:pPr>
                <a:defRPr/>
              </a:pPr>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5A72FD79-242D-4DD5-8057-03CE7CB903EA}" type="slidenum">
              <a:rPr lang="zh-CN" altLang="en-US"/>
              <a:pPr>
                <a:defRPr/>
              </a:pPr>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F34DF619-2DD6-4DD2-BD7C-657628BA767B}" type="slidenum">
              <a:rPr lang="zh-CN" altLang="en-US"/>
              <a:pPr>
                <a:defRPr/>
              </a:pPr>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
            <a:ext cx="19431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76200"/>
            <a:ext cx="56769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F4741495-342A-415E-AAC9-F00E3E5230D1}"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810000" cy="4687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3810000" cy="4687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fld id="{D52B1129-5BE8-46F7-A0DC-BBAB5D892F40}" type="slidenum">
              <a:rPr lang="ar-SA"/>
              <a:pPr/>
              <a:t>‹#›</a:t>
            </a:fld>
            <a:endParaRPr lang="en-US">
              <a:latin typeface="Times New Roman" pitchFamily="18" charset="0"/>
            </a:endParaRPr>
          </a:p>
        </p:txBody>
      </p:sp>
      <p:sp>
        <p:nvSpPr>
          <p:cNvPr id="7" name="Footer Placeholder 6"/>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fld id="{4B7AAE7A-3133-4DDC-9749-60D20543CA89}" type="slidenum">
              <a:rPr lang="ar-SA"/>
              <a:pPr/>
              <a:t>‹#›</a:t>
            </a:fld>
            <a:endParaRPr lang="en-US">
              <a:latin typeface="Times New Roman" pitchFamily="18" charset="0"/>
            </a:endParaRPr>
          </a:p>
        </p:txBody>
      </p:sp>
      <p:sp>
        <p:nvSpPr>
          <p:cNvPr id="9" name="Footer Placeholder 8"/>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fld id="{A489AD03-C3A6-4E35-A7D9-CF24BEE8E6A1}" type="slidenum">
              <a:rPr lang="ar-SA"/>
              <a:pPr/>
              <a:t>‹#›</a:t>
            </a:fld>
            <a:endParaRPr lang="en-US">
              <a:latin typeface="Times New Roman" pitchFamily="18" charset="0"/>
            </a:endParaRPr>
          </a:p>
        </p:txBody>
      </p:sp>
      <p:sp>
        <p:nvSpPr>
          <p:cNvPr id="5" name="Footer Placeholder 4"/>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fld id="{D10C8CDA-A774-4B6D-8119-F8CBA064DEA5}" type="slidenum">
              <a:rPr lang="ar-SA"/>
              <a:pPr/>
              <a:t>‹#›</a:t>
            </a:fld>
            <a:endParaRPr lang="en-US">
              <a:latin typeface="Times New Roman" pitchFamily="18" charset="0"/>
            </a:endParaRPr>
          </a:p>
        </p:txBody>
      </p:sp>
      <p:sp>
        <p:nvSpPr>
          <p:cNvPr id="4" name="Footer Placeholder 3"/>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fld id="{B8342714-2CD5-4A89-98B7-75890A950192}" type="slidenum">
              <a:rPr lang="ar-SA"/>
              <a:pPr/>
              <a:t>‹#›</a:t>
            </a:fld>
            <a:endParaRPr lang="en-US">
              <a:latin typeface="Times New Roman" pitchFamily="18" charset="0"/>
            </a:endParaRPr>
          </a:p>
        </p:txBody>
      </p:sp>
      <p:sp>
        <p:nvSpPr>
          <p:cNvPr id="7" name="Footer Placeholder 6"/>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fld id="{3432229D-5558-4ECC-9BEC-F759E6044270}" type="slidenum">
              <a:rPr lang="ar-SA"/>
              <a:pPr/>
              <a:t>‹#›</a:t>
            </a:fld>
            <a:endParaRPr lang="en-US">
              <a:latin typeface="Times New Roman" pitchFamily="18" charset="0"/>
            </a:endParaRPr>
          </a:p>
        </p:txBody>
      </p:sp>
      <p:sp>
        <p:nvSpPr>
          <p:cNvPr id="7" name="Footer Placeholder 6"/>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371600"/>
            <a:ext cx="7772400" cy="4687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level Second </a:t>
            </a:r>
          </a:p>
          <a:p>
            <a:pPr lvl="2"/>
            <a:r>
              <a:rPr lang="en-US"/>
              <a:t>Third level</a:t>
            </a:r>
          </a:p>
          <a:p>
            <a:pPr lvl="3"/>
            <a:r>
              <a:rPr lang="en-US"/>
              <a:t>Fourth level</a:t>
            </a:r>
          </a:p>
          <a:p>
            <a:pPr lvl="4"/>
            <a:r>
              <a:rPr lang="en-US"/>
              <a:t>Fifth level</a:t>
            </a:r>
          </a:p>
        </p:txBody>
      </p:sp>
      <p:sp>
        <p:nvSpPr>
          <p:cNvPr id="65540" name="Rectangle 4"/>
          <p:cNvSpPr>
            <a:spLocks noGrp="1" noChangeArrowheads="1"/>
          </p:cNvSpPr>
          <p:nvPr>
            <p:ph type="dt" sz="half" idx="2"/>
          </p:nvPr>
        </p:nvSpPr>
        <p:spPr bwMode="auto">
          <a:xfrm>
            <a:off x="2286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FF9933"/>
                </a:solidFill>
                <a:cs typeface="+mn-cs"/>
              </a:defRPr>
            </a:lvl1pPr>
          </a:lstStyle>
          <a:p>
            <a:pPr>
              <a:defRPr/>
            </a:pPr>
            <a:endParaRPr lang="en-US"/>
          </a:p>
        </p:txBody>
      </p:sp>
      <p:sp>
        <p:nvSpPr>
          <p:cNvPr id="65541" name="Line 5"/>
          <p:cNvSpPr>
            <a:spLocks noChangeShapeType="1"/>
          </p:cNvSpPr>
          <p:nvPr/>
        </p:nvSpPr>
        <p:spPr bwMode="auto">
          <a:xfrm>
            <a:off x="533400" y="1295400"/>
            <a:ext cx="8077200" cy="0"/>
          </a:xfrm>
          <a:prstGeom prst="line">
            <a:avLst/>
          </a:prstGeom>
          <a:noFill/>
          <a:ln w="76200">
            <a:solidFill>
              <a:srgbClr val="FF5050"/>
            </a:solidFill>
            <a:round/>
            <a:headEnd/>
            <a:tailEnd/>
          </a:ln>
          <a:effectLst/>
        </p:spPr>
        <p:txBody>
          <a:bodyPr/>
          <a:lstStyle/>
          <a:p>
            <a:pPr algn="ctr">
              <a:defRPr/>
            </a:pPr>
            <a:endParaRPr lang="en-US">
              <a:cs typeface="+mn-cs"/>
            </a:endParaRPr>
          </a:p>
        </p:txBody>
      </p:sp>
      <p:sp>
        <p:nvSpPr>
          <p:cNvPr id="65542" name="Rectangle 6"/>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pitchFamily="34" charset="0"/>
              </a:defRPr>
            </a:lvl1pPr>
          </a:lstStyle>
          <a:p>
            <a:fld id="{F64BDAFC-8900-4F2C-8994-2436A6E4070B}" type="slidenum">
              <a:rPr lang="ar-SA"/>
              <a:pPr/>
              <a:t>‹#›</a:t>
            </a:fld>
            <a:endParaRPr lang="en-US"/>
          </a:p>
        </p:txBody>
      </p:sp>
      <p:sp>
        <p:nvSpPr>
          <p:cNvPr id="65543" name="Rectangle 7"/>
          <p:cNvSpPr>
            <a:spLocks noGrp="1" noChangeArrowheads="1"/>
          </p:cNvSpPr>
          <p:nvPr>
            <p:ph type="ftr" sz="quarter" idx="3"/>
          </p:nvPr>
        </p:nvSpPr>
        <p:spPr bwMode="auto">
          <a:xfrm>
            <a:off x="3124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rgbClr val="FF0000"/>
              </a:buClr>
              <a:buFontTx/>
              <a:buChar char="•"/>
              <a:defRPr sz="1400">
                <a:solidFill>
                  <a:srgbClr val="CC6600"/>
                </a:solidFill>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335" r:id="rId5"/>
    <p:sldLayoutId id="2147484336" r:id="rId6"/>
    <p:sldLayoutId id="2147484337" r:id="rId7"/>
    <p:sldLayoutId id="2147484338" r:id="rId8"/>
    <p:sldLayoutId id="2147484339" r:id="rId9"/>
    <p:sldLayoutId id="2147484340" r:id="rId10"/>
    <p:sldLayoutId id="2147484341" r:id="rId11"/>
    <p:sldLayoutId id="2147484377" r:id="rId12"/>
  </p:sldLayoutIdLst>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itchFamily="18" charset="0"/>
        </a:defRPr>
      </a:lvl2pPr>
      <a:lvl3pPr algn="ctr" rtl="0" eaLnBrk="0" fontAlgn="base" hangingPunct="0">
        <a:spcBef>
          <a:spcPct val="0"/>
        </a:spcBef>
        <a:spcAft>
          <a:spcPct val="0"/>
        </a:spcAft>
        <a:defRPr sz="3600">
          <a:solidFill>
            <a:schemeClr val="tx2"/>
          </a:solidFill>
          <a:latin typeface="Times New Roman" pitchFamily="18" charset="0"/>
        </a:defRPr>
      </a:lvl3pPr>
      <a:lvl4pPr algn="ctr" rtl="0" eaLnBrk="0" fontAlgn="base" hangingPunct="0">
        <a:spcBef>
          <a:spcPct val="0"/>
        </a:spcBef>
        <a:spcAft>
          <a:spcPct val="0"/>
        </a:spcAft>
        <a:defRPr sz="3600">
          <a:solidFill>
            <a:schemeClr val="tx2"/>
          </a:solidFill>
          <a:latin typeface="Times New Roman" pitchFamily="18" charset="0"/>
        </a:defRPr>
      </a:lvl4pPr>
      <a:lvl5pPr algn="ctr" rtl="0" eaLnBrk="0" fontAlgn="base" hangingPunct="0">
        <a:spcBef>
          <a:spcPct val="0"/>
        </a:spcBef>
        <a:spcAft>
          <a:spcPct val="0"/>
        </a:spcAft>
        <a:defRPr sz="3600">
          <a:solidFill>
            <a:schemeClr val="tx2"/>
          </a:solidFill>
          <a:latin typeface="Times New Roman" pitchFamily="18" charset="0"/>
        </a:defRPr>
      </a:lvl5pPr>
      <a:lvl6pPr marL="457200" algn="ctr" rtl="0" fontAlgn="base">
        <a:spcBef>
          <a:spcPct val="0"/>
        </a:spcBef>
        <a:spcAft>
          <a:spcPct val="0"/>
        </a:spcAft>
        <a:defRPr sz="3600">
          <a:solidFill>
            <a:schemeClr val="tx2"/>
          </a:solidFill>
          <a:latin typeface="Times New Roman" pitchFamily="18" charset="0"/>
        </a:defRPr>
      </a:lvl6pPr>
      <a:lvl7pPr marL="914400" algn="ctr" rtl="0" fontAlgn="base">
        <a:spcBef>
          <a:spcPct val="0"/>
        </a:spcBef>
        <a:spcAft>
          <a:spcPct val="0"/>
        </a:spcAft>
        <a:defRPr sz="3600">
          <a:solidFill>
            <a:schemeClr val="tx2"/>
          </a:solidFill>
          <a:latin typeface="Times New Roman" pitchFamily="18" charset="0"/>
        </a:defRPr>
      </a:lvl7pPr>
      <a:lvl8pPr marL="1371600" algn="ctr" rtl="0" fontAlgn="base">
        <a:spcBef>
          <a:spcPct val="0"/>
        </a:spcBef>
        <a:spcAft>
          <a:spcPct val="0"/>
        </a:spcAft>
        <a:defRPr sz="3600">
          <a:solidFill>
            <a:schemeClr val="tx2"/>
          </a:solidFill>
          <a:latin typeface="Times New Roman" pitchFamily="18" charset="0"/>
        </a:defRPr>
      </a:lvl8pPr>
      <a:lvl9pPr marL="1828800" algn="ctr" rtl="0" fontAlgn="base">
        <a:spcBef>
          <a:spcPct val="0"/>
        </a:spcBef>
        <a:spcAft>
          <a:spcPct val="0"/>
        </a:spcAft>
        <a:defRPr sz="36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CC00"/>
        </a:buClr>
        <a:buChar char="–"/>
        <a:defRPr sz="2800">
          <a:solidFill>
            <a:srgbClr val="333399"/>
          </a:solidFill>
          <a:latin typeface="+mn-lt"/>
        </a:defRPr>
      </a:lvl2pPr>
      <a:lvl3pPr marL="1143000" indent="-228600" algn="l" rtl="0" eaLnBrk="0" fontAlgn="base" hangingPunct="0">
        <a:spcBef>
          <a:spcPct val="20000"/>
        </a:spcBef>
        <a:spcAft>
          <a:spcPct val="0"/>
        </a:spcAft>
        <a:buClr>
          <a:srgbClr val="3333CC"/>
        </a:buClr>
        <a:buChar char="•"/>
        <a:defRPr sz="2400">
          <a:solidFill>
            <a:srgbClr val="006600"/>
          </a:solidFill>
          <a:latin typeface="+mn-lt"/>
        </a:defRPr>
      </a:lvl3pPr>
      <a:lvl4pPr marL="1600200" indent="-228600" algn="l" rtl="0" eaLnBrk="0" fontAlgn="base" hangingPunct="0">
        <a:spcBef>
          <a:spcPct val="20000"/>
        </a:spcBef>
        <a:spcAft>
          <a:spcPct val="0"/>
        </a:spcAft>
        <a:buClr>
          <a:srgbClr val="3333CC"/>
        </a:buClr>
        <a:buChar char="–"/>
        <a:defRPr sz="2000">
          <a:solidFill>
            <a:schemeClr val="tx1"/>
          </a:solidFill>
          <a:latin typeface="+mn-lt"/>
        </a:defRPr>
      </a:lvl4pPr>
      <a:lvl5pPr marL="2057400" indent="-228600" algn="l" rtl="0" eaLnBrk="0" fontAlgn="base" hangingPunct="0">
        <a:spcBef>
          <a:spcPct val="20000"/>
        </a:spcBef>
        <a:spcAft>
          <a:spcPct val="0"/>
        </a:spcAft>
        <a:buClr>
          <a:srgbClr val="3333CC"/>
        </a:buClr>
        <a:buChar char="»"/>
        <a:defRPr sz="2000">
          <a:solidFill>
            <a:srgbClr val="0000CC"/>
          </a:solidFill>
          <a:latin typeface="+mn-lt"/>
        </a:defRPr>
      </a:lvl5pPr>
      <a:lvl6pPr marL="2514600" indent="-228600" algn="l" rtl="0" fontAlgn="base">
        <a:spcBef>
          <a:spcPct val="20000"/>
        </a:spcBef>
        <a:spcAft>
          <a:spcPct val="0"/>
        </a:spcAft>
        <a:buClr>
          <a:srgbClr val="3333CC"/>
        </a:buClr>
        <a:buChar char="»"/>
        <a:defRPr sz="2000">
          <a:solidFill>
            <a:srgbClr val="0000CC"/>
          </a:solidFill>
          <a:latin typeface="+mn-lt"/>
        </a:defRPr>
      </a:lvl6pPr>
      <a:lvl7pPr marL="2971800" indent="-228600" algn="l" rtl="0" fontAlgn="base">
        <a:spcBef>
          <a:spcPct val="20000"/>
        </a:spcBef>
        <a:spcAft>
          <a:spcPct val="0"/>
        </a:spcAft>
        <a:buClr>
          <a:srgbClr val="3333CC"/>
        </a:buClr>
        <a:buChar char="»"/>
        <a:defRPr sz="2000">
          <a:solidFill>
            <a:srgbClr val="0000CC"/>
          </a:solidFill>
          <a:latin typeface="+mn-lt"/>
        </a:defRPr>
      </a:lvl7pPr>
      <a:lvl8pPr marL="3429000" indent="-228600" algn="l" rtl="0" fontAlgn="base">
        <a:spcBef>
          <a:spcPct val="20000"/>
        </a:spcBef>
        <a:spcAft>
          <a:spcPct val="0"/>
        </a:spcAft>
        <a:buClr>
          <a:srgbClr val="3333CC"/>
        </a:buClr>
        <a:buChar char="»"/>
        <a:defRPr sz="2000">
          <a:solidFill>
            <a:srgbClr val="0000CC"/>
          </a:solidFill>
          <a:latin typeface="+mn-lt"/>
        </a:defRPr>
      </a:lvl8pPr>
      <a:lvl9pPr marL="3886200" indent="-228600" algn="l" rtl="0" fontAlgn="base">
        <a:spcBef>
          <a:spcPct val="20000"/>
        </a:spcBef>
        <a:spcAft>
          <a:spcPct val="0"/>
        </a:spcAft>
        <a:buClr>
          <a:srgbClr val="3333CC"/>
        </a:buClr>
        <a:buChar char="»"/>
        <a:defRPr sz="2000">
          <a:solidFill>
            <a:srgbClr val="0000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xfrm>
            <a:off x="685800" y="228600"/>
            <a:ext cx="7772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2227" name="Rectangle 3"/>
          <p:cNvSpPr>
            <a:spLocks noGrp="1" noChangeArrowheads="1"/>
          </p:cNvSpPr>
          <p:nvPr>
            <p:ph type="body" idx="1"/>
          </p:nvPr>
        </p:nvSpPr>
        <p:spPr bwMode="auto">
          <a:xfrm>
            <a:off x="685800" y="1371600"/>
            <a:ext cx="7772400" cy="4687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level Second </a:t>
            </a:r>
          </a:p>
          <a:p>
            <a:pPr lvl="2"/>
            <a:r>
              <a:rPr lang="en-US"/>
              <a:t>Third level</a:t>
            </a:r>
          </a:p>
          <a:p>
            <a:pPr lvl="3"/>
            <a:r>
              <a:rPr lang="en-US"/>
              <a:t>Fourth level</a:t>
            </a:r>
          </a:p>
          <a:p>
            <a:pPr lvl="4"/>
            <a:r>
              <a:rPr lang="en-US"/>
              <a:t>Fifth level</a:t>
            </a:r>
          </a:p>
        </p:txBody>
      </p:sp>
      <p:sp>
        <p:nvSpPr>
          <p:cNvPr id="65540" name="Rectangle 4"/>
          <p:cNvSpPr>
            <a:spLocks noGrp="1" noChangeArrowheads="1"/>
          </p:cNvSpPr>
          <p:nvPr>
            <p:ph type="dt" sz="half" idx="2"/>
          </p:nvPr>
        </p:nvSpPr>
        <p:spPr bwMode="auto">
          <a:xfrm>
            <a:off x="2286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FF9933"/>
                </a:solidFill>
                <a:cs typeface="+mn-cs"/>
              </a:defRPr>
            </a:lvl1pPr>
          </a:lstStyle>
          <a:p>
            <a:pPr>
              <a:defRPr/>
            </a:pPr>
            <a:endParaRPr lang="en-US"/>
          </a:p>
        </p:txBody>
      </p:sp>
      <p:sp>
        <p:nvSpPr>
          <p:cNvPr id="65541" name="Line 5"/>
          <p:cNvSpPr>
            <a:spLocks noChangeShapeType="1"/>
          </p:cNvSpPr>
          <p:nvPr/>
        </p:nvSpPr>
        <p:spPr bwMode="auto">
          <a:xfrm>
            <a:off x="533400" y="1295400"/>
            <a:ext cx="8077200" cy="0"/>
          </a:xfrm>
          <a:prstGeom prst="line">
            <a:avLst/>
          </a:prstGeom>
          <a:noFill/>
          <a:ln w="76200">
            <a:solidFill>
              <a:srgbClr val="FF5050"/>
            </a:solidFill>
            <a:round/>
            <a:headEnd/>
            <a:tailEnd/>
          </a:ln>
          <a:effectLst/>
        </p:spPr>
        <p:txBody>
          <a:bodyPr/>
          <a:lstStyle/>
          <a:p>
            <a:pPr algn="ctr">
              <a:defRPr/>
            </a:pPr>
            <a:endParaRPr lang="en-US">
              <a:solidFill>
                <a:srgbClr val="000000"/>
              </a:solidFill>
              <a:cs typeface="+mn-cs"/>
            </a:endParaRPr>
          </a:p>
        </p:txBody>
      </p:sp>
      <p:sp>
        <p:nvSpPr>
          <p:cNvPr id="65542" name="Rectangle 6"/>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000000"/>
                </a:solidFill>
                <a:latin typeface="Helvetica" pitchFamily="34" charset="0"/>
              </a:defRPr>
            </a:lvl1pPr>
          </a:lstStyle>
          <a:p>
            <a:fld id="{7127FE6E-105C-4CC1-86A8-6AA3C08D26A3}" type="slidenum">
              <a:rPr lang="ar-SA"/>
              <a:pPr/>
              <a:t>‹#›</a:t>
            </a:fld>
            <a:endParaRPr lang="en-US"/>
          </a:p>
        </p:txBody>
      </p:sp>
      <p:sp>
        <p:nvSpPr>
          <p:cNvPr id="65543" name="Rectangle 7"/>
          <p:cNvSpPr>
            <a:spLocks noGrp="1" noChangeArrowheads="1"/>
          </p:cNvSpPr>
          <p:nvPr>
            <p:ph type="ftr" sz="quarter" idx="3"/>
          </p:nvPr>
        </p:nvSpPr>
        <p:spPr bwMode="auto">
          <a:xfrm>
            <a:off x="3124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rgbClr val="FF0000"/>
              </a:buClr>
              <a:buFontTx/>
              <a:buChar char="•"/>
              <a:defRPr sz="1400">
                <a:solidFill>
                  <a:srgbClr val="CC6600"/>
                </a:solidFill>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366" r:id="rId1"/>
    <p:sldLayoutId id="2147484367" r:id="rId2"/>
    <p:sldLayoutId id="2147484368" r:id="rId3"/>
    <p:sldLayoutId id="2147484369" r:id="rId4"/>
    <p:sldLayoutId id="2147484370" r:id="rId5"/>
    <p:sldLayoutId id="2147484371" r:id="rId6"/>
    <p:sldLayoutId id="2147484372" r:id="rId7"/>
    <p:sldLayoutId id="2147484373" r:id="rId8"/>
    <p:sldLayoutId id="2147484374" r:id="rId9"/>
    <p:sldLayoutId id="2147484375" r:id="rId10"/>
    <p:sldLayoutId id="2147484376" r:id="rId11"/>
  </p:sldLayoutIdLst>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Times New Roman" pitchFamily="18" charset="0"/>
        </a:defRPr>
      </a:lvl2pPr>
      <a:lvl3pPr algn="ctr" rtl="0" eaLnBrk="0" fontAlgn="base" hangingPunct="0">
        <a:spcBef>
          <a:spcPct val="0"/>
        </a:spcBef>
        <a:spcAft>
          <a:spcPct val="0"/>
        </a:spcAft>
        <a:defRPr sz="3600">
          <a:solidFill>
            <a:schemeClr val="tx2"/>
          </a:solidFill>
          <a:latin typeface="Times New Roman" pitchFamily="18" charset="0"/>
        </a:defRPr>
      </a:lvl3pPr>
      <a:lvl4pPr algn="ctr" rtl="0" eaLnBrk="0" fontAlgn="base" hangingPunct="0">
        <a:spcBef>
          <a:spcPct val="0"/>
        </a:spcBef>
        <a:spcAft>
          <a:spcPct val="0"/>
        </a:spcAft>
        <a:defRPr sz="3600">
          <a:solidFill>
            <a:schemeClr val="tx2"/>
          </a:solidFill>
          <a:latin typeface="Times New Roman" pitchFamily="18" charset="0"/>
        </a:defRPr>
      </a:lvl4pPr>
      <a:lvl5pPr algn="ctr" rtl="0" eaLnBrk="0" fontAlgn="base" hangingPunct="0">
        <a:spcBef>
          <a:spcPct val="0"/>
        </a:spcBef>
        <a:spcAft>
          <a:spcPct val="0"/>
        </a:spcAft>
        <a:defRPr sz="3600">
          <a:solidFill>
            <a:schemeClr val="tx2"/>
          </a:solidFill>
          <a:latin typeface="Times New Roman" pitchFamily="18" charset="0"/>
        </a:defRPr>
      </a:lvl5pPr>
      <a:lvl6pPr marL="457200" algn="ctr" rtl="0" fontAlgn="base">
        <a:spcBef>
          <a:spcPct val="0"/>
        </a:spcBef>
        <a:spcAft>
          <a:spcPct val="0"/>
        </a:spcAft>
        <a:defRPr sz="3600">
          <a:solidFill>
            <a:schemeClr val="tx2"/>
          </a:solidFill>
          <a:latin typeface="Times New Roman" pitchFamily="18" charset="0"/>
        </a:defRPr>
      </a:lvl6pPr>
      <a:lvl7pPr marL="914400" algn="ctr" rtl="0" fontAlgn="base">
        <a:spcBef>
          <a:spcPct val="0"/>
        </a:spcBef>
        <a:spcAft>
          <a:spcPct val="0"/>
        </a:spcAft>
        <a:defRPr sz="3600">
          <a:solidFill>
            <a:schemeClr val="tx2"/>
          </a:solidFill>
          <a:latin typeface="Times New Roman" pitchFamily="18" charset="0"/>
        </a:defRPr>
      </a:lvl7pPr>
      <a:lvl8pPr marL="1371600" algn="ctr" rtl="0" fontAlgn="base">
        <a:spcBef>
          <a:spcPct val="0"/>
        </a:spcBef>
        <a:spcAft>
          <a:spcPct val="0"/>
        </a:spcAft>
        <a:defRPr sz="3600">
          <a:solidFill>
            <a:schemeClr val="tx2"/>
          </a:solidFill>
          <a:latin typeface="Times New Roman" pitchFamily="18" charset="0"/>
        </a:defRPr>
      </a:lvl8pPr>
      <a:lvl9pPr marL="1828800" algn="ctr" rtl="0" fontAlgn="base">
        <a:spcBef>
          <a:spcPct val="0"/>
        </a:spcBef>
        <a:spcAft>
          <a:spcPct val="0"/>
        </a:spcAft>
        <a:defRPr sz="36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CC00"/>
        </a:buClr>
        <a:buChar char="–"/>
        <a:defRPr sz="2800">
          <a:solidFill>
            <a:srgbClr val="333399"/>
          </a:solidFill>
          <a:latin typeface="+mn-lt"/>
        </a:defRPr>
      </a:lvl2pPr>
      <a:lvl3pPr marL="1143000" indent="-228600" algn="l" rtl="0" eaLnBrk="0" fontAlgn="base" hangingPunct="0">
        <a:spcBef>
          <a:spcPct val="20000"/>
        </a:spcBef>
        <a:spcAft>
          <a:spcPct val="0"/>
        </a:spcAft>
        <a:buClr>
          <a:srgbClr val="3333CC"/>
        </a:buClr>
        <a:buChar char="•"/>
        <a:defRPr sz="2400">
          <a:solidFill>
            <a:srgbClr val="006600"/>
          </a:solidFill>
          <a:latin typeface="+mn-lt"/>
        </a:defRPr>
      </a:lvl3pPr>
      <a:lvl4pPr marL="1600200" indent="-228600" algn="l" rtl="0" eaLnBrk="0" fontAlgn="base" hangingPunct="0">
        <a:spcBef>
          <a:spcPct val="20000"/>
        </a:spcBef>
        <a:spcAft>
          <a:spcPct val="0"/>
        </a:spcAft>
        <a:buClr>
          <a:srgbClr val="3333CC"/>
        </a:buClr>
        <a:buChar char="–"/>
        <a:defRPr sz="2000">
          <a:solidFill>
            <a:schemeClr val="tx1"/>
          </a:solidFill>
          <a:latin typeface="+mn-lt"/>
        </a:defRPr>
      </a:lvl4pPr>
      <a:lvl5pPr marL="2057400" indent="-228600" algn="l" rtl="0" eaLnBrk="0" fontAlgn="base" hangingPunct="0">
        <a:spcBef>
          <a:spcPct val="20000"/>
        </a:spcBef>
        <a:spcAft>
          <a:spcPct val="0"/>
        </a:spcAft>
        <a:buClr>
          <a:srgbClr val="3333CC"/>
        </a:buClr>
        <a:buChar char="»"/>
        <a:defRPr sz="2000">
          <a:solidFill>
            <a:srgbClr val="0000CC"/>
          </a:solidFill>
          <a:latin typeface="+mn-lt"/>
        </a:defRPr>
      </a:lvl5pPr>
      <a:lvl6pPr marL="2514600" indent="-228600" algn="l" rtl="0" fontAlgn="base">
        <a:spcBef>
          <a:spcPct val="20000"/>
        </a:spcBef>
        <a:spcAft>
          <a:spcPct val="0"/>
        </a:spcAft>
        <a:buClr>
          <a:srgbClr val="3333CC"/>
        </a:buClr>
        <a:buChar char="»"/>
        <a:defRPr sz="2000">
          <a:solidFill>
            <a:srgbClr val="0000CC"/>
          </a:solidFill>
          <a:latin typeface="+mn-lt"/>
        </a:defRPr>
      </a:lvl6pPr>
      <a:lvl7pPr marL="2971800" indent="-228600" algn="l" rtl="0" fontAlgn="base">
        <a:spcBef>
          <a:spcPct val="20000"/>
        </a:spcBef>
        <a:spcAft>
          <a:spcPct val="0"/>
        </a:spcAft>
        <a:buClr>
          <a:srgbClr val="3333CC"/>
        </a:buClr>
        <a:buChar char="»"/>
        <a:defRPr sz="2000">
          <a:solidFill>
            <a:srgbClr val="0000CC"/>
          </a:solidFill>
          <a:latin typeface="+mn-lt"/>
        </a:defRPr>
      </a:lvl7pPr>
      <a:lvl8pPr marL="3429000" indent="-228600" algn="l" rtl="0" fontAlgn="base">
        <a:spcBef>
          <a:spcPct val="20000"/>
        </a:spcBef>
        <a:spcAft>
          <a:spcPct val="0"/>
        </a:spcAft>
        <a:buClr>
          <a:srgbClr val="3333CC"/>
        </a:buClr>
        <a:buChar char="»"/>
        <a:defRPr sz="2000">
          <a:solidFill>
            <a:srgbClr val="0000CC"/>
          </a:solidFill>
          <a:latin typeface="+mn-lt"/>
        </a:defRPr>
      </a:lvl8pPr>
      <a:lvl9pPr marL="3886200" indent="-228600" algn="l" rtl="0" fontAlgn="base">
        <a:spcBef>
          <a:spcPct val="20000"/>
        </a:spcBef>
        <a:spcAft>
          <a:spcPct val="0"/>
        </a:spcAft>
        <a:buClr>
          <a:srgbClr val="3333CC"/>
        </a:buClr>
        <a:buChar char="»"/>
        <a:defRPr sz="2000">
          <a:solidFill>
            <a:srgbClr val="0000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762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051" name="Rectangle 3"/>
          <p:cNvSpPr>
            <a:spLocks noGrp="1" noChangeArrowheads="1"/>
          </p:cNvSpPr>
          <p:nvPr>
            <p:ph type="body" idx="1"/>
          </p:nvPr>
        </p:nvSpPr>
        <p:spPr bwMode="auto">
          <a:xfrm>
            <a:off x="685800" y="1219200"/>
            <a:ext cx="7772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000000"/>
                </a:solidFill>
                <a:ea typeface="宋体" pitchFamily="2" charset="-122"/>
              </a:defRPr>
            </a:lvl1pPr>
          </a:lstStyle>
          <a:p>
            <a:pPr>
              <a:defRPr/>
            </a:pPr>
            <a:endParaRPr lang="en-US" altLang="zh-CN">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0000"/>
                </a:solidFill>
                <a:ea typeface="宋体" pitchFamily="2" charset="-122"/>
              </a:defRPr>
            </a:lvl1pPr>
          </a:lstStyle>
          <a:p>
            <a:pPr>
              <a:defRPr/>
            </a:pPr>
            <a:fld id="{3FCEA21A-0429-4531-84D5-4992CED4ED1A}" type="slidenum">
              <a:rPr lang="zh-CN" altLang="en-US">
                <a:cs typeface="+mn-cs"/>
              </a:rPr>
              <a:pPr>
                <a:defRPr/>
              </a:pPr>
              <a:t>‹#›</a:t>
            </a:fld>
            <a:endParaRPr lang="en-US" altLang="zh-CN">
              <a:cs typeface="+mn-cs"/>
            </a:endParaRPr>
          </a:p>
        </p:txBody>
      </p:sp>
      <p:sp>
        <p:nvSpPr>
          <p:cNvPr id="1034" name="Text Box 10"/>
          <p:cNvSpPr txBox="1">
            <a:spLocks noChangeArrowheads="1"/>
          </p:cNvSpPr>
          <p:nvPr/>
        </p:nvSpPr>
        <p:spPr bwMode="auto">
          <a:xfrm>
            <a:off x="8001000" y="6400800"/>
            <a:ext cx="381000" cy="457200"/>
          </a:xfrm>
          <a:prstGeom prst="rect">
            <a:avLst/>
          </a:prstGeom>
          <a:solidFill>
            <a:schemeClr val="bg1"/>
          </a:solidFill>
          <a:ln w="9525">
            <a:noFill/>
            <a:miter lim="800000"/>
            <a:headEnd/>
            <a:tailEnd/>
          </a:ln>
          <a:effectLst/>
        </p:spPr>
        <p:txBody>
          <a:bodyPr>
            <a:spAutoFit/>
          </a:bodyPr>
          <a:lstStyle/>
          <a:p>
            <a:pPr eaLnBrk="0" hangingPunct="0">
              <a:spcBef>
                <a:spcPct val="50000"/>
              </a:spcBef>
              <a:defRPr/>
            </a:pPr>
            <a:fld id="{26F9F78F-64BF-427D-907B-97FF5D81753C}" type="slidenum">
              <a:rPr lang="zh-CN" altLang="en-US" sz="1200" b="1">
                <a:solidFill>
                  <a:srgbClr val="000000"/>
                </a:solidFill>
                <a:latin typeface="Tahoma" pitchFamily="34" charset="0"/>
                <a:ea typeface="宋体" pitchFamily="2" charset="-122"/>
                <a:cs typeface="+mn-cs"/>
              </a:rPr>
              <a:pPr eaLnBrk="0" hangingPunct="0">
                <a:spcBef>
                  <a:spcPct val="50000"/>
                </a:spcBef>
                <a:defRPr/>
              </a:pPr>
              <a:t>‹#›</a:t>
            </a:fld>
            <a:endParaRPr lang="en-US" altLang="zh-CN" sz="1200" b="1">
              <a:solidFill>
                <a:srgbClr val="000000"/>
              </a:solidFill>
              <a:latin typeface="Tahoma" pitchFamily="34" charset="0"/>
              <a:ea typeface="宋体" pitchFamily="2" charset="-122"/>
              <a:cs typeface="+mn-cs"/>
            </a:endParaRPr>
          </a:p>
        </p:txBody>
      </p:sp>
    </p:spTree>
  </p:cSld>
  <p:clrMap bg1="lt1" tx1="dk1" bg2="lt2" tx2="dk2" accent1="accent1" accent2="accent2" accent3="accent3" accent4="accent4" accent5="accent5" accent6="accent6" hlink="hlink" folHlink="folHlink"/>
  <p:sldLayoutIdLst>
    <p:sldLayoutId id="2147484379" r:id="rId1"/>
    <p:sldLayoutId id="2147484380" r:id="rId2"/>
    <p:sldLayoutId id="2147484381" r:id="rId3"/>
    <p:sldLayoutId id="2147484382" r:id="rId4"/>
    <p:sldLayoutId id="2147484383" r:id="rId5"/>
    <p:sldLayoutId id="2147484384" r:id="rId6"/>
    <p:sldLayoutId id="2147484385" r:id="rId7"/>
    <p:sldLayoutId id="2147484386" r:id="rId8"/>
    <p:sldLayoutId id="2147484387" r:id="rId9"/>
    <p:sldLayoutId id="2147484388" r:id="rId10"/>
    <p:sldLayoutId id="2147484389" r:id="rId11"/>
  </p:sldLayoutIdLst>
  <p:txStyles>
    <p:titleStyle>
      <a:lvl1pPr algn="ctr" rtl="0" eaLnBrk="0" fontAlgn="base" hangingPunct="0">
        <a:spcBef>
          <a:spcPct val="0"/>
        </a:spcBef>
        <a:spcAft>
          <a:spcPct val="0"/>
        </a:spcAft>
        <a:defRPr sz="3200">
          <a:solidFill>
            <a:schemeClr val="accent2"/>
          </a:solidFill>
          <a:latin typeface="+mj-lt"/>
          <a:ea typeface="+mj-ea"/>
          <a:cs typeface="+mj-cs"/>
        </a:defRPr>
      </a:lvl1pPr>
      <a:lvl2pPr algn="ctr" rtl="0" eaLnBrk="0" fontAlgn="base" hangingPunct="0">
        <a:spcBef>
          <a:spcPct val="0"/>
        </a:spcBef>
        <a:spcAft>
          <a:spcPct val="0"/>
        </a:spcAft>
        <a:defRPr sz="3200">
          <a:solidFill>
            <a:schemeClr val="accent2"/>
          </a:solidFill>
          <a:latin typeface="Times New Roman" pitchFamily="18" charset="0"/>
        </a:defRPr>
      </a:lvl2pPr>
      <a:lvl3pPr algn="ctr" rtl="0" eaLnBrk="0" fontAlgn="base" hangingPunct="0">
        <a:spcBef>
          <a:spcPct val="0"/>
        </a:spcBef>
        <a:spcAft>
          <a:spcPct val="0"/>
        </a:spcAft>
        <a:defRPr sz="3200">
          <a:solidFill>
            <a:schemeClr val="accent2"/>
          </a:solidFill>
          <a:latin typeface="Times New Roman" pitchFamily="18" charset="0"/>
        </a:defRPr>
      </a:lvl3pPr>
      <a:lvl4pPr algn="ctr" rtl="0" eaLnBrk="0" fontAlgn="base" hangingPunct="0">
        <a:spcBef>
          <a:spcPct val="0"/>
        </a:spcBef>
        <a:spcAft>
          <a:spcPct val="0"/>
        </a:spcAft>
        <a:defRPr sz="3200">
          <a:solidFill>
            <a:schemeClr val="accent2"/>
          </a:solidFill>
          <a:latin typeface="Times New Roman" pitchFamily="18" charset="0"/>
        </a:defRPr>
      </a:lvl4pPr>
      <a:lvl5pPr algn="ctr" rtl="0" eaLnBrk="0" fontAlgn="base" hangingPunct="0">
        <a:spcBef>
          <a:spcPct val="0"/>
        </a:spcBef>
        <a:spcAft>
          <a:spcPct val="0"/>
        </a:spcAft>
        <a:defRPr sz="3200">
          <a:solidFill>
            <a:schemeClr val="accent2"/>
          </a:solidFill>
          <a:latin typeface="Times New Roman" pitchFamily="18" charset="0"/>
        </a:defRPr>
      </a:lvl5pPr>
      <a:lvl6pPr marL="457200" algn="ctr" rtl="0" fontAlgn="base">
        <a:spcBef>
          <a:spcPct val="0"/>
        </a:spcBef>
        <a:spcAft>
          <a:spcPct val="0"/>
        </a:spcAft>
        <a:defRPr sz="3200">
          <a:solidFill>
            <a:schemeClr val="accent2"/>
          </a:solidFill>
          <a:latin typeface="Times New Roman" pitchFamily="18" charset="0"/>
        </a:defRPr>
      </a:lvl6pPr>
      <a:lvl7pPr marL="914400" algn="ctr" rtl="0" fontAlgn="base">
        <a:spcBef>
          <a:spcPct val="0"/>
        </a:spcBef>
        <a:spcAft>
          <a:spcPct val="0"/>
        </a:spcAft>
        <a:defRPr sz="3200">
          <a:solidFill>
            <a:schemeClr val="accent2"/>
          </a:solidFill>
          <a:latin typeface="Times New Roman" pitchFamily="18" charset="0"/>
        </a:defRPr>
      </a:lvl7pPr>
      <a:lvl8pPr marL="1371600" algn="ctr" rtl="0" fontAlgn="base">
        <a:spcBef>
          <a:spcPct val="0"/>
        </a:spcBef>
        <a:spcAft>
          <a:spcPct val="0"/>
        </a:spcAft>
        <a:defRPr sz="3200">
          <a:solidFill>
            <a:schemeClr val="accent2"/>
          </a:solidFill>
          <a:latin typeface="Times New Roman" pitchFamily="18" charset="0"/>
        </a:defRPr>
      </a:lvl8pPr>
      <a:lvl9pPr marL="1828800" algn="ctr" rtl="0" fontAlgn="base">
        <a:spcBef>
          <a:spcPct val="0"/>
        </a:spcBef>
        <a:spcAft>
          <a:spcPct val="0"/>
        </a:spcAft>
        <a:defRPr sz="3200">
          <a:solidFill>
            <a:schemeClr val="accent2"/>
          </a:solidFill>
          <a:latin typeface="Times New Roman" pitchFamily="18" charset="0"/>
        </a:defRPr>
      </a:lvl9pPr>
    </p:titleStyle>
    <p:bodyStyle>
      <a:lvl1pPr marL="342900" indent="-342900" algn="l" rtl="0" eaLnBrk="0" fontAlgn="base" hangingPunct="0">
        <a:spcBef>
          <a:spcPct val="20000"/>
        </a:spcBef>
        <a:spcAft>
          <a:spcPct val="0"/>
        </a:spcAft>
        <a:buClr>
          <a:srgbClr val="FF0000"/>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400">
          <a:solidFill>
            <a:srgbClr val="008000"/>
          </a:solidFill>
          <a:latin typeface="+mn-lt"/>
        </a:defRPr>
      </a:lvl2pPr>
      <a:lvl3pPr marL="1143000" indent="-228600" algn="l" rtl="0" eaLnBrk="0" fontAlgn="base" hangingPunct="0">
        <a:spcBef>
          <a:spcPct val="20000"/>
        </a:spcBef>
        <a:spcAft>
          <a:spcPct val="0"/>
        </a:spcAft>
        <a:buClr>
          <a:srgbClr val="33CC33"/>
        </a:buClr>
        <a:buChar char="•"/>
        <a:defRPr sz="2000">
          <a:solidFill>
            <a:srgbClr val="003399"/>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2"/>
          <p:cNvSpPr>
            <a:spLocks noGrp="1"/>
          </p:cNvSpPr>
          <p:nvPr>
            <p:ph type="sldNum" sz="quarter" idx="11"/>
          </p:nvPr>
        </p:nvSpPr>
        <p:spPr>
          <a:noFill/>
        </p:spPr>
        <p:txBody>
          <a:bodyPr/>
          <a:lstStyle/>
          <a:p>
            <a:fld id="{FDB0A9D0-DAC1-49E5-B7B6-63345D737540}" type="slidenum">
              <a:rPr lang="ar-SA"/>
              <a:pPr/>
              <a:t>1</a:t>
            </a:fld>
            <a:endParaRPr lang="en-US">
              <a:latin typeface="Times New Roman" pitchFamily="18" charset="0"/>
            </a:endParaRPr>
          </a:p>
        </p:txBody>
      </p:sp>
      <p:sp>
        <p:nvSpPr>
          <p:cNvPr id="66562" name="Slide Number Placeholder 2"/>
          <p:cNvSpPr txBox="1">
            <a:spLocks noGrp="1"/>
          </p:cNvSpPr>
          <p:nvPr/>
        </p:nvSpPr>
        <p:spPr bwMode="auto">
          <a:xfrm>
            <a:off x="6934200" y="6400800"/>
            <a:ext cx="1905000" cy="457200"/>
          </a:xfrm>
          <a:prstGeom prst="rect">
            <a:avLst/>
          </a:prstGeom>
          <a:noFill/>
          <a:ln w="9525">
            <a:noFill/>
            <a:miter lim="800000"/>
            <a:headEnd/>
            <a:tailEnd/>
          </a:ln>
        </p:spPr>
        <p:txBody>
          <a:bodyPr/>
          <a:lstStyle/>
          <a:p>
            <a:pPr algn="r"/>
            <a:fld id="{248F0796-7289-4C15-AC57-816919732FAD}" type="slidenum">
              <a:rPr lang="ar-SA" sz="1200">
                <a:latin typeface="Helvetica" pitchFamily="34" charset="0"/>
              </a:rPr>
              <a:pPr algn="r"/>
              <a:t>1</a:t>
            </a:fld>
            <a:endParaRPr lang="en-US" sz="1200"/>
          </a:p>
        </p:txBody>
      </p:sp>
      <p:sp>
        <p:nvSpPr>
          <p:cNvPr id="66563" name="Slide Number Placeholder 4"/>
          <p:cNvSpPr txBox="1">
            <a:spLocks noGrp="1"/>
          </p:cNvSpPr>
          <p:nvPr/>
        </p:nvSpPr>
        <p:spPr bwMode="auto">
          <a:xfrm>
            <a:off x="6934200" y="6400800"/>
            <a:ext cx="1905000" cy="457200"/>
          </a:xfrm>
          <a:prstGeom prst="rect">
            <a:avLst/>
          </a:prstGeom>
          <a:noFill/>
          <a:ln w="9525">
            <a:noFill/>
            <a:miter lim="800000"/>
            <a:headEnd/>
            <a:tailEnd/>
          </a:ln>
        </p:spPr>
        <p:txBody>
          <a:bodyPr/>
          <a:lstStyle/>
          <a:p>
            <a:pPr algn="r"/>
            <a:fld id="{E5029A97-B710-429F-B3FD-322130ABB5B4}" type="slidenum">
              <a:rPr lang="ar-SA" sz="1200" b="1">
                <a:latin typeface="Helvetica" pitchFamily="34" charset="0"/>
              </a:rPr>
              <a:pPr algn="r"/>
              <a:t>1</a:t>
            </a:fld>
            <a:endParaRPr lang="en-US" sz="1200" b="1"/>
          </a:p>
        </p:txBody>
      </p:sp>
      <p:sp>
        <p:nvSpPr>
          <p:cNvPr id="66564" name="Rectangle 2"/>
          <p:cNvSpPr>
            <a:spLocks noGrp="1" noChangeArrowheads="1"/>
          </p:cNvSpPr>
          <p:nvPr>
            <p:ph type="ctrTitle" idx="4294967295"/>
          </p:nvPr>
        </p:nvSpPr>
        <p:spPr>
          <a:xfrm>
            <a:off x="685800" y="1912938"/>
            <a:ext cx="7772400" cy="1254125"/>
          </a:xfrm>
        </p:spPr>
        <p:txBody>
          <a:bodyPr/>
          <a:lstStyle/>
          <a:p>
            <a:pPr eaLnBrk="1" hangingPunct="1"/>
            <a:r>
              <a:rPr lang="en-US" sz="4000" b="1" dirty="0" smtClean="0"/>
              <a:t>Story Understanding and </a:t>
            </a:r>
            <a:br>
              <a:rPr lang="en-US" sz="4000" b="1" dirty="0" smtClean="0"/>
            </a:br>
            <a:r>
              <a:rPr lang="en-US" sz="4000" b="1" dirty="0" smtClean="0"/>
              <a:t>Script Learning</a:t>
            </a:r>
            <a:endParaRPr lang="en-US" sz="4000" b="1" dirty="0"/>
          </a:p>
        </p:txBody>
      </p:sp>
      <p:sp>
        <p:nvSpPr>
          <p:cNvPr id="66565" name="Rectangle 3"/>
          <p:cNvSpPr>
            <a:spLocks noGrp="1" noChangeArrowheads="1"/>
          </p:cNvSpPr>
          <p:nvPr>
            <p:ph type="subTitle" idx="4294967295"/>
          </p:nvPr>
        </p:nvSpPr>
        <p:spPr>
          <a:xfrm>
            <a:off x="1349375" y="3932238"/>
            <a:ext cx="6400800" cy="1752600"/>
          </a:xfrm>
        </p:spPr>
        <p:txBody>
          <a:bodyPr/>
          <a:lstStyle/>
          <a:p>
            <a:pPr marL="0" indent="0" algn="ctr" eaLnBrk="1" hangingPunct="1">
              <a:buFontTx/>
              <a:buNone/>
            </a:pPr>
            <a:r>
              <a:rPr lang="en-US" sz="3600" dirty="0">
                <a:solidFill>
                  <a:srgbClr val="FF0000"/>
                </a:solidFill>
              </a:rPr>
              <a:t>Raymond J. </a:t>
            </a:r>
            <a:r>
              <a:rPr lang="en-US" sz="3600" dirty="0" smtClean="0">
                <a:solidFill>
                  <a:srgbClr val="FF0000"/>
                </a:solidFill>
              </a:rPr>
              <a:t>Mooney</a:t>
            </a:r>
            <a:endParaRPr lang="en-US" dirty="0">
              <a:solidFill>
                <a:srgbClr val="FF0000"/>
              </a:solidFill>
            </a:endParaRPr>
          </a:p>
          <a:p>
            <a:pPr marL="0" indent="0" algn="ctr" eaLnBrk="1" hangingPunct="1">
              <a:buFontTx/>
              <a:buNone/>
            </a:pPr>
            <a:r>
              <a:rPr lang="en-US" dirty="0"/>
              <a:t>University of Texas at Austin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Co-References</a:t>
            </a:r>
          </a:p>
        </p:txBody>
      </p:sp>
      <p:sp>
        <p:nvSpPr>
          <p:cNvPr id="3" name="Content Placeholder 2"/>
          <p:cNvSpPr>
            <a:spLocks noGrp="1"/>
          </p:cNvSpPr>
          <p:nvPr>
            <p:ph idx="1"/>
          </p:nvPr>
        </p:nvSpPr>
        <p:spPr>
          <a:xfrm>
            <a:off x="676656" y="1371600"/>
            <a:ext cx="7918704" cy="4687888"/>
          </a:xfrm>
        </p:spPr>
        <p:txBody>
          <a:bodyPr/>
          <a:lstStyle/>
          <a:p>
            <a:pPr marL="0" indent="0">
              <a:buNone/>
            </a:pPr>
            <a:r>
              <a:rPr lang="en-US" dirty="0">
                <a:latin typeface="Arial Narrow" panose="020B0606020202030204" pitchFamily="34" charset="0"/>
              </a:rPr>
              <a:t>Mary walked into the hotel restaurant.  The waitress </a:t>
            </a:r>
            <a:r>
              <a:rPr lang="en-US" dirty="0" smtClean="0">
                <a:latin typeface="Arial Narrow" panose="020B0606020202030204" pitchFamily="34" charset="0"/>
              </a:rPr>
              <a:t>brought </a:t>
            </a:r>
            <a:r>
              <a:rPr lang="en-US" dirty="0">
                <a:latin typeface="Arial Narrow" panose="020B0606020202030204" pitchFamily="34" charset="0"/>
              </a:rPr>
              <a:t>the breakfast menu.  </a:t>
            </a:r>
            <a:r>
              <a:rPr lang="en-US" dirty="0">
                <a:solidFill>
                  <a:srgbClr val="C00000"/>
                </a:solidFill>
                <a:latin typeface="Arial Narrow" panose="020B0606020202030204" pitchFamily="34" charset="0"/>
              </a:rPr>
              <a:t>She</a:t>
            </a:r>
            <a:r>
              <a:rPr lang="en-US" dirty="0">
                <a:latin typeface="Arial Narrow" panose="020B0606020202030204" pitchFamily="34" charset="0"/>
              </a:rPr>
              <a:t> ordered a full stack of pancakes…..</a:t>
            </a:r>
          </a:p>
          <a:p>
            <a:endParaRPr lang="en-US" dirty="0"/>
          </a:p>
          <a:p>
            <a:r>
              <a:rPr lang="en-US" dirty="0"/>
              <a:t>Knowledge of script roles can provide crucial evidence to aid co-reference decisions.</a:t>
            </a:r>
          </a:p>
        </p:txBody>
      </p:sp>
      <p:sp>
        <p:nvSpPr>
          <p:cNvPr id="4" name="Slide Number Placeholder 3"/>
          <p:cNvSpPr>
            <a:spLocks noGrp="1"/>
          </p:cNvSpPr>
          <p:nvPr>
            <p:ph type="sldNum" sz="quarter" idx="11"/>
          </p:nvPr>
        </p:nvSpPr>
        <p:spPr/>
        <p:txBody>
          <a:bodyPr/>
          <a:lstStyle/>
          <a:p>
            <a:fld id="{C00908E0-2CD8-43DB-8F16-1B583539CFFD}" type="slidenum">
              <a:rPr lang="ar-SA" smtClean="0"/>
              <a:pPr/>
              <a:t>10</a:t>
            </a:fld>
            <a:endParaRPr lang="en-US">
              <a:latin typeface="Times New Roman" pitchFamily="18" charset="0"/>
            </a:endParaRPr>
          </a:p>
        </p:txBody>
      </p:sp>
    </p:spTree>
    <p:extLst>
      <p:ext uri="{BB962C8B-B14F-4D97-AF65-F5344CB8AC3E}">
        <p14:creationId xmlns:p14="http://schemas.microsoft.com/office/powerpoint/2010/main" xmlns="" val="2563740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Written Scripts</a:t>
            </a:r>
          </a:p>
        </p:txBody>
      </p:sp>
      <p:sp>
        <p:nvSpPr>
          <p:cNvPr id="3" name="Content Placeholder 2"/>
          <p:cNvSpPr>
            <a:spLocks noGrp="1"/>
          </p:cNvSpPr>
          <p:nvPr>
            <p:ph idx="1"/>
          </p:nvPr>
        </p:nvSpPr>
        <p:spPr/>
        <p:txBody>
          <a:bodyPr/>
          <a:lstStyle/>
          <a:p>
            <a:r>
              <a:rPr lang="en-US" dirty="0"/>
              <a:t>SAM (Script Applier Mechanism) was the first story-understanding system to use scripts </a:t>
            </a:r>
            <a:r>
              <a:rPr lang="en-US" sz="2800" dirty="0">
                <a:solidFill>
                  <a:srgbClr val="006600"/>
                </a:solidFill>
              </a:rPr>
              <a:t>(</a:t>
            </a:r>
            <a:r>
              <a:rPr lang="en-US" sz="2800" dirty="0" err="1">
                <a:solidFill>
                  <a:srgbClr val="006600"/>
                </a:solidFill>
              </a:rPr>
              <a:t>Cullingford</a:t>
            </a:r>
            <a:r>
              <a:rPr lang="en-US" sz="2800" dirty="0">
                <a:solidFill>
                  <a:srgbClr val="006600"/>
                </a:solidFill>
              </a:rPr>
              <a:t>, 1978).</a:t>
            </a:r>
          </a:p>
          <a:p>
            <a:r>
              <a:rPr lang="en-US" dirty="0"/>
              <a:t>FRUMP (Fast Reading, Understanding and Memory Program) was a follow-up system that used less detailed “sketchy scripts” to process UPI newswire articles and extract info about natural disasters, crimes, terrorist events, etc. </a:t>
            </a:r>
            <a:r>
              <a:rPr lang="en-US" sz="2800" dirty="0">
                <a:solidFill>
                  <a:srgbClr val="006600"/>
                </a:solidFill>
              </a:rPr>
              <a:t>(</a:t>
            </a:r>
            <a:r>
              <a:rPr lang="en-US" sz="2800" dirty="0" err="1">
                <a:solidFill>
                  <a:srgbClr val="006600"/>
                </a:solidFill>
              </a:rPr>
              <a:t>DeJong</a:t>
            </a:r>
            <a:r>
              <a:rPr lang="en-US" sz="2800" dirty="0">
                <a:solidFill>
                  <a:srgbClr val="006600"/>
                </a:solidFill>
              </a:rPr>
              <a:t>, 1979).</a:t>
            </a:r>
          </a:p>
        </p:txBody>
      </p:sp>
      <p:sp>
        <p:nvSpPr>
          <p:cNvPr id="4" name="Slide Number Placeholder 3"/>
          <p:cNvSpPr>
            <a:spLocks noGrp="1"/>
          </p:cNvSpPr>
          <p:nvPr>
            <p:ph type="sldNum" sz="quarter" idx="11"/>
          </p:nvPr>
        </p:nvSpPr>
        <p:spPr/>
        <p:txBody>
          <a:bodyPr/>
          <a:lstStyle/>
          <a:p>
            <a:fld id="{C00908E0-2CD8-43DB-8F16-1B583539CFFD}" type="slidenum">
              <a:rPr lang="ar-SA" smtClean="0"/>
              <a:pPr/>
              <a:t>11</a:t>
            </a:fld>
            <a:endParaRPr lang="en-US">
              <a:latin typeface="Times New Roman" pitchFamily="18" charset="0"/>
            </a:endParaRPr>
          </a:p>
        </p:txBody>
      </p:sp>
    </p:spTree>
    <p:extLst>
      <p:ext uri="{BB962C8B-B14F-4D97-AF65-F5344CB8AC3E}">
        <p14:creationId xmlns:p14="http://schemas.microsoft.com/office/powerpoint/2010/main" xmlns="" val="2296086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Script Learning</a:t>
            </a:r>
          </a:p>
        </p:txBody>
      </p:sp>
      <p:sp>
        <p:nvSpPr>
          <p:cNvPr id="3" name="Content Placeholder 2"/>
          <p:cNvSpPr>
            <a:spLocks noGrp="1"/>
          </p:cNvSpPr>
          <p:nvPr>
            <p:ph idx="1"/>
          </p:nvPr>
        </p:nvSpPr>
        <p:spPr/>
        <p:txBody>
          <a:bodyPr/>
          <a:lstStyle/>
          <a:p>
            <a:pPr eaLnBrk="1" hangingPunct="1"/>
            <a:r>
              <a:rPr lang="en-US" altLang="en-US" dirty="0"/>
              <a:t>My Ph.D. thesis research involved </a:t>
            </a:r>
            <a:r>
              <a:rPr lang="en-US" altLang="en-US" i="1" dirty="0"/>
              <a:t>learning</a:t>
            </a:r>
            <a:r>
              <a:rPr lang="en-US" altLang="en-US" dirty="0"/>
              <a:t> scripts </a:t>
            </a:r>
            <a:r>
              <a:rPr lang="en-US" altLang="en-US" sz="2800" dirty="0">
                <a:solidFill>
                  <a:srgbClr val="006600"/>
                </a:solidFill>
              </a:rPr>
              <a:t>(Mooney &amp; </a:t>
            </a:r>
            <a:r>
              <a:rPr lang="en-US" altLang="en-US" sz="2800" dirty="0" err="1">
                <a:solidFill>
                  <a:srgbClr val="006600"/>
                </a:solidFill>
              </a:rPr>
              <a:t>DeJong</a:t>
            </a:r>
            <a:r>
              <a:rPr lang="en-US" altLang="en-US" sz="2800" dirty="0">
                <a:solidFill>
                  <a:srgbClr val="006600"/>
                </a:solidFill>
              </a:rPr>
              <a:t>, 1985).</a:t>
            </a:r>
            <a:endParaRPr lang="en-US" altLang="en-US" dirty="0">
              <a:solidFill>
                <a:srgbClr val="006600"/>
              </a:solidFill>
            </a:endParaRPr>
          </a:p>
          <a:p>
            <a:pPr eaLnBrk="1" hangingPunct="1"/>
            <a:r>
              <a:rPr lang="en-US" altLang="en-US" dirty="0"/>
              <a:t>Used hand-coded symbolic knowledge to “deeply understand” short, concocted stories by understanding the plans and goals of the characters.</a:t>
            </a:r>
          </a:p>
          <a:p>
            <a:pPr eaLnBrk="1" hangingPunct="1"/>
            <a:r>
              <a:rPr lang="en-US" altLang="en-US" dirty="0"/>
              <a:t>G</a:t>
            </a:r>
            <a:r>
              <a:rPr lang="en-US" altLang="en-US" sz="2800" dirty="0"/>
              <a:t>ENESIS</a:t>
            </a:r>
            <a:r>
              <a:rPr lang="en-US" altLang="en-US" dirty="0"/>
              <a:t> learned new plan schemata (e.g. kidnapping) from a single example using explanation-based learning to improve its future understanding.</a:t>
            </a:r>
          </a:p>
          <a:p>
            <a:endParaRPr lang="en-US" dirty="0"/>
          </a:p>
        </p:txBody>
      </p:sp>
      <p:sp>
        <p:nvSpPr>
          <p:cNvPr id="4" name="Slide Number Placeholder 3"/>
          <p:cNvSpPr>
            <a:spLocks noGrp="1"/>
          </p:cNvSpPr>
          <p:nvPr>
            <p:ph type="sldNum" sz="quarter" idx="11"/>
          </p:nvPr>
        </p:nvSpPr>
        <p:spPr/>
        <p:txBody>
          <a:bodyPr/>
          <a:lstStyle/>
          <a:p>
            <a:fld id="{C00908E0-2CD8-43DB-8F16-1B583539CFFD}" type="slidenum">
              <a:rPr lang="ar-SA" smtClean="0"/>
              <a:pPr/>
              <a:t>12</a:t>
            </a:fld>
            <a:endParaRPr lang="en-US">
              <a:latin typeface="Times New Roman" pitchFamily="18" charset="0"/>
            </a:endParaRPr>
          </a:p>
        </p:txBody>
      </p:sp>
    </p:spTree>
    <p:extLst>
      <p:ext uri="{BB962C8B-B14F-4D97-AF65-F5344CB8AC3E}">
        <p14:creationId xmlns:p14="http://schemas.microsoft.com/office/powerpoint/2010/main" xmlns="" val="3482540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lnSpc>
                <a:spcPct val="90000"/>
              </a:lnSpc>
            </a:pPr>
            <a:r>
              <a:rPr lang="en-US" smtClean="0"/>
              <a:t>G</a:t>
            </a:r>
            <a:r>
              <a:rPr lang="en-US" sz="2800" smtClean="0"/>
              <a:t>ENESIS </a:t>
            </a:r>
            <a:r>
              <a:rPr lang="en-US" smtClean="0"/>
              <a:t>Trace </a:t>
            </a:r>
            <a:br>
              <a:rPr lang="en-US" smtClean="0"/>
            </a:br>
            <a:r>
              <a:rPr lang="en-US" sz="2800" smtClean="0"/>
              <a:t>Inititial Schema Learning</a:t>
            </a:r>
          </a:p>
        </p:txBody>
      </p:sp>
      <p:sp>
        <p:nvSpPr>
          <p:cNvPr id="21507" name="Text Box 5"/>
          <p:cNvSpPr txBox="1">
            <a:spLocks noChangeArrowheads="1"/>
          </p:cNvSpPr>
          <p:nvPr/>
        </p:nvSpPr>
        <p:spPr bwMode="auto">
          <a:xfrm>
            <a:off x="322263" y="1044575"/>
            <a:ext cx="8526462" cy="5715000"/>
          </a:xfrm>
          <a:prstGeom prst="rect">
            <a:avLst/>
          </a:prstGeom>
          <a:noFill/>
          <a:ln w="9525" algn="ctr">
            <a:noFill/>
            <a:miter lim="800000"/>
            <a:headEnd/>
            <a:tailEnd/>
          </a:ln>
        </p:spPr>
        <p:txBody>
          <a:bodyPr>
            <a:spAutoFit/>
          </a:bodyPr>
          <a:lstStyle/>
          <a:p>
            <a:r>
              <a:rPr lang="en-US" sz="1600" smtClean="0">
                <a:solidFill>
                  <a:srgbClr val="000000"/>
                </a:solidFill>
                <a:ea typeface="宋体" pitchFamily="2" charset="-122"/>
                <a:cs typeface="+mn-cs"/>
              </a:rPr>
              <a:t>Input: Fred is Mary's father and is a millionaire.  John approached Mary and pointed a gun at her.  She was wearing blue jeans.  He told her if she did not get in his car then he would shoot her.  He drove her to his hotel and locked her in his room.  John called Fred and told him John was holding Mary captive. John told Fred if Fred gave him 250000 dollars at Trenos then John would release Mary.  Fred paid him the ransom and the kidnapper released Mary. Valerie is Fred's wife and he told her that someone had kidnapped Mary.</a:t>
            </a:r>
          </a:p>
          <a:p>
            <a:endParaRPr lang="en-US" sz="1600" smtClean="0">
              <a:solidFill>
                <a:srgbClr val="000000"/>
              </a:solidFill>
              <a:ea typeface="宋体" pitchFamily="2" charset="-122"/>
              <a:cs typeface="+mn-cs"/>
            </a:endParaRPr>
          </a:p>
          <a:p>
            <a:r>
              <a:rPr lang="en-US" sz="1600" smtClean="0">
                <a:solidFill>
                  <a:srgbClr val="000000"/>
                </a:solidFill>
                <a:ea typeface="宋体" pitchFamily="2" charset="-122"/>
                <a:cs typeface="+mn-cs"/>
              </a:rPr>
              <a:t>Thematic goal achieved: John is happy that John has the $250000.</a:t>
            </a:r>
          </a:p>
          <a:p>
            <a:r>
              <a:rPr lang="en-US" sz="1600" smtClean="0">
                <a:solidFill>
                  <a:srgbClr val="000000"/>
                </a:solidFill>
                <a:ea typeface="宋体" pitchFamily="2" charset="-122"/>
                <a:cs typeface="+mn-cs"/>
              </a:rPr>
              <a:t>Explanation suitable for generalization. Pruning...Generalizing...Packaging...</a:t>
            </a:r>
          </a:p>
          <a:p>
            <a:r>
              <a:rPr lang="en-US" sz="1600" smtClean="0">
                <a:solidFill>
                  <a:srgbClr val="000000"/>
                </a:solidFill>
                <a:ea typeface="宋体" pitchFamily="2" charset="-122"/>
                <a:cs typeface="+mn-cs"/>
              </a:rPr>
              <a:t>Creating New Schema: (CaptureBargain ?x55 ?a34 ?b9 ?c4 ?r5 ?y5 ?l11)</a:t>
            </a:r>
          </a:p>
          <a:p>
            <a:r>
              <a:rPr lang="en-US" sz="1600" smtClean="0">
                <a:solidFill>
                  <a:srgbClr val="000000"/>
                </a:solidFill>
                <a:ea typeface="宋体" pitchFamily="2" charset="-122"/>
                <a:cs typeface="+mn-cs"/>
              </a:rPr>
              <a:t>?b9 is a person.  ?c4 is a location.  ?r5 is a room.  ?c4 is in ?r5.  ?x55 is a character.  ?b9 is free.  ?x55 captures ?b9 and locks him/her in ?r5.  ?a34 is a character.  ?x55 contacts ?a34 and tells it that ?b9 is ?x55's captive.  ?y5 is a valuable.  ?x55 wants to have ?y5 more than it wants ?b9 to be ?x55's captive.  ?a34 has a positive relationship with ?b9.  ?a34 has ?y5.  ?x55 and ?a34 carry out a bargain in which ?x55 releases ?b9 and ?a34 gives ?x55 ?y5 at ?l11.</a:t>
            </a:r>
          </a:p>
          <a:p>
            <a:endParaRPr lang="en-US" sz="1600" smtClean="0">
              <a:solidFill>
                <a:srgbClr val="000000"/>
              </a:solidFill>
              <a:ea typeface="宋体" pitchFamily="2" charset="-122"/>
              <a:cs typeface="+mn-cs"/>
            </a:endParaRPr>
          </a:p>
          <a:p>
            <a:r>
              <a:rPr lang="en-US" sz="1600" smtClean="0">
                <a:solidFill>
                  <a:srgbClr val="000000"/>
                </a:solidFill>
                <a:ea typeface="宋体" pitchFamily="2" charset="-122"/>
                <a:cs typeface="+mn-cs"/>
              </a:rPr>
              <a:t>Unknown word 'ransom' refers to ?y5 in CaptureBargain</a:t>
            </a:r>
          </a:p>
          <a:p>
            <a:r>
              <a:rPr lang="en-US" sz="1600" smtClean="0">
                <a:solidFill>
                  <a:srgbClr val="000000"/>
                </a:solidFill>
                <a:ea typeface="宋体" pitchFamily="2" charset="-122"/>
                <a:cs typeface="+mn-cs"/>
              </a:rPr>
              <a:t>Unknown word 'kidnapper' refers to ?x55 in CaptureBargain</a:t>
            </a:r>
          </a:p>
          <a:p>
            <a:r>
              <a:rPr lang="en-US" sz="1600" smtClean="0">
                <a:solidFill>
                  <a:srgbClr val="000000"/>
                </a:solidFill>
                <a:ea typeface="宋体" pitchFamily="2" charset="-122"/>
                <a:cs typeface="+mn-cs"/>
              </a:rPr>
              <a:t>Having: ?x55 captured ?b9. suggest CaptureBargain</a:t>
            </a:r>
          </a:p>
          <a:p>
            <a:r>
              <a:rPr lang="en-US" sz="1600" smtClean="0">
                <a:solidFill>
                  <a:srgbClr val="000000"/>
                </a:solidFill>
                <a:ea typeface="宋体" pitchFamily="2" charset="-122"/>
                <a:cs typeface="+mn-cs"/>
              </a:rPr>
              <a:t>Having: ?x55 contacted ?a34 and told it that ?b9 was ?x55's captive. suggest CaptureBargain</a:t>
            </a:r>
          </a:p>
          <a:p>
            <a:r>
              <a:rPr lang="en-US" sz="1600" smtClean="0">
                <a:solidFill>
                  <a:srgbClr val="000000"/>
                </a:solidFill>
                <a:ea typeface="宋体" pitchFamily="2" charset="-122"/>
                <a:cs typeface="+mn-cs"/>
              </a:rPr>
              <a:t>Having: ?x55 and ?a34 carried out a bargain in which ?x55 released ?b9 and ?a34 gave ?x55 ?y5 at ?l11. suggest CaptureBargain</a:t>
            </a:r>
          </a:p>
          <a:p>
            <a:r>
              <a:rPr lang="en-US" sz="1600" smtClean="0">
                <a:solidFill>
                  <a:srgbClr val="000000"/>
                </a:solidFill>
                <a:ea typeface="宋体" pitchFamily="2" charset="-122"/>
                <a:cs typeface="+mn-cs"/>
              </a:rPr>
              <a:t>Unknown word '?x55 kidnap ?b9' refers to CaptureBargain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Explanation Graph of Story</a:t>
            </a:r>
          </a:p>
        </p:txBody>
      </p:sp>
      <p:pic>
        <p:nvPicPr>
          <p:cNvPr id="25603" name="Picture 5" descr="genesis-fig"/>
          <p:cNvPicPr>
            <a:picLocks noChangeAspect="1" noChangeArrowheads="1"/>
          </p:cNvPicPr>
          <p:nvPr/>
        </p:nvPicPr>
        <p:blipFill>
          <a:blip r:embed="rId3" cstate="print"/>
          <a:srcRect/>
          <a:stretch>
            <a:fillRect/>
          </a:stretch>
        </p:blipFill>
        <p:spPr bwMode="auto">
          <a:xfrm rot="-120443">
            <a:off x="1549400" y="989013"/>
            <a:ext cx="6116638" cy="5868987"/>
          </a:xfrm>
          <a:prstGeom prst="rect">
            <a:avLst/>
          </a:prstGeom>
          <a:noFill/>
          <a:ln w="9525">
            <a:noFill/>
            <a:miter lim="800000"/>
            <a:headEnd/>
            <a:tailEnd/>
          </a:ln>
        </p:spPr>
      </p:pic>
      <p:sp>
        <p:nvSpPr>
          <p:cNvPr id="25604" name="Rectangle 6"/>
          <p:cNvSpPr>
            <a:spLocks noChangeArrowheads="1"/>
          </p:cNvSpPr>
          <p:nvPr/>
        </p:nvSpPr>
        <p:spPr bwMode="auto">
          <a:xfrm>
            <a:off x="1365250" y="987425"/>
            <a:ext cx="6559550" cy="328613"/>
          </a:xfrm>
          <a:prstGeom prst="rect">
            <a:avLst/>
          </a:prstGeom>
          <a:solidFill>
            <a:schemeClr val="bg1"/>
          </a:solidFill>
          <a:ln w="9525" algn="ctr">
            <a:noFill/>
            <a:miter lim="800000"/>
            <a:headEnd/>
            <a:tailEnd/>
          </a:ln>
        </p:spPr>
        <p:txBody>
          <a:bodyPr wrap="none" anchor="ctr">
            <a:spAutoFit/>
          </a:bodyPr>
          <a:lstStyle/>
          <a:p>
            <a:pPr algn="ctr"/>
            <a:endParaRPr lang="en-US" sz="2400" smtClean="0">
              <a:solidFill>
                <a:srgbClr val="000000"/>
              </a:solidFill>
              <a:ea typeface="宋体" pitchFamily="2" charset="-122"/>
              <a:cs typeface="+mn-cs"/>
            </a:endParaRPr>
          </a:p>
        </p:txBody>
      </p:sp>
      <p:sp>
        <p:nvSpPr>
          <p:cNvPr id="25605" name="Rectangle 7"/>
          <p:cNvSpPr>
            <a:spLocks noChangeArrowheads="1"/>
          </p:cNvSpPr>
          <p:nvPr/>
        </p:nvSpPr>
        <p:spPr bwMode="auto">
          <a:xfrm>
            <a:off x="1116013" y="6616700"/>
            <a:ext cx="6559550" cy="328613"/>
          </a:xfrm>
          <a:prstGeom prst="rect">
            <a:avLst/>
          </a:prstGeom>
          <a:solidFill>
            <a:schemeClr val="bg1"/>
          </a:solidFill>
          <a:ln w="9525" algn="ctr">
            <a:noFill/>
            <a:miter lim="800000"/>
            <a:headEnd/>
            <a:tailEnd/>
          </a:ln>
        </p:spPr>
        <p:txBody>
          <a:bodyPr wrap="none" anchor="ctr">
            <a:spAutoFit/>
          </a:bodyPr>
          <a:lstStyle/>
          <a:p>
            <a:pPr algn="ctr"/>
            <a:endParaRPr lang="en-US" sz="2400" smtClean="0">
              <a:solidFill>
                <a:srgbClr val="000000"/>
              </a:solidFill>
              <a:ea typeface="宋体" pitchFamily="2" charset="-122"/>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G</a:t>
            </a:r>
            <a:r>
              <a:rPr lang="en-US" sz="2800" smtClean="0"/>
              <a:t>ENESIS </a:t>
            </a:r>
            <a:r>
              <a:rPr lang="en-US" smtClean="0"/>
              <a:t>Trace</a:t>
            </a:r>
            <a:br>
              <a:rPr lang="en-US" smtClean="0"/>
            </a:br>
            <a:r>
              <a:rPr lang="en-US" sz="2800" smtClean="0"/>
              <a:t>Question Answering</a:t>
            </a:r>
          </a:p>
        </p:txBody>
      </p:sp>
      <p:sp>
        <p:nvSpPr>
          <p:cNvPr id="22531" name="Text Box 5"/>
          <p:cNvSpPr txBox="1">
            <a:spLocks noChangeArrowheads="1"/>
          </p:cNvSpPr>
          <p:nvPr/>
        </p:nvSpPr>
        <p:spPr bwMode="auto">
          <a:xfrm>
            <a:off x="4211638" y="2859088"/>
            <a:ext cx="184150" cy="457200"/>
          </a:xfrm>
          <a:prstGeom prst="rect">
            <a:avLst/>
          </a:prstGeom>
          <a:noFill/>
          <a:ln w="9525" algn="ctr">
            <a:noFill/>
            <a:miter lim="800000"/>
            <a:headEnd/>
            <a:tailEnd/>
          </a:ln>
        </p:spPr>
        <p:txBody>
          <a:bodyPr wrap="none">
            <a:spAutoFit/>
          </a:bodyPr>
          <a:lstStyle/>
          <a:p>
            <a:pPr algn="ctr"/>
            <a:endParaRPr lang="en-US" sz="2400" smtClean="0">
              <a:solidFill>
                <a:srgbClr val="000000"/>
              </a:solidFill>
              <a:ea typeface="宋体" pitchFamily="2" charset="-122"/>
              <a:cs typeface="+mn-cs"/>
            </a:endParaRPr>
          </a:p>
        </p:txBody>
      </p:sp>
      <p:sp>
        <p:nvSpPr>
          <p:cNvPr id="22532" name="Text Box 6"/>
          <p:cNvSpPr txBox="1">
            <a:spLocks noChangeArrowheads="1"/>
          </p:cNvSpPr>
          <p:nvPr/>
        </p:nvSpPr>
        <p:spPr bwMode="auto">
          <a:xfrm>
            <a:off x="309563" y="1085850"/>
            <a:ext cx="8526462" cy="5470525"/>
          </a:xfrm>
          <a:prstGeom prst="rect">
            <a:avLst/>
          </a:prstGeom>
          <a:noFill/>
          <a:ln w="9525" algn="ctr">
            <a:noFill/>
            <a:miter lim="800000"/>
            <a:headEnd/>
            <a:tailEnd/>
          </a:ln>
        </p:spPr>
        <p:txBody>
          <a:bodyPr>
            <a:spAutoFit/>
          </a:bodyPr>
          <a:lstStyle/>
          <a:p>
            <a:r>
              <a:rPr lang="en-US" sz="1600" smtClean="0">
                <a:solidFill>
                  <a:srgbClr val="000000"/>
                </a:solidFill>
                <a:ea typeface="宋体" pitchFamily="2" charset="-122"/>
                <a:cs typeface="+mn-cs"/>
              </a:rPr>
              <a:t>Ready for questions:</a:t>
            </a:r>
          </a:p>
          <a:p>
            <a:r>
              <a:rPr lang="en-US" sz="1600" smtClean="0">
                <a:solidFill>
                  <a:srgbClr val="000000"/>
                </a:solidFill>
                <a:ea typeface="宋体" pitchFamily="2" charset="-122"/>
                <a:cs typeface="+mn-cs"/>
              </a:rPr>
              <a:t>&gt;Summarize</a:t>
            </a:r>
          </a:p>
          <a:p>
            <a:r>
              <a:rPr lang="en-US" sz="1600" smtClean="0">
                <a:solidFill>
                  <a:srgbClr val="000000"/>
                </a:solidFill>
                <a:ea typeface="宋体" pitchFamily="2" charset="-122"/>
                <a:cs typeface="+mn-cs"/>
              </a:rPr>
              <a:t>Mary was free.  John captured Mary and locked her in a room.  John contacted Fred and told him that Mary was John's captive.  John wanted to have $250000 more than he wanted Mary to be John's captive.  Fred had a positive relationship with Mary.  Fred had the $250000.  John and Fred carried out a bargain in which John released Mary and Fred gave John the $250000 at Trenos.</a:t>
            </a:r>
          </a:p>
          <a:p>
            <a:endParaRPr lang="en-US" sz="1600" smtClean="0">
              <a:solidFill>
                <a:srgbClr val="000000"/>
              </a:solidFill>
              <a:ea typeface="宋体" pitchFamily="2" charset="-122"/>
              <a:cs typeface="+mn-cs"/>
            </a:endParaRPr>
          </a:p>
          <a:p>
            <a:r>
              <a:rPr lang="en-US" sz="1600" smtClean="0">
                <a:solidFill>
                  <a:srgbClr val="000000"/>
                </a:solidFill>
                <a:ea typeface="宋体" pitchFamily="2" charset="-122"/>
                <a:cs typeface="+mn-cs"/>
              </a:rPr>
              <a:t>&gt;Why did John approach Mary?</a:t>
            </a:r>
          </a:p>
          <a:p>
            <a:r>
              <a:rPr lang="en-US" sz="1600" smtClean="0">
                <a:solidFill>
                  <a:srgbClr val="000000"/>
                </a:solidFill>
                <a:ea typeface="宋体" pitchFamily="2" charset="-122"/>
                <a:cs typeface="+mn-cs"/>
              </a:rPr>
              <a:t>So John could aim the gun at Mary.</a:t>
            </a:r>
          </a:p>
          <a:p>
            <a:endParaRPr lang="en-US" sz="1600" smtClean="0">
              <a:solidFill>
                <a:srgbClr val="000000"/>
              </a:solidFill>
              <a:ea typeface="宋体" pitchFamily="2" charset="-122"/>
              <a:cs typeface="+mn-cs"/>
            </a:endParaRPr>
          </a:p>
          <a:p>
            <a:r>
              <a:rPr lang="en-US" sz="1600" smtClean="0">
                <a:solidFill>
                  <a:srgbClr val="000000"/>
                </a:solidFill>
                <a:ea typeface="宋体" pitchFamily="2" charset="-122"/>
                <a:cs typeface="+mn-cs"/>
              </a:rPr>
              <a:t>&gt;Why did John aim the gun at Mary?</a:t>
            </a:r>
          </a:p>
          <a:p>
            <a:r>
              <a:rPr lang="en-US" sz="1600" smtClean="0">
                <a:solidFill>
                  <a:srgbClr val="000000"/>
                </a:solidFill>
                <a:ea typeface="宋体" pitchFamily="2" charset="-122"/>
                <a:cs typeface="+mn-cs"/>
              </a:rPr>
              <a:t>So John could threaten to shoot Mary with the gun unless Mary went from John in to the car.</a:t>
            </a:r>
          </a:p>
          <a:p>
            <a:endParaRPr lang="en-US" sz="1600" smtClean="0">
              <a:solidFill>
                <a:srgbClr val="000000"/>
              </a:solidFill>
              <a:ea typeface="宋体" pitchFamily="2" charset="-122"/>
              <a:cs typeface="+mn-cs"/>
            </a:endParaRPr>
          </a:p>
          <a:p>
            <a:r>
              <a:rPr lang="en-US" sz="1600" smtClean="0">
                <a:solidFill>
                  <a:srgbClr val="000000"/>
                </a:solidFill>
                <a:ea typeface="宋体" pitchFamily="2" charset="-122"/>
                <a:cs typeface="+mn-cs"/>
              </a:rPr>
              <a:t>&gt;Why did Mary get into the car?</a:t>
            </a:r>
          </a:p>
          <a:p>
            <a:r>
              <a:rPr lang="en-US" sz="1600" smtClean="0">
                <a:solidFill>
                  <a:srgbClr val="000000"/>
                </a:solidFill>
                <a:ea typeface="宋体" pitchFamily="2" charset="-122"/>
                <a:cs typeface="+mn-cs"/>
              </a:rPr>
              <a:t>Because Mary wanted not to be shot and because Mary believed that if Mary did not go from John into the car then John would shoot Mary with the gun.</a:t>
            </a:r>
          </a:p>
          <a:p>
            <a:endParaRPr lang="en-US" sz="1600" smtClean="0">
              <a:solidFill>
                <a:srgbClr val="000000"/>
              </a:solidFill>
              <a:ea typeface="宋体" pitchFamily="2" charset="-122"/>
              <a:cs typeface="+mn-cs"/>
            </a:endParaRPr>
          </a:p>
          <a:p>
            <a:r>
              <a:rPr lang="en-US" sz="1600" smtClean="0">
                <a:solidFill>
                  <a:srgbClr val="000000"/>
                </a:solidFill>
                <a:ea typeface="宋体" pitchFamily="2" charset="-122"/>
                <a:cs typeface="+mn-cs"/>
              </a:rPr>
              <a:t>&gt;Why did John threaten to shoot Mary unless she got in the car?</a:t>
            </a:r>
          </a:p>
          <a:p>
            <a:r>
              <a:rPr lang="en-US" sz="1600" smtClean="0">
                <a:solidFill>
                  <a:srgbClr val="000000"/>
                </a:solidFill>
                <a:ea typeface="宋体" pitchFamily="2" charset="-122"/>
                <a:cs typeface="+mn-cs"/>
              </a:rPr>
              <a:t>So John could drive Mary to the hotel in the car.</a:t>
            </a:r>
          </a:p>
          <a:p>
            <a:endParaRPr lang="en-US" sz="1600" smtClean="0">
              <a:solidFill>
                <a:srgbClr val="000000"/>
              </a:solidFill>
              <a:ea typeface="宋体" pitchFamily="2" charset="-122"/>
              <a:cs typeface="+mn-cs"/>
            </a:endParaRPr>
          </a:p>
          <a:p>
            <a:r>
              <a:rPr lang="en-US" sz="1600" smtClean="0">
                <a:solidFill>
                  <a:srgbClr val="000000"/>
                </a:solidFill>
                <a:ea typeface="宋体" pitchFamily="2" charset="-122"/>
                <a:cs typeface="+mn-cs"/>
              </a:rPr>
              <a:t>&gt;Why did John drive Mary to the hotel?</a:t>
            </a:r>
          </a:p>
          <a:p>
            <a:r>
              <a:rPr lang="en-US" sz="1600" smtClean="0">
                <a:solidFill>
                  <a:srgbClr val="000000"/>
                </a:solidFill>
                <a:ea typeface="宋体" pitchFamily="2" charset="-122"/>
                <a:cs typeface="+mn-cs"/>
              </a:rPr>
              <a:t>So John could move Mary from the hotel into the room.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4211638" y="2859088"/>
            <a:ext cx="184150" cy="457200"/>
          </a:xfrm>
          <a:prstGeom prst="rect">
            <a:avLst/>
          </a:prstGeom>
          <a:noFill/>
          <a:ln w="9525" algn="ctr">
            <a:noFill/>
            <a:miter lim="800000"/>
            <a:headEnd/>
            <a:tailEnd/>
          </a:ln>
        </p:spPr>
        <p:txBody>
          <a:bodyPr wrap="none">
            <a:spAutoFit/>
          </a:bodyPr>
          <a:lstStyle/>
          <a:p>
            <a:pPr algn="ctr"/>
            <a:endParaRPr lang="en-US" sz="2400" smtClean="0">
              <a:solidFill>
                <a:srgbClr val="000000"/>
              </a:solidFill>
              <a:ea typeface="宋体" pitchFamily="2" charset="-122"/>
              <a:cs typeface="+mn-cs"/>
            </a:endParaRPr>
          </a:p>
        </p:txBody>
      </p:sp>
      <p:sp>
        <p:nvSpPr>
          <p:cNvPr id="23555" name="Text Box 4"/>
          <p:cNvSpPr txBox="1">
            <a:spLocks noChangeArrowheads="1"/>
          </p:cNvSpPr>
          <p:nvPr/>
        </p:nvSpPr>
        <p:spPr bwMode="auto">
          <a:xfrm>
            <a:off x="269875" y="1277938"/>
            <a:ext cx="8526463" cy="5226050"/>
          </a:xfrm>
          <a:prstGeom prst="rect">
            <a:avLst/>
          </a:prstGeom>
          <a:noFill/>
          <a:ln w="9525" algn="ctr">
            <a:noFill/>
            <a:miter lim="800000"/>
            <a:headEnd/>
            <a:tailEnd/>
          </a:ln>
        </p:spPr>
        <p:txBody>
          <a:bodyPr>
            <a:spAutoFit/>
          </a:bodyPr>
          <a:lstStyle/>
          <a:p>
            <a:r>
              <a:rPr lang="en-US" sz="1600" smtClean="0">
                <a:solidFill>
                  <a:srgbClr val="000000"/>
                </a:solidFill>
                <a:ea typeface="宋体" pitchFamily="2" charset="-122"/>
                <a:cs typeface="+mn-cs"/>
              </a:rPr>
              <a:t>&gt;Why did John move Mary into the room?</a:t>
            </a:r>
          </a:p>
          <a:p>
            <a:r>
              <a:rPr lang="en-US" sz="1600" smtClean="0">
                <a:solidFill>
                  <a:srgbClr val="000000"/>
                </a:solidFill>
                <a:ea typeface="宋体" pitchFamily="2" charset="-122"/>
                <a:cs typeface="+mn-cs"/>
              </a:rPr>
              <a:t>So John could confine Mary in the room.</a:t>
            </a:r>
          </a:p>
          <a:p>
            <a:endParaRPr lang="en-US" sz="1600" smtClean="0">
              <a:solidFill>
                <a:srgbClr val="000000"/>
              </a:solidFill>
              <a:ea typeface="宋体" pitchFamily="2" charset="-122"/>
              <a:cs typeface="+mn-cs"/>
            </a:endParaRPr>
          </a:p>
          <a:p>
            <a:r>
              <a:rPr lang="en-US" sz="1600" smtClean="0">
                <a:solidFill>
                  <a:srgbClr val="000000"/>
                </a:solidFill>
                <a:ea typeface="宋体" pitchFamily="2" charset="-122"/>
                <a:cs typeface="+mn-cs"/>
              </a:rPr>
              <a:t>&gt;Why did John confine Mary in the room?</a:t>
            </a:r>
          </a:p>
          <a:p>
            <a:r>
              <a:rPr lang="en-US" sz="1600" smtClean="0">
                <a:solidFill>
                  <a:srgbClr val="000000"/>
                </a:solidFill>
                <a:ea typeface="宋体" pitchFamily="2" charset="-122"/>
                <a:cs typeface="+mn-cs"/>
              </a:rPr>
              <a:t>So John could call Fred and could tell him that Mary was John's captive and so John and Fred could carry out a bargain in which John released Mary and Fred gave John the $250000 at Trenos.</a:t>
            </a:r>
          </a:p>
          <a:p>
            <a:endParaRPr lang="en-US" sz="1600" smtClean="0">
              <a:solidFill>
                <a:srgbClr val="000000"/>
              </a:solidFill>
              <a:ea typeface="宋体" pitchFamily="2" charset="-122"/>
              <a:cs typeface="+mn-cs"/>
            </a:endParaRPr>
          </a:p>
          <a:p>
            <a:r>
              <a:rPr lang="en-US" sz="1600" smtClean="0">
                <a:solidFill>
                  <a:srgbClr val="000000"/>
                </a:solidFill>
                <a:ea typeface="宋体" pitchFamily="2" charset="-122"/>
                <a:cs typeface="+mn-cs"/>
              </a:rPr>
              <a:t>&gt;Why did John tell Fred that John was holding Mary captive?</a:t>
            </a:r>
          </a:p>
          <a:p>
            <a:r>
              <a:rPr lang="en-US" sz="1600" smtClean="0">
                <a:solidFill>
                  <a:srgbClr val="000000"/>
                </a:solidFill>
                <a:ea typeface="宋体" pitchFamily="2" charset="-122"/>
                <a:cs typeface="+mn-cs"/>
              </a:rPr>
              <a:t>So John and Fred could carry out a bargain in which John released Mary and Fred gave John the $250000 at Trenos.</a:t>
            </a:r>
          </a:p>
          <a:p>
            <a:endParaRPr lang="en-US" sz="1600" smtClean="0">
              <a:solidFill>
                <a:srgbClr val="000000"/>
              </a:solidFill>
              <a:ea typeface="宋体" pitchFamily="2" charset="-122"/>
              <a:cs typeface="+mn-cs"/>
            </a:endParaRPr>
          </a:p>
          <a:p>
            <a:r>
              <a:rPr lang="en-US" sz="1600" smtClean="0">
                <a:solidFill>
                  <a:srgbClr val="000000"/>
                </a:solidFill>
                <a:ea typeface="宋体" pitchFamily="2" charset="-122"/>
                <a:cs typeface="+mn-cs"/>
              </a:rPr>
              <a:t>&gt;Why did Fred give John the money?</a:t>
            </a:r>
          </a:p>
          <a:p>
            <a:r>
              <a:rPr lang="en-US" sz="1600" smtClean="0">
                <a:solidFill>
                  <a:srgbClr val="000000"/>
                </a:solidFill>
                <a:ea typeface="宋体" pitchFamily="2" charset="-122"/>
                <a:cs typeface="+mn-cs"/>
              </a:rPr>
              <a:t>Because Fred believed that if Fred gave John the $250000 at Trenos then John would release Mary and because Fred wanted Mary to be free more than he wanted to have the $250000.</a:t>
            </a:r>
          </a:p>
          <a:p>
            <a:endParaRPr lang="en-US" sz="1600" smtClean="0">
              <a:solidFill>
                <a:srgbClr val="000000"/>
              </a:solidFill>
              <a:ea typeface="宋体" pitchFamily="2" charset="-122"/>
              <a:cs typeface="+mn-cs"/>
            </a:endParaRPr>
          </a:p>
          <a:p>
            <a:r>
              <a:rPr lang="en-US" sz="1600" smtClean="0">
                <a:solidFill>
                  <a:srgbClr val="000000"/>
                </a:solidFill>
                <a:ea typeface="宋体" pitchFamily="2" charset="-122"/>
                <a:cs typeface="+mn-cs"/>
              </a:rPr>
              <a:t>&gt;Why did Fred have $250000?</a:t>
            </a:r>
          </a:p>
          <a:p>
            <a:r>
              <a:rPr lang="en-US" sz="1600" smtClean="0">
                <a:solidFill>
                  <a:srgbClr val="000000"/>
                </a:solidFill>
                <a:ea typeface="宋体" pitchFamily="2" charset="-122"/>
                <a:cs typeface="+mn-cs"/>
              </a:rPr>
              <a:t>Because Fred had millions of dollars.</a:t>
            </a:r>
          </a:p>
          <a:p>
            <a:endParaRPr lang="en-US" sz="1600" smtClean="0">
              <a:solidFill>
                <a:srgbClr val="000000"/>
              </a:solidFill>
              <a:ea typeface="宋体" pitchFamily="2" charset="-122"/>
              <a:cs typeface="+mn-cs"/>
            </a:endParaRPr>
          </a:p>
          <a:p>
            <a:r>
              <a:rPr lang="en-US" sz="1600" smtClean="0">
                <a:solidFill>
                  <a:srgbClr val="000000"/>
                </a:solidFill>
                <a:ea typeface="宋体" pitchFamily="2" charset="-122"/>
                <a:cs typeface="+mn-cs"/>
              </a:rPr>
              <a:t>&gt;Why did Fred believe that John was holding Mary captive?</a:t>
            </a:r>
          </a:p>
          <a:p>
            <a:r>
              <a:rPr lang="en-US" sz="1600" smtClean="0">
                <a:solidFill>
                  <a:srgbClr val="000000"/>
                </a:solidFill>
                <a:ea typeface="宋体" pitchFamily="2" charset="-122"/>
                <a:cs typeface="+mn-cs"/>
              </a:rPr>
              <a:t>Because John called Fred and told him that Mary was John's captive.</a:t>
            </a:r>
          </a:p>
          <a:p>
            <a:endParaRPr lang="en-US" sz="1600" smtClean="0">
              <a:solidFill>
                <a:srgbClr val="000000"/>
              </a:solidFill>
              <a:ea typeface="宋体" pitchFamily="2" charset="-122"/>
              <a:cs typeface="+mn-cs"/>
            </a:endParaRPr>
          </a:p>
        </p:txBody>
      </p:sp>
      <p:sp>
        <p:nvSpPr>
          <p:cNvPr id="23556" name="Rectangle 5"/>
          <p:cNvSpPr>
            <a:spLocks noGrp="1" noChangeArrowheads="1"/>
          </p:cNvSpPr>
          <p:nvPr>
            <p:ph type="title"/>
          </p:nvPr>
        </p:nvSpPr>
        <p:spPr/>
        <p:txBody>
          <a:bodyPr/>
          <a:lstStyle/>
          <a:p>
            <a:pPr eaLnBrk="1" hangingPunct="1"/>
            <a:r>
              <a:rPr lang="en-US" smtClean="0"/>
              <a:t>G</a:t>
            </a:r>
            <a:r>
              <a:rPr lang="en-US" sz="2800" smtClean="0"/>
              <a:t>ENESIS </a:t>
            </a:r>
            <a:r>
              <a:rPr lang="en-US" smtClean="0"/>
              <a:t>Trace</a:t>
            </a:r>
            <a:br>
              <a:rPr lang="en-US" smtClean="0"/>
            </a:br>
            <a:r>
              <a:rPr lang="en-US" sz="2800" smtClean="0"/>
              <a:t>Question Answering (Cont.)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G</a:t>
            </a:r>
            <a:r>
              <a:rPr lang="en-US" sz="2800" smtClean="0"/>
              <a:t>ENESIS </a:t>
            </a:r>
            <a:r>
              <a:rPr lang="en-US" smtClean="0"/>
              <a:t>Trace</a:t>
            </a:r>
            <a:br>
              <a:rPr lang="en-US" smtClean="0"/>
            </a:br>
            <a:r>
              <a:rPr lang="en-US" sz="2800" smtClean="0"/>
              <a:t>Question Answering (Cont.)</a:t>
            </a:r>
          </a:p>
        </p:txBody>
      </p:sp>
      <p:sp>
        <p:nvSpPr>
          <p:cNvPr id="24579" name="Text Box 3"/>
          <p:cNvSpPr txBox="1">
            <a:spLocks noChangeArrowheads="1"/>
          </p:cNvSpPr>
          <p:nvPr/>
        </p:nvSpPr>
        <p:spPr bwMode="auto">
          <a:xfrm>
            <a:off x="4211638" y="2859088"/>
            <a:ext cx="184150" cy="457200"/>
          </a:xfrm>
          <a:prstGeom prst="rect">
            <a:avLst/>
          </a:prstGeom>
          <a:noFill/>
          <a:ln w="9525" algn="ctr">
            <a:noFill/>
            <a:miter lim="800000"/>
            <a:headEnd/>
            <a:tailEnd/>
          </a:ln>
        </p:spPr>
        <p:txBody>
          <a:bodyPr wrap="none">
            <a:spAutoFit/>
          </a:bodyPr>
          <a:lstStyle/>
          <a:p>
            <a:pPr algn="ctr"/>
            <a:endParaRPr lang="en-US" sz="2400" smtClean="0">
              <a:solidFill>
                <a:srgbClr val="000000"/>
              </a:solidFill>
              <a:ea typeface="宋体" pitchFamily="2" charset="-122"/>
              <a:cs typeface="+mn-cs"/>
            </a:endParaRPr>
          </a:p>
        </p:txBody>
      </p:sp>
      <p:sp>
        <p:nvSpPr>
          <p:cNvPr id="24580" name="Text Box 4"/>
          <p:cNvSpPr txBox="1">
            <a:spLocks noChangeArrowheads="1"/>
          </p:cNvSpPr>
          <p:nvPr/>
        </p:nvSpPr>
        <p:spPr bwMode="auto">
          <a:xfrm>
            <a:off x="309563" y="1085850"/>
            <a:ext cx="8526462" cy="336550"/>
          </a:xfrm>
          <a:prstGeom prst="rect">
            <a:avLst/>
          </a:prstGeom>
          <a:noFill/>
          <a:ln w="9525" algn="ctr">
            <a:noFill/>
            <a:miter lim="800000"/>
            <a:headEnd/>
            <a:tailEnd/>
          </a:ln>
        </p:spPr>
        <p:txBody>
          <a:bodyPr>
            <a:spAutoFit/>
          </a:bodyPr>
          <a:lstStyle/>
          <a:p>
            <a:endParaRPr lang="en-US" sz="1600" smtClean="0">
              <a:solidFill>
                <a:srgbClr val="000000"/>
              </a:solidFill>
              <a:ea typeface="宋体" pitchFamily="2" charset="-122"/>
              <a:cs typeface="+mn-cs"/>
            </a:endParaRPr>
          </a:p>
        </p:txBody>
      </p:sp>
      <p:sp>
        <p:nvSpPr>
          <p:cNvPr id="24581" name="Text Box 5"/>
          <p:cNvSpPr txBox="1">
            <a:spLocks noChangeArrowheads="1"/>
          </p:cNvSpPr>
          <p:nvPr/>
        </p:nvSpPr>
        <p:spPr bwMode="auto">
          <a:xfrm>
            <a:off x="461963" y="1277938"/>
            <a:ext cx="8142287" cy="1803400"/>
          </a:xfrm>
          <a:prstGeom prst="rect">
            <a:avLst/>
          </a:prstGeom>
          <a:noFill/>
          <a:ln w="9525" algn="ctr">
            <a:noFill/>
            <a:miter lim="800000"/>
            <a:headEnd/>
            <a:tailEnd/>
          </a:ln>
        </p:spPr>
        <p:txBody>
          <a:bodyPr>
            <a:spAutoFit/>
          </a:bodyPr>
          <a:lstStyle/>
          <a:p>
            <a:r>
              <a:rPr lang="en-US" sz="1600" smtClean="0">
                <a:solidFill>
                  <a:srgbClr val="000000"/>
                </a:solidFill>
                <a:ea typeface="宋体" pitchFamily="2" charset="-122"/>
                <a:cs typeface="+mn-cs"/>
              </a:rPr>
              <a:t>&gt;Why did Fred want Mary free?</a:t>
            </a:r>
          </a:p>
          <a:p>
            <a:r>
              <a:rPr lang="en-US" sz="1600" smtClean="0">
                <a:solidFill>
                  <a:srgbClr val="000000"/>
                </a:solidFill>
                <a:ea typeface="宋体" pitchFamily="2" charset="-122"/>
                <a:cs typeface="+mn-cs"/>
              </a:rPr>
              <a:t>Because Fred was Mary's father.</a:t>
            </a:r>
          </a:p>
          <a:p>
            <a:endParaRPr lang="en-US" sz="1600" smtClean="0">
              <a:solidFill>
                <a:srgbClr val="000000"/>
              </a:solidFill>
              <a:ea typeface="宋体" pitchFamily="2" charset="-122"/>
              <a:cs typeface="+mn-cs"/>
            </a:endParaRPr>
          </a:p>
          <a:p>
            <a:r>
              <a:rPr lang="en-US" sz="1600" smtClean="0">
                <a:solidFill>
                  <a:srgbClr val="000000"/>
                </a:solidFill>
                <a:ea typeface="宋体" pitchFamily="2" charset="-122"/>
                <a:cs typeface="+mn-cs"/>
              </a:rPr>
              <a:t>&gt;Why did John release Mary?</a:t>
            </a:r>
          </a:p>
          <a:p>
            <a:r>
              <a:rPr lang="en-US" sz="1600" smtClean="0">
                <a:solidFill>
                  <a:srgbClr val="000000"/>
                </a:solidFill>
                <a:ea typeface="宋体" pitchFamily="2" charset="-122"/>
                <a:cs typeface="+mn-cs"/>
              </a:rPr>
              <a:t>Because John wanted to have the $250000 more than he wanted Mary to be John's captive and because John believed that if John released Mary then Fred would give John the $250000 at Trenos.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lnSpc>
                <a:spcPct val="90000"/>
              </a:lnSpc>
            </a:pPr>
            <a:r>
              <a:rPr lang="en-US" smtClean="0"/>
              <a:t>G</a:t>
            </a:r>
            <a:r>
              <a:rPr lang="en-US" sz="2800" smtClean="0"/>
              <a:t>ENESIS </a:t>
            </a:r>
            <a:r>
              <a:rPr lang="en-US" smtClean="0"/>
              <a:t>Trace </a:t>
            </a:r>
            <a:br>
              <a:rPr lang="en-US" smtClean="0"/>
            </a:br>
            <a:r>
              <a:rPr lang="en-US" sz="2800" smtClean="0"/>
              <a:t>Using the Learned Schema</a:t>
            </a:r>
          </a:p>
        </p:txBody>
      </p:sp>
      <p:sp>
        <p:nvSpPr>
          <p:cNvPr id="26627" name="Text Box 3"/>
          <p:cNvSpPr txBox="1">
            <a:spLocks noChangeArrowheads="1"/>
          </p:cNvSpPr>
          <p:nvPr/>
        </p:nvSpPr>
        <p:spPr bwMode="auto">
          <a:xfrm>
            <a:off x="269875" y="1163638"/>
            <a:ext cx="8526463" cy="5470525"/>
          </a:xfrm>
          <a:prstGeom prst="rect">
            <a:avLst/>
          </a:prstGeom>
          <a:noFill/>
          <a:ln w="9525" algn="ctr">
            <a:noFill/>
            <a:miter lim="800000"/>
            <a:headEnd/>
            <a:tailEnd/>
          </a:ln>
        </p:spPr>
        <p:txBody>
          <a:bodyPr>
            <a:spAutoFit/>
          </a:bodyPr>
          <a:lstStyle/>
          <a:p>
            <a:r>
              <a:rPr lang="en-US" sz="1600" smtClean="0">
                <a:solidFill>
                  <a:srgbClr val="000000"/>
                </a:solidFill>
                <a:ea typeface="宋体" pitchFamily="2" charset="-122"/>
                <a:cs typeface="+mn-cs"/>
              </a:rPr>
              <a:t>Input: Ted is Alice's husband.  He won 100000 dollars in the lottery.  Bob imprisoned Alice in his basement. Bob got 75000 dollars and released Alice.</a:t>
            </a:r>
          </a:p>
          <a:p>
            <a:endParaRPr lang="en-US" sz="1600" smtClean="0">
              <a:solidFill>
                <a:srgbClr val="000000"/>
              </a:solidFill>
              <a:ea typeface="宋体" pitchFamily="2" charset="-122"/>
              <a:cs typeface="+mn-cs"/>
            </a:endParaRPr>
          </a:p>
          <a:p>
            <a:r>
              <a:rPr lang="en-US" sz="1600" smtClean="0">
                <a:solidFill>
                  <a:srgbClr val="000000"/>
                </a:solidFill>
                <a:ea typeface="宋体" pitchFamily="2" charset="-122"/>
                <a:cs typeface="+mn-cs"/>
              </a:rPr>
              <a:t>Thematic goal achieved: Ted is happy that Ted has the $100000.</a:t>
            </a:r>
          </a:p>
          <a:p>
            <a:r>
              <a:rPr lang="en-US" sz="1600" smtClean="0">
                <a:solidFill>
                  <a:srgbClr val="000000"/>
                </a:solidFill>
                <a:ea typeface="宋体" pitchFamily="2" charset="-122"/>
                <a:cs typeface="+mn-cs"/>
              </a:rPr>
              <a:t>Thematic goal achieved: Bob is happy that Bob has the $75000.</a:t>
            </a:r>
          </a:p>
          <a:p>
            <a:endParaRPr lang="en-US" sz="1600" smtClean="0">
              <a:solidFill>
                <a:srgbClr val="000000"/>
              </a:solidFill>
              <a:ea typeface="宋体" pitchFamily="2" charset="-122"/>
              <a:cs typeface="+mn-cs"/>
            </a:endParaRPr>
          </a:p>
          <a:p>
            <a:r>
              <a:rPr lang="en-US" sz="1600" smtClean="0">
                <a:solidFill>
                  <a:srgbClr val="000000"/>
                </a:solidFill>
                <a:ea typeface="宋体" pitchFamily="2" charset="-122"/>
                <a:cs typeface="+mn-cs"/>
              </a:rPr>
              <a:t>Ready for questions:</a:t>
            </a:r>
          </a:p>
          <a:p>
            <a:endParaRPr lang="en-US" sz="1600" smtClean="0">
              <a:solidFill>
                <a:srgbClr val="000000"/>
              </a:solidFill>
              <a:ea typeface="宋体" pitchFamily="2" charset="-122"/>
              <a:cs typeface="+mn-cs"/>
            </a:endParaRPr>
          </a:p>
          <a:p>
            <a:r>
              <a:rPr lang="en-US" sz="1600" smtClean="0">
                <a:solidFill>
                  <a:srgbClr val="000000"/>
                </a:solidFill>
                <a:ea typeface="宋体" pitchFamily="2" charset="-122"/>
                <a:cs typeface="+mn-cs"/>
              </a:rPr>
              <a:t>&gt;Summarize</a:t>
            </a:r>
          </a:p>
          <a:p>
            <a:r>
              <a:rPr lang="en-US" sz="1600" smtClean="0">
                <a:solidFill>
                  <a:srgbClr val="000000"/>
                </a:solidFill>
                <a:ea typeface="宋体" pitchFamily="2" charset="-122"/>
                <a:cs typeface="+mn-cs"/>
              </a:rPr>
              <a:t>Alice was free.  Bob captured Alice and locked her in a basement.  Bob contacted Ted and told him that Alice was Bob's captive.  Bob wanted to have $75000 more than he wanted Alice to be Bob's captive.  Ted had a positive relationship with Alice.  Ted had the $75000.  Bob and Ted carried out a bargain in which Bob released Alice and Ted gave Bob the $75000.</a:t>
            </a:r>
          </a:p>
          <a:p>
            <a:endParaRPr lang="en-US" sz="1600" smtClean="0">
              <a:solidFill>
                <a:srgbClr val="000000"/>
              </a:solidFill>
              <a:ea typeface="宋体" pitchFamily="2" charset="-122"/>
              <a:cs typeface="+mn-cs"/>
            </a:endParaRPr>
          </a:p>
          <a:p>
            <a:r>
              <a:rPr lang="en-US" sz="1600" smtClean="0">
                <a:solidFill>
                  <a:srgbClr val="000000"/>
                </a:solidFill>
                <a:ea typeface="宋体" pitchFamily="2" charset="-122"/>
                <a:cs typeface="+mn-cs"/>
              </a:rPr>
              <a:t>&gt;Why did Bob lock Alice in his basement?</a:t>
            </a:r>
          </a:p>
          <a:p>
            <a:r>
              <a:rPr lang="en-US" sz="1600" smtClean="0">
                <a:solidFill>
                  <a:srgbClr val="000000"/>
                </a:solidFill>
                <a:ea typeface="宋体" pitchFamily="2" charset="-122"/>
                <a:cs typeface="+mn-cs"/>
              </a:rPr>
              <a:t>So Bob could contact Ted and could tell him that Alice was Bob's captive and so Bob and Ted could carry out a bargain in which Bob released Alice and Ted gave Bob the $75000.</a:t>
            </a:r>
          </a:p>
          <a:p>
            <a:endParaRPr lang="en-US" sz="1600" smtClean="0">
              <a:solidFill>
                <a:srgbClr val="000000"/>
              </a:solidFill>
              <a:ea typeface="宋体" pitchFamily="2" charset="-122"/>
              <a:cs typeface="+mn-cs"/>
            </a:endParaRPr>
          </a:p>
          <a:p>
            <a:r>
              <a:rPr lang="en-US" sz="1600" smtClean="0">
                <a:solidFill>
                  <a:srgbClr val="000000"/>
                </a:solidFill>
                <a:ea typeface="宋体" pitchFamily="2" charset="-122"/>
                <a:cs typeface="+mn-cs"/>
              </a:rPr>
              <a:t>&gt;Why did Bob release Alice? </a:t>
            </a:r>
          </a:p>
          <a:p>
            <a:r>
              <a:rPr lang="en-US" sz="1600" smtClean="0">
                <a:solidFill>
                  <a:srgbClr val="000000"/>
                </a:solidFill>
                <a:ea typeface="宋体" pitchFamily="2" charset="-122"/>
                <a:cs typeface="+mn-cs"/>
              </a:rPr>
              <a:t>Because Bob wanted to have the $75000 more than he wanted Alice to be Bob's captive and because Bob believed that if Bob released Alice then Ted would give Bob the $75000.</a:t>
            </a:r>
          </a:p>
          <a:p>
            <a:endParaRPr lang="en-US" sz="1600" smtClean="0">
              <a:solidFill>
                <a:srgbClr val="000000"/>
              </a:solidFill>
              <a:ea typeface="宋体" pitchFamily="2" charset="-122"/>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G</a:t>
            </a:r>
            <a:r>
              <a:rPr lang="en-US" sz="2800" smtClean="0"/>
              <a:t>ENESIS </a:t>
            </a:r>
            <a:r>
              <a:rPr lang="en-US" smtClean="0"/>
              <a:t>Trace</a:t>
            </a:r>
            <a:br>
              <a:rPr lang="en-US" smtClean="0"/>
            </a:br>
            <a:r>
              <a:rPr lang="en-US" sz="2800" smtClean="0"/>
              <a:t>Question Answering (Cont.)</a:t>
            </a:r>
          </a:p>
        </p:txBody>
      </p:sp>
      <p:sp>
        <p:nvSpPr>
          <p:cNvPr id="27651" name="Text Box 3"/>
          <p:cNvSpPr txBox="1">
            <a:spLocks noChangeArrowheads="1"/>
          </p:cNvSpPr>
          <p:nvPr/>
        </p:nvSpPr>
        <p:spPr bwMode="auto">
          <a:xfrm>
            <a:off x="4211638" y="2859088"/>
            <a:ext cx="184150" cy="457200"/>
          </a:xfrm>
          <a:prstGeom prst="rect">
            <a:avLst/>
          </a:prstGeom>
          <a:noFill/>
          <a:ln w="9525" algn="ctr">
            <a:noFill/>
            <a:miter lim="800000"/>
            <a:headEnd/>
            <a:tailEnd/>
          </a:ln>
        </p:spPr>
        <p:txBody>
          <a:bodyPr wrap="none">
            <a:spAutoFit/>
          </a:bodyPr>
          <a:lstStyle/>
          <a:p>
            <a:pPr algn="ctr"/>
            <a:endParaRPr lang="en-US" sz="2400" smtClean="0">
              <a:solidFill>
                <a:srgbClr val="000000"/>
              </a:solidFill>
              <a:ea typeface="宋体" pitchFamily="2" charset="-122"/>
              <a:cs typeface="+mn-cs"/>
            </a:endParaRPr>
          </a:p>
        </p:txBody>
      </p:sp>
      <p:sp>
        <p:nvSpPr>
          <p:cNvPr id="27652" name="Text Box 4"/>
          <p:cNvSpPr txBox="1">
            <a:spLocks noChangeArrowheads="1"/>
          </p:cNvSpPr>
          <p:nvPr/>
        </p:nvSpPr>
        <p:spPr bwMode="auto">
          <a:xfrm>
            <a:off x="309563" y="1239838"/>
            <a:ext cx="8526462" cy="3759200"/>
          </a:xfrm>
          <a:prstGeom prst="rect">
            <a:avLst/>
          </a:prstGeom>
          <a:noFill/>
          <a:ln w="9525" algn="ctr">
            <a:noFill/>
            <a:miter lim="800000"/>
            <a:headEnd/>
            <a:tailEnd/>
          </a:ln>
        </p:spPr>
        <p:txBody>
          <a:bodyPr>
            <a:spAutoFit/>
          </a:bodyPr>
          <a:lstStyle/>
          <a:p>
            <a:r>
              <a:rPr lang="en-US" sz="1600" smtClean="0">
                <a:solidFill>
                  <a:srgbClr val="000000"/>
                </a:solidFill>
                <a:ea typeface="宋体" pitchFamily="2" charset="-122"/>
                <a:cs typeface="+mn-cs"/>
              </a:rPr>
              <a:t>&gt;How did Bob get the money?</a:t>
            </a:r>
          </a:p>
          <a:p>
            <a:r>
              <a:rPr lang="en-US" sz="1600" smtClean="0">
                <a:solidFill>
                  <a:srgbClr val="000000"/>
                </a:solidFill>
                <a:ea typeface="宋体" pitchFamily="2" charset="-122"/>
                <a:cs typeface="+mn-cs"/>
              </a:rPr>
              <a:t>Bob kidnapped Alice.</a:t>
            </a:r>
          </a:p>
          <a:p>
            <a:endParaRPr lang="en-US" sz="1600" smtClean="0">
              <a:solidFill>
                <a:srgbClr val="000000"/>
              </a:solidFill>
              <a:ea typeface="宋体" pitchFamily="2" charset="-122"/>
              <a:cs typeface="+mn-cs"/>
            </a:endParaRPr>
          </a:p>
          <a:p>
            <a:r>
              <a:rPr lang="en-US" sz="1600" smtClean="0">
                <a:solidFill>
                  <a:srgbClr val="000000"/>
                </a:solidFill>
                <a:ea typeface="宋体" pitchFamily="2" charset="-122"/>
                <a:cs typeface="+mn-cs"/>
              </a:rPr>
              <a:t>&gt;Who gave Bob the money?</a:t>
            </a:r>
          </a:p>
          <a:p>
            <a:r>
              <a:rPr lang="en-US" sz="1600" smtClean="0">
                <a:solidFill>
                  <a:srgbClr val="000000"/>
                </a:solidFill>
                <a:ea typeface="宋体" pitchFamily="2" charset="-122"/>
                <a:cs typeface="+mn-cs"/>
              </a:rPr>
              <a:t>Ted gave Bob the $75000.</a:t>
            </a:r>
          </a:p>
          <a:p>
            <a:endParaRPr lang="en-US" sz="1600" smtClean="0">
              <a:solidFill>
                <a:srgbClr val="000000"/>
              </a:solidFill>
              <a:ea typeface="宋体" pitchFamily="2" charset="-122"/>
              <a:cs typeface="+mn-cs"/>
            </a:endParaRPr>
          </a:p>
          <a:p>
            <a:r>
              <a:rPr lang="en-US" sz="1600" smtClean="0">
                <a:solidFill>
                  <a:srgbClr val="000000"/>
                </a:solidFill>
                <a:ea typeface="宋体" pitchFamily="2" charset="-122"/>
                <a:cs typeface="+mn-cs"/>
              </a:rPr>
              <a:t>&gt;Why did Ted give him the money?</a:t>
            </a:r>
          </a:p>
          <a:p>
            <a:r>
              <a:rPr lang="en-US" sz="1600" smtClean="0">
                <a:solidFill>
                  <a:srgbClr val="000000"/>
                </a:solidFill>
                <a:ea typeface="宋体" pitchFamily="2" charset="-122"/>
                <a:cs typeface="+mn-cs"/>
              </a:rPr>
              <a:t>Because Ted believed that if Ted gave Bob the $75000 then Bob would release Alice and because Ted wanted Alice to be free more than he wanted to have the $75000.</a:t>
            </a:r>
          </a:p>
          <a:p>
            <a:endParaRPr lang="en-US" sz="1600" smtClean="0">
              <a:solidFill>
                <a:srgbClr val="000000"/>
              </a:solidFill>
              <a:ea typeface="宋体" pitchFamily="2" charset="-122"/>
              <a:cs typeface="+mn-cs"/>
            </a:endParaRPr>
          </a:p>
          <a:p>
            <a:r>
              <a:rPr lang="en-US" sz="1600" smtClean="0">
                <a:solidFill>
                  <a:srgbClr val="000000"/>
                </a:solidFill>
                <a:ea typeface="宋体" pitchFamily="2" charset="-122"/>
                <a:cs typeface="+mn-cs"/>
              </a:rPr>
              <a:t>&gt;Why did Ted want Alice free?</a:t>
            </a:r>
          </a:p>
          <a:p>
            <a:r>
              <a:rPr lang="en-US" sz="1600" smtClean="0">
                <a:solidFill>
                  <a:srgbClr val="000000"/>
                </a:solidFill>
                <a:ea typeface="宋体" pitchFamily="2" charset="-122"/>
                <a:cs typeface="+mn-cs"/>
              </a:rPr>
              <a:t>Because Ted was Alice's husband.</a:t>
            </a:r>
          </a:p>
          <a:p>
            <a:endParaRPr lang="en-US" sz="1600" smtClean="0">
              <a:solidFill>
                <a:srgbClr val="000000"/>
              </a:solidFill>
              <a:ea typeface="宋体" pitchFamily="2" charset="-122"/>
              <a:cs typeface="+mn-cs"/>
            </a:endParaRPr>
          </a:p>
          <a:p>
            <a:r>
              <a:rPr lang="en-US" sz="1600" smtClean="0">
                <a:solidFill>
                  <a:srgbClr val="000000"/>
                </a:solidFill>
                <a:ea typeface="宋体" pitchFamily="2" charset="-122"/>
                <a:cs typeface="+mn-cs"/>
              </a:rPr>
              <a:t>&gt;Why did Ted believe that Bob was holding Alice captive?</a:t>
            </a:r>
          </a:p>
          <a:p>
            <a:r>
              <a:rPr lang="en-US" sz="1600" smtClean="0">
                <a:solidFill>
                  <a:srgbClr val="000000"/>
                </a:solidFill>
                <a:ea typeface="宋体" pitchFamily="2" charset="-122"/>
                <a:cs typeface="+mn-cs"/>
              </a:rPr>
              <a:t>Because Bob contacted Ted and told him that Alice was Bob's captive.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AI</a:t>
            </a:r>
            <a:r>
              <a:rPr lang="en-US" smtClean="0">
                <a:cs typeface="Times New Roman" pitchFamily="18" charset="0"/>
              </a:rPr>
              <a:t>–</a:t>
            </a:r>
            <a:r>
              <a:rPr lang="en-US" smtClean="0"/>
              <a:t>NLP in the 70’s and early 80’s</a:t>
            </a:r>
          </a:p>
        </p:txBody>
      </p:sp>
      <p:sp>
        <p:nvSpPr>
          <p:cNvPr id="16387" name="Rectangle 3"/>
          <p:cNvSpPr>
            <a:spLocks noGrp="1" noChangeArrowheads="1"/>
          </p:cNvSpPr>
          <p:nvPr>
            <p:ph type="body" idx="1"/>
          </p:nvPr>
        </p:nvSpPr>
        <p:spPr>
          <a:xfrm>
            <a:off x="577850" y="1219200"/>
            <a:ext cx="8026400" cy="4953000"/>
          </a:xfrm>
        </p:spPr>
        <p:txBody>
          <a:bodyPr/>
          <a:lstStyle/>
          <a:p>
            <a:pPr eaLnBrk="1" hangingPunct="1"/>
            <a:r>
              <a:rPr lang="en-US" sz="2400" smtClean="0"/>
              <a:t>Focused on knowledge representation and complex inference.</a:t>
            </a:r>
          </a:p>
          <a:p>
            <a:pPr eaLnBrk="1" hangingPunct="1"/>
            <a:r>
              <a:rPr lang="en-US" sz="2400" smtClean="0"/>
              <a:t>Focused on story understanding and interpreting characters goals and plans (Charniak, Schank </a:t>
            </a:r>
            <a:r>
              <a:rPr lang="en-US" sz="2400" i="1" smtClean="0"/>
              <a:t>et al</a:t>
            </a:r>
            <a:r>
              <a:rPr lang="en-US" sz="2400" smtClean="0"/>
              <a:t>.)</a:t>
            </a:r>
          </a:p>
          <a:p>
            <a:pPr eaLnBrk="1" hangingPunct="1"/>
            <a:r>
              <a:rPr lang="en-US" sz="2400" smtClean="0"/>
              <a:t>Focused on dialog understanding that inferred participants goals and plans.</a:t>
            </a:r>
          </a:p>
          <a:p>
            <a:pPr eaLnBrk="1" hangingPunct="1"/>
            <a:r>
              <a:rPr lang="en-US" sz="2400" smtClean="0"/>
              <a:t>Required extensive manual symbolic  knowledge engineering.</a:t>
            </a:r>
          </a:p>
          <a:p>
            <a:pPr eaLnBrk="1" hangingPunct="1"/>
            <a:r>
              <a:rPr lang="en-US" sz="2400" smtClean="0"/>
              <a:t>Only worked on a small number of specially concocted illustrative examples.</a:t>
            </a:r>
          </a:p>
          <a:p>
            <a:pPr eaLnBrk="1" hangingPunct="1"/>
            <a:r>
              <a:rPr lang="en-US" sz="2400" smtClean="0"/>
              <a:t>Brittle and difficult to generalize to robust, reliable performance on unseen examples.</a:t>
            </a:r>
          </a:p>
          <a:p>
            <a:pPr eaLnBrk="1" hangingPunct="1"/>
            <a:endParaRPr lang="en-US" sz="2400" smtClean="0"/>
          </a:p>
          <a:p>
            <a:pPr eaLnBrk="1" hangingPunct="1"/>
            <a:endParaRPr lang="en-US" sz="2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Title 1"/>
          <p:cNvSpPr>
            <a:spLocks noGrp="1"/>
          </p:cNvSpPr>
          <p:nvPr>
            <p:ph type="title"/>
          </p:nvPr>
        </p:nvSpPr>
        <p:spPr/>
        <p:txBody>
          <a:bodyPr/>
          <a:lstStyle/>
          <a:p>
            <a:r>
              <a:rPr lang="en-US" dirty="0"/>
              <a:t>Resurrection:</a:t>
            </a:r>
            <a:br>
              <a:rPr lang="en-US" dirty="0"/>
            </a:br>
            <a:r>
              <a:rPr lang="en-US" dirty="0"/>
              <a:t>Statistical Script Learning</a:t>
            </a:r>
          </a:p>
        </p:txBody>
      </p:sp>
      <p:sp>
        <p:nvSpPr>
          <p:cNvPr id="241666" name="Content Placeholder 2"/>
          <p:cNvSpPr>
            <a:spLocks noGrp="1"/>
          </p:cNvSpPr>
          <p:nvPr>
            <p:ph idx="1"/>
          </p:nvPr>
        </p:nvSpPr>
        <p:spPr>
          <a:xfrm>
            <a:off x="330200" y="1371600"/>
            <a:ext cx="8656638" cy="4687888"/>
          </a:xfrm>
        </p:spPr>
        <p:txBody>
          <a:bodyPr/>
          <a:lstStyle/>
          <a:p>
            <a:r>
              <a:rPr lang="en-US" dirty="0"/>
              <a:t>Script learning was finally revived after the statistical NLP revolution by Chambers and </a:t>
            </a:r>
            <a:r>
              <a:rPr lang="en-US" dirty="0" err="1"/>
              <a:t>Jurafsky</a:t>
            </a:r>
            <a:r>
              <a:rPr lang="en-US" dirty="0"/>
              <a:t> (2008).</a:t>
            </a:r>
          </a:p>
          <a:p>
            <a:r>
              <a:rPr lang="en-US" dirty="0"/>
              <a:t>After dependency parsing, and co-reference preprocessing, they learned probabilistic models for “narrative chains”:</a:t>
            </a:r>
          </a:p>
          <a:p>
            <a:pPr lvl="1"/>
            <a:r>
              <a:rPr lang="en-US" dirty="0"/>
              <a:t> Knowledge of how a fixed “protagonist” serves as a particular argument of an ordered sequence of verbs in a text.</a:t>
            </a:r>
          </a:p>
        </p:txBody>
      </p:sp>
      <p:sp>
        <p:nvSpPr>
          <p:cNvPr id="241667" name="Slide Number Placeholder 3"/>
          <p:cNvSpPr>
            <a:spLocks noGrp="1"/>
          </p:cNvSpPr>
          <p:nvPr>
            <p:ph type="sldNum" sz="quarter" idx="11"/>
          </p:nvPr>
        </p:nvSpPr>
        <p:spPr>
          <a:noFill/>
        </p:spPr>
        <p:txBody>
          <a:bodyPr/>
          <a:lstStyle/>
          <a:p>
            <a:fld id="{5F2D1496-A0DF-461C-82CB-9F799375AB62}" type="slidenum">
              <a:rPr lang="ar-SA"/>
              <a:pPr/>
              <a:t>20</a:t>
            </a:fld>
            <a:endParaRPr lang="en-US">
              <a:latin typeface="Times New Roman" pitchFamily="18" charset="0"/>
            </a:endParaRPr>
          </a:p>
        </p:txBody>
      </p:sp>
    </p:spTree>
    <p:extLst>
      <p:ext uri="{BB962C8B-B14F-4D97-AF65-F5344CB8AC3E}">
        <p14:creationId xmlns:p14="http://schemas.microsoft.com/office/powerpoint/2010/main" xmlns="" val="3421217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p:cNvSpPr>
          <p:nvPr>
            <p:ph type="title"/>
          </p:nvPr>
        </p:nvSpPr>
        <p:spPr>
          <a:prstGeom prst="rect">
            <a:avLst/>
          </a:prstGeom>
        </p:spPr>
        <p:txBody>
          <a:bodyPr/>
          <a:lstStyle>
            <a:lvl1pPr defTabSz="490727">
              <a:defRPr sz="6719"/>
            </a:lvl1pPr>
          </a:lstStyle>
          <a:p>
            <a:pPr lvl="0">
              <a:defRPr sz="1800"/>
            </a:pPr>
            <a:r>
              <a:rPr sz="3600" dirty="0"/>
              <a:t>Background: </a:t>
            </a:r>
            <a:r>
              <a:rPr lang="en-US" sz="3600" dirty="0"/>
              <a:t/>
            </a:r>
            <a:br>
              <a:rPr lang="en-US" sz="3600" dirty="0"/>
            </a:br>
            <a:r>
              <a:rPr sz="3600" dirty="0"/>
              <a:t>Statistical Script Learning</a:t>
            </a:r>
          </a:p>
        </p:txBody>
      </p:sp>
      <p:sp>
        <p:nvSpPr>
          <p:cNvPr id="80" name="Shape 80"/>
          <p:cNvSpPr>
            <a:spLocks noGrp="1"/>
          </p:cNvSpPr>
          <p:nvPr>
            <p:ph type="sldNum" sz="quarter" idx="2"/>
          </p:nvPr>
        </p:nvSpPr>
        <p:spPr>
          <a:xfrm>
            <a:off x="4482667" y="6505277"/>
            <a:ext cx="169736" cy="267891"/>
          </a:xfrm>
          <a:prstGeom prst="rect">
            <a:avLst/>
          </a:prstGeom>
          <a:extLst>
            <a:ext uri="{C572A759-6A51-4108-AA02-DFA0A04FC94B}">
              <ma14:wrappingTextBoxFlag xmlns:ma14="http://schemas.microsoft.com/office/mac/drawingml/2011/main" xmlns="" val="1"/>
            </a:ext>
          </a:extLst>
        </p:spPr>
        <p:txBody>
          <a:bodyPr/>
          <a:lstStyle/>
          <a:p>
            <a:pPr lvl="0"/>
            <a:fld id="{86CB4B4D-7CA3-9044-876B-883B54F8677D}" type="slidenum">
              <a:rPr/>
              <a:pPr lvl="0"/>
              <a:t>21</a:t>
            </a:fld>
            <a:endParaRPr/>
          </a:p>
        </p:txBody>
      </p:sp>
      <p:sp>
        <p:nvSpPr>
          <p:cNvPr id="81" name="Shape 81"/>
          <p:cNvSpPr/>
          <p:nvPr/>
        </p:nvSpPr>
        <p:spPr>
          <a:xfrm>
            <a:off x="246576" y="2432228"/>
            <a:ext cx="1816496" cy="1340968"/>
          </a:xfrm>
          <a:prstGeom prst="rect">
            <a:avLst/>
          </a:prstGeom>
          <a:ln w="38100">
            <a:solidFill/>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defRPr>
            </a:pPr>
            <a:endParaRPr/>
          </a:p>
        </p:txBody>
      </p:sp>
      <p:sp>
        <p:nvSpPr>
          <p:cNvPr id="82" name="Shape 82"/>
          <p:cNvSpPr/>
          <p:nvPr/>
        </p:nvSpPr>
        <p:spPr>
          <a:xfrm>
            <a:off x="292805" y="2489564"/>
            <a:ext cx="1534070" cy="1226294"/>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defRPr sz="1800"/>
            </a:pPr>
            <a:r>
              <a:rPr sz="2500" dirty="0"/>
              <a:t>Millions</a:t>
            </a:r>
          </a:p>
          <a:p>
            <a:pPr lvl="0">
              <a:defRPr sz="1800"/>
            </a:pPr>
            <a:r>
              <a:rPr sz="2500" dirty="0"/>
              <a:t>of</a:t>
            </a:r>
          </a:p>
          <a:p>
            <a:pPr lvl="0">
              <a:defRPr sz="1800"/>
            </a:pPr>
            <a:r>
              <a:rPr sz="2500" dirty="0"/>
              <a:t>Documents</a:t>
            </a:r>
          </a:p>
        </p:txBody>
      </p:sp>
      <p:sp>
        <p:nvSpPr>
          <p:cNvPr id="83" name="Shape 83"/>
          <p:cNvSpPr/>
          <p:nvPr/>
        </p:nvSpPr>
        <p:spPr>
          <a:xfrm>
            <a:off x="2053227" y="3102712"/>
            <a:ext cx="800044" cy="1"/>
          </a:xfrm>
          <a:prstGeom prst="line">
            <a:avLst/>
          </a:prstGeom>
          <a:ln w="38100">
            <a:solidFill/>
            <a:miter lim="400000"/>
            <a:tailEnd type="triangle"/>
          </a:ln>
        </p:spPr>
        <p:txBody>
          <a:bodyPr lIns="0" tIns="0" rIns="0" bIns="0" anchor="ctr"/>
          <a:lstStyle/>
          <a:p>
            <a:pPr lvl="0">
              <a:defRPr sz="2400"/>
            </a:pPr>
            <a:endParaRPr/>
          </a:p>
        </p:txBody>
      </p:sp>
      <p:sp>
        <p:nvSpPr>
          <p:cNvPr id="84" name="Shape 84"/>
          <p:cNvSpPr/>
          <p:nvPr/>
        </p:nvSpPr>
        <p:spPr>
          <a:xfrm>
            <a:off x="2867330" y="2501170"/>
            <a:ext cx="2319608" cy="1203084"/>
          </a:xfrm>
          <a:prstGeom prst="rect">
            <a:avLst/>
          </a:prstGeom>
          <a:ln w="38100">
            <a:solidFill/>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defRPr>
            </a:pPr>
            <a:endParaRPr/>
          </a:p>
        </p:txBody>
      </p:sp>
      <p:sp>
        <p:nvSpPr>
          <p:cNvPr id="85" name="Shape 85"/>
          <p:cNvSpPr/>
          <p:nvPr/>
        </p:nvSpPr>
        <p:spPr>
          <a:xfrm>
            <a:off x="2881955" y="2489564"/>
            <a:ext cx="2013369" cy="1226294"/>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lgn="l">
              <a:defRPr sz="1800"/>
            </a:pPr>
            <a:r>
              <a:rPr sz="2500" dirty="0"/>
              <a:t>NLP Pipeline</a:t>
            </a:r>
          </a:p>
          <a:p>
            <a:pPr lvl="0" algn="l">
              <a:defRPr sz="1800"/>
            </a:pPr>
            <a:r>
              <a:rPr sz="2500" dirty="0"/>
              <a:t>   </a:t>
            </a:r>
            <a:r>
              <a:rPr sz="1700" dirty="0"/>
              <a:t>• </a:t>
            </a:r>
            <a:r>
              <a:rPr sz="2500" dirty="0"/>
              <a:t>Syntax</a:t>
            </a:r>
          </a:p>
          <a:p>
            <a:pPr lvl="0" algn="l">
              <a:defRPr sz="1800"/>
            </a:pPr>
            <a:r>
              <a:rPr sz="2500" dirty="0"/>
              <a:t>   </a:t>
            </a:r>
            <a:r>
              <a:rPr sz="1700" dirty="0"/>
              <a:t>• </a:t>
            </a:r>
            <a:r>
              <a:rPr sz="2500" dirty="0" err="1"/>
              <a:t>Coreference</a:t>
            </a:r>
            <a:endParaRPr sz="2500" dirty="0"/>
          </a:p>
        </p:txBody>
      </p:sp>
      <p:sp>
        <p:nvSpPr>
          <p:cNvPr id="86" name="Shape 86"/>
          <p:cNvSpPr/>
          <p:nvPr/>
        </p:nvSpPr>
        <p:spPr>
          <a:xfrm>
            <a:off x="6012853" y="2432228"/>
            <a:ext cx="2869964" cy="1340968"/>
          </a:xfrm>
          <a:prstGeom prst="rect">
            <a:avLst/>
          </a:prstGeom>
          <a:ln w="38100">
            <a:solidFill/>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defRPr>
            </a:pPr>
            <a:endParaRPr/>
          </a:p>
        </p:txBody>
      </p:sp>
      <p:sp>
        <p:nvSpPr>
          <p:cNvPr id="87" name="Shape 87"/>
          <p:cNvSpPr/>
          <p:nvPr/>
        </p:nvSpPr>
        <p:spPr>
          <a:xfrm>
            <a:off x="6069340" y="2554417"/>
            <a:ext cx="2773108" cy="993147"/>
          </a:xfrm>
          <a:prstGeom prst="rect">
            <a:avLst/>
          </a:prstGeom>
          <a:ln w="12700">
            <a:miter lim="400000"/>
          </a:ln>
          <a:extLst>
            <a:ext uri="{C572A759-6A51-4108-AA02-DFA0A04FC94B}">
              <ma14:wrappingTextBoxFlag xmlns:ma14="http://schemas.microsoft.com/office/mac/drawingml/2011/main" xmlns="" val="1"/>
            </a:ext>
          </a:extLst>
        </p:spPr>
        <p:txBody>
          <a:bodyPr lIns="35717" tIns="35717" rIns="35717" bIns="35717" anchor="ctr"/>
          <a:lstStyle/>
          <a:p>
            <a:pPr lvl="0">
              <a:defRPr sz="1800"/>
            </a:pPr>
            <a:r>
              <a:rPr sz="2500" dirty="0"/>
              <a:t>Millions of</a:t>
            </a:r>
          </a:p>
          <a:p>
            <a:pPr lvl="0">
              <a:defRPr sz="1800"/>
            </a:pPr>
            <a:r>
              <a:rPr sz="2500" dirty="0"/>
              <a:t>Event Sequences</a:t>
            </a:r>
          </a:p>
        </p:txBody>
      </p:sp>
      <p:sp>
        <p:nvSpPr>
          <p:cNvPr id="88" name="Shape 88"/>
          <p:cNvSpPr/>
          <p:nvPr/>
        </p:nvSpPr>
        <p:spPr>
          <a:xfrm>
            <a:off x="5200332" y="3102712"/>
            <a:ext cx="800044" cy="1"/>
          </a:xfrm>
          <a:prstGeom prst="line">
            <a:avLst/>
          </a:prstGeom>
          <a:ln w="38100">
            <a:solidFill/>
            <a:miter lim="400000"/>
            <a:tailEnd type="triangle"/>
          </a:ln>
        </p:spPr>
        <p:txBody>
          <a:bodyPr lIns="0" tIns="0" rIns="0" bIns="0" anchor="ctr"/>
          <a:lstStyle/>
          <a:p>
            <a:pPr lvl="0">
              <a:defRPr sz="2400"/>
            </a:pPr>
            <a:endParaRPr/>
          </a:p>
        </p:txBody>
      </p:sp>
      <p:sp>
        <p:nvSpPr>
          <p:cNvPr id="89" name="Shape 89"/>
          <p:cNvSpPr/>
          <p:nvPr/>
        </p:nvSpPr>
        <p:spPr>
          <a:xfrm>
            <a:off x="6125176" y="4874180"/>
            <a:ext cx="2661435" cy="1074283"/>
          </a:xfrm>
          <a:prstGeom prst="rect">
            <a:avLst/>
          </a:prstGeom>
          <a:solidFill>
            <a:srgbClr val="DCDEE0"/>
          </a:solidFill>
          <a:ln w="38100">
            <a:solidFill/>
            <a:miter lim="400000"/>
          </a:ln>
          <a:effectLst>
            <a:outerShdw blurRad="38100" dist="25400" dir="5400000" rotWithShape="0">
              <a:srgbClr val="000000">
                <a:alpha val="50000"/>
              </a:srgbClr>
            </a:outerShdw>
          </a:effectLst>
        </p:spPr>
        <p:txBody>
          <a:bodyPr lIns="0" tIns="0" rIns="0" bIns="0" anchor="ctr"/>
          <a:lstStyle/>
          <a:p>
            <a:pPr lvl="0">
              <a:defRPr sz="2400"/>
            </a:pPr>
            <a:endParaRPr/>
          </a:p>
        </p:txBody>
      </p:sp>
      <p:sp>
        <p:nvSpPr>
          <p:cNvPr id="90" name="Shape 90"/>
          <p:cNvSpPr/>
          <p:nvPr/>
        </p:nvSpPr>
        <p:spPr>
          <a:xfrm>
            <a:off x="6236723" y="4930546"/>
            <a:ext cx="2260231" cy="841573"/>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defRPr sz="1800"/>
            </a:pPr>
            <a:r>
              <a:rPr sz="2500" dirty="0"/>
              <a:t>Train a</a:t>
            </a:r>
          </a:p>
          <a:p>
            <a:pPr lvl="0">
              <a:defRPr sz="1800"/>
            </a:pPr>
            <a:r>
              <a:rPr sz="2500" dirty="0"/>
              <a:t>Statistical Model</a:t>
            </a:r>
          </a:p>
        </p:txBody>
      </p:sp>
      <p:sp>
        <p:nvSpPr>
          <p:cNvPr id="91" name="Shape 91"/>
          <p:cNvSpPr/>
          <p:nvPr/>
        </p:nvSpPr>
        <p:spPr>
          <a:xfrm>
            <a:off x="7430252" y="3784235"/>
            <a:ext cx="1" cy="1101072"/>
          </a:xfrm>
          <a:prstGeom prst="line">
            <a:avLst/>
          </a:prstGeom>
          <a:ln w="38100">
            <a:solidFill/>
            <a:prstDash val="sysDot"/>
            <a:miter lim="400000"/>
            <a:tailEnd type="triangle"/>
          </a:ln>
        </p:spPr>
        <p:txBody>
          <a:bodyPr lIns="0" tIns="0" rIns="0" bIns="0" anchor="ctr"/>
          <a:lstStyle/>
          <a:p>
            <a:pPr lvl="0">
              <a:defRPr sz="2400"/>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8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p:tmAbs val="0"/>
                                  </p:iterate>
                                  <p:childTnLst>
                                    <p:set>
                                      <p:cBhvr>
                                        <p:cTn id="13" fill="hold"/>
                                        <p:tgtEl>
                                          <p:spTgt spid="8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iterate>
                                    <p:tmAbs val="0"/>
                                  </p:iterate>
                                  <p:childTnLst>
                                    <p:set>
                                      <p:cBhvr>
                                        <p:cTn id="16" fill="hold"/>
                                        <p:tgtEl>
                                          <p:spTgt spid="8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p:tmAbs val="0"/>
                                  </p:iterate>
                                  <p:childTnLst>
                                    <p:set>
                                      <p:cBhvr>
                                        <p:cTn id="19" fill="hold"/>
                                        <p:tgtEl>
                                          <p:spTgt spid="8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p:tmAbs val="0"/>
                                  </p:iterate>
                                  <p:childTnLst>
                                    <p:set>
                                      <p:cBhvr>
                                        <p:cTn id="23" fill="hold"/>
                                        <p:tgtEl>
                                          <p:spTgt spid="88"/>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iterate>
                                    <p:tmAbs val="0"/>
                                  </p:iterate>
                                  <p:childTnLst>
                                    <p:set>
                                      <p:cBhvr>
                                        <p:cTn id="26" fill="hold"/>
                                        <p:tgtEl>
                                          <p:spTgt spid="86"/>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iterate>
                                    <p:tmAbs val="0"/>
                                  </p:iterate>
                                  <p:childTnLst>
                                    <p:set>
                                      <p:cBhvr>
                                        <p:cTn id="29" fill="hold"/>
                                        <p:tgtEl>
                                          <p:spTgt spid="8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iterate>
                                    <p:tmAbs val="0"/>
                                  </p:iterate>
                                  <p:childTnLst>
                                    <p:set>
                                      <p:cBhvr>
                                        <p:cTn id="33" fill="hold"/>
                                        <p:tgtEl>
                                          <p:spTgt spid="91"/>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iterate>
                                    <p:tmAbs val="0"/>
                                  </p:iterate>
                                  <p:childTnLst>
                                    <p:set>
                                      <p:cBhvr>
                                        <p:cTn id="36" fill="hold"/>
                                        <p:tgtEl>
                                          <p:spTgt spid="89"/>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iterate>
                                    <p:tmAbs val="0"/>
                                  </p:iterate>
                                  <p:childTnLst>
                                    <p:set>
                                      <p:cBhvr>
                                        <p:cTn id="39" fill="hold"/>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advAuto="0"/>
      <p:bldP spid="82" grpId="0" animBg="1" advAuto="0"/>
      <p:bldP spid="83" grpId="0" animBg="1" advAuto="0"/>
      <p:bldP spid="84" grpId="0" animBg="1" advAuto="0"/>
      <p:bldP spid="85" grpId="0" animBg="1" advAuto="0"/>
      <p:bldP spid="86" grpId="0" animBg="1" advAuto="0"/>
      <p:bldP spid="87" grpId="0" animBg="1" advAuto="0"/>
      <p:bldP spid="88" grpId="0" animBg="1" advAuto="0"/>
      <p:bldP spid="89" grpId="0" animBg="1" advAuto="0"/>
      <p:bldP spid="90" grpId="0" animBg="1" advAuto="0"/>
      <p:bldP spid="91"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p:cNvSpPr>
          <p:nvPr>
            <p:ph type="title"/>
          </p:nvPr>
        </p:nvSpPr>
        <p:spPr>
          <a:prstGeom prst="rect">
            <a:avLst/>
          </a:prstGeom>
        </p:spPr>
        <p:txBody>
          <a:bodyPr/>
          <a:lstStyle>
            <a:lvl1pPr defTabSz="490727">
              <a:defRPr sz="6719"/>
            </a:lvl1pPr>
          </a:lstStyle>
          <a:p>
            <a:pPr lvl="0">
              <a:defRPr sz="1800"/>
            </a:pPr>
            <a:r>
              <a:rPr sz="3600" dirty="0"/>
              <a:t>Background: </a:t>
            </a:r>
            <a:r>
              <a:rPr lang="en-US" sz="3600" dirty="0"/>
              <a:t/>
            </a:r>
            <a:br>
              <a:rPr lang="en-US" sz="3600" dirty="0"/>
            </a:br>
            <a:r>
              <a:rPr sz="3600" dirty="0"/>
              <a:t>Statistical Script Inference</a:t>
            </a:r>
          </a:p>
        </p:txBody>
      </p:sp>
      <p:sp>
        <p:nvSpPr>
          <p:cNvPr id="94" name="Shape 94"/>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fld id="{86CB4B4D-7CA3-9044-876B-883B54F8677D}" type="slidenum">
              <a:rPr/>
              <a:pPr lvl="0"/>
              <a:t>22</a:t>
            </a:fld>
            <a:endParaRPr/>
          </a:p>
        </p:txBody>
      </p:sp>
      <p:sp>
        <p:nvSpPr>
          <p:cNvPr id="95" name="Shape 95"/>
          <p:cNvSpPr/>
          <p:nvPr/>
        </p:nvSpPr>
        <p:spPr>
          <a:xfrm>
            <a:off x="246576" y="2432228"/>
            <a:ext cx="1816496" cy="1340968"/>
          </a:xfrm>
          <a:prstGeom prst="rect">
            <a:avLst/>
          </a:prstGeom>
          <a:ln w="38100">
            <a:solidFill/>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defRPr>
            </a:pPr>
            <a:endParaRPr/>
          </a:p>
        </p:txBody>
      </p:sp>
      <p:sp>
        <p:nvSpPr>
          <p:cNvPr id="96" name="Shape 96"/>
          <p:cNvSpPr/>
          <p:nvPr/>
        </p:nvSpPr>
        <p:spPr>
          <a:xfrm>
            <a:off x="373172" y="2681926"/>
            <a:ext cx="1409036" cy="841573"/>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defRPr sz="1800"/>
            </a:pPr>
            <a:r>
              <a:rPr sz="2500" dirty="0"/>
              <a:t>New Test</a:t>
            </a:r>
          </a:p>
          <a:p>
            <a:pPr lvl="0">
              <a:defRPr sz="1800"/>
            </a:pPr>
            <a:r>
              <a:rPr sz="2500" dirty="0"/>
              <a:t>Document</a:t>
            </a:r>
          </a:p>
        </p:txBody>
      </p:sp>
      <p:sp>
        <p:nvSpPr>
          <p:cNvPr id="97" name="Shape 97"/>
          <p:cNvSpPr/>
          <p:nvPr/>
        </p:nvSpPr>
        <p:spPr>
          <a:xfrm>
            <a:off x="2053227" y="3102712"/>
            <a:ext cx="800044" cy="1"/>
          </a:xfrm>
          <a:prstGeom prst="line">
            <a:avLst/>
          </a:prstGeom>
          <a:ln w="38100">
            <a:solidFill/>
            <a:miter lim="400000"/>
            <a:tailEnd type="triangle"/>
          </a:ln>
        </p:spPr>
        <p:txBody>
          <a:bodyPr lIns="0" tIns="0" rIns="0" bIns="0" anchor="ctr"/>
          <a:lstStyle/>
          <a:p>
            <a:pPr lvl="0">
              <a:defRPr sz="2400"/>
            </a:pPr>
            <a:endParaRPr/>
          </a:p>
        </p:txBody>
      </p:sp>
      <p:sp>
        <p:nvSpPr>
          <p:cNvPr id="98" name="Shape 98"/>
          <p:cNvSpPr/>
          <p:nvPr/>
        </p:nvSpPr>
        <p:spPr>
          <a:xfrm>
            <a:off x="2867330" y="2501170"/>
            <a:ext cx="2319608" cy="1203084"/>
          </a:xfrm>
          <a:prstGeom prst="rect">
            <a:avLst/>
          </a:prstGeom>
          <a:ln w="38100">
            <a:solidFill/>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defRPr>
            </a:pPr>
            <a:endParaRPr/>
          </a:p>
        </p:txBody>
      </p:sp>
      <p:sp>
        <p:nvSpPr>
          <p:cNvPr id="99" name="Shape 99"/>
          <p:cNvSpPr/>
          <p:nvPr/>
        </p:nvSpPr>
        <p:spPr>
          <a:xfrm>
            <a:off x="2881955" y="2489564"/>
            <a:ext cx="2013369" cy="1226294"/>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lgn="l">
              <a:defRPr sz="1800"/>
            </a:pPr>
            <a:r>
              <a:rPr sz="2500" dirty="0"/>
              <a:t>NLP Pipeline</a:t>
            </a:r>
          </a:p>
          <a:p>
            <a:pPr lvl="0" algn="l">
              <a:defRPr sz="1800"/>
            </a:pPr>
            <a:r>
              <a:rPr sz="2500" dirty="0"/>
              <a:t>   </a:t>
            </a:r>
            <a:r>
              <a:rPr sz="1700" dirty="0"/>
              <a:t>• </a:t>
            </a:r>
            <a:r>
              <a:rPr sz="2500" dirty="0"/>
              <a:t>Syntax</a:t>
            </a:r>
          </a:p>
          <a:p>
            <a:pPr lvl="0" algn="l">
              <a:defRPr sz="1800"/>
            </a:pPr>
            <a:r>
              <a:rPr sz="2500" dirty="0"/>
              <a:t>   </a:t>
            </a:r>
            <a:r>
              <a:rPr sz="1700" dirty="0"/>
              <a:t>• </a:t>
            </a:r>
            <a:r>
              <a:rPr sz="2500" dirty="0" err="1"/>
              <a:t>Coreference</a:t>
            </a:r>
            <a:endParaRPr sz="2500" dirty="0"/>
          </a:p>
        </p:txBody>
      </p:sp>
      <p:sp>
        <p:nvSpPr>
          <p:cNvPr id="100" name="Shape 100"/>
          <p:cNvSpPr/>
          <p:nvPr/>
        </p:nvSpPr>
        <p:spPr>
          <a:xfrm>
            <a:off x="6012853" y="2432228"/>
            <a:ext cx="2869964" cy="1340968"/>
          </a:xfrm>
          <a:prstGeom prst="rect">
            <a:avLst/>
          </a:prstGeom>
          <a:ln w="38100">
            <a:solidFill/>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defRPr>
            </a:pPr>
            <a:endParaRPr/>
          </a:p>
        </p:txBody>
      </p:sp>
      <p:sp>
        <p:nvSpPr>
          <p:cNvPr id="101" name="Shape 101"/>
          <p:cNvSpPr/>
          <p:nvPr/>
        </p:nvSpPr>
        <p:spPr>
          <a:xfrm>
            <a:off x="6069340" y="2554417"/>
            <a:ext cx="2773108" cy="993147"/>
          </a:xfrm>
          <a:prstGeom prst="rect">
            <a:avLst/>
          </a:prstGeom>
          <a:ln w="12700">
            <a:miter lim="400000"/>
          </a:ln>
          <a:extLst>
            <a:ext uri="{C572A759-6A51-4108-AA02-DFA0A04FC94B}">
              <ma14:wrappingTextBoxFlag xmlns:ma14="http://schemas.microsoft.com/office/mac/drawingml/2011/main" xmlns="" val="1"/>
            </a:ext>
          </a:extLst>
        </p:spPr>
        <p:txBody>
          <a:bodyPr lIns="35717" tIns="35717" rIns="35717" bIns="35717" anchor="ctr"/>
          <a:lstStyle/>
          <a:p>
            <a:pPr lvl="0">
              <a:defRPr sz="1800"/>
            </a:pPr>
            <a:r>
              <a:rPr sz="2500" dirty="0"/>
              <a:t>Single</a:t>
            </a:r>
          </a:p>
          <a:p>
            <a:pPr lvl="0">
              <a:defRPr sz="1800"/>
            </a:pPr>
            <a:r>
              <a:rPr sz="2500" dirty="0"/>
              <a:t>Event Sequence</a:t>
            </a:r>
          </a:p>
        </p:txBody>
      </p:sp>
      <p:sp>
        <p:nvSpPr>
          <p:cNvPr id="102" name="Shape 102"/>
          <p:cNvSpPr/>
          <p:nvPr/>
        </p:nvSpPr>
        <p:spPr>
          <a:xfrm>
            <a:off x="5200332" y="3102712"/>
            <a:ext cx="800044" cy="1"/>
          </a:xfrm>
          <a:prstGeom prst="line">
            <a:avLst/>
          </a:prstGeom>
          <a:ln w="38100">
            <a:solidFill/>
            <a:miter lim="400000"/>
            <a:tailEnd type="triangle"/>
          </a:ln>
        </p:spPr>
        <p:txBody>
          <a:bodyPr lIns="0" tIns="0" rIns="0" bIns="0" anchor="ctr"/>
          <a:lstStyle/>
          <a:p>
            <a:pPr lvl="0">
              <a:defRPr sz="2400"/>
            </a:pPr>
            <a:endParaRPr/>
          </a:p>
        </p:txBody>
      </p:sp>
      <p:sp>
        <p:nvSpPr>
          <p:cNvPr id="103" name="Shape 103"/>
          <p:cNvSpPr/>
          <p:nvPr/>
        </p:nvSpPr>
        <p:spPr>
          <a:xfrm>
            <a:off x="6125176" y="4874180"/>
            <a:ext cx="2661435" cy="1074283"/>
          </a:xfrm>
          <a:prstGeom prst="rect">
            <a:avLst/>
          </a:prstGeom>
          <a:solidFill>
            <a:srgbClr val="DCDEE0"/>
          </a:solidFill>
          <a:ln w="38100">
            <a:solidFill/>
            <a:miter lim="400000"/>
          </a:ln>
          <a:effectLst>
            <a:outerShdw blurRad="38100" dist="25400" dir="5400000" rotWithShape="0">
              <a:srgbClr val="000000">
                <a:alpha val="50000"/>
              </a:srgbClr>
            </a:outerShdw>
          </a:effectLst>
        </p:spPr>
        <p:txBody>
          <a:bodyPr lIns="0" tIns="0" rIns="0" bIns="0" anchor="ctr"/>
          <a:lstStyle/>
          <a:p>
            <a:pPr lvl="0">
              <a:defRPr sz="2400"/>
            </a:pPr>
            <a:endParaRPr/>
          </a:p>
        </p:txBody>
      </p:sp>
      <p:sp>
        <p:nvSpPr>
          <p:cNvPr id="104" name="Shape 104"/>
          <p:cNvSpPr/>
          <p:nvPr/>
        </p:nvSpPr>
        <p:spPr>
          <a:xfrm>
            <a:off x="6236723" y="4957335"/>
            <a:ext cx="2260231" cy="841573"/>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defRPr sz="1800"/>
            </a:pPr>
            <a:r>
              <a:rPr sz="2500" dirty="0"/>
              <a:t>Query Trained</a:t>
            </a:r>
          </a:p>
          <a:p>
            <a:pPr lvl="0">
              <a:defRPr sz="1800"/>
            </a:pPr>
            <a:r>
              <a:rPr sz="2500" dirty="0"/>
              <a:t>Statistical Model</a:t>
            </a:r>
          </a:p>
        </p:txBody>
      </p:sp>
      <p:sp>
        <p:nvSpPr>
          <p:cNvPr id="105" name="Shape 105"/>
          <p:cNvSpPr/>
          <p:nvPr/>
        </p:nvSpPr>
        <p:spPr>
          <a:xfrm>
            <a:off x="7430252" y="3784235"/>
            <a:ext cx="1" cy="1101072"/>
          </a:xfrm>
          <a:prstGeom prst="line">
            <a:avLst/>
          </a:prstGeom>
          <a:ln w="38100">
            <a:solidFill/>
            <a:prstDash val="sysDot"/>
            <a:miter lim="400000"/>
            <a:tailEnd type="triangle"/>
          </a:ln>
        </p:spPr>
        <p:txBody>
          <a:bodyPr lIns="0" tIns="0" rIns="0" bIns="0" anchor="ctr"/>
          <a:lstStyle/>
          <a:p>
            <a:pPr lvl="0">
              <a:defRPr sz="2400"/>
            </a:pPr>
            <a:endParaRPr/>
          </a:p>
        </p:txBody>
      </p:sp>
      <p:sp>
        <p:nvSpPr>
          <p:cNvPr id="106" name="Shape 106"/>
          <p:cNvSpPr/>
          <p:nvPr/>
        </p:nvSpPr>
        <p:spPr>
          <a:xfrm>
            <a:off x="2696083" y="4874180"/>
            <a:ext cx="2661436" cy="1074283"/>
          </a:xfrm>
          <a:prstGeom prst="rect">
            <a:avLst/>
          </a:prstGeom>
          <a:solidFill>
            <a:srgbClr val="DCDEE0"/>
          </a:solidFill>
          <a:ln w="38100">
            <a:solidFill/>
            <a:miter lim="400000"/>
          </a:ln>
          <a:effectLst>
            <a:outerShdw blurRad="38100" dist="25400" dir="5400000" rotWithShape="0">
              <a:srgbClr val="000000">
                <a:alpha val="50000"/>
              </a:srgbClr>
            </a:outerShdw>
          </a:effectLst>
        </p:spPr>
        <p:txBody>
          <a:bodyPr lIns="0" tIns="0" rIns="0" bIns="0" anchor="ctr"/>
          <a:lstStyle/>
          <a:p>
            <a:pPr lvl="0">
              <a:defRPr sz="2400"/>
            </a:pPr>
            <a:endParaRPr/>
          </a:p>
        </p:txBody>
      </p:sp>
      <p:sp>
        <p:nvSpPr>
          <p:cNvPr id="107" name="Shape 107"/>
          <p:cNvSpPr/>
          <p:nvPr/>
        </p:nvSpPr>
        <p:spPr>
          <a:xfrm>
            <a:off x="2688366" y="4957335"/>
            <a:ext cx="2329160" cy="841573"/>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defRPr sz="1800"/>
            </a:pPr>
            <a:r>
              <a:rPr sz="2500" dirty="0"/>
              <a:t>Inferred Probable</a:t>
            </a:r>
          </a:p>
          <a:p>
            <a:pPr lvl="0">
              <a:defRPr sz="1800"/>
            </a:pPr>
            <a:r>
              <a:rPr sz="2500" dirty="0"/>
              <a:t>Events</a:t>
            </a:r>
          </a:p>
        </p:txBody>
      </p:sp>
      <p:sp>
        <p:nvSpPr>
          <p:cNvPr id="108" name="Shape 108"/>
          <p:cNvSpPr/>
          <p:nvPr/>
        </p:nvSpPr>
        <p:spPr>
          <a:xfrm flipH="1">
            <a:off x="5368078" y="5411321"/>
            <a:ext cx="746540" cy="1"/>
          </a:xfrm>
          <a:prstGeom prst="line">
            <a:avLst/>
          </a:prstGeom>
          <a:ln w="38100">
            <a:solidFill/>
            <a:miter lim="400000"/>
            <a:tailEnd type="triangle"/>
          </a:ln>
        </p:spPr>
        <p:txBody>
          <a:bodyPr lIns="0" tIns="0" rIns="0" bIns="0" anchor="ctr"/>
          <a:lstStyle/>
          <a:p>
            <a:pPr lvl="0">
              <a:defRPr sz="2400"/>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9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9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p:tmAbs val="0"/>
                                  </p:iterate>
                                  <p:childTnLst>
                                    <p:set>
                                      <p:cBhvr>
                                        <p:cTn id="13" fill="hold"/>
                                        <p:tgtEl>
                                          <p:spTgt spid="98"/>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iterate>
                                    <p:tmAbs val="0"/>
                                  </p:iterate>
                                  <p:childTnLst>
                                    <p:set>
                                      <p:cBhvr>
                                        <p:cTn id="16" fill="hold"/>
                                        <p:tgtEl>
                                          <p:spTgt spid="97"/>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p:tmAbs val="0"/>
                                  </p:iterate>
                                  <p:childTnLst>
                                    <p:set>
                                      <p:cBhvr>
                                        <p:cTn id="19" fill="hold"/>
                                        <p:tgtEl>
                                          <p:spTgt spid="9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p:tmAbs val="0"/>
                                  </p:iterate>
                                  <p:childTnLst>
                                    <p:set>
                                      <p:cBhvr>
                                        <p:cTn id="23" fill="hold"/>
                                        <p:tgtEl>
                                          <p:spTgt spid="102"/>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iterate>
                                    <p:tmAbs val="0"/>
                                  </p:iterate>
                                  <p:childTnLst>
                                    <p:set>
                                      <p:cBhvr>
                                        <p:cTn id="26" fill="hold"/>
                                        <p:tgtEl>
                                          <p:spTgt spid="100"/>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iterate>
                                    <p:tmAbs val="0"/>
                                  </p:iterate>
                                  <p:childTnLst>
                                    <p:set>
                                      <p:cBhvr>
                                        <p:cTn id="29" fill="hold"/>
                                        <p:tgtEl>
                                          <p:spTgt spid="10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iterate>
                                    <p:tmAbs val="0"/>
                                  </p:iterate>
                                  <p:childTnLst>
                                    <p:set>
                                      <p:cBhvr>
                                        <p:cTn id="33" fill="hold"/>
                                        <p:tgtEl>
                                          <p:spTgt spid="105"/>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iterate>
                                    <p:tmAbs val="0"/>
                                  </p:iterate>
                                  <p:childTnLst>
                                    <p:set>
                                      <p:cBhvr>
                                        <p:cTn id="36" fill="hold"/>
                                        <p:tgtEl>
                                          <p:spTgt spid="103"/>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iterate>
                                    <p:tmAbs val="0"/>
                                  </p:iterate>
                                  <p:childTnLst>
                                    <p:set>
                                      <p:cBhvr>
                                        <p:cTn id="39" fill="hold"/>
                                        <p:tgtEl>
                                          <p:spTgt spid="10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iterate>
                                    <p:tmAbs val="0"/>
                                  </p:iterate>
                                  <p:childTnLst>
                                    <p:set>
                                      <p:cBhvr>
                                        <p:cTn id="43" fill="hold"/>
                                        <p:tgtEl>
                                          <p:spTgt spid="106"/>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iterate>
                                    <p:tmAbs val="0"/>
                                  </p:iterate>
                                  <p:childTnLst>
                                    <p:set>
                                      <p:cBhvr>
                                        <p:cTn id="46" fill="hold"/>
                                        <p:tgtEl>
                                          <p:spTgt spid="107"/>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iterate>
                                    <p:tmAbs val="0"/>
                                  </p:iterate>
                                  <p:childTnLst>
                                    <p:set>
                                      <p:cBhvr>
                                        <p:cTn id="49" fill="hold"/>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advAuto="0"/>
      <p:bldP spid="96" grpId="0" animBg="1" advAuto="0"/>
      <p:bldP spid="97" grpId="0" animBg="1" advAuto="0"/>
      <p:bldP spid="98" grpId="0" animBg="1" advAuto="0"/>
      <p:bldP spid="99" grpId="0" animBg="1" advAuto="0"/>
      <p:bldP spid="100" grpId="0" animBg="1" advAuto="0"/>
      <p:bldP spid="101" grpId="0" animBg="1" advAuto="0"/>
      <p:bldP spid="102" grpId="0" animBg="1" advAuto="0"/>
      <p:bldP spid="103" grpId="0" animBg="1" advAuto="0"/>
      <p:bldP spid="104" grpId="0" animBg="1" advAuto="0"/>
      <p:bldP spid="105" grpId="0" animBg="1" advAuto="0"/>
      <p:bldP spid="106" grpId="0" animBg="1" advAuto="0"/>
      <p:bldP spid="107" grpId="0" animBg="1" advAuto="0"/>
      <p:bldP spid="108"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LSTM</a:t>
            </a:r>
          </a:p>
        </p:txBody>
      </p:sp>
      <p:sp>
        <p:nvSpPr>
          <p:cNvPr id="3" name="Content Placeholder 2"/>
          <p:cNvSpPr>
            <a:spLocks noGrp="1"/>
          </p:cNvSpPr>
          <p:nvPr>
            <p:ph idx="1"/>
          </p:nvPr>
        </p:nvSpPr>
        <p:spPr>
          <a:xfrm>
            <a:off x="228600" y="1371600"/>
            <a:ext cx="8686800" cy="4687888"/>
          </a:xfrm>
        </p:spPr>
        <p:txBody>
          <a:bodyPr>
            <a:normAutofit/>
          </a:bodyPr>
          <a:lstStyle/>
          <a:p>
            <a:r>
              <a:rPr lang="en-US" dirty="0"/>
              <a:t>LSTMs have recently demonstrated impressive performance on several NLP tasks:</a:t>
            </a:r>
          </a:p>
          <a:p>
            <a:pPr lvl="1"/>
            <a:r>
              <a:rPr lang="en-US" dirty="0"/>
              <a:t>Machine Translation </a:t>
            </a:r>
            <a:r>
              <a:rPr lang="en-US" sz="2400" dirty="0">
                <a:solidFill>
                  <a:srgbClr val="006600"/>
                </a:solidFill>
              </a:rPr>
              <a:t>(</a:t>
            </a:r>
            <a:r>
              <a:rPr lang="en-US" sz="2400" dirty="0" err="1">
                <a:solidFill>
                  <a:srgbClr val="006600"/>
                </a:solidFill>
              </a:rPr>
              <a:t>Sutskever</a:t>
            </a:r>
            <a:r>
              <a:rPr lang="en-US" sz="2400" dirty="0">
                <a:solidFill>
                  <a:srgbClr val="006600"/>
                </a:solidFill>
              </a:rPr>
              <a:t> et al., NIPS-14)</a:t>
            </a:r>
          </a:p>
          <a:p>
            <a:pPr lvl="1"/>
            <a:r>
              <a:rPr lang="en-US" dirty="0"/>
              <a:t>Image to text description </a:t>
            </a:r>
            <a:r>
              <a:rPr lang="en-US" sz="2400" dirty="0">
                <a:solidFill>
                  <a:srgbClr val="006600"/>
                </a:solidFill>
              </a:rPr>
              <a:t>(several, CVPR-15)</a:t>
            </a:r>
          </a:p>
          <a:p>
            <a:pPr lvl="1"/>
            <a:r>
              <a:rPr lang="en-US" dirty="0"/>
              <a:t>Video to text description </a:t>
            </a:r>
            <a:r>
              <a:rPr lang="en-US" sz="2400" dirty="0">
                <a:solidFill>
                  <a:srgbClr val="006600"/>
                </a:solidFill>
              </a:rPr>
              <a:t>(</a:t>
            </a:r>
            <a:r>
              <a:rPr lang="en-US" sz="2400" dirty="0" err="1">
                <a:solidFill>
                  <a:srgbClr val="006600"/>
                </a:solidFill>
              </a:rPr>
              <a:t>Venugopalan</a:t>
            </a:r>
            <a:r>
              <a:rPr lang="en-US" sz="2400" dirty="0">
                <a:solidFill>
                  <a:srgbClr val="006600"/>
                </a:solidFill>
              </a:rPr>
              <a:t> et al., NAACL-15)</a:t>
            </a:r>
          </a:p>
          <a:p>
            <a:r>
              <a:rPr lang="en-US" dirty="0"/>
              <a:t>We apply them to </a:t>
            </a:r>
            <a:r>
              <a:rPr lang="en-US" b="1" dirty="0">
                <a:solidFill>
                  <a:schemeClr val="accent4"/>
                </a:solidFill>
              </a:rPr>
              <a:t>Statistical Script Learning</a:t>
            </a:r>
            <a:r>
              <a:rPr lang="en-US" dirty="0"/>
              <a:t>:</a:t>
            </a:r>
          </a:p>
          <a:p>
            <a:pPr lvl="1"/>
            <a:r>
              <a:rPr lang="en-US" dirty="0"/>
              <a:t>Model sequences of events.</a:t>
            </a:r>
          </a:p>
          <a:p>
            <a:pPr lvl="1"/>
            <a:r>
              <a:rPr lang="en-US" dirty="0"/>
              <a:t>Infer new events by </a:t>
            </a:r>
            <a:r>
              <a:rPr lang="en-US" dirty="0" err="1"/>
              <a:t>argmax-ing</a:t>
            </a:r>
            <a:endParaRPr lang="en-US" dirty="0"/>
          </a:p>
        </p:txBody>
      </p:sp>
    </p:spTree>
    <p:extLst>
      <p:ext uri="{BB962C8B-B14F-4D97-AF65-F5344CB8AC3E}">
        <p14:creationId xmlns:p14="http://schemas.microsoft.com/office/powerpoint/2010/main" xmlns="" val="5767726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LSTM Scripts</a:t>
            </a:r>
          </a:p>
        </p:txBody>
      </p:sp>
      <p:sp>
        <p:nvSpPr>
          <p:cNvPr id="3" name="Content Placeholder 2"/>
          <p:cNvSpPr>
            <a:spLocks noGrp="1"/>
          </p:cNvSpPr>
          <p:nvPr>
            <p:ph idx="1"/>
          </p:nvPr>
        </p:nvSpPr>
        <p:spPr>
          <a:xfrm>
            <a:off x="228600" y="1371600"/>
            <a:ext cx="8686800" cy="4687888"/>
          </a:xfrm>
        </p:spPr>
        <p:txBody>
          <a:bodyPr>
            <a:normAutofit/>
          </a:bodyPr>
          <a:lstStyle/>
          <a:p>
            <a:r>
              <a:rPr lang="en-US" dirty="0"/>
              <a:t>Build LSTM Models of </a:t>
            </a:r>
            <a:r>
              <a:rPr lang="en-US" b="1" dirty="0">
                <a:solidFill>
                  <a:schemeClr val="accent4"/>
                </a:solidFill>
              </a:rPr>
              <a:t>Event Sequences</a:t>
            </a:r>
            <a:r>
              <a:rPr lang="en-US" dirty="0"/>
              <a:t>.</a:t>
            </a:r>
          </a:p>
          <a:p>
            <a:pPr lvl="1"/>
            <a:r>
              <a:rPr lang="en-US" dirty="0"/>
              <a:t>Break events up into </a:t>
            </a:r>
            <a:r>
              <a:rPr lang="en-US" b="1" dirty="0">
                <a:solidFill>
                  <a:srgbClr val="8064A2"/>
                </a:solidFill>
              </a:rPr>
              <a:t>event components</a:t>
            </a:r>
            <a:r>
              <a:rPr lang="en-US" dirty="0"/>
              <a:t>.</a:t>
            </a:r>
          </a:p>
          <a:p>
            <a:pPr lvl="1"/>
            <a:r>
              <a:rPr lang="en-US" dirty="0"/>
              <a:t>Train LSTM to </a:t>
            </a:r>
            <a:r>
              <a:rPr lang="en-US" b="1" dirty="0">
                <a:solidFill>
                  <a:srgbClr val="8064A2"/>
                </a:solidFill>
              </a:rPr>
              <a:t>predict sequences of components</a:t>
            </a:r>
            <a:r>
              <a:rPr lang="en-US" dirty="0"/>
              <a:t>.</a:t>
            </a:r>
          </a:p>
          <a:p>
            <a:pPr lvl="1"/>
            <a:r>
              <a:rPr lang="en-US" dirty="0"/>
              <a:t>At each </a:t>
            </a:r>
            <a:r>
              <a:rPr lang="en-US" dirty="0" err="1"/>
              <a:t>timestep</a:t>
            </a:r>
            <a:r>
              <a:rPr lang="en-US" dirty="0"/>
              <a:t>, input either a </a:t>
            </a:r>
            <a:r>
              <a:rPr lang="en-US" b="1" dirty="0"/>
              <a:t>verb</a:t>
            </a:r>
            <a:r>
              <a:rPr lang="en-US" dirty="0"/>
              <a:t>, </a:t>
            </a:r>
            <a:r>
              <a:rPr lang="en-US" b="1" dirty="0"/>
              <a:t>preposition</a:t>
            </a:r>
            <a:r>
              <a:rPr lang="en-US" dirty="0"/>
              <a:t>, or </a:t>
            </a:r>
            <a:r>
              <a:rPr lang="en-US" b="1" dirty="0"/>
              <a:t>verbal argument</a:t>
            </a:r>
            <a:r>
              <a:rPr lang="en-US" dirty="0"/>
              <a:t>.</a:t>
            </a:r>
          </a:p>
          <a:p>
            <a:pPr lvl="1"/>
            <a:r>
              <a:rPr lang="en-US" dirty="0"/>
              <a:t>Learn to predict component at </a:t>
            </a:r>
            <a:r>
              <a:rPr lang="en-US" b="1" dirty="0"/>
              <a:t>next </a:t>
            </a:r>
            <a:r>
              <a:rPr lang="en-US" b="1" dirty="0" err="1"/>
              <a:t>timestep</a:t>
            </a:r>
            <a:r>
              <a:rPr lang="en-US" dirty="0"/>
              <a:t>.</a:t>
            </a:r>
          </a:p>
        </p:txBody>
      </p:sp>
    </p:spTree>
    <p:extLst>
      <p:ext uri="{BB962C8B-B14F-4D97-AF65-F5344CB8AC3E}">
        <p14:creationId xmlns:p14="http://schemas.microsoft.com/office/powerpoint/2010/main" xmlns="" val="41283446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LSTM Script Example</a:t>
            </a:r>
          </a:p>
        </p:txBody>
      </p:sp>
      <p:sp>
        <p:nvSpPr>
          <p:cNvPr id="4" name="TextBox 3"/>
          <p:cNvSpPr txBox="1"/>
          <p:nvPr/>
        </p:nvSpPr>
        <p:spPr>
          <a:xfrm>
            <a:off x="248484" y="1498177"/>
            <a:ext cx="5512747" cy="461665"/>
          </a:xfrm>
          <a:prstGeom prst="rect">
            <a:avLst/>
          </a:prstGeom>
          <a:noFill/>
        </p:spPr>
        <p:txBody>
          <a:bodyPr wrap="none" rtlCol="0">
            <a:spAutoFit/>
          </a:bodyPr>
          <a:lstStyle/>
          <a:p>
            <a:r>
              <a:rPr lang="en-US" sz="2400" b="1" dirty="0"/>
              <a:t>“Jim sat down. He ordered a hamburger.”</a:t>
            </a:r>
          </a:p>
        </p:txBody>
      </p:sp>
      <p:sp>
        <p:nvSpPr>
          <p:cNvPr id="5" name="TextBox 4"/>
          <p:cNvSpPr txBox="1"/>
          <p:nvPr/>
        </p:nvSpPr>
        <p:spPr>
          <a:xfrm>
            <a:off x="235223" y="2803622"/>
            <a:ext cx="7702577" cy="830997"/>
          </a:xfrm>
          <a:prstGeom prst="rect">
            <a:avLst/>
          </a:prstGeom>
          <a:noFill/>
        </p:spPr>
        <p:txBody>
          <a:bodyPr wrap="square" rtlCol="0">
            <a:spAutoFit/>
          </a:bodyPr>
          <a:lstStyle/>
          <a:p>
            <a:r>
              <a:rPr lang="en-US" sz="2400" b="1" dirty="0" err="1">
                <a:latin typeface="Courier"/>
                <a:cs typeface="Courier"/>
              </a:rPr>
              <a:t>sit_down</a:t>
            </a:r>
            <a:r>
              <a:rPr lang="en-US" sz="2400" b="1" dirty="0">
                <a:latin typeface="Courier"/>
                <a:cs typeface="Courier"/>
              </a:rPr>
              <a:t>(</a:t>
            </a:r>
            <a:r>
              <a:rPr lang="en-US" sz="2400" b="1" dirty="0" err="1">
                <a:solidFill>
                  <a:schemeClr val="accent2"/>
                </a:solidFill>
                <a:latin typeface="Courier"/>
                <a:cs typeface="Courier"/>
              </a:rPr>
              <a:t>jim</a:t>
            </a:r>
            <a:r>
              <a:rPr lang="en-US" sz="2400" b="1" dirty="0">
                <a:latin typeface="Courier"/>
                <a:cs typeface="Courier"/>
              </a:rPr>
              <a:t>) ; order(</a:t>
            </a:r>
            <a:r>
              <a:rPr lang="en-US" sz="2400" b="1" dirty="0">
                <a:solidFill>
                  <a:srgbClr val="C0504D"/>
                </a:solidFill>
                <a:latin typeface="Courier"/>
                <a:cs typeface="Courier"/>
              </a:rPr>
              <a:t>he</a:t>
            </a:r>
            <a:r>
              <a:rPr lang="en-US" sz="2400" b="1" dirty="0">
                <a:latin typeface="Courier"/>
                <a:cs typeface="Courier"/>
              </a:rPr>
              <a:t>, hamburger)</a:t>
            </a:r>
          </a:p>
          <a:p>
            <a:endParaRPr lang="en-US" sz="2400" b="1" dirty="0">
              <a:latin typeface="Courier"/>
              <a:cs typeface="Courier"/>
            </a:endParaRPr>
          </a:p>
        </p:txBody>
      </p:sp>
      <p:sp>
        <p:nvSpPr>
          <p:cNvPr id="7" name="TextBox 6"/>
          <p:cNvSpPr txBox="1"/>
          <p:nvPr/>
        </p:nvSpPr>
        <p:spPr>
          <a:xfrm>
            <a:off x="318053" y="4142507"/>
            <a:ext cx="6570577" cy="2308324"/>
          </a:xfrm>
          <a:prstGeom prst="rect">
            <a:avLst/>
          </a:prstGeom>
          <a:noFill/>
        </p:spPr>
        <p:txBody>
          <a:bodyPr wrap="square" rtlCol="0">
            <a:spAutoFit/>
          </a:bodyPr>
          <a:lstStyle/>
          <a:p>
            <a:r>
              <a:rPr lang="en-US" sz="2400" b="1" dirty="0" err="1">
                <a:latin typeface="Courier"/>
                <a:cs typeface="Courier"/>
              </a:rPr>
              <a:t>sit_down</a:t>
            </a:r>
            <a:r>
              <a:rPr lang="en-US" sz="2400" b="1" dirty="0">
                <a:latin typeface="Courier"/>
                <a:cs typeface="Courier"/>
              </a:rPr>
              <a:t>  [verb]</a:t>
            </a:r>
          </a:p>
          <a:p>
            <a:r>
              <a:rPr lang="en-US" sz="2400" b="1" dirty="0" err="1">
                <a:latin typeface="Courier"/>
                <a:cs typeface="Courier"/>
              </a:rPr>
              <a:t>jim</a:t>
            </a:r>
            <a:r>
              <a:rPr lang="en-US" sz="2400" b="1" dirty="0">
                <a:solidFill>
                  <a:schemeClr val="accent2"/>
                </a:solidFill>
                <a:latin typeface="Courier"/>
                <a:cs typeface="Courier"/>
              </a:rPr>
              <a:t>       </a:t>
            </a:r>
            <a:r>
              <a:rPr lang="en-US" sz="2400" b="1" dirty="0">
                <a:latin typeface="Courier"/>
                <a:cs typeface="Courier"/>
              </a:rPr>
              <a:t>[</a:t>
            </a:r>
            <a:r>
              <a:rPr lang="en-US" sz="2400" b="1" dirty="0" err="1">
                <a:latin typeface="Courier"/>
                <a:cs typeface="Courier"/>
              </a:rPr>
              <a:t>subj</a:t>
            </a:r>
            <a:r>
              <a:rPr lang="en-US" sz="2400" b="1" dirty="0">
                <a:latin typeface="Courier"/>
                <a:cs typeface="Courier"/>
              </a:rPr>
              <a:t>, ent1]</a:t>
            </a:r>
          </a:p>
          <a:p>
            <a:r>
              <a:rPr lang="en-US" sz="2400" b="1" dirty="0" err="1">
                <a:latin typeface="Courier"/>
                <a:cs typeface="Courier"/>
              </a:rPr>
              <a:t>ø</a:t>
            </a:r>
            <a:r>
              <a:rPr lang="en-US" sz="2400" b="1" dirty="0">
                <a:latin typeface="Courier"/>
                <a:cs typeface="Courier"/>
              </a:rPr>
              <a:t>         [</a:t>
            </a:r>
            <a:r>
              <a:rPr lang="en-US" sz="2400" b="1" dirty="0" err="1">
                <a:latin typeface="Courier"/>
                <a:cs typeface="Courier"/>
              </a:rPr>
              <a:t>dobj</a:t>
            </a:r>
            <a:r>
              <a:rPr lang="en-US" sz="2400" b="1" dirty="0">
                <a:latin typeface="Courier"/>
                <a:cs typeface="Courier"/>
              </a:rPr>
              <a:t>]</a:t>
            </a:r>
          </a:p>
          <a:p>
            <a:r>
              <a:rPr lang="en-US" sz="2400" b="1" dirty="0">
                <a:latin typeface="Courier"/>
                <a:cs typeface="Courier"/>
              </a:rPr>
              <a:t>order     [verb]</a:t>
            </a:r>
          </a:p>
          <a:p>
            <a:r>
              <a:rPr lang="en-US" sz="2400" b="1" dirty="0">
                <a:latin typeface="Courier"/>
                <a:cs typeface="Courier"/>
              </a:rPr>
              <a:t>he</a:t>
            </a:r>
            <a:r>
              <a:rPr lang="en-US" sz="2400" b="1" dirty="0">
                <a:solidFill>
                  <a:srgbClr val="C0504D"/>
                </a:solidFill>
                <a:latin typeface="Courier"/>
                <a:cs typeface="Courier"/>
              </a:rPr>
              <a:t>        </a:t>
            </a:r>
            <a:r>
              <a:rPr lang="en-US" sz="2400" b="1" dirty="0">
                <a:solidFill>
                  <a:srgbClr val="000000"/>
                </a:solidFill>
                <a:latin typeface="Courier"/>
                <a:cs typeface="Courier"/>
              </a:rPr>
              <a:t>[</a:t>
            </a:r>
            <a:r>
              <a:rPr lang="en-US" sz="2400" b="1" dirty="0" err="1">
                <a:solidFill>
                  <a:srgbClr val="000000"/>
                </a:solidFill>
                <a:latin typeface="Courier"/>
                <a:cs typeface="Courier"/>
              </a:rPr>
              <a:t>subj</a:t>
            </a:r>
            <a:r>
              <a:rPr lang="en-US" sz="2400" b="1" dirty="0">
                <a:solidFill>
                  <a:srgbClr val="000000"/>
                </a:solidFill>
                <a:latin typeface="Courier"/>
                <a:cs typeface="Courier"/>
              </a:rPr>
              <a:t>, ent1]</a:t>
            </a:r>
          </a:p>
          <a:p>
            <a:r>
              <a:rPr lang="en-US" sz="2400" b="1" dirty="0">
                <a:latin typeface="Courier"/>
                <a:cs typeface="Courier"/>
              </a:rPr>
              <a:t>hamburger [</a:t>
            </a:r>
            <a:r>
              <a:rPr lang="en-US" sz="2400" b="1" dirty="0" err="1">
                <a:latin typeface="Courier"/>
                <a:cs typeface="Courier"/>
              </a:rPr>
              <a:t>dobj</a:t>
            </a:r>
            <a:r>
              <a:rPr lang="en-US" sz="2400" b="1" dirty="0">
                <a:latin typeface="Courier"/>
                <a:cs typeface="Courier"/>
              </a:rPr>
              <a:t>]</a:t>
            </a:r>
          </a:p>
        </p:txBody>
      </p:sp>
      <p:sp>
        <p:nvSpPr>
          <p:cNvPr id="8" name="Down Arrow 7"/>
          <p:cNvSpPr/>
          <p:nvPr/>
        </p:nvSpPr>
        <p:spPr>
          <a:xfrm>
            <a:off x="1150993" y="2098470"/>
            <a:ext cx="418444" cy="49700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573731" y="2126077"/>
            <a:ext cx="2105940" cy="369332"/>
          </a:xfrm>
          <a:prstGeom prst="rect">
            <a:avLst/>
          </a:prstGeom>
          <a:noFill/>
        </p:spPr>
        <p:txBody>
          <a:bodyPr wrap="none" rtlCol="0">
            <a:spAutoFit/>
          </a:bodyPr>
          <a:lstStyle/>
          <a:p>
            <a:r>
              <a:rPr lang="en-US" dirty="0"/>
              <a:t>[Parse, </a:t>
            </a:r>
            <a:r>
              <a:rPr lang="en-US" dirty="0" err="1"/>
              <a:t>Coreference</a:t>
            </a:r>
            <a:r>
              <a:rPr lang="en-US" dirty="0"/>
              <a:t>]</a:t>
            </a:r>
          </a:p>
        </p:txBody>
      </p:sp>
      <p:sp>
        <p:nvSpPr>
          <p:cNvPr id="10" name="Down Arrow 9"/>
          <p:cNvSpPr/>
          <p:nvPr/>
        </p:nvSpPr>
        <p:spPr>
          <a:xfrm>
            <a:off x="1155287" y="3590029"/>
            <a:ext cx="418444" cy="49700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0571199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3999" cy="1143000"/>
          </a:xfrm>
          <a:prstGeom prst="ellipse">
            <a:avLst/>
          </a:prstGeom>
        </p:spPr>
        <p:txBody>
          <a:bodyPr>
            <a:normAutofit/>
          </a:bodyPr>
          <a:lstStyle/>
          <a:p>
            <a:r>
              <a:rPr lang="en-US" dirty="0"/>
              <a:t>LSTM Script Example</a:t>
            </a:r>
          </a:p>
        </p:txBody>
      </p:sp>
      <p:cxnSp>
        <p:nvCxnSpPr>
          <p:cNvPr id="48" name="Straight Arrow Connector 47"/>
          <p:cNvCxnSpPr/>
          <p:nvPr/>
        </p:nvCxnSpPr>
        <p:spPr>
          <a:xfrm>
            <a:off x="1105334" y="3884899"/>
            <a:ext cx="9255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32" name="Group 131"/>
          <p:cNvGrpSpPr/>
          <p:nvPr/>
        </p:nvGrpSpPr>
        <p:grpSpPr>
          <a:xfrm>
            <a:off x="569028" y="2278820"/>
            <a:ext cx="536306" cy="3405445"/>
            <a:chOff x="4168052" y="2068875"/>
            <a:chExt cx="536306" cy="3405445"/>
          </a:xfrm>
        </p:grpSpPr>
        <p:cxnSp>
          <p:nvCxnSpPr>
            <p:cNvPr id="133" name="Straight Arrow Connector 132"/>
            <p:cNvCxnSpPr/>
            <p:nvPr/>
          </p:nvCxnSpPr>
          <p:spPr>
            <a:xfrm flipH="1" flipV="1">
              <a:off x="4426723" y="4551429"/>
              <a:ext cx="6482"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flipV="1">
              <a:off x="4433205" y="2600861"/>
              <a:ext cx="6482" cy="2501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35" name="Group 134"/>
            <p:cNvGrpSpPr/>
            <p:nvPr/>
          </p:nvGrpSpPr>
          <p:grpSpPr>
            <a:xfrm>
              <a:off x="4168052" y="2068875"/>
              <a:ext cx="536306" cy="3405445"/>
              <a:chOff x="6196849" y="2068875"/>
              <a:chExt cx="536306" cy="3405445"/>
            </a:xfrm>
          </p:grpSpPr>
          <p:sp>
            <p:nvSpPr>
              <p:cNvPr id="136" name="Oval 135"/>
              <p:cNvSpPr/>
              <p:nvPr/>
            </p:nvSpPr>
            <p:spPr>
              <a:xfrm>
                <a:off x="6196849" y="2068875"/>
                <a:ext cx="531986" cy="53198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137" name="Oval 136"/>
              <p:cNvSpPr/>
              <p:nvPr/>
            </p:nvSpPr>
            <p:spPr>
              <a:xfrm>
                <a:off x="6196849" y="4942334"/>
                <a:ext cx="531986" cy="53198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nvGrpSpPr>
              <p:cNvPr id="138" name="Group 137"/>
              <p:cNvGrpSpPr/>
              <p:nvPr/>
            </p:nvGrpSpPr>
            <p:grpSpPr>
              <a:xfrm>
                <a:off x="6196849" y="2850999"/>
                <a:ext cx="536306" cy="1700796"/>
                <a:chOff x="1843604" y="3512106"/>
                <a:chExt cx="536306" cy="1700796"/>
              </a:xfrm>
            </p:grpSpPr>
            <p:sp>
              <p:nvSpPr>
                <p:cNvPr id="139" name="Rectangle 138"/>
                <p:cNvSpPr/>
                <p:nvPr/>
              </p:nvSpPr>
              <p:spPr>
                <a:xfrm>
                  <a:off x="1843604" y="351210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40" name="Rectangle 139"/>
                <p:cNvSpPr/>
                <p:nvPr/>
              </p:nvSpPr>
              <p:spPr>
                <a:xfrm>
                  <a:off x="1843604" y="371973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41" name="Rectangle 140"/>
                <p:cNvSpPr/>
                <p:nvPr/>
              </p:nvSpPr>
              <p:spPr>
                <a:xfrm>
                  <a:off x="1843604" y="393838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42" name="Rectangle 141"/>
                <p:cNvSpPr/>
                <p:nvPr/>
              </p:nvSpPr>
              <p:spPr>
                <a:xfrm>
                  <a:off x="1843604" y="4146004"/>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43" name="Rectangle 142"/>
                <p:cNvSpPr/>
                <p:nvPr/>
              </p:nvSpPr>
              <p:spPr>
                <a:xfrm>
                  <a:off x="1843604" y="435774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44" name="Rectangle 143"/>
                <p:cNvSpPr/>
                <p:nvPr/>
              </p:nvSpPr>
              <p:spPr>
                <a:xfrm>
                  <a:off x="1843604" y="456537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45" name="Rectangle 144"/>
                <p:cNvSpPr/>
                <p:nvPr/>
              </p:nvSpPr>
              <p:spPr>
                <a:xfrm>
                  <a:off x="1843604" y="478402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46" name="Rectangle 145"/>
                <p:cNvSpPr/>
                <p:nvPr/>
              </p:nvSpPr>
              <p:spPr>
                <a:xfrm>
                  <a:off x="1843604" y="4998461"/>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grpSp>
        </p:grpSp>
      </p:grpSp>
      <p:grpSp>
        <p:nvGrpSpPr>
          <p:cNvPr id="147" name="Group 146"/>
          <p:cNvGrpSpPr/>
          <p:nvPr/>
        </p:nvGrpSpPr>
        <p:grpSpPr>
          <a:xfrm>
            <a:off x="2030882" y="2278820"/>
            <a:ext cx="536306" cy="3405445"/>
            <a:chOff x="4168052" y="2068875"/>
            <a:chExt cx="536306" cy="3405445"/>
          </a:xfrm>
        </p:grpSpPr>
        <p:cxnSp>
          <p:nvCxnSpPr>
            <p:cNvPr id="148" name="Straight Arrow Connector 147"/>
            <p:cNvCxnSpPr/>
            <p:nvPr/>
          </p:nvCxnSpPr>
          <p:spPr>
            <a:xfrm flipH="1" flipV="1">
              <a:off x="4426723" y="4551429"/>
              <a:ext cx="6482"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flipV="1">
              <a:off x="4433205" y="2600861"/>
              <a:ext cx="6482" cy="2501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50" name="Group 149"/>
            <p:cNvGrpSpPr/>
            <p:nvPr/>
          </p:nvGrpSpPr>
          <p:grpSpPr>
            <a:xfrm>
              <a:off x="4168052" y="2068875"/>
              <a:ext cx="536306" cy="3405445"/>
              <a:chOff x="6196849" y="2068875"/>
              <a:chExt cx="536306" cy="3405445"/>
            </a:xfrm>
          </p:grpSpPr>
          <p:sp>
            <p:nvSpPr>
              <p:cNvPr id="151" name="Oval 150"/>
              <p:cNvSpPr/>
              <p:nvPr/>
            </p:nvSpPr>
            <p:spPr>
              <a:xfrm>
                <a:off x="6196849" y="2068875"/>
                <a:ext cx="531986" cy="53198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152" name="Oval 151"/>
              <p:cNvSpPr/>
              <p:nvPr/>
            </p:nvSpPr>
            <p:spPr>
              <a:xfrm>
                <a:off x="6196849" y="4942334"/>
                <a:ext cx="531986" cy="53198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nvGrpSpPr>
              <p:cNvPr id="153" name="Group 152"/>
              <p:cNvGrpSpPr/>
              <p:nvPr/>
            </p:nvGrpSpPr>
            <p:grpSpPr>
              <a:xfrm>
                <a:off x="6196849" y="2850999"/>
                <a:ext cx="536306" cy="1700796"/>
                <a:chOff x="1843604" y="3512106"/>
                <a:chExt cx="536306" cy="1700796"/>
              </a:xfrm>
            </p:grpSpPr>
            <p:sp>
              <p:nvSpPr>
                <p:cNvPr id="154" name="Rectangle 153"/>
                <p:cNvSpPr/>
                <p:nvPr/>
              </p:nvSpPr>
              <p:spPr>
                <a:xfrm>
                  <a:off x="1843604" y="351210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55" name="Rectangle 154"/>
                <p:cNvSpPr/>
                <p:nvPr/>
              </p:nvSpPr>
              <p:spPr>
                <a:xfrm>
                  <a:off x="1843604" y="371973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56" name="Rectangle 155"/>
                <p:cNvSpPr/>
                <p:nvPr/>
              </p:nvSpPr>
              <p:spPr>
                <a:xfrm>
                  <a:off x="1843604" y="393838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57" name="Rectangle 156"/>
                <p:cNvSpPr/>
                <p:nvPr/>
              </p:nvSpPr>
              <p:spPr>
                <a:xfrm>
                  <a:off x="1843604" y="4146004"/>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58" name="Rectangle 157"/>
                <p:cNvSpPr/>
                <p:nvPr/>
              </p:nvSpPr>
              <p:spPr>
                <a:xfrm>
                  <a:off x="1843604" y="435774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59" name="Rectangle 158"/>
                <p:cNvSpPr/>
                <p:nvPr/>
              </p:nvSpPr>
              <p:spPr>
                <a:xfrm>
                  <a:off x="1843604" y="456537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60" name="Rectangle 159"/>
                <p:cNvSpPr/>
                <p:nvPr/>
              </p:nvSpPr>
              <p:spPr>
                <a:xfrm>
                  <a:off x="1843604" y="478402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61" name="Rectangle 160"/>
                <p:cNvSpPr/>
                <p:nvPr/>
              </p:nvSpPr>
              <p:spPr>
                <a:xfrm>
                  <a:off x="1843604" y="4998461"/>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grpSp>
        </p:grpSp>
      </p:grpSp>
      <p:grpSp>
        <p:nvGrpSpPr>
          <p:cNvPr id="162" name="Group 161"/>
          <p:cNvGrpSpPr/>
          <p:nvPr/>
        </p:nvGrpSpPr>
        <p:grpSpPr>
          <a:xfrm>
            <a:off x="3492736" y="2278820"/>
            <a:ext cx="536306" cy="3405445"/>
            <a:chOff x="4168052" y="2068875"/>
            <a:chExt cx="536306" cy="3405445"/>
          </a:xfrm>
        </p:grpSpPr>
        <p:cxnSp>
          <p:nvCxnSpPr>
            <p:cNvPr id="163" name="Straight Arrow Connector 162"/>
            <p:cNvCxnSpPr/>
            <p:nvPr/>
          </p:nvCxnSpPr>
          <p:spPr>
            <a:xfrm flipH="1" flipV="1">
              <a:off x="4426723" y="4551429"/>
              <a:ext cx="6482"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flipV="1">
              <a:off x="4433205" y="2600861"/>
              <a:ext cx="6482" cy="2501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65" name="Group 164"/>
            <p:cNvGrpSpPr/>
            <p:nvPr/>
          </p:nvGrpSpPr>
          <p:grpSpPr>
            <a:xfrm>
              <a:off x="4168052" y="2068875"/>
              <a:ext cx="536306" cy="3405445"/>
              <a:chOff x="6196849" y="2068875"/>
              <a:chExt cx="536306" cy="3405445"/>
            </a:xfrm>
          </p:grpSpPr>
          <p:sp>
            <p:nvSpPr>
              <p:cNvPr id="166" name="Oval 165"/>
              <p:cNvSpPr/>
              <p:nvPr/>
            </p:nvSpPr>
            <p:spPr>
              <a:xfrm>
                <a:off x="6196849" y="2068875"/>
                <a:ext cx="531986" cy="53198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167" name="Oval 166"/>
              <p:cNvSpPr/>
              <p:nvPr/>
            </p:nvSpPr>
            <p:spPr>
              <a:xfrm>
                <a:off x="6196849" y="4942334"/>
                <a:ext cx="531986" cy="53198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nvGrpSpPr>
              <p:cNvPr id="168" name="Group 167"/>
              <p:cNvGrpSpPr/>
              <p:nvPr/>
            </p:nvGrpSpPr>
            <p:grpSpPr>
              <a:xfrm>
                <a:off x="6196849" y="2850999"/>
                <a:ext cx="536306" cy="1700796"/>
                <a:chOff x="1843604" y="3512106"/>
                <a:chExt cx="536306" cy="1700796"/>
              </a:xfrm>
            </p:grpSpPr>
            <p:sp>
              <p:nvSpPr>
                <p:cNvPr id="169" name="Rectangle 168"/>
                <p:cNvSpPr/>
                <p:nvPr/>
              </p:nvSpPr>
              <p:spPr>
                <a:xfrm>
                  <a:off x="1843604" y="351210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70" name="Rectangle 169"/>
                <p:cNvSpPr/>
                <p:nvPr/>
              </p:nvSpPr>
              <p:spPr>
                <a:xfrm>
                  <a:off x="1843604" y="371973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71" name="Rectangle 170"/>
                <p:cNvSpPr/>
                <p:nvPr/>
              </p:nvSpPr>
              <p:spPr>
                <a:xfrm>
                  <a:off x="1843604" y="393838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72" name="Rectangle 171"/>
                <p:cNvSpPr/>
                <p:nvPr/>
              </p:nvSpPr>
              <p:spPr>
                <a:xfrm>
                  <a:off x="1843604" y="4146004"/>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73" name="Rectangle 172"/>
                <p:cNvSpPr/>
                <p:nvPr/>
              </p:nvSpPr>
              <p:spPr>
                <a:xfrm>
                  <a:off x="1843604" y="435774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74" name="Rectangle 173"/>
                <p:cNvSpPr/>
                <p:nvPr/>
              </p:nvSpPr>
              <p:spPr>
                <a:xfrm>
                  <a:off x="1843604" y="456537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75" name="Rectangle 174"/>
                <p:cNvSpPr/>
                <p:nvPr/>
              </p:nvSpPr>
              <p:spPr>
                <a:xfrm>
                  <a:off x="1843604" y="478402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76" name="Rectangle 175"/>
                <p:cNvSpPr/>
                <p:nvPr/>
              </p:nvSpPr>
              <p:spPr>
                <a:xfrm>
                  <a:off x="1843604" y="4998461"/>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grpSp>
        </p:grpSp>
      </p:grpSp>
      <p:grpSp>
        <p:nvGrpSpPr>
          <p:cNvPr id="177" name="Group 176"/>
          <p:cNvGrpSpPr/>
          <p:nvPr/>
        </p:nvGrpSpPr>
        <p:grpSpPr>
          <a:xfrm>
            <a:off x="4954590" y="2277900"/>
            <a:ext cx="536306" cy="3405445"/>
            <a:chOff x="4168052" y="2068875"/>
            <a:chExt cx="536306" cy="3405445"/>
          </a:xfrm>
        </p:grpSpPr>
        <p:cxnSp>
          <p:nvCxnSpPr>
            <p:cNvPr id="178" name="Straight Arrow Connector 177"/>
            <p:cNvCxnSpPr/>
            <p:nvPr/>
          </p:nvCxnSpPr>
          <p:spPr>
            <a:xfrm flipH="1" flipV="1">
              <a:off x="4426723" y="4551429"/>
              <a:ext cx="6482"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9" name="Straight Arrow Connector 178"/>
            <p:cNvCxnSpPr/>
            <p:nvPr/>
          </p:nvCxnSpPr>
          <p:spPr>
            <a:xfrm flipV="1">
              <a:off x="4433205" y="2600861"/>
              <a:ext cx="6482" cy="2501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80" name="Group 179"/>
            <p:cNvGrpSpPr/>
            <p:nvPr/>
          </p:nvGrpSpPr>
          <p:grpSpPr>
            <a:xfrm>
              <a:off x="4168052" y="2068875"/>
              <a:ext cx="536306" cy="3405445"/>
              <a:chOff x="6196849" y="2068875"/>
              <a:chExt cx="536306" cy="3405445"/>
            </a:xfrm>
          </p:grpSpPr>
          <p:sp>
            <p:nvSpPr>
              <p:cNvPr id="181" name="Oval 180"/>
              <p:cNvSpPr/>
              <p:nvPr/>
            </p:nvSpPr>
            <p:spPr>
              <a:xfrm>
                <a:off x="6196849" y="2068875"/>
                <a:ext cx="531986" cy="53198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182" name="Oval 181"/>
              <p:cNvSpPr/>
              <p:nvPr/>
            </p:nvSpPr>
            <p:spPr>
              <a:xfrm>
                <a:off x="6196849" y="4942334"/>
                <a:ext cx="531986" cy="53198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nvGrpSpPr>
              <p:cNvPr id="183" name="Group 182"/>
              <p:cNvGrpSpPr/>
              <p:nvPr/>
            </p:nvGrpSpPr>
            <p:grpSpPr>
              <a:xfrm>
                <a:off x="6196849" y="2850999"/>
                <a:ext cx="536306" cy="1700796"/>
                <a:chOff x="1843604" y="3512106"/>
                <a:chExt cx="536306" cy="1700796"/>
              </a:xfrm>
            </p:grpSpPr>
            <p:sp>
              <p:nvSpPr>
                <p:cNvPr id="184" name="Rectangle 183"/>
                <p:cNvSpPr/>
                <p:nvPr/>
              </p:nvSpPr>
              <p:spPr>
                <a:xfrm>
                  <a:off x="1843604" y="351210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85" name="Rectangle 184"/>
                <p:cNvSpPr/>
                <p:nvPr/>
              </p:nvSpPr>
              <p:spPr>
                <a:xfrm>
                  <a:off x="1843604" y="371973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86" name="Rectangle 185"/>
                <p:cNvSpPr/>
                <p:nvPr/>
              </p:nvSpPr>
              <p:spPr>
                <a:xfrm>
                  <a:off x="1843604" y="393838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87" name="Rectangle 186"/>
                <p:cNvSpPr/>
                <p:nvPr/>
              </p:nvSpPr>
              <p:spPr>
                <a:xfrm>
                  <a:off x="1843604" y="4146004"/>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88" name="Rectangle 187"/>
                <p:cNvSpPr/>
                <p:nvPr/>
              </p:nvSpPr>
              <p:spPr>
                <a:xfrm>
                  <a:off x="1843604" y="435774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89" name="Rectangle 188"/>
                <p:cNvSpPr/>
                <p:nvPr/>
              </p:nvSpPr>
              <p:spPr>
                <a:xfrm>
                  <a:off x="1843604" y="456537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90" name="Rectangle 189"/>
                <p:cNvSpPr/>
                <p:nvPr/>
              </p:nvSpPr>
              <p:spPr>
                <a:xfrm>
                  <a:off x="1843604" y="478402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91" name="Rectangle 190"/>
                <p:cNvSpPr/>
                <p:nvPr/>
              </p:nvSpPr>
              <p:spPr>
                <a:xfrm>
                  <a:off x="1843604" y="4998461"/>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grpSp>
        </p:grpSp>
      </p:grpSp>
      <p:grpSp>
        <p:nvGrpSpPr>
          <p:cNvPr id="192" name="Group 191"/>
          <p:cNvGrpSpPr/>
          <p:nvPr/>
        </p:nvGrpSpPr>
        <p:grpSpPr>
          <a:xfrm>
            <a:off x="6416444" y="2277900"/>
            <a:ext cx="536306" cy="3405445"/>
            <a:chOff x="4168052" y="2068875"/>
            <a:chExt cx="536306" cy="3405445"/>
          </a:xfrm>
        </p:grpSpPr>
        <p:cxnSp>
          <p:nvCxnSpPr>
            <p:cNvPr id="193" name="Straight Arrow Connector 192"/>
            <p:cNvCxnSpPr/>
            <p:nvPr/>
          </p:nvCxnSpPr>
          <p:spPr>
            <a:xfrm flipH="1" flipV="1">
              <a:off x="4426723" y="4551429"/>
              <a:ext cx="6482"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4" name="Straight Arrow Connector 193"/>
            <p:cNvCxnSpPr/>
            <p:nvPr/>
          </p:nvCxnSpPr>
          <p:spPr>
            <a:xfrm flipV="1">
              <a:off x="4433205" y="2600861"/>
              <a:ext cx="6482" cy="2501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95" name="Group 194"/>
            <p:cNvGrpSpPr/>
            <p:nvPr/>
          </p:nvGrpSpPr>
          <p:grpSpPr>
            <a:xfrm>
              <a:off x="4168052" y="2068875"/>
              <a:ext cx="536306" cy="3405445"/>
              <a:chOff x="6196849" y="2068875"/>
              <a:chExt cx="536306" cy="3405445"/>
            </a:xfrm>
          </p:grpSpPr>
          <p:sp>
            <p:nvSpPr>
              <p:cNvPr id="196" name="Oval 195"/>
              <p:cNvSpPr/>
              <p:nvPr/>
            </p:nvSpPr>
            <p:spPr>
              <a:xfrm>
                <a:off x="6196849" y="2068875"/>
                <a:ext cx="531986" cy="53198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197" name="Oval 196"/>
              <p:cNvSpPr/>
              <p:nvPr/>
            </p:nvSpPr>
            <p:spPr>
              <a:xfrm>
                <a:off x="6196849" y="4942334"/>
                <a:ext cx="531986" cy="53198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nvGrpSpPr>
              <p:cNvPr id="198" name="Group 197"/>
              <p:cNvGrpSpPr/>
              <p:nvPr/>
            </p:nvGrpSpPr>
            <p:grpSpPr>
              <a:xfrm>
                <a:off x="6196849" y="2850999"/>
                <a:ext cx="536306" cy="1700796"/>
                <a:chOff x="1843604" y="3512106"/>
                <a:chExt cx="536306" cy="1700796"/>
              </a:xfrm>
            </p:grpSpPr>
            <p:sp>
              <p:nvSpPr>
                <p:cNvPr id="199" name="Rectangle 198"/>
                <p:cNvSpPr/>
                <p:nvPr/>
              </p:nvSpPr>
              <p:spPr>
                <a:xfrm>
                  <a:off x="1843604" y="351210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00" name="Rectangle 199"/>
                <p:cNvSpPr/>
                <p:nvPr/>
              </p:nvSpPr>
              <p:spPr>
                <a:xfrm>
                  <a:off x="1843604" y="371973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01" name="Rectangle 200"/>
                <p:cNvSpPr/>
                <p:nvPr/>
              </p:nvSpPr>
              <p:spPr>
                <a:xfrm>
                  <a:off x="1843604" y="393838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02" name="Rectangle 201"/>
                <p:cNvSpPr/>
                <p:nvPr/>
              </p:nvSpPr>
              <p:spPr>
                <a:xfrm>
                  <a:off x="1843604" y="4146004"/>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03" name="Rectangle 202"/>
                <p:cNvSpPr/>
                <p:nvPr/>
              </p:nvSpPr>
              <p:spPr>
                <a:xfrm>
                  <a:off x="1843604" y="435774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04" name="Rectangle 203"/>
                <p:cNvSpPr/>
                <p:nvPr/>
              </p:nvSpPr>
              <p:spPr>
                <a:xfrm>
                  <a:off x="1843604" y="456537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05" name="Rectangle 204"/>
                <p:cNvSpPr/>
                <p:nvPr/>
              </p:nvSpPr>
              <p:spPr>
                <a:xfrm>
                  <a:off x="1843604" y="478402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06" name="Rectangle 205"/>
                <p:cNvSpPr/>
                <p:nvPr/>
              </p:nvSpPr>
              <p:spPr>
                <a:xfrm>
                  <a:off x="1843604" y="4998461"/>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grpSp>
        </p:grpSp>
      </p:grpSp>
      <p:grpSp>
        <p:nvGrpSpPr>
          <p:cNvPr id="207" name="Group 206"/>
          <p:cNvGrpSpPr/>
          <p:nvPr/>
        </p:nvGrpSpPr>
        <p:grpSpPr>
          <a:xfrm>
            <a:off x="7878298" y="2277900"/>
            <a:ext cx="536306" cy="3405445"/>
            <a:chOff x="4168052" y="2068875"/>
            <a:chExt cx="536306" cy="3405445"/>
          </a:xfrm>
        </p:grpSpPr>
        <p:cxnSp>
          <p:nvCxnSpPr>
            <p:cNvPr id="208" name="Straight Arrow Connector 207"/>
            <p:cNvCxnSpPr/>
            <p:nvPr/>
          </p:nvCxnSpPr>
          <p:spPr>
            <a:xfrm flipH="1" flipV="1">
              <a:off x="4426723" y="4551429"/>
              <a:ext cx="6482"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V="1">
              <a:off x="4433205" y="2600861"/>
              <a:ext cx="6482" cy="2501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10" name="Group 209"/>
            <p:cNvGrpSpPr/>
            <p:nvPr/>
          </p:nvGrpSpPr>
          <p:grpSpPr>
            <a:xfrm>
              <a:off x="4168052" y="2068875"/>
              <a:ext cx="536306" cy="3405445"/>
              <a:chOff x="6196849" y="2068875"/>
              <a:chExt cx="536306" cy="3405445"/>
            </a:xfrm>
          </p:grpSpPr>
          <p:sp>
            <p:nvSpPr>
              <p:cNvPr id="211" name="Oval 210"/>
              <p:cNvSpPr/>
              <p:nvPr/>
            </p:nvSpPr>
            <p:spPr>
              <a:xfrm>
                <a:off x="6196849" y="2068875"/>
                <a:ext cx="531986" cy="53198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212" name="Oval 211"/>
              <p:cNvSpPr/>
              <p:nvPr/>
            </p:nvSpPr>
            <p:spPr>
              <a:xfrm>
                <a:off x="6196849" y="4942334"/>
                <a:ext cx="531986" cy="53198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nvGrpSpPr>
              <p:cNvPr id="213" name="Group 212"/>
              <p:cNvGrpSpPr/>
              <p:nvPr/>
            </p:nvGrpSpPr>
            <p:grpSpPr>
              <a:xfrm>
                <a:off x="6196849" y="2850999"/>
                <a:ext cx="536306" cy="1700796"/>
                <a:chOff x="1843604" y="3512106"/>
                <a:chExt cx="536306" cy="1700796"/>
              </a:xfrm>
            </p:grpSpPr>
            <p:sp>
              <p:nvSpPr>
                <p:cNvPr id="214" name="Rectangle 213"/>
                <p:cNvSpPr/>
                <p:nvPr/>
              </p:nvSpPr>
              <p:spPr>
                <a:xfrm>
                  <a:off x="1843604" y="351210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15" name="Rectangle 214"/>
                <p:cNvSpPr/>
                <p:nvPr/>
              </p:nvSpPr>
              <p:spPr>
                <a:xfrm>
                  <a:off x="1843604" y="371973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16" name="Rectangle 215"/>
                <p:cNvSpPr/>
                <p:nvPr/>
              </p:nvSpPr>
              <p:spPr>
                <a:xfrm>
                  <a:off x="1843604" y="393838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17" name="Rectangle 216"/>
                <p:cNvSpPr/>
                <p:nvPr/>
              </p:nvSpPr>
              <p:spPr>
                <a:xfrm>
                  <a:off x="1843604" y="4146004"/>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18" name="Rectangle 217"/>
                <p:cNvSpPr/>
                <p:nvPr/>
              </p:nvSpPr>
              <p:spPr>
                <a:xfrm>
                  <a:off x="1843604" y="435774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19" name="Rectangle 218"/>
                <p:cNvSpPr/>
                <p:nvPr/>
              </p:nvSpPr>
              <p:spPr>
                <a:xfrm>
                  <a:off x="1843604" y="456537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20" name="Rectangle 219"/>
                <p:cNvSpPr/>
                <p:nvPr/>
              </p:nvSpPr>
              <p:spPr>
                <a:xfrm>
                  <a:off x="1843604" y="478402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21" name="Rectangle 220"/>
                <p:cNvSpPr/>
                <p:nvPr/>
              </p:nvSpPr>
              <p:spPr>
                <a:xfrm>
                  <a:off x="1843604" y="4998461"/>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grpSp>
        </p:grpSp>
      </p:grpSp>
      <p:sp>
        <p:nvSpPr>
          <p:cNvPr id="12" name="TextBox 11"/>
          <p:cNvSpPr txBox="1"/>
          <p:nvPr/>
        </p:nvSpPr>
        <p:spPr>
          <a:xfrm>
            <a:off x="208887" y="5816332"/>
            <a:ext cx="1292843" cy="369332"/>
          </a:xfrm>
          <a:prstGeom prst="rect">
            <a:avLst/>
          </a:prstGeom>
          <a:noFill/>
        </p:spPr>
        <p:txBody>
          <a:bodyPr wrap="none" rtlCol="0">
            <a:spAutoFit/>
          </a:bodyPr>
          <a:lstStyle/>
          <a:p>
            <a:r>
              <a:rPr lang="en-US" b="1" dirty="0" err="1">
                <a:latin typeface="Courier"/>
                <a:cs typeface="Courier"/>
              </a:rPr>
              <a:t>sit_down</a:t>
            </a:r>
            <a:endParaRPr lang="en-US" dirty="0"/>
          </a:p>
        </p:txBody>
      </p:sp>
      <p:sp>
        <p:nvSpPr>
          <p:cNvPr id="239" name="TextBox 238"/>
          <p:cNvSpPr txBox="1"/>
          <p:nvPr/>
        </p:nvSpPr>
        <p:spPr>
          <a:xfrm>
            <a:off x="2032437" y="5816332"/>
            <a:ext cx="607859" cy="369332"/>
          </a:xfrm>
          <a:prstGeom prst="rect">
            <a:avLst/>
          </a:prstGeom>
          <a:noFill/>
        </p:spPr>
        <p:txBody>
          <a:bodyPr wrap="none" rtlCol="0">
            <a:spAutoFit/>
          </a:bodyPr>
          <a:lstStyle/>
          <a:p>
            <a:r>
              <a:rPr lang="en-US" b="1" dirty="0" err="1">
                <a:latin typeface="Courier"/>
                <a:cs typeface="Courier"/>
              </a:rPr>
              <a:t>jim</a:t>
            </a:r>
            <a:endParaRPr lang="en-US" dirty="0"/>
          </a:p>
        </p:txBody>
      </p:sp>
      <p:sp>
        <p:nvSpPr>
          <p:cNvPr id="240" name="TextBox 239"/>
          <p:cNvSpPr txBox="1"/>
          <p:nvPr/>
        </p:nvSpPr>
        <p:spPr>
          <a:xfrm>
            <a:off x="3612763" y="5816332"/>
            <a:ext cx="325730" cy="369332"/>
          </a:xfrm>
          <a:prstGeom prst="rect">
            <a:avLst/>
          </a:prstGeom>
          <a:noFill/>
        </p:spPr>
        <p:txBody>
          <a:bodyPr wrap="none" rtlCol="0">
            <a:spAutoFit/>
          </a:bodyPr>
          <a:lstStyle/>
          <a:p>
            <a:r>
              <a:rPr lang="en-US" b="1" dirty="0" err="1">
                <a:latin typeface="Courier"/>
                <a:cs typeface="Courier"/>
              </a:rPr>
              <a:t>ø</a:t>
            </a:r>
            <a:endParaRPr lang="en-US" dirty="0"/>
          </a:p>
        </p:txBody>
      </p:sp>
      <p:sp>
        <p:nvSpPr>
          <p:cNvPr id="241" name="TextBox 240"/>
          <p:cNvSpPr txBox="1"/>
          <p:nvPr/>
        </p:nvSpPr>
        <p:spPr>
          <a:xfrm>
            <a:off x="4800520" y="5816332"/>
            <a:ext cx="877276" cy="369332"/>
          </a:xfrm>
          <a:prstGeom prst="rect">
            <a:avLst/>
          </a:prstGeom>
          <a:noFill/>
        </p:spPr>
        <p:txBody>
          <a:bodyPr wrap="none" rtlCol="0">
            <a:spAutoFit/>
          </a:bodyPr>
          <a:lstStyle/>
          <a:p>
            <a:r>
              <a:rPr lang="en-US" b="1" dirty="0">
                <a:latin typeface="Courier"/>
                <a:cs typeface="Courier"/>
              </a:rPr>
              <a:t>order</a:t>
            </a:r>
            <a:endParaRPr lang="en-US" dirty="0"/>
          </a:p>
        </p:txBody>
      </p:sp>
      <p:sp>
        <p:nvSpPr>
          <p:cNvPr id="242" name="TextBox 241"/>
          <p:cNvSpPr txBox="1"/>
          <p:nvPr/>
        </p:nvSpPr>
        <p:spPr>
          <a:xfrm>
            <a:off x="6470798" y="5816332"/>
            <a:ext cx="461710" cy="369332"/>
          </a:xfrm>
          <a:prstGeom prst="rect">
            <a:avLst/>
          </a:prstGeom>
          <a:noFill/>
        </p:spPr>
        <p:txBody>
          <a:bodyPr wrap="none" rtlCol="0">
            <a:spAutoFit/>
          </a:bodyPr>
          <a:lstStyle/>
          <a:p>
            <a:r>
              <a:rPr lang="en-US" b="1" dirty="0">
                <a:latin typeface="Courier"/>
                <a:cs typeface="Courier"/>
              </a:rPr>
              <a:t>he</a:t>
            </a:r>
            <a:endParaRPr lang="en-US" dirty="0"/>
          </a:p>
        </p:txBody>
      </p:sp>
      <p:sp>
        <p:nvSpPr>
          <p:cNvPr id="243" name="TextBox 242"/>
          <p:cNvSpPr txBox="1"/>
          <p:nvPr/>
        </p:nvSpPr>
        <p:spPr>
          <a:xfrm>
            <a:off x="7477018" y="5816332"/>
            <a:ext cx="1431364" cy="369332"/>
          </a:xfrm>
          <a:prstGeom prst="rect">
            <a:avLst/>
          </a:prstGeom>
          <a:noFill/>
        </p:spPr>
        <p:txBody>
          <a:bodyPr wrap="none" rtlCol="0">
            <a:spAutoFit/>
          </a:bodyPr>
          <a:lstStyle/>
          <a:p>
            <a:r>
              <a:rPr lang="en-US" b="1" dirty="0">
                <a:latin typeface="Courier"/>
                <a:cs typeface="Courier"/>
              </a:rPr>
              <a:t>hamburger</a:t>
            </a:r>
            <a:endParaRPr lang="en-US" dirty="0"/>
          </a:p>
        </p:txBody>
      </p:sp>
      <p:sp>
        <p:nvSpPr>
          <p:cNvPr id="244" name="TextBox 243"/>
          <p:cNvSpPr txBox="1"/>
          <p:nvPr/>
        </p:nvSpPr>
        <p:spPr>
          <a:xfrm>
            <a:off x="7782820" y="1647536"/>
            <a:ext cx="738754" cy="369332"/>
          </a:xfrm>
          <a:prstGeom prst="rect">
            <a:avLst/>
          </a:prstGeom>
          <a:noFill/>
        </p:spPr>
        <p:txBody>
          <a:bodyPr wrap="none" rtlCol="0">
            <a:spAutoFit/>
          </a:bodyPr>
          <a:lstStyle/>
          <a:p>
            <a:r>
              <a:rPr lang="en-US" b="1" dirty="0">
                <a:latin typeface="Courier"/>
                <a:cs typeface="Courier"/>
              </a:rPr>
              <a:t>&lt;/S&gt;</a:t>
            </a:r>
          </a:p>
        </p:txBody>
      </p:sp>
      <p:sp>
        <p:nvSpPr>
          <p:cNvPr id="245" name="TextBox 244"/>
          <p:cNvSpPr txBox="1"/>
          <p:nvPr/>
        </p:nvSpPr>
        <p:spPr>
          <a:xfrm>
            <a:off x="531687" y="1647536"/>
            <a:ext cx="607859" cy="369332"/>
          </a:xfrm>
          <a:prstGeom prst="rect">
            <a:avLst/>
          </a:prstGeom>
          <a:noFill/>
        </p:spPr>
        <p:txBody>
          <a:bodyPr wrap="none" rtlCol="0">
            <a:spAutoFit/>
          </a:bodyPr>
          <a:lstStyle/>
          <a:p>
            <a:r>
              <a:rPr lang="en-US" b="1" dirty="0" err="1">
                <a:latin typeface="Courier"/>
                <a:cs typeface="Courier"/>
              </a:rPr>
              <a:t>jim</a:t>
            </a:r>
            <a:endParaRPr lang="en-US" dirty="0"/>
          </a:p>
        </p:txBody>
      </p:sp>
      <p:sp>
        <p:nvSpPr>
          <p:cNvPr id="246" name="TextBox 245"/>
          <p:cNvSpPr txBox="1"/>
          <p:nvPr/>
        </p:nvSpPr>
        <p:spPr>
          <a:xfrm>
            <a:off x="2098208" y="1647536"/>
            <a:ext cx="325730" cy="369332"/>
          </a:xfrm>
          <a:prstGeom prst="rect">
            <a:avLst/>
          </a:prstGeom>
          <a:noFill/>
        </p:spPr>
        <p:txBody>
          <a:bodyPr wrap="none" rtlCol="0">
            <a:spAutoFit/>
          </a:bodyPr>
          <a:lstStyle/>
          <a:p>
            <a:r>
              <a:rPr lang="en-US" b="1" dirty="0" err="1">
                <a:latin typeface="Courier"/>
                <a:cs typeface="Courier"/>
              </a:rPr>
              <a:t>ø</a:t>
            </a:r>
            <a:endParaRPr lang="en-US" dirty="0"/>
          </a:p>
        </p:txBody>
      </p:sp>
      <p:sp>
        <p:nvSpPr>
          <p:cNvPr id="247" name="TextBox 246"/>
          <p:cNvSpPr txBox="1"/>
          <p:nvPr/>
        </p:nvSpPr>
        <p:spPr>
          <a:xfrm>
            <a:off x="3272160" y="1647536"/>
            <a:ext cx="877276" cy="369332"/>
          </a:xfrm>
          <a:prstGeom prst="rect">
            <a:avLst/>
          </a:prstGeom>
          <a:noFill/>
        </p:spPr>
        <p:txBody>
          <a:bodyPr wrap="none" rtlCol="0">
            <a:spAutoFit/>
          </a:bodyPr>
          <a:lstStyle/>
          <a:p>
            <a:r>
              <a:rPr lang="en-US" b="1" dirty="0">
                <a:latin typeface="Courier"/>
                <a:cs typeface="Courier"/>
              </a:rPr>
              <a:t>order</a:t>
            </a:r>
            <a:endParaRPr lang="en-US" dirty="0"/>
          </a:p>
        </p:txBody>
      </p:sp>
      <p:sp>
        <p:nvSpPr>
          <p:cNvPr id="248" name="TextBox 247"/>
          <p:cNvSpPr txBox="1"/>
          <p:nvPr/>
        </p:nvSpPr>
        <p:spPr>
          <a:xfrm>
            <a:off x="4956243" y="1647536"/>
            <a:ext cx="461710" cy="369332"/>
          </a:xfrm>
          <a:prstGeom prst="rect">
            <a:avLst/>
          </a:prstGeom>
          <a:noFill/>
        </p:spPr>
        <p:txBody>
          <a:bodyPr wrap="none" rtlCol="0">
            <a:spAutoFit/>
          </a:bodyPr>
          <a:lstStyle/>
          <a:p>
            <a:r>
              <a:rPr lang="en-US" b="1" dirty="0">
                <a:latin typeface="Courier"/>
                <a:cs typeface="Courier"/>
              </a:rPr>
              <a:t>he</a:t>
            </a:r>
            <a:endParaRPr lang="en-US" dirty="0"/>
          </a:p>
        </p:txBody>
      </p:sp>
      <p:sp>
        <p:nvSpPr>
          <p:cNvPr id="249" name="TextBox 248"/>
          <p:cNvSpPr txBox="1"/>
          <p:nvPr/>
        </p:nvSpPr>
        <p:spPr>
          <a:xfrm>
            <a:off x="5990073" y="1647536"/>
            <a:ext cx="1431364" cy="369332"/>
          </a:xfrm>
          <a:prstGeom prst="rect">
            <a:avLst/>
          </a:prstGeom>
          <a:noFill/>
        </p:spPr>
        <p:txBody>
          <a:bodyPr wrap="none" rtlCol="0">
            <a:spAutoFit/>
          </a:bodyPr>
          <a:lstStyle/>
          <a:p>
            <a:r>
              <a:rPr lang="en-US" b="1" dirty="0">
                <a:latin typeface="Courier"/>
                <a:cs typeface="Courier"/>
              </a:rPr>
              <a:t>hamburger</a:t>
            </a:r>
            <a:endParaRPr lang="en-US" dirty="0"/>
          </a:p>
        </p:txBody>
      </p:sp>
      <p:cxnSp>
        <p:nvCxnSpPr>
          <p:cNvPr id="250" name="Straight Arrow Connector 249"/>
          <p:cNvCxnSpPr/>
          <p:nvPr/>
        </p:nvCxnSpPr>
        <p:spPr>
          <a:xfrm>
            <a:off x="2562868" y="3882138"/>
            <a:ext cx="9255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4020402" y="3879377"/>
            <a:ext cx="9255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5491741" y="3876616"/>
            <a:ext cx="9255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6949275" y="3873855"/>
            <a:ext cx="9255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4" name="TextBox 253"/>
          <p:cNvSpPr txBox="1"/>
          <p:nvPr/>
        </p:nvSpPr>
        <p:spPr>
          <a:xfrm>
            <a:off x="286935" y="6202613"/>
            <a:ext cx="3294892" cy="461665"/>
          </a:xfrm>
          <a:prstGeom prst="rect">
            <a:avLst/>
          </a:prstGeom>
          <a:noFill/>
        </p:spPr>
        <p:txBody>
          <a:bodyPr wrap="none" rtlCol="0">
            <a:spAutoFit/>
          </a:bodyPr>
          <a:lstStyle/>
          <a:p>
            <a:r>
              <a:rPr lang="en-US" sz="2400" b="1" dirty="0">
                <a:solidFill>
                  <a:schemeClr val="accent2"/>
                </a:solidFill>
              </a:rPr>
              <a:t>Input: Verbs with Nouns</a:t>
            </a:r>
          </a:p>
        </p:txBody>
      </p:sp>
      <p:sp>
        <p:nvSpPr>
          <p:cNvPr id="256" name="TextBox 255"/>
          <p:cNvSpPr txBox="1"/>
          <p:nvPr/>
        </p:nvSpPr>
        <p:spPr>
          <a:xfrm>
            <a:off x="286935" y="1250813"/>
            <a:ext cx="5327099" cy="461665"/>
          </a:xfrm>
          <a:prstGeom prst="rect">
            <a:avLst/>
          </a:prstGeom>
          <a:noFill/>
        </p:spPr>
        <p:txBody>
          <a:bodyPr wrap="none" rtlCol="0">
            <a:spAutoFit/>
          </a:bodyPr>
          <a:lstStyle/>
          <a:p>
            <a:r>
              <a:rPr lang="en-US" sz="2400" b="1" dirty="0">
                <a:solidFill>
                  <a:schemeClr val="accent2"/>
                </a:solidFill>
              </a:rPr>
              <a:t>Learned Output: Next Event Component</a:t>
            </a:r>
          </a:p>
        </p:txBody>
      </p:sp>
    </p:spTree>
    <p:extLst>
      <p:ext uri="{BB962C8B-B14F-4D97-AF65-F5344CB8AC3E}">
        <p14:creationId xmlns:p14="http://schemas.microsoft.com/office/powerpoint/2010/main" xmlns="" val="146197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p:bldP spid="245" grpId="0"/>
      <p:bldP spid="246" grpId="0"/>
      <p:bldP spid="247" grpId="0"/>
      <p:bldP spid="248" grpId="0"/>
      <p:bldP spid="249" grpId="0"/>
      <p:bldP spid="25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3999" cy="1143000"/>
          </a:xfrm>
          <a:prstGeom prst="ellipse">
            <a:avLst/>
          </a:prstGeom>
        </p:spPr>
        <p:txBody>
          <a:bodyPr>
            <a:normAutofit/>
          </a:bodyPr>
          <a:lstStyle/>
          <a:p>
            <a:r>
              <a:rPr lang="en-US" dirty="0"/>
              <a:t>LSTM Script Example</a:t>
            </a:r>
          </a:p>
        </p:txBody>
      </p:sp>
      <p:cxnSp>
        <p:nvCxnSpPr>
          <p:cNvPr id="48" name="Straight Arrow Connector 47"/>
          <p:cNvCxnSpPr/>
          <p:nvPr/>
        </p:nvCxnSpPr>
        <p:spPr>
          <a:xfrm>
            <a:off x="1105334" y="3820891"/>
            <a:ext cx="9255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3408" y="5540480"/>
            <a:ext cx="1046581" cy="307777"/>
          </a:xfrm>
          <a:prstGeom prst="rect">
            <a:avLst/>
          </a:prstGeom>
          <a:noFill/>
        </p:spPr>
        <p:txBody>
          <a:bodyPr wrap="none" rtlCol="0">
            <a:spAutoFit/>
          </a:bodyPr>
          <a:lstStyle/>
          <a:p>
            <a:r>
              <a:rPr lang="en-US" sz="1400" dirty="0" err="1">
                <a:solidFill>
                  <a:srgbClr val="A6A6A6"/>
                </a:solidFill>
                <a:latin typeface="Courier"/>
                <a:cs typeface="Courier"/>
              </a:rPr>
              <a:t>sit_down</a:t>
            </a:r>
            <a:endParaRPr lang="en-US" sz="1400" dirty="0">
              <a:solidFill>
                <a:srgbClr val="A6A6A6"/>
              </a:solidFill>
            </a:endParaRPr>
          </a:p>
        </p:txBody>
      </p:sp>
      <p:sp>
        <p:nvSpPr>
          <p:cNvPr id="239" name="TextBox 238"/>
          <p:cNvSpPr txBox="1"/>
          <p:nvPr/>
        </p:nvSpPr>
        <p:spPr>
          <a:xfrm>
            <a:off x="1626020" y="5540480"/>
            <a:ext cx="518091" cy="307777"/>
          </a:xfrm>
          <a:prstGeom prst="rect">
            <a:avLst/>
          </a:prstGeom>
          <a:noFill/>
        </p:spPr>
        <p:txBody>
          <a:bodyPr wrap="none" rtlCol="0">
            <a:spAutoFit/>
          </a:bodyPr>
          <a:lstStyle/>
          <a:p>
            <a:r>
              <a:rPr lang="en-US" sz="1400" dirty="0" err="1">
                <a:solidFill>
                  <a:srgbClr val="A6A6A6"/>
                </a:solidFill>
                <a:latin typeface="Courier"/>
                <a:cs typeface="Courier"/>
              </a:rPr>
              <a:t>jim</a:t>
            </a:r>
            <a:endParaRPr lang="en-US" sz="1400" dirty="0">
              <a:solidFill>
                <a:srgbClr val="A6A6A6"/>
              </a:solidFill>
            </a:endParaRPr>
          </a:p>
        </p:txBody>
      </p:sp>
      <p:sp>
        <p:nvSpPr>
          <p:cNvPr id="240" name="TextBox 239"/>
          <p:cNvSpPr txBox="1"/>
          <p:nvPr/>
        </p:nvSpPr>
        <p:spPr>
          <a:xfrm>
            <a:off x="3101978" y="5540480"/>
            <a:ext cx="292405" cy="307777"/>
          </a:xfrm>
          <a:prstGeom prst="rect">
            <a:avLst/>
          </a:prstGeom>
          <a:noFill/>
        </p:spPr>
        <p:txBody>
          <a:bodyPr wrap="none" rtlCol="0">
            <a:spAutoFit/>
          </a:bodyPr>
          <a:lstStyle/>
          <a:p>
            <a:r>
              <a:rPr lang="en-US" sz="1400" dirty="0" err="1">
                <a:solidFill>
                  <a:srgbClr val="A6A6A6"/>
                </a:solidFill>
                <a:latin typeface="Courier"/>
                <a:cs typeface="Courier"/>
              </a:rPr>
              <a:t>ø</a:t>
            </a:r>
            <a:endParaRPr lang="en-US" sz="1400" dirty="0">
              <a:solidFill>
                <a:srgbClr val="A6A6A6"/>
              </a:solidFill>
            </a:endParaRPr>
          </a:p>
        </p:txBody>
      </p:sp>
      <p:sp>
        <p:nvSpPr>
          <p:cNvPr id="241" name="TextBox 240"/>
          <p:cNvSpPr txBox="1"/>
          <p:nvPr/>
        </p:nvSpPr>
        <p:spPr>
          <a:xfrm>
            <a:off x="4413980" y="5540480"/>
            <a:ext cx="723363" cy="307777"/>
          </a:xfrm>
          <a:prstGeom prst="rect">
            <a:avLst/>
          </a:prstGeom>
          <a:noFill/>
        </p:spPr>
        <p:txBody>
          <a:bodyPr wrap="none" rtlCol="0">
            <a:spAutoFit/>
          </a:bodyPr>
          <a:lstStyle/>
          <a:p>
            <a:r>
              <a:rPr lang="en-US" sz="1400" dirty="0">
                <a:solidFill>
                  <a:srgbClr val="A6A6A6"/>
                </a:solidFill>
                <a:latin typeface="Courier"/>
                <a:cs typeface="Courier"/>
              </a:rPr>
              <a:t>order</a:t>
            </a:r>
            <a:endParaRPr lang="en-US" sz="1400" dirty="0">
              <a:solidFill>
                <a:srgbClr val="A6A6A6"/>
              </a:solidFill>
            </a:endParaRPr>
          </a:p>
        </p:txBody>
      </p:sp>
      <p:sp>
        <p:nvSpPr>
          <p:cNvPr id="242" name="TextBox 241"/>
          <p:cNvSpPr txBox="1"/>
          <p:nvPr/>
        </p:nvSpPr>
        <p:spPr>
          <a:xfrm>
            <a:off x="5987623" y="5540480"/>
            <a:ext cx="400145" cy="307777"/>
          </a:xfrm>
          <a:prstGeom prst="rect">
            <a:avLst/>
          </a:prstGeom>
          <a:noFill/>
        </p:spPr>
        <p:txBody>
          <a:bodyPr wrap="none" rtlCol="0">
            <a:spAutoFit/>
          </a:bodyPr>
          <a:lstStyle/>
          <a:p>
            <a:r>
              <a:rPr lang="en-US" sz="1400" dirty="0">
                <a:solidFill>
                  <a:srgbClr val="A6A6A6"/>
                </a:solidFill>
                <a:latin typeface="Courier"/>
                <a:cs typeface="Courier"/>
              </a:rPr>
              <a:t>he</a:t>
            </a:r>
            <a:endParaRPr lang="en-US" sz="1400" dirty="0">
              <a:solidFill>
                <a:srgbClr val="A6A6A6"/>
              </a:solidFill>
            </a:endParaRPr>
          </a:p>
        </p:txBody>
      </p:sp>
      <p:sp>
        <p:nvSpPr>
          <p:cNvPr id="243" name="TextBox 242"/>
          <p:cNvSpPr txBox="1"/>
          <p:nvPr/>
        </p:nvSpPr>
        <p:spPr>
          <a:xfrm>
            <a:off x="7214723" y="5540480"/>
            <a:ext cx="1154320" cy="307777"/>
          </a:xfrm>
          <a:prstGeom prst="rect">
            <a:avLst/>
          </a:prstGeom>
          <a:noFill/>
        </p:spPr>
        <p:txBody>
          <a:bodyPr wrap="none" rtlCol="0">
            <a:spAutoFit/>
          </a:bodyPr>
          <a:lstStyle/>
          <a:p>
            <a:r>
              <a:rPr lang="en-US" sz="1400" dirty="0">
                <a:solidFill>
                  <a:srgbClr val="A6A6A6"/>
                </a:solidFill>
                <a:latin typeface="Courier"/>
                <a:cs typeface="Courier"/>
              </a:rPr>
              <a:t>hamburger</a:t>
            </a:r>
            <a:endParaRPr lang="en-US" sz="1400" dirty="0">
              <a:solidFill>
                <a:srgbClr val="A6A6A6"/>
              </a:solidFill>
            </a:endParaRPr>
          </a:p>
        </p:txBody>
      </p:sp>
      <p:cxnSp>
        <p:nvCxnSpPr>
          <p:cNvPr id="250" name="Straight Arrow Connector 249"/>
          <p:cNvCxnSpPr/>
          <p:nvPr/>
        </p:nvCxnSpPr>
        <p:spPr>
          <a:xfrm>
            <a:off x="2562868" y="3818130"/>
            <a:ext cx="9255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4020402" y="3815369"/>
            <a:ext cx="9255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5491741" y="3812608"/>
            <a:ext cx="9255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6949275" y="3809847"/>
            <a:ext cx="9255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5" name="TextBox 114"/>
          <p:cNvSpPr txBox="1"/>
          <p:nvPr/>
        </p:nvSpPr>
        <p:spPr>
          <a:xfrm>
            <a:off x="930820" y="5540480"/>
            <a:ext cx="831102" cy="307777"/>
          </a:xfrm>
          <a:prstGeom prst="rect">
            <a:avLst/>
          </a:prstGeom>
          <a:noFill/>
        </p:spPr>
        <p:txBody>
          <a:bodyPr wrap="none" rtlCol="0">
            <a:spAutoFit/>
          </a:bodyPr>
          <a:lstStyle/>
          <a:p>
            <a:r>
              <a:rPr lang="en-US" sz="1400" b="1" dirty="0">
                <a:latin typeface="Courier"/>
                <a:cs typeface="Courier"/>
              </a:rPr>
              <a:t>[verb]</a:t>
            </a:r>
            <a:endParaRPr lang="en-US" sz="1400" b="1" dirty="0"/>
          </a:p>
        </p:txBody>
      </p:sp>
      <p:grpSp>
        <p:nvGrpSpPr>
          <p:cNvPr id="11" name="Group 10"/>
          <p:cNvGrpSpPr/>
          <p:nvPr/>
        </p:nvGrpSpPr>
        <p:grpSpPr>
          <a:xfrm>
            <a:off x="1644749" y="2213110"/>
            <a:ext cx="1227090" cy="3259999"/>
            <a:chOff x="182488" y="2214812"/>
            <a:chExt cx="1227090" cy="3259999"/>
          </a:xfrm>
        </p:grpSpPr>
        <p:cxnSp>
          <p:nvCxnSpPr>
            <p:cNvPr id="133" name="Straight Arrow Connector 132"/>
            <p:cNvCxnSpPr>
              <a:stCxn id="137" idx="0"/>
              <a:endCxn id="146" idx="2"/>
            </p:cNvCxnSpPr>
            <p:nvPr/>
          </p:nvCxnSpPr>
          <p:spPr>
            <a:xfrm flipV="1">
              <a:off x="375758" y="4697732"/>
              <a:ext cx="461423"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flipV="1">
              <a:off x="834181" y="2746798"/>
              <a:ext cx="6482" cy="2501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6" name="Oval 135"/>
            <p:cNvSpPr/>
            <p:nvPr/>
          </p:nvSpPr>
          <p:spPr>
            <a:xfrm>
              <a:off x="569028" y="2214812"/>
              <a:ext cx="531986" cy="53198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137" name="Oval 136"/>
            <p:cNvSpPr/>
            <p:nvPr/>
          </p:nvSpPr>
          <p:spPr>
            <a:xfrm>
              <a:off x="182488" y="5088271"/>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nvGrpSpPr>
            <p:cNvPr id="138" name="Group 137"/>
            <p:cNvGrpSpPr/>
            <p:nvPr/>
          </p:nvGrpSpPr>
          <p:grpSpPr>
            <a:xfrm>
              <a:off x="569028" y="2996936"/>
              <a:ext cx="536306" cy="1700796"/>
              <a:chOff x="1843604" y="3512106"/>
              <a:chExt cx="536306" cy="1700796"/>
            </a:xfrm>
          </p:grpSpPr>
          <p:sp>
            <p:nvSpPr>
              <p:cNvPr id="139" name="Rectangle 138"/>
              <p:cNvSpPr/>
              <p:nvPr/>
            </p:nvSpPr>
            <p:spPr>
              <a:xfrm>
                <a:off x="1843604" y="351210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40" name="Rectangle 139"/>
              <p:cNvSpPr/>
              <p:nvPr/>
            </p:nvSpPr>
            <p:spPr>
              <a:xfrm>
                <a:off x="1843604" y="371973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41" name="Rectangle 140"/>
              <p:cNvSpPr/>
              <p:nvPr/>
            </p:nvSpPr>
            <p:spPr>
              <a:xfrm>
                <a:off x="1843604" y="393838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42" name="Rectangle 141"/>
              <p:cNvSpPr/>
              <p:nvPr/>
            </p:nvSpPr>
            <p:spPr>
              <a:xfrm>
                <a:off x="1843604" y="4146004"/>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43" name="Rectangle 142"/>
              <p:cNvSpPr/>
              <p:nvPr/>
            </p:nvSpPr>
            <p:spPr>
              <a:xfrm>
                <a:off x="1843604" y="435774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44" name="Rectangle 143"/>
              <p:cNvSpPr/>
              <p:nvPr/>
            </p:nvSpPr>
            <p:spPr>
              <a:xfrm>
                <a:off x="1843604" y="456537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45" name="Rectangle 144"/>
              <p:cNvSpPr/>
              <p:nvPr/>
            </p:nvSpPr>
            <p:spPr>
              <a:xfrm>
                <a:off x="1843604" y="478402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46" name="Rectangle 145"/>
              <p:cNvSpPr/>
              <p:nvPr/>
            </p:nvSpPr>
            <p:spPr>
              <a:xfrm>
                <a:off x="1843604" y="4998461"/>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grpSp>
        <p:cxnSp>
          <p:nvCxnSpPr>
            <p:cNvPr id="112" name="Straight Arrow Connector 111"/>
            <p:cNvCxnSpPr>
              <a:stCxn id="118" idx="0"/>
              <a:endCxn id="146" idx="2"/>
            </p:cNvCxnSpPr>
            <p:nvPr/>
          </p:nvCxnSpPr>
          <p:spPr>
            <a:xfrm flipH="1" flipV="1">
              <a:off x="837181" y="4697732"/>
              <a:ext cx="379127"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8" name="Oval 117"/>
            <p:cNvSpPr/>
            <p:nvPr/>
          </p:nvSpPr>
          <p:spPr>
            <a:xfrm>
              <a:off x="1023038" y="5088271"/>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nvGrpSpPr>
          <p:cNvPr id="123" name="Group 122"/>
          <p:cNvGrpSpPr/>
          <p:nvPr/>
        </p:nvGrpSpPr>
        <p:grpSpPr>
          <a:xfrm>
            <a:off x="183033" y="2215346"/>
            <a:ext cx="1227090" cy="3259999"/>
            <a:chOff x="182488" y="2214812"/>
            <a:chExt cx="1227090" cy="3259999"/>
          </a:xfrm>
        </p:grpSpPr>
        <p:cxnSp>
          <p:nvCxnSpPr>
            <p:cNvPr id="124" name="Straight Arrow Connector 123"/>
            <p:cNvCxnSpPr>
              <a:stCxn id="127" idx="0"/>
              <a:endCxn id="228" idx="2"/>
            </p:cNvCxnSpPr>
            <p:nvPr/>
          </p:nvCxnSpPr>
          <p:spPr>
            <a:xfrm flipV="1">
              <a:off x="375758" y="4697732"/>
              <a:ext cx="461423"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flipV="1">
              <a:off x="834181" y="2746798"/>
              <a:ext cx="6482" cy="2501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6" name="Oval 125"/>
            <p:cNvSpPr/>
            <p:nvPr/>
          </p:nvSpPr>
          <p:spPr>
            <a:xfrm>
              <a:off x="569028" y="2214812"/>
              <a:ext cx="531986" cy="53198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127" name="Oval 126"/>
            <p:cNvSpPr/>
            <p:nvPr/>
          </p:nvSpPr>
          <p:spPr>
            <a:xfrm>
              <a:off x="182488" y="5088271"/>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nvGrpSpPr>
            <p:cNvPr id="128" name="Group 127"/>
            <p:cNvGrpSpPr/>
            <p:nvPr/>
          </p:nvGrpSpPr>
          <p:grpSpPr>
            <a:xfrm>
              <a:off x="569028" y="2996936"/>
              <a:ext cx="536306" cy="1700796"/>
              <a:chOff x="1843604" y="3512106"/>
              <a:chExt cx="536306" cy="1700796"/>
            </a:xfrm>
          </p:grpSpPr>
          <p:sp>
            <p:nvSpPr>
              <p:cNvPr id="131" name="Rectangle 130"/>
              <p:cNvSpPr/>
              <p:nvPr/>
            </p:nvSpPr>
            <p:spPr>
              <a:xfrm>
                <a:off x="1843604" y="351210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22" name="Rectangle 221"/>
              <p:cNvSpPr/>
              <p:nvPr/>
            </p:nvSpPr>
            <p:spPr>
              <a:xfrm>
                <a:off x="1843604" y="371973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23" name="Rectangle 222"/>
              <p:cNvSpPr/>
              <p:nvPr/>
            </p:nvSpPr>
            <p:spPr>
              <a:xfrm>
                <a:off x="1843604" y="393838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24" name="Rectangle 223"/>
              <p:cNvSpPr/>
              <p:nvPr/>
            </p:nvSpPr>
            <p:spPr>
              <a:xfrm>
                <a:off x="1843604" y="4146004"/>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25" name="Rectangle 224"/>
              <p:cNvSpPr/>
              <p:nvPr/>
            </p:nvSpPr>
            <p:spPr>
              <a:xfrm>
                <a:off x="1843604" y="435774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26" name="Rectangle 225"/>
              <p:cNvSpPr/>
              <p:nvPr/>
            </p:nvSpPr>
            <p:spPr>
              <a:xfrm>
                <a:off x="1843604" y="456537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27" name="Rectangle 226"/>
              <p:cNvSpPr/>
              <p:nvPr/>
            </p:nvSpPr>
            <p:spPr>
              <a:xfrm>
                <a:off x="1843604" y="478402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28" name="Rectangle 227"/>
              <p:cNvSpPr/>
              <p:nvPr/>
            </p:nvSpPr>
            <p:spPr>
              <a:xfrm>
                <a:off x="1843604" y="4998461"/>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grpSp>
        <p:cxnSp>
          <p:nvCxnSpPr>
            <p:cNvPr id="129" name="Straight Arrow Connector 128"/>
            <p:cNvCxnSpPr>
              <a:stCxn id="130" idx="0"/>
              <a:endCxn id="228" idx="2"/>
            </p:cNvCxnSpPr>
            <p:nvPr/>
          </p:nvCxnSpPr>
          <p:spPr>
            <a:xfrm flipH="1" flipV="1">
              <a:off x="837181" y="4697732"/>
              <a:ext cx="379127"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1023038" y="5088271"/>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nvGrpSpPr>
          <p:cNvPr id="229" name="Group 228"/>
          <p:cNvGrpSpPr/>
          <p:nvPr/>
        </p:nvGrpSpPr>
        <p:grpSpPr>
          <a:xfrm>
            <a:off x="3108610" y="2215809"/>
            <a:ext cx="1227090" cy="3259999"/>
            <a:chOff x="182488" y="2214812"/>
            <a:chExt cx="1227090" cy="3259999"/>
          </a:xfrm>
        </p:grpSpPr>
        <p:cxnSp>
          <p:nvCxnSpPr>
            <p:cNvPr id="230" name="Straight Arrow Connector 229"/>
            <p:cNvCxnSpPr>
              <a:stCxn id="233" idx="0"/>
              <a:endCxn id="259" idx="2"/>
            </p:cNvCxnSpPr>
            <p:nvPr/>
          </p:nvCxnSpPr>
          <p:spPr>
            <a:xfrm flipV="1">
              <a:off x="375758" y="4697732"/>
              <a:ext cx="461423"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V="1">
              <a:off x="834181" y="2746798"/>
              <a:ext cx="6482" cy="2501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2" name="Oval 231"/>
            <p:cNvSpPr/>
            <p:nvPr/>
          </p:nvSpPr>
          <p:spPr>
            <a:xfrm>
              <a:off x="569028" y="2214812"/>
              <a:ext cx="531986" cy="53198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233" name="Oval 232"/>
            <p:cNvSpPr/>
            <p:nvPr/>
          </p:nvSpPr>
          <p:spPr>
            <a:xfrm>
              <a:off x="182488" y="5088271"/>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nvGrpSpPr>
            <p:cNvPr id="234" name="Group 233"/>
            <p:cNvGrpSpPr/>
            <p:nvPr/>
          </p:nvGrpSpPr>
          <p:grpSpPr>
            <a:xfrm>
              <a:off x="569028" y="2996936"/>
              <a:ext cx="536306" cy="1700796"/>
              <a:chOff x="1843604" y="3512106"/>
              <a:chExt cx="536306" cy="1700796"/>
            </a:xfrm>
          </p:grpSpPr>
          <p:sp>
            <p:nvSpPr>
              <p:cNvPr id="237" name="Rectangle 236"/>
              <p:cNvSpPr/>
              <p:nvPr/>
            </p:nvSpPr>
            <p:spPr>
              <a:xfrm>
                <a:off x="1843604" y="351210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38" name="Rectangle 237"/>
              <p:cNvSpPr/>
              <p:nvPr/>
            </p:nvSpPr>
            <p:spPr>
              <a:xfrm>
                <a:off x="1843604" y="371973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54" name="Rectangle 253"/>
              <p:cNvSpPr/>
              <p:nvPr/>
            </p:nvSpPr>
            <p:spPr>
              <a:xfrm>
                <a:off x="1843604" y="393838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55" name="Rectangle 254"/>
              <p:cNvSpPr/>
              <p:nvPr/>
            </p:nvSpPr>
            <p:spPr>
              <a:xfrm>
                <a:off x="1843604" y="4146004"/>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56" name="Rectangle 255"/>
              <p:cNvSpPr/>
              <p:nvPr/>
            </p:nvSpPr>
            <p:spPr>
              <a:xfrm>
                <a:off x="1843604" y="435774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57" name="Rectangle 256"/>
              <p:cNvSpPr/>
              <p:nvPr/>
            </p:nvSpPr>
            <p:spPr>
              <a:xfrm>
                <a:off x="1843604" y="456537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58" name="Rectangle 257"/>
              <p:cNvSpPr/>
              <p:nvPr/>
            </p:nvSpPr>
            <p:spPr>
              <a:xfrm>
                <a:off x="1843604" y="478402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59" name="Rectangle 258"/>
              <p:cNvSpPr/>
              <p:nvPr/>
            </p:nvSpPr>
            <p:spPr>
              <a:xfrm>
                <a:off x="1843604" y="4998461"/>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grpSp>
        <p:cxnSp>
          <p:nvCxnSpPr>
            <p:cNvPr id="235" name="Straight Arrow Connector 234"/>
            <p:cNvCxnSpPr>
              <a:stCxn id="236" idx="0"/>
              <a:endCxn id="259" idx="2"/>
            </p:cNvCxnSpPr>
            <p:nvPr/>
          </p:nvCxnSpPr>
          <p:spPr>
            <a:xfrm flipH="1" flipV="1">
              <a:off x="837181" y="4697732"/>
              <a:ext cx="379127"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6" name="Oval 235"/>
            <p:cNvSpPr/>
            <p:nvPr/>
          </p:nvSpPr>
          <p:spPr>
            <a:xfrm>
              <a:off x="1023038" y="5088271"/>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nvGrpSpPr>
          <p:cNvPr id="260" name="Group 259"/>
          <p:cNvGrpSpPr/>
          <p:nvPr/>
        </p:nvGrpSpPr>
        <p:grpSpPr>
          <a:xfrm>
            <a:off x="4574145" y="2210874"/>
            <a:ext cx="1227090" cy="3259999"/>
            <a:chOff x="182488" y="2214812"/>
            <a:chExt cx="1227090" cy="3259999"/>
          </a:xfrm>
        </p:grpSpPr>
        <p:cxnSp>
          <p:nvCxnSpPr>
            <p:cNvPr id="261" name="Straight Arrow Connector 260"/>
            <p:cNvCxnSpPr>
              <a:stCxn id="264" idx="0"/>
              <a:endCxn id="275" idx="2"/>
            </p:cNvCxnSpPr>
            <p:nvPr/>
          </p:nvCxnSpPr>
          <p:spPr>
            <a:xfrm flipV="1">
              <a:off x="375758" y="4697732"/>
              <a:ext cx="461423"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2" name="Straight Arrow Connector 261"/>
            <p:cNvCxnSpPr/>
            <p:nvPr/>
          </p:nvCxnSpPr>
          <p:spPr>
            <a:xfrm flipV="1">
              <a:off x="834181" y="2746798"/>
              <a:ext cx="6482" cy="2501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3" name="Oval 262"/>
            <p:cNvSpPr/>
            <p:nvPr/>
          </p:nvSpPr>
          <p:spPr>
            <a:xfrm>
              <a:off x="569028" y="2214812"/>
              <a:ext cx="531986" cy="53198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264" name="Oval 263"/>
            <p:cNvSpPr/>
            <p:nvPr/>
          </p:nvSpPr>
          <p:spPr>
            <a:xfrm>
              <a:off x="182488" y="5088271"/>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nvGrpSpPr>
            <p:cNvPr id="265" name="Group 264"/>
            <p:cNvGrpSpPr/>
            <p:nvPr/>
          </p:nvGrpSpPr>
          <p:grpSpPr>
            <a:xfrm>
              <a:off x="569028" y="2996936"/>
              <a:ext cx="536306" cy="1700796"/>
              <a:chOff x="1843604" y="3512106"/>
              <a:chExt cx="536306" cy="1700796"/>
            </a:xfrm>
          </p:grpSpPr>
          <p:sp>
            <p:nvSpPr>
              <p:cNvPr id="268" name="Rectangle 267"/>
              <p:cNvSpPr/>
              <p:nvPr/>
            </p:nvSpPr>
            <p:spPr>
              <a:xfrm>
                <a:off x="1843604" y="351210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69" name="Rectangle 268"/>
              <p:cNvSpPr/>
              <p:nvPr/>
            </p:nvSpPr>
            <p:spPr>
              <a:xfrm>
                <a:off x="1843604" y="371973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70" name="Rectangle 269"/>
              <p:cNvSpPr/>
              <p:nvPr/>
            </p:nvSpPr>
            <p:spPr>
              <a:xfrm>
                <a:off x="1843604" y="393838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71" name="Rectangle 270"/>
              <p:cNvSpPr/>
              <p:nvPr/>
            </p:nvSpPr>
            <p:spPr>
              <a:xfrm>
                <a:off x="1843604" y="4146004"/>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72" name="Rectangle 271"/>
              <p:cNvSpPr/>
              <p:nvPr/>
            </p:nvSpPr>
            <p:spPr>
              <a:xfrm>
                <a:off x="1843604" y="435774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73" name="Rectangle 272"/>
              <p:cNvSpPr/>
              <p:nvPr/>
            </p:nvSpPr>
            <p:spPr>
              <a:xfrm>
                <a:off x="1843604" y="456537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74" name="Rectangle 273"/>
              <p:cNvSpPr/>
              <p:nvPr/>
            </p:nvSpPr>
            <p:spPr>
              <a:xfrm>
                <a:off x="1843604" y="478402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75" name="Rectangle 274"/>
              <p:cNvSpPr/>
              <p:nvPr/>
            </p:nvSpPr>
            <p:spPr>
              <a:xfrm>
                <a:off x="1843604" y="4998461"/>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grpSp>
        <p:cxnSp>
          <p:nvCxnSpPr>
            <p:cNvPr id="266" name="Straight Arrow Connector 265"/>
            <p:cNvCxnSpPr>
              <a:stCxn id="267" idx="0"/>
              <a:endCxn id="275" idx="2"/>
            </p:cNvCxnSpPr>
            <p:nvPr/>
          </p:nvCxnSpPr>
          <p:spPr>
            <a:xfrm flipH="1" flipV="1">
              <a:off x="837181" y="4697732"/>
              <a:ext cx="379127"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7" name="Oval 266"/>
            <p:cNvSpPr/>
            <p:nvPr/>
          </p:nvSpPr>
          <p:spPr>
            <a:xfrm>
              <a:off x="1023038" y="5088271"/>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nvGrpSpPr>
          <p:cNvPr id="276" name="Group 275"/>
          <p:cNvGrpSpPr/>
          <p:nvPr/>
        </p:nvGrpSpPr>
        <p:grpSpPr>
          <a:xfrm>
            <a:off x="6028687" y="2216272"/>
            <a:ext cx="1227090" cy="3259999"/>
            <a:chOff x="182488" y="2214812"/>
            <a:chExt cx="1227090" cy="3259999"/>
          </a:xfrm>
        </p:grpSpPr>
        <p:cxnSp>
          <p:nvCxnSpPr>
            <p:cNvPr id="277" name="Straight Arrow Connector 276"/>
            <p:cNvCxnSpPr>
              <a:stCxn id="280" idx="0"/>
              <a:endCxn id="291" idx="2"/>
            </p:cNvCxnSpPr>
            <p:nvPr/>
          </p:nvCxnSpPr>
          <p:spPr>
            <a:xfrm flipV="1">
              <a:off x="375758" y="4697732"/>
              <a:ext cx="461423"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flipV="1">
              <a:off x="834181" y="2746798"/>
              <a:ext cx="6482" cy="2501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9" name="Oval 278"/>
            <p:cNvSpPr/>
            <p:nvPr/>
          </p:nvSpPr>
          <p:spPr>
            <a:xfrm>
              <a:off x="569028" y="2214812"/>
              <a:ext cx="531986" cy="53198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280" name="Oval 279"/>
            <p:cNvSpPr/>
            <p:nvPr/>
          </p:nvSpPr>
          <p:spPr>
            <a:xfrm>
              <a:off x="182488" y="5088271"/>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nvGrpSpPr>
            <p:cNvPr id="281" name="Group 280"/>
            <p:cNvGrpSpPr/>
            <p:nvPr/>
          </p:nvGrpSpPr>
          <p:grpSpPr>
            <a:xfrm>
              <a:off x="569028" y="2996936"/>
              <a:ext cx="536306" cy="1700796"/>
              <a:chOff x="1843604" y="3512106"/>
              <a:chExt cx="536306" cy="1700796"/>
            </a:xfrm>
          </p:grpSpPr>
          <p:sp>
            <p:nvSpPr>
              <p:cNvPr id="284" name="Rectangle 283"/>
              <p:cNvSpPr/>
              <p:nvPr/>
            </p:nvSpPr>
            <p:spPr>
              <a:xfrm>
                <a:off x="1843604" y="351210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85" name="Rectangle 284"/>
              <p:cNvSpPr/>
              <p:nvPr/>
            </p:nvSpPr>
            <p:spPr>
              <a:xfrm>
                <a:off x="1843604" y="371973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86" name="Rectangle 285"/>
              <p:cNvSpPr/>
              <p:nvPr/>
            </p:nvSpPr>
            <p:spPr>
              <a:xfrm>
                <a:off x="1843604" y="393838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87" name="Rectangle 286"/>
              <p:cNvSpPr/>
              <p:nvPr/>
            </p:nvSpPr>
            <p:spPr>
              <a:xfrm>
                <a:off x="1843604" y="4146004"/>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88" name="Rectangle 287"/>
              <p:cNvSpPr/>
              <p:nvPr/>
            </p:nvSpPr>
            <p:spPr>
              <a:xfrm>
                <a:off x="1843604" y="435774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89" name="Rectangle 288"/>
              <p:cNvSpPr/>
              <p:nvPr/>
            </p:nvSpPr>
            <p:spPr>
              <a:xfrm>
                <a:off x="1843604" y="456537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90" name="Rectangle 289"/>
              <p:cNvSpPr/>
              <p:nvPr/>
            </p:nvSpPr>
            <p:spPr>
              <a:xfrm>
                <a:off x="1843604" y="478402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91" name="Rectangle 290"/>
              <p:cNvSpPr/>
              <p:nvPr/>
            </p:nvSpPr>
            <p:spPr>
              <a:xfrm>
                <a:off x="1843604" y="4998461"/>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grpSp>
        <p:cxnSp>
          <p:nvCxnSpPr>
            <p:cNvPr id="282" name="Straight Arrow Connector 281"/>
            <p:cNvCxnSpPr>
              <a:stCxn id="283" idx="0"/>
              <a:endCxn id="291" idx="2"/>
            </p:cNvCxnSpPr>
            <p:nvPr/>
          </p:nvCxnSpPr>
          <p:spPr>
            <a:xfrm flipH="1" flipV="1">
              <a:off x="837181" y="4697732"/>
              <a:ext cx="379127"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3" name="Oval 282"/>
            <p:cNvSpPr/>
            <p:nvPr/>
          </p:nvSpPr>
          <p:spPr>
            <a:xfrm>
              <a:off x="1023038" y="5088271"/>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grpSp>
        <p:nvGrpSpPr>
          <p:cNvPr id="292" name="Group 291"/>
          <p:cNvGrpSpPr/>
          <p:nvPr/>
        </p:nvGrpSpPr>
        <p:grpSpPr>
          <a:xfrm>
            <a:off x="7497034" y="2208638"/>
            <a:ext cx="1227090" cy="3259999"/>
            <a:chOff x="182488" y="2214812"/>
            <a:chExt cx="1227090" cy="3259999"/>
          </a:xfrm>
        </p:grpSpPr>
        <p:cxnSp>
          <p:nvCxnSpPr>
            <p:cNvPr id="293" name="Straight Arrow Connector 292"/>
            <p:cNvCxnSpPr>
              <a:stCxn id="296" idx="0"/>
              <a:endCxn id="307" idx="2"/>
            </p:cNvCxnSpPr>
            <p:nvPr/>
          </p:nvCxnSpPr>
          <p:spPr>
            <a:xfrm flipV="1">
              <a:off x="375758" y="4697732"/>
              <a:ext cx="461423"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V="1">
              <a:off x="834181" y="2746798"/>
              <a:ext cx="6482" cy="2501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5" name="Oval 294"/>
            <p:cNvSpPr/>
            <p:nvPr/>
          </p:nvSpPr>
          <p:spPr>
            <a:xfrm>
              <a:off x="569028" y="2214812"/>
              <a:ext cx="531986" cy="53198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296" name="Oval 295"/>
            <p:cNvSpPr/>
            <p:nvPr/>
          </p:nvSpPr>
          <p:spPr>
            <a:xfrm>
              <a:off x="182488" y="5088271"/>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nvGrpSpPr>
            <p:cNvPr id="297" name="Group 296"/>
            <p:cNvGrpSpPr/>
            <p:nvPr/>
          </p:nvGrpSpPr>
          <p:grpSpPr>
            <a:xfrm>
              <a:off x="569028" y="2996936"/>
              <a:ext cx="536306" cy="1700796"/>
              <a:chOff x="1843604" y="3512106"/>
              <a:chExt cx="536306" cy="1700796"/>
            </a:xfrm>
          </p:grpSpPr>
          <p:sp>
            <p:nvSpPr>
              <p:cNvPr id="300" name="Rectangle 299"/>
              <p:cNvSpPr/>
              <p:nvPr/>
            </p:nvSpPr>
            <p:spPr>
              <a:xfrm>
                <a:off x="1843604" y="351210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301" name="Rectangle 300"/>
              <p:cNvSpPr/>
              <p:nvPr/>
            </p:nvSpPr>
            <p:spPr>
              <a:xfrm>
                <a:off x="1843604" y="371973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302" name="Rectangle 301"/>
              <p:cNvSpPr/>
              <p:nvPr/>
            </p:nvSpPr>
            <p:spPr>
              <a:xfrm>
                <a:off x="1843604" y="393838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303" name="Rectangle 302"/>
              <p:cNvSpPr/>
              <p:nvPr/>
            </p:nvSpPr>
            <p:spPr>
              <a:xfrm>
                <a:off x="1843604" y="4146004"/>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304" name="Rectangle 303"/>
              <p:cNvSpPr/>
              <p:nvPr/>
            </p:nvSpPr>
            <p:spPr>
              <a:xfrm>
                <a:off x="1843604" y="435774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305" name="Rectangle 304"/>
              <p:cNvSpPr/>
              <p:nvPr/>
            </p:nvSpPr>
            <p:spPr>
              <a:xfrm>
                <a:off x="1843604" y="456537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306" name="Rectangle 305"/>
              <p:cNvSpPr/>
              <p:nvPr/>
            </p:nvSpPr>
            <p:spPr>
              <a:xfrm>
                <a:off x="1843604" y="478402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307" name="Rectangle 306"/>
              <p:cNvSpPr/>
              <p:nvPr/>
            </p:nvSpPr>
            <p:spPr>
              <a:xfrm>
                <a:off x="1843604" y="4998461"/>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grpSp>
        <p:cxnSp>
          <p:nvCxnSpPr>
            <p:cNvPr id="298" name="Straight Arrow Connector 297"/>
            <p:cNvCxnSpPr>
              <a:stCxn id="299" idx="0"/>
              <a:endCxn id="307" idx="2"/>
            </p:cNvCxnSpPr>
            <p:nvPr/>
          </p:nvCxnSpPr>
          <p:spPr>
            <a:xfrm flipH="1" flipV="1">
              <a:off x="837181" y="4697732"/>
              <a:ext cx="379127"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9" name="Oval 298"/>
            <p:cNvSpPr/>
            <p:nvPr/>
          </p:nvSpPr>
          <p:spPr>
            <a:xfrm>
              <a:off x="1023038" y="5088271"/>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sp>
        <p:nvSpPr>
          <p:cNvPr id="308" name="TextBox 307"/>
          <p:cNvSpPr txBox="1"/>
          <p:nvPr/>
        </p:nvSpPr>
        <p:spPr>
          <a:xfrm>
            <a:off x="2245236" y="5540480"/>
            <a:ext cx="831102" cy="307777"/>
          </a:xfrm>
          <a:prstGeom prst="rect">
            <a:avLst/>
          </a:prstGeom>
          <a:noFill/>
        </p:spPr>
        <p:txBody>
          <a:bodyPr wrap="none" rtlCol="0">
            <a:spAutoFit/>
          </a:bodyPr>
          <a:lstStyle/>
          <a:p>
            <a:r>
              <a:rPr lang="en-US" sz="1400" b="1" dirty="0">
                <a:latin typeface="Courier"/>
                <a:cs typeface="Courier"/>
              </a:rPr>
              <a:t>[</a:t>
            </a:r>
            <a:r>
              <a:rPr lang="en-US" sz="1400" b="1" dirty="0" err="1">
                <a:latin typeface="Courier"/>
                <a:cs typeface="Courier"/>
              </a:rPr>
              <a:t>subj</a:t>
            </a:r>
            <a:r>
              <a:rPr lang="en-US" sz="1400" b="1" dirty="0">
                <a:latin typeface="Courier"/>
                <a:cs typeface="Courier"/>
              </a:rPr>
              <a:t>]</a:t>
            </a:r>
            <a:endParaRPr lang="en-US" sz="1400" dirty="0"/>
          </a:p>
        </p:txBody>
      </p:sp>
      <p:sp>
        <p:nvSpPr>
          <p:cNvPr id="309" name="TextBox 308"/>
          <p:cNvSpPr txBox="1"/>
          <p:nvPr/>
        </p:nvSpPr>
        <p:spPr>
          <a:xfrm>
            <a:off x="3735165" y="5540480"/>
            <a:ext cx="831102" cy="307777"/>
          </a:xfrm>
          <a:prstGeom prst="rect">
            <a:avLst/>
          </a:prstGeom>
          <a:noFill/>
        </p:spPr>
        <p:txBody>
          <a:bodyPr wrap="none" rtlCol="0">
            <a:spAutoFit/>
          </a:bodyPr>
          <a:lstStyle/>
          <a:p>
            <a:r>
              <a:rPr lang="en-US" sz="1400" b="1" dirty="0">
                <a:latin typeface="Courier"/>
                <a:cs typeface="Courier"/>
              </a:rPr>
              <a:t>[</a:t>
            </a:r>
            <a:r>
              <a:rPr lang="en-US" sz="1400" b="1" dirty="0" err="1">
                <a:latin typeface="Courier"/>
                <a:cs typeface="Courier"/>
              </a:rPr>
              <a:t>dobj</a:t>
            </a:r>
            <a:r>
              <a:rPr lang="en-US" sz="1400" b="1" dirty="0">
                <a:latin typeface="Courier"/>
                <a:cs typeface="Courier"/>
              </a:rPr>
              <a:t>]</a:t>
            </a:r>
            <a:endParaRPr lang="en-US" sz="1400" dirty="0"/>
          </a:p>
        </p:txBody>
      </p:sp>
      <p:sp>
        <p:nvSpPr>
          <p:cNvPr id="310" name="TextBox 309"/>
          <p:cNvSpPr txBox="1"/>
          <p:nvPr/>
        </p:nvSpPr>
        <p:spPr>
          <a:xfrm>
            <a:off x="5192563" y="5540480"/>
            <a:ext cx="831102" cy="307777"/>
          </a:xfrm>
          <a:prstGeom prst="rect">
            <a:avLst/>
          </a:prstGeom>
          <a:noFill/>
        </p:spPr>
        <p:txBody>
          <a:bodyPr wrap="none" rtlCol="0">
            <a:spAutoFit/>
          </a:bodyPr>
          <a:lstStyle/>
          <a:p>
            <a:r>
              <a:rPr lang="en-US" sz="1400" b="1" dirty="0">
                <a:latin typeface="Courier"/>
                <a:cs typeface="Courier"/>
              </a:rPr>
              <a:t>[verb]</a:t>
            </a:r>
            <a:endParaRPr lang="en-US" sz="1400" dirty="0"/>
          </a:p>
        </p:txBody>
      </p:sp>
      <p:sp>
        <p:nvSpPr>
          <p:cNvPr id="311" name="TextBox 310"/>
          <p:cNvSpPr txBox="1"/>
          <p:nvPr/>
        </p:nvSpPr>
        <p:spPr>
          <a:xfrm>
            <a:off x="6554023" y="5540480"/>
            <a:ext cx="831102" cy="307777"/>
          </a:xfrm>
          <a:prstGeom prst="rect">
            <a:avLst/>
          </a:prstGeom>
          <a:noFill/>
        </p:spPr>
        <p:txBody>
          <a:bodyPr wrap="none" rtlCol="0">
            <a:spAutoFit/>
          </a:bodyPr>
          <a:lstStyle/>
          <a:p>
            <a:r>
              <a:rPr lang="en-US" sz="1400" b="1" dirty="0">
                <a:latin typeface="Courier"/>
                <a:cs typeface="Courier"/>
              </a:rPr>
              <a:t>[</a:t>
            </a:r>
            <a:r>
              <a:rPr lang="en-US" sz="1400" b="1" dirty="0" err="1">
                <a:latin typeface="Courier"/>
                <a:cs typeface="Courier"/>
              </a:rPr>
              <a:t>subj</a:t>
            </a:r>
            <a:r>
              <a:rPr lang="en-US" sz="1400" b="1" dirty="0">
                <a:latin typeface="Courier"/>
                <a:cs typeface="Courier"/>
              </a:rPr>
              <a:t>]</a:t>
            </a:r>
            <a:endParaRPr lang="en-US" sz="1400" dirty="0"/>
          </a:p>
        </p:txBody>
      </p:sp>
      <p:sp>
        <p:nvSpPr>
          <p:cNvPr id="312" name="TextBox 311"/>
          <p:cNvSpPr txBox="1"/>
          <p:nvPr/>
        </p:nvSpPr>
        <p:spPr>
          <a:xfrm>
            <a:off x="8196624" y="5540480"/>
            <a:ext cx="831102" cy="307777"/>
          </a:xfrm>
          <a:prstGeom prst="rect">
            <a:avLst/>
          </a:prstGeom>
          <a:noFill/>
        </p:spPr>
        <p:txBody>
          <a:bodyPr wrap="none" rtlCol="0">
            <a:spAutoFit/>
          </a:bodyPr>
          <a:lstStyle/>
          <a:p>
            <a:r>
              <a:rPr lang="en-US" sz="1400" b="1" dirty="0">
                <a:latin typeface="Courier"/>
                <a:cs typeface="Courier"/>
              </a:rPr>
              <a:t>[</a:t>
            </a:r>
            <a:r>
              <a:rPr lang="en-US" sz="1400" b="1" dirty="0" err="1">
                <a:latin typeface="Courier"/>
                <a:cs typeface="Courier"/>
              </a:rPr>
              <a:t>dobj</a:t>
            </a:r>
            <a:r>
              <a:rPr lang="en-US" sz="1400" b="1" dirty="0">
                <a:latin typeface="Courier"/>
                <a:cs typeface="Courier"/>
              </a:rPr>
              <a:t>]</a:t>
            </a:r>
            <a:endParaRPr lang="en-US" sz="1400" dirty="0"/>
          </a:p>
        </p:txBody>
      </p:sp>
      <p:sp>
        <p:nvSpPr>
          <p:cNvPr id="313" name="TextBox 312"/>
          <p:cNvSpPr txBox="1"/>
          <p:nvPr/>
        </p:nvSpPr>
        <p:spPr>
          <a:xfrm>
            <a:off x="287480" y="6213112"/>
            <a:ext cx="5289429" cy="461665"/>
          </a:xfrm>
          <a:prstGeom prst="rect">
            <a:avLst/>
          </a:prstGeom>
          <a:noFill/>
        </p:spPr>
        <p:txBody>
          <a:bodyPr wrap="none" rtlCol="0">
            <a:spAutoFit/>
          </a:bodyPr>
          <a:lstStyle/>
          <a:p>
            <a:r>
              <a:rPr lang="en-US" sz="2400" b="1" dirty="0">
                <a:solidFill>
                  <a:schemeClr val="bg1">
                    <a:lumMod val="65000"/>
                  </a:schemeClr>
                </a:solidFill>
              </a:rPr>
              <a:t>Input: Verbs with Nouns,</a:t>
            </a:r>
            <a:r>
              <a:rPr lang="en-US" sz="2400" b="1" dirty="0">
                <a:solidFill>
                  <a:schemeClr val="accent2"/>
                </a:solidFill>
              </a:rPr>
              <a:t> Positional Info</a:t>
            </a:r>
          </a:p>
        </p:txBody>
      </p:sp>
    </p:spTree>
    <p:extLst>
      <p:ext uri="{BB962C8B-B14F-4D97-AF65-F5344CB8AC3E}">
        <p14:creationId xmlns:p14="http://schemas.microsoft.com/office/powerpoint/2010/main" xmlns="" val="3685427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3999" cy="1143000"/>
          </a:xfrm>
          <a:prstGeom prst="ellipse">
            <a:avLst/>
          </a:prstGeom>
        </p:spPr>
        <p:txBody>
          <a:bodyPr>
            <a:normAutofit/>
          </a:bodyPr>
          <a:lstStyle/>
          <a:p>
            <a:r>
              <a:rPr lang="en-US" dirty="0"/>
              <a:t>LSTM Script Example</a:t>
            </a:r>
          </a:p>
        </p:txBody>
      </p:sp>
      <p:cxnSp>
        <p:nvCxnSpPr>
          <p:cNvPr id="48" name="Straight Arrow Connector 47"/>
          <p:cNvCxnSpPr/>
          <p:nvPr/>
        </p:nvCxnSpPr>
        <p:spPr>
          <a:xfrm>
            <a:off x="1105334" y="3820891"/>
            <a:ext cx="9255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08628" y="5527282"/>
            <a:ext cx="1046581" cy="307777"/>
          </a:xfrm>
          <a:prstGeom prst="rect">
            <a:avLst/>
          </a:prstGeom>
          <a:noFill/>
        </p:spPr>
        <p:txBody>
          <a:bodyPr wrap="none" rtlCol="0">
            <a:spAutoFit/>
          </a:bodyPr>
          <a:lstStyle/>
          <a:p>
            <a:r>
              <a:rPr lang="en-US" sz="1400" dirty="0" err="1">
                <a:solidFill>
                  <a:srgbClr val="A6A6A6"/>
                </a:solidFill>
                <a:latin typeface="Courier"/>
                <a:cs typeface="Courier"/>
              </a:rPr>
              <a:t>sit_down</a:t>
            </a:r>
            <a:endParaRPr lang="en-US" sz="1400" dirty="0">
              <a:solidFill>
                <a:srgbClr val="A6A6A6"/>
              </a:solidFill>
            </a:endParaRPr>
          </a:p>
        </p:txBody>
      </p:sp>
      <p:sp>
        <p:nvSpPr>
          <p:cNvPr id="239" name="TextBox 238"/>
          <p:cNvSpPr txBox="1"/>
          <p:nvPr/>
        </p:nvSpPr>
        <p:spPr>
          <a:xfrm>
            <a:off x="1543190" y="5533394"/>
            <a:ext cx="518091" cy="307777"/>
          </a:xfrm>
          <a:prstGeom prst="rect">
            <a:avLst/>
          </a:prstGeom>
          <a:noFill/>
        </p:spPr>
        <p:txBody>
          <a:bodyPr wrap="none" rtlCol="0">
            <a:spAutoFit/>
          </a:bodyPr>
          <a:lstStyle/>
          <a:p>
            <a:r>
              <a:rPr lang="en-US" sz="1400" dirty="0" err="1">
                <a:solidFill>
                  <a:schemeClr val="accent2"/>
                </a:solidFill>
                <a:latin typeface="Courier"/>
                <a:cs typeface="Courier"/>
              </a:rPr>
              <a:t>jim</a:t>
            </a:r>
            <a:endParaRPr lang="en-US" sz="1400" dirty="0">
              <a:solidFill>
                <a:schemeClr val="accent2"/>
              </a:solidFill>
            </a:endParaRPr>
          </a:p>
        </p:txBody>
      </p:sp>
      <p:sp>
        <p:nvSpPr>
          <p:cNvPr id="240" name="TextBox 239"/>
          <p:cNvSpPr txBox="1"/>
          <p:nvPr/>
        </p:nvSpPr>
        <p:spPr>
          <a:xfrm>
            <a:off x="3088173" y="5518005"/>
            <a:ext cx="292405" cy="307777"/>
          </a:xfrm>
          <a:prstGeom prst="rect">
            <a:avLst/>
          </a:prstGeom>
          <a:noFill/>
        </p:spPr>
        <p:txBody>
          <a:bodyPr wrap="none" rtlCol="0">
            <a:spAutoFit/>
          </a:bodyPr>
          <a:lstStyle/>
          <a:p>
            <a:r>
              <a:rPr lang="en-US" sz="1400" dirty="0" err="1">
                <a:solidFill>
                  <a:srgbClr val="A6A6A6"/>
                </a:solidFill>
                <a:latin typeface="Courier"/>
                <a:cs typeface="Courier"/>
              </a:rPr>
              <a:t>ø</a:t>
            </a:r>
            <a:endParaRPr lang="en-US" sz="1400" dirty="0">
              <a:solidFill>
                <a:srgbClr val="A6A6A6"/>
              </a:solidFill>
            </a:endParaRPr>
          </a:p>
        </p:txBody>
      </p:sp>
      <p:sp>
        <p:nvSpPr>
          <p:cNvPr id="241" name="TextBox 240"/>
          <p:cNvSpPr txBox="1"/>
          <p:nvPr/>
        </p:nvSpPr>
        <p:spPr>
          <a:xfrm>
            <a:off x="4441590" y="5533394"/>
            <a:ext cx="723363" cy="307777"/>
          </a:xfrm>
          <a:prstGeom prst="rect">
            <a:avLst/>
          </a:prstGeom>
          <a:noFill/>
        </p:spPr>
        <p:txBody>
          <a:bodyPr wrap="none" rtlCol="0">
            <a:spAutoFit/>
          </a:bodyPr>
          <a:lstStyle/>
          <a:p>
            <a:r>
              <a:rPr lang="en-US" sz="1400" dirty="0">
                <a:solidFill>
                  <a:srgbClr val="A6A6A6"/>
                </a:solidFill>
                <a:latin typeface="Courier"/>
                <a:cs typeface="Courier"/>
              </a:rPr>
              <a:t>order</a:t>
            </a:r>
            <a:endParaRPr lang="en-US" sz="1400" dirty="0">
              <a:solidFill>
                <a:srgbClr val="A6A6A6"/>
              </a:solidFill>
            </a:endParaRPr>
          </a:p>
        </p:txBody>
      </p:sp>
      <p:sp>
        <p:nvSpPr>
          <p:cNvPr id="242" name="TextBox 241"/>
          <p:cNvSpPr txBox="1"/>
          <p:nvPr/>
        </p:nvSpPr>
        <p:spPr>
          <a:xfrm>
            <a:off x="6015233" y="5533394"/>
            <a:ext cx="400145" cy="307777"/>
          </a:xfrm>
          <a:prstGeom prst="rect">
            <a:avLst/>
          </a:prstGeom>
          <a:noFill/>
        </p:spPr>
        <p:txBody>
          <a:bodyPr wrap="none" rtlCol="0">
            <a:spAutoFit/>
          </a:bodyPr>
          <a:lstStyle/>
          <a:p>
            <a:r>
              <a:rPr lang="en-US" sz="1400" dirty="0">
                <a:solidFill>
                  <a:schemeClr val="accent2"/>
                </a:solidFill>
                <a:latin typeface="Courier"/>
                <a:cs typeface="Courier"/>
              </a:rPr>
              <a:t>he</a:t>
            </a:r>
            <a:endParaRPr lang="en-US" sz="1400" dirty="0">
              <a:solidFill>
                <a:schemeClr val="accent2"/>
              </a:solidFill>
            </a:endParaRPr>
          </a:p>
        </p:txBody>
      </p:sp>
      <p:sp>
        <p:nvSpPr>
          <p:cNvPr id="243" name="TextBox 242"/>
          <p:cNvSpPr txBox="1"/>
          <p:nvPr/>
        </p:nvSpPr>
        <p:spPr>
          <a:xfrm>
            <a:off x="7214723" y="5548783"/>
            <a:ext cx="1018227" cy="276999"/>
          </a:xfrm>
          <a:prstGeom prst="rect">
            <a:avLst/>
          </a:prstGeom>
          <a:noFill/>
        </p:spPr>
        <p:txBody>
          <a:bodyPr wrap="none" rtlCol="0">
            <a:spAutoFit/>
          </a:bodyPr>
          <a:lstStyle/>
          <a:p>
            <a:r>
              <a:rPr lang="en-US" sz="1200" dirty="0">
                <a:solidFill>
                  <a:schemeClr val="accent3"/>
                </a:solidFill>
                <a:latin typeface="Courier"/>
                <a:cs typeface="Courier"/>
              </a:rPr>
              <a:t>hamburger</a:t>
            </a:r>
            <a:endParaRPr lang="en-US" sz="1200" dirty="0">
              <a:solidFill>
                <a:schemeClr val="accent3"/>
              </a:solidFill>
            </a:endParaRPr>
          </a:p>
        </p:txBody>
      </p:sp>
      <p:cxnSp>
        <p:nvCxnSpPr>
          <p:cNvPr id="250" name="Straight Arrow Connector 249"/>
          <p:cNvCxnSpPr/>
          <p:nvPr/>
        </p:nvCxnSpPr>
        <p:spPr>
          <a:xfrm>
            <a:off x="2562868" y="3818130"/>
            <a:ext cx="9255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4020402" y="3815369"/>
            <a:ext cx="9255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5491741" y="3812608"/>
            <a:ext cx="9255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6949275" y="3809847"/>
            <a:ext cx="9255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5" name="Group 4"/>
          <p:cNvGrpSpPr/>
          <p:nvPr/>
        </p:nvGrpSpPr>
        <p:grpSpPr>
          <a:xfrm>
            <a:off x="183033" y="2215346"/>
            <a:ext cx="1318013" cy="3260925"/>
            <a:chOff x="183033" y="2215346"/>
            <a:chExt cx="1318013" cy="3260925"/>
          </a:xfrm>
        </p:grpSpPr>
        <p:cxnSp>
          <p:nvCxnSpPr>
            <p:cNvPr id="124" name="Straight Arrow Connector 123"/>
            <p:cNvCxnSpPr>
              <a:stCxn id="127" idx="0"/>
              <a:endCxn id="228" idx="2"/>
            </p:cNvCxnSpPr>
            <p:nvPr/>
          </p:nvCxnSpPr>
          <p:spPr>
            <a:xfrm flipV="1">
              <a:off x="376303" y="4698266"/>
              <a:ext cx="461423"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flipV="1">
              <a:off x="834726" y="2747332"/>
              <a:ext cx="6482" cy="2501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6" name="Oval 125"/>
            <p:cNvSpPr/>
            <p:nvPr/>
          </p:nvSpPr>
          <p:spPr>
            <a:xfrm>
              <a:off x="569573" y="2215346"/>
              <a:ext cx="531986" cy="53198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127" name="Oval 126"/>
            <p:cNvSpPr/>
            <p:nvPr/>
          </p:nvSpPr>
          <p:spPr>
            <a:xfrm>
              <a:off x="183033" y="5088805"/>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nvGrpSpPr>
            <p:cNvPr id="128" name="Group 127"/>
            <p:cNvGrpSpPr/>
            <p:nvPr/>
          </p:nvGrpSpPr>
          <p:grpSpPr>
            <a:xfrm>
              <a:off x="569573" y="2997470"/>
              <a:ext cx="536306" cy="1700796"/>
              <a:chOff x="1843604" y="3512106"/>
              <a:chExt cx="536306" cy="1700796"/>
            </a:xfrm>
          </p:grpSpPr>
          <p:sp>
            <p:nvSpPr>
              <p:cNvPr id="131" name="Rectangle 130"/>
              <p:cNvSpPr/>
              <p:nvPr/>
            </p:nvSpPr>
            <p:spPr>
              <a:xfrm>
                <a:off x="1843604" y="351210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22" name="Rectangle 221"/>
              <p:cNvSpPr/>
              <p:nvPr/>
            </p:nvSpPr>
            <p:spPr>
              <a:xfrm>
                <a:off x="1843604" y="371973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23" name="Rectangle 222"/>
              <p:cNvSpPr/>
              <p:nvPr/>
            </p:nvSpPr>
            <p:spPr>
              <a:xfrm>
                <a:off x="1843604" y="393838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24" name="Rectangle 223"/>
              <p:cNvSpPr/>
              <p:nvPr/>
            </p:nvSpPr>
            <p:spPr>
              <a:xfrm>
                <a:off x="1843604" y="4146004"/>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25" name="Rectangle 224"/>
              <p:cNvSpPr/>
              <p:nvPr/>
            </p:nvSpPr>
            <p:spPr>
              <a:xfrm>
                <a:off x="1843604" y="435774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26" name="Rectangle 225"/>
              <p:cNvSpPr/>
              <p:nvPr/>
            </p:nvSpPr>
            <p:spPr>
              <a:xfrm>
                <a:off x="1843604" y="456537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27" name="Rectangle 226"/>
              <p:cNvSpPr/>
              <p:nvPr/>
            </p:nvSpPr>
            <p:spPr>
              <a:xfrm>
                <a:off x="1843604" y="478402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28" name="Rectangle 227"/>
              <p:cNvSpPr/>
              <p:nvPr/>
            </p:nvSpPr>
            <p:spPr>
              <a:xfrm>
                <a:off x="1843604" y="4998461"/>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grpSp>
        <p:cxnSp>
          <p:nvCxnSpPr>
            <p:cNvPr id="129" name="Straight Arrow Connector 128"/>
            <p:cNvCxnSpPr>
              <a:stCxn id="130" idx="0"/>
              <a:endCxn id="228" idx="2"/>
            </p:cNvCxnSpPr>
            <p:nvPr/>
          </p:nvCxnSpPr>
          <p:spPr>
            <a:xfrm flipH="1" flipV="1">
              <a:off x="837726" y="4698266"/>
              <a:ext cx="6392"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0" name="Oval 129"/>
            <p:cNvSpPr/>
            <p:nvPr/>
          </p:nvSpPr>
          <p:spPr>
            <a:xfrm>
              <a:off x="650848" y="5088805"/>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122" name="Oval 121"/>
            <p:cNvSpPr/>
            <p:nvPr/>
          </p:nvSpPr>
          <p:spPr>
            <a:xfrm>
              <a:off x="1114506" y="5089731"/>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cxnSp>
          <p:nvCxnSpPr>
            <p:cNvPr id="132" name="Straight Arrow Connector 131"/>
            <p:cNvCxnSpPr>
              <a:stCxn id="122" idx="0"/>
              <a:endCxn id="228" idx="2"/>
            </p:cNvCxnSpPr>
            <p:nvPr/>
          </p:nvCxnSpPr>
          <p:spPr>
            <a:xfrm flipH="1" flipV="1">
              <a:off x="837726" y="4698266"/>
              <a:ext cx="470050" cy="391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5" name="TextBox 134"/>
          <p:cNvSpPr txBox="1"/>
          <p:nvPr/>
        </p:nvSpPr>
        <p:spPr>
          <a:xfrm>
            <a:off x="1208641" y="5518005"/>
            <a:ext cx="292405" cy="307777"/>
          </a:xfrm>
          <a:prstGeom prst="rect">
            <a:avLst/>
          </a:prstGeom>
          <a:noFill/>
        </p:spPr>
        <p:txBody>
          <a:bodyPr wrap="none" rtlCol="0">
            <a:spAutoFit/>
          </a:bodyPr>
          <a:lstStyle/>
          <a:p>
            <a:r>
              <a:rPr lang="en-US" sz="1400" b="1" dirty="0" err="1">
                <a:latin typeface="Courier"/>
                <a:cs typeface="Courier"/>
              </a:rPr>
              <a:t>ø</a:t>
            </a:r>
            <a:endParaRPr lang="en-US" sz="1400" b="1" dirty="0"/>
          </a:p>
        </p:txBody>
      </p:sp>
      <p:grpSp>
        <p:nvGrpSpPr>
          <p:cNvPr id="147" name="Group 146"/>
          <p:cNvGrpSpPr/>
          <p:nvPr/>
        </p:nvGrpSpPr>
        <p:grpSpPr>
          <a:xfrm>
            <a:off x="1639825" y="2215346"/>
            <a:ext cx="1318013" cy="3260925"/>
            <a:chOff x="183033" y="2215346"/>
            <a:chExt cx="1318013" cy="3260925"/>
          </a:xfrm>
        </p:grpSpPr>
        <p:cxnSp>
          <p:nvCxnSpPr>
            <p:cNvPr id="148" name="Straight Arrow Connector 147"/>
            <p:cNvCxnSpPr>
              <a:stCxn id="151" idx="0"/>
              <a:endCxn id="164" idx="2"/>
            </p:cNvCxnSpPr>
            <p:nvPr/>
          </p:nvCxnSpPr>
          <p:spPr>
            <a:xfrm flipV="1">
              <a:off x="376303" y="4698266"/>
              <a:ext cx="461423"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flipV="1">
              <a:off x="834726" y="2747332"/>
              <a:ext cx="6482" cy="2501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0" name="Oval 149"/>
            <p:cNvSpPr/>
            <p:nvPr/>
          </p:nvSpPr>
          <p:spPr>
            <a:xfrm>
              <a:off x="569573" y="2215346"/>
              <a:ext cx="531986" cy="53198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151" name="Oval 150"/>
            <p:cNvSpPr/>
            <p:nvPr/>
          </p:nvSpPr>
          <p:spPr>
            <a:xfrm>
              <a:off x="183033" y="5088805"/>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nvGrpSpPr>
            <p:cNvPr id="152" name="Group 151"/>
            <p:cNvGrpSpPr/>
            <p:nvPr/>
          </p:nvGrpSpPr>
          <p:grpSpPr>
            <a:xfrm>
              <a:off x="569573" y="2997470"/>
              <a:ext cx="536306" cy="1700796"/>
              <a:chOff x="1843604" y="3512106"/>
              <a:chExt cx="536306" cy="1700796"/>
            </a:xfrm>
          </p:grpSpPr>
          <p:sp>
            <p:nvSpPr>
              <p:cNvPr id="157" name="Rectangle 156"/>
              <p:cNvSpPr/>
              <p:nvPr/>
            </p:nvSpPr>
            <p:spPr>
              <a:xfrm>
                <a:off x="1843604" y="351210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58" name="Rectangle 157"/>
              <p:cNvSpPr/>
              <p:nvPr/>
            </p:nvSpPr>
            <p:spPr>
              <a:xfrm>
                <a:off x="1843604" y="371973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59" name="Rectangle 158"/>
              <p:cNvSpPr/>
              <p:nvPr/>
            </p:nvSpPr>
            <p:spPr>
              <a:xfrm>
                <a:off x="1843604" y="393838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60" name="Rectangle 159"/>
              <p:cNvSpPr/>
              <p:nvPr/>
            </p:nvSpPr>
            <p:spPr>
              <a:xfrm>
                <a:off x="1843604" y="4146004"/>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61" name="Rectangle 160"/>
              <p:cNvSpPr/>
              <p:nvPr/>
            </p:nvSpPr>
            <p:spPr>
              <a:xfrm>
                <a:off x="1843604" y="435774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62" name="Rectangle 161"/>
              <p:cNvSpPr/>
              <p:nvPr/>
            </p:nvSpPr>
            <p:spPr>
              <a:xfrm>
                <a:off x="1843604" y="456537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63" name="Rectangle 162"/>
              <p:cNvSpPr/>
              <p:nvPr/>
            </p:nvSpPr>
            <p:spPr>
              <a:xfrm>
                <a:off x="1843604" y="478402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64" name="Rectangle 163"/>
              <p:cNvSpPr/>
              <p:nvPr/>
            </p:nvSpPr>
            <p:spPr>
              <a:xfrm>
                <a:off x="1843604" y="4998461"/>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grpSp>
        <p:cxnSp>
          <p:nvCxnSpPr>
            <p:cNvPr id="153" name="Straight Arrow Connector 152"/>
            <p:cNvCxnSpPr>
              <a:stCxn id="154" idx="0"/>
              <a:endCxn id="164" idx="2"/>
            </p:cNvCxnSpPr>
            <p:nvPr/>
          </p:nvCxnSpPr>
          <p:spPr>
            <a:xfrm flipH="1" flipV="1">
              <a:off x="837726" y="4698266"/>
              <a:ext cx="6392"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4" name="Oval 153"/>
            <p:cNvSpPr/>
            <p:nvPr/>
          </p:nvSpPr>
          <p:spPr>
            <a:xfrm>
              <a:off x="650848" y="5088805"/>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155" name="Oval 154"/>
            <p:cNvSpPr/>
            <p:nvPr/>
          </p:nvSpPr>
          <p:spPr>
            <a:xfrm>
              <a:off x="1114506" y="5089731"/>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cxnSp>
          <p:nvCxnSpPr>
            <p:cNvPr id="156" name="Straight Arrow Connector 155"/>
            <p:cNvCxnSpPr>
              <a:stCxn id="155" idx="0"/>
              <a:endCxn id="164" idx="2"/>
            </p:cNvCxnSpPr>
            <p:nvPr/>
          </p:nvCxnSpPr>
          <p:spPr>
            <a:xfrm flipH="1" flipV="1">
              <a:off x="837726" y="4698266"/>
              <a:ext cx="470050" cy="391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3106693" y="2215346"/>
            <a:ext cx="1318013" cy="3260925"/>
            <a:chOff x="183033" y="2215346"/>
            <a:chExt cx="1318013" cy="3260925"/>
          </a:xfrm>
        </p:grpSpPr>
        <p:cxnSp>
          <p:nvCxnSpPr>
            <p:cNvPr id="166" name="Straight Arrow Connector 165"/>
            <p:cNvCxnSpPr>
              <a:stCxn id="169" idx="0"/>
              <a:endCxn id="182" idx="2"/>
            </p:cNvCxnSpPr>
            <p:nvPr/>
          </p:nvCxnSpPr>
          <p:spPr>
            <a:xfrm flipV="1">
              <a:off x="376303" y="4698266"/>
              <a:ext cx="461423"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flipV="1">
              <a:off x="834726" y="2747332"/>
              <a:ext cx="6482" cy="2501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8" name="Oval 167"/>
            <p:cNvSpPr/>
            <p:nvPr/>
          </p:nvSpPr>
          <p:spPr>
            <a:xfrm>
              <a:off x="569573" y="2215346"/>
              <a:ext cx="531986" cy="53198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169" name="Oval 168"/>
            <p:cNvSpPr/>
            <p:nvPr/>
          </p:nvSpPr>
          <p:spPr>
            <a:xfrm>
              <a:off x="183033" y="5088805"/>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nvGrpSpPr>
            <p:cNvPr id="170" name="Group 169"/>
            <p:cNvGrpSpPr/>
            <p:nvPr/>
          </p:nvGrpSpPr>
          <p:grpSpPr>
            <a:xfrm>
              <a:off x="569573" y="2997470"/>
              <a:ext cx="536306" cy="1700796"/>
              <a:chOff x="1843604" y="3512106"/>
              <a:chExt cx="536306" cy="1700796"/>
            </a:xfrm>
          </p:grpSpPr>
          <p:sp>
            <p:nvSpPr>
              <p:cNvPr id="175" name="Rectangle 174"/>
              <p:cNvSpPr/>
              <p:nvPr/>
            </p:nvSpPr>
            <p:spPr>
              <a:xfrm>
                <a:off x="1843604" y="351210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76" name="Rectangle 175"/>
              <p:cNvSpPr/>
              <p:nvPr/>
            </p:nvSpPr>
            <p:spPr>
              <a:xfrm>
                <a:off x="1843604" y="371973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77" name="Rectangle 176"/>
              <p:cNvSpPr/>
              <p:nvPr/>
            </p:nvSpPr>
            <p:spPr>
              <a:xfrm>
                <a:off x="1843604" y="393838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78" name="Rectangle 177"/>
              <p:cNvSpPr/>
              <p:nvPr/>
            </p:nvSpPr>
            <p:spPr>
              <a:xfrm>
                <a:off x="1843604" y="4146004"/>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79" name="Rectangle 178"/>
              <p:cNvSpPr/>
              <p:nvPr/>
            </p:nvSpPr>
            <p:spPr>
              <a:xfrm>
                <a:off x="1843604" y="435774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80" name="Rectangle 179"/>
              <p:cNvSpPr/>
              <p:nvPr/>
            </p:nvSpPr>
            <p:spPr>
              <a:xfrm>
                <a:off x="1843604" y="456537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81" name="Rectangle 180"/>
              <p:cNvSpPr/>
              <p:nvPr/>
            </p:nvSpPr>
            <p:spPr>
              <a:xfrm>
                <a:off x="1843604" y="478402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82" name="Rectangle 181"/>
              <p:cNvSpPr/>
              <p:nvPr/>
            </p:nvSpPr>
            <p:spPr>
              <a:xfrm>
                <a:off x="1843604" y="4998461"/>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grpSp>
        <p:cxnSp>
          <p:nvCxnSpPr>
            <p:cNvPr id="171" name="Straight Arrow Connector 170"/>
            <p:cNvCxnSpPr>
              <a:stCxn id="172" idx="0"/>
              <a:endCxn id="182" idx="2"/>
            </p:cNvCxnSpPr>
            <p:nvPr/>
          </p:nvCxnSpPr>
          <p:spPr>
            <a:xfrm flipH="1" flipV="1">
              <a:off x="837726" y="4698266"/>
              <a:ext cx="6392"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2" name="Oval 171"/>
            <p:cNvSpPr/>
            <p:nvPr/>
          </p:nvSpPr>
          <p:spPr>
            <a:xfrm>
              <a:off x="650848" y="5088805"/>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173" name="Oval 172"/>
            <p:cNvSpPr/>
            <p:nvPr/>
          </p:nvSpPr>
          <p:spPr>
            <a:xfrm>
              <a:off x="1114506" y="5089731"/>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cxnSp>
          <p:nvCxnSpPr>
            <p:cNvPr id="174" name="Straight Arrow Connector 173"/>
            <p:cNvCxnSpPr>
              <a:stCxn id="173" idx="0"/>
              <a:endCxn id="182" idx="2"/>
            </p:cNvCxnSpPr>
            <p:nvPr/>
          </p:nvCxnSpPr>
          <p:spPr>
            <a:xfrm flipH="1" flipV="1">
              <a:off x="837726" y="4698266"/>
              <a:ext cx="470050" cy="391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83" name="Group 182"/>
          <p:cNvGrpSpPr/>
          <p:nvPr/>
        </p:nvGrpSpPr>
        <p:grpSpPr>
          <a:xfrm>
            <a:off x="4577290" y="2215346"/>
            <a:ext cx="1318013" cy="3260925"/>
            <a:chOff x="183033" y="2215346"/>
            <a:chExt cx="1318013" cy="3260925"/>
          </a:xfrm>
        </p:grpSpPr>
        <p:cxnSp>
          <p:nvCxnSpPr>
            <p:cNvPr id="184" name="Straight Arrow Connector 183"/>
            <p:cNvCxnSpPr>
              <a:stCxn id="187" idx="0"/>
              <a:endCxn id="200" idx="2"/>
            </p:cNvCxnSpPr>
            <p:nvPr/>
          </p:nvCxnSpPr>
          <p:spPr>
            <a:xfrm flipV="1">
              <a:off x="376303" y="4698266"/>
              <a:ext cx="461423"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flipV="1">
              <a:off x="834726" y="2747332"/>
              <a:ext cx="6482" cy="2501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6" name="Oval 185"/>
            <p:cNvSpPr/>
            <p:nvPr/>
          </p:nvSpPr>
          <p:spPr>
            <a:xfrm>
              <a:off x="569573" y="2215346"/>
              <a:ext cx="531986" cy="53198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187" name="Oval 186"/>
            <p:cNvSpPr/>
            <p:nvPr/>
          </p:nvSpPr>
          <p:spPr>
            <a:xfrm>
              <a:off x="183033" y="5088805"/>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nvGrpSpPr>
            <p:cNvPr id="188" name="Group 187"/>
            <p:cNvGrpSpPr/>
            <p:nvPr/>
          </p:nvGrpSpPr>
          <p:grpSpPr>
            <a:xfrm>
              <a:off x="569573" y="2997470"/>
              <a:ext cx="536306" cy="1700796"/>
              <a:chOff x="1843604" y="3512106"/>
              <a:chExt cx="536306" cy="1700796"/>
            </a:xfrm>
          </p:grpSpPr>
          <p:sp>
            <p:nvSpPr>
              <p:cNvPr id="193" name="Rectangle 192"/>
              <p:cNvSpPr/>
              <p:nvPr/>
            </p:nvSpPr>
            <p:spPr>
              <a:xfrm>
                <a:off x="1843604" y="351210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94" name="Rectangle 193"/>
              <p:cNvSpPr/>
              <p:nvPr/>
            </p:nvSpPr>
            <p:spPr>
              <a:xfrm>
                <a:off x="1843604" y="371973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95" name="Rectangle 194"/>
              <p:cNvSpPr/>
              <p:nvPr/>
            </p:nvSpPr>
            <p:spPr>
              <a:xfrm>
                <a:off x="1843604" y="393838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96" name="Rectangle 195"/>
              <p:cNvSpPr/>
              <p:nvPr/>
            </p:nvSpPr>
            <p:spPr>
              <a:xfrm>
                <a:off x="1843604" y="4146004"/>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97" name="Rectangle 196"/>
              <p:cNvSpPr/>
              <p:nvPr/>
            </p:nvSpPr>
            <p:spPr>
              <a:xfrm>
                <a:off x="1843604" y="435774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98" name="Rectangle 197"/>
              <p:cNvSpPr/>
              <p:nvPr/>
            </p:nvSpPr>
            <p:spPr>
              <a:xfrm>
                <a:off x="1843604" y="456537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199" name="Rectangle 198"/>
              <p:cNvSpPr/>
              <p:nvPr/>
            </p:nvSpPr>
            <p:spPr>
              <a:xfrm>
                <a:off x="1843604" y="478402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00" name="Rectangle 199"/>
              <p:cNvSpPr/>
              <p:nvPr/>
            </p:nvSpPr>
            <p:spPr>
              <a:xfrm>
                <a:off x="1843604" y="4998461"/>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grpSp>
        <p:cxnSp>
          <p:nvCxnSpPr>
            <p:cNvPr id="189" name="Straight Arrow Connector 188"/>
            <p:cNvCxnSpPr>
              <a:stCxn id="190" idx="0"/>
              <a:endCxn id="200" idx="2"/>
            </p:cNvCxnSpPr>
            <p:nvPr/>
          </p:nvCxnSpPr>
          <p:spPr>
            <a:xfrm flipH="1" flipV="1">
              <a:off x="837726" y="4698266"/>
              <a:ext cx="6392"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0" name="Oval 189"/>
            <p:cNvSpPr/>
            <p:nvPr/>
          </p:nvSpPr>
          <p:spPr>
            <a:xfrm>
              <a:off x="650848" y="5088805"/>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191" name="Oval 190"/>
            <p:cNvSpPr/>
            <p:nvPr/>
          </p:nvSpPr>
          <p:spPr>
            <a:xfrm>
              <a:off x="1114506" y="5089731"/>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cxnSp>
          <p:nvCxnSpPr>
            <p:cNvPr id="192" name="Straight Arrow Connector 191"/>
            <p:cNvCxnSpPr>
              <a:stCxn id="191" idx="0"/>
              <a:endCxn id="200" idx="2"/>
            </p:cNvCxnSpPr>
            <p:nvPr/>
          </p:nvCxnSpPr>
          <p:spPr>
            <a:xfrm flipH="1" flipV="1">
              <a:off x="837726" y="4698266"/>
              <a:ext cx="470050" cy="391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6016548" y="2215346"/>
            <a:ext cx="1318013" cy="3260925"/>
            <a:chOff x="183033" y="2215346"/>
            <a:chExt cx="1318013" cy="3260925"/>
          </a:xfrm>
        </p:grpSpPr>
        <p:cxnSp>
          <p:nvCxnSpPr>
            <p:cNvPr id="202" name="Straight Arrow Connector 201"/>
            <p:cNvCxnSpPr>
              <a:stCxn id="205" idx="0"/>
              <a:endCxn id="218" idx="2"/>
            </p:cNvCxnSpPr>
            <p:nvPr/>
          </p:nvCxnSpPr>
          <p:spPr>
            <a:xfrm flipV="1">
              <a:off x="376303" y="4698266"/>
              <a:ext cx="461423"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3" name="Straight Arrow Connector 202"/>
            <p:cNvCxnSpPr/>
            <p:nvPr/>
          </p:nvCxnSpPr>
          <p:spPr>
            <a:xfrm flipV="1">
              <a:off x="834726" y="2747332"/>
              <a:ext cx="6482" cy="2501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4" name="Oval 203"/>
            <p:cNvSpPr/>
            <p:nvPr/>
          </p:nvSpPr>
          <p:spPr>
            <a:xfrm>
              <a:off x="569573" y="2215346"/>
              <a:ext cx="531986" cy="53198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205" name="Oval 204"/>
            <p:cNvSpPr/>
            <p:nvPr/>
          </p:nvSpPr>
          <p:spPr>
            <a:xfrm>
              <a:off x="183033" y="5088805"/>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nvGrpSpPr>
            <p:cNvPr id="206" name="Group 205"/>
            <p:cNvGrpSpPr/>
            <p:nvPr/>
          </p:nvGrpSpPr>
          <p:grpSpPr>
            <a:xfrm>
              <a:off x="569573" y="2997470"/>
              <a:ext cx="536306" cy="1700796"/>
              <a:chOff x="1843604" y="3512106"/>
              <a:chExt cx="536306" cy="1700796"/>
            </a:xfrm>
          </p:grpSpPr>
          <p:sp>
            <p:nvSpPr>
              <p:cNvPr id="211" name="Rectangle 210"/>
              <p:cNvSpPr/>
              <p:nvPr/>
            </p:nvSpPr>
            <p:spPr>
              <a:xfrm>
                <a:off x="1843604" y="351210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12" name="Rectangle 211"/>
              <p:cNvSpPr/>
              <p:nvPr/>
            </p:nvSpPr>
            <p:spPr>
              <a:xfrm>
                <a:off x="1843604" y="371973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13" name="Rectangle 212"/>
              <p:cNvSpPr/>
              <p:nvPr/>
            </p:nvSpPr>
            <p:spPr>
              <a:xfrm>
                <a:off x="1843604" y="393838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14" name="Rectangle 213"/>
              <p:cNvSpPr/>
              <p:nvPr/>
            </p:nvSpPr>
            <p:spPr>
              <a:xfrm>
                <a:off x="1843604" y="4146004"/>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15" name="Rectangle 214"/>
              <p:cNvSpPr/>
              <p:nvPr/>
            </p:nvSpPr>
            <p:spPr>
              <a:xfrm>
                <a:off x="1843604" y="435774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16" name="Rectangle 215"/>
              <p:cNvSpPr/>
              <p:nvPr/>
            </p:nvSpPr>
            <p:spPr>
              <a:xfrm>
                <a:off x="1843604" y="456537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17" name="Rectangle 216"/>
              <p:cNvSpPr/>
              <p:nvPr/>
            </p:nvSpPr>
            <p:spPr>
              <a:xfrm>
                <a:off x="1843604" y="478402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218" name="Rectangle 217"/>
              <p:cNvSpPr/>
              <p:nvPr/>
            </p:nvSpPr>
            <p:spPr>
              <a:xfrm>
                <a:off x="1843604" y="4998461"/>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grpSp>
        <p:cxnSp>
          <p:nvCxnSpPr>
            <p:cNvPr id="207" name="Straight Arrow Connector 206"/>
            <p:cNvCxnSpPr>
              <a:stCxn id="208" idx="0"/>
              <a:endCxn id="218" idx="2"/>
            </p:cNvCxnSpPr>
            <p:nvPr/>
          </p:nvCxnSpPr>
          <p:spPr>
            <a:xfrm flipH="1" flipV="1">
              <a:off x="837726" y="4698266"/>
              <a:ext cx="6392"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8" name="Oval 207"/>
            <p:cNvSpPr/>
            <p:nvPr/>
          </p:nvSpPr>
          <p:spPr>
            <a:xfrm>
              <a:off x="650848" y="5088805"/>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209" name="Oval 208"/>
            <p:cNvSpPr/>
            <p:nvPr/>
          </p:nvSpPr>
          <p:spPr>
            <a:xfrm>
              <a:off x="1114506" y="5089731"/>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cxnSp>
          <p:nvCxnSpPr>
            <p:cNvPr id="210" name="Straight Arrow Connector 209"/>
            <p:cNvCxnSpPr>
              <a:stCxn id="209" idx="0"/>
              <a:endCxn id="218" idx="2"/>
            </p:cNvCxnSpPr>
            <p:nvPr/>
          </p:nvCxnSpPr>
          <p:spPr>
            <a:xfrm flipH="1" flipV="1">
              <a:off x="837726" y="4698266"/>
              <a:ext cx="470050" cy="391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7500950" y="2215346"/>
            <a:ext cx="1318013" cy="3260925"/>
            <a:chOff x="183033" y="2215346"/>
            <a:chExt cx="1318013" cy="3260925"/>
          </a:xfrm>
        </p:grpSpPr>
        <p:cxnSp>
          <p:nvCxnSpPr>
            <p:cNvPr id="220" name="Straight Arrow Connector 219"/>
            <p:cNvCxnSpPr>
              <a:stCxn id="314" idx="0"/>
              <a:endCxn id="327" idx="2"/>
            </p:cNvCxnSpPr>
            <p:nvPr/>
          </p:nvCxnSpPr>
          <p:spPr>
            <a:xfrm flipV="1">
              <a:off x="376303" y="4698266"/>
              <a:ext cx="461423"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1" name="Straight Arrow Connector 220"/>
            <p:cNvCxnSpPr/>
            <p:nvPr/>
          </p:nvCxnSpPr>
          <p:spPr>
            <a:xfrm flipV="1">
              <a:off x="834726" y="2747332"/>
              <a:ext cx="6482" cy="2501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3" name="Oval 312"/>
            <p:cNvSpPr/>
            <p:nvPr/>
          </p:nvSpPr>
          <p:spPr>
            <a:xfrm>
              <a:off x="569573" y="2215346"/>
              <a:ext cx="531986" cy="531986"/>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314" name="Oval 313"/>
            <p:cNvSpPr/>
            <p:nvPr/>
          </p:nvSpPr>
          <p:spPr>
            <a:xfrm>
              <a:off x="183033" y="5088805"/>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grpSp>
          <p:nvGrpSpPr>
            <p:cNvPr id="315" name="Group 314"/>
            <p:cNvGrpSpPr/>
            <p:nvPr/>
          </p:nvGrpSpPr>
          <p:grpSpPr>
            <a:xfrm>
              <a:off x="569573" y="2997470"/>
              <a:ext cx="536306" cy="1700796"/>
              <a:chOff x="1843604" y="3512106"/>
              <a:chExt cx="536306" cy="1700796"/>
            </a:xfrm>
          </p:grpSpPr>
          <p:sp>
            <p:nvSpPr>
              <p:cNvPr id="320" name="Rectangle 319"/>
              <p:cNvSpPr/>
              <p:nvPr/>
            </p:nvSpPr>
            <p:spPr>
              <a:xfrm>
                <a:off x="1843604" y="351210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321" name="Rectangle 320"/>
              <p:cNvSpPr/>
              <p:nvPr/>
            </p:nvSpPr>
            <p:spPr>
              <a:xfrm>
                <a:off x="1843604" y="371973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322" name="Rectangle 321"/>
              <p:cNvSpPr/>
              <p:nvPr/>
            </p:nvSpPr>
            <p:spPr>
              <a:xfrm>
                <a:off x="1843604" y="393838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323" name="Rectangle 322"/>
              <p:cNvSpPr/>
              <p:nvPr/>
            </p:nvSpPr>
            <p:spPr>
              <a:xfrm>
                <a:off x="1843604" y="4146004"/>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324" name="Rectangle 323"/>
              <p:cNvSpPr/>
              <p:nvPr/>
            </p:nvSpPr>
            <p:spPr>
              <a:xfrm>
                <a:off x="1843604" y="4357746"/>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325" name="Rectangle 324"/>
              <p:cNvSpPr/>
              <p:nvPr/>
            </p:nvSpPr>
            <p:spPr>
              <a:xfrm>
                <a:off x="1843604" y="456537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326" name="Rectangle 325"/>
              <p:cNvSpPr/>
              <p:nvPr/>
            </p:nvSpPr>
            <p:spPr>
              <a:xfrm>
                <a:off x="1843604" y="4784020"/>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sp>
            <p:nvSpPr>
              <p:cNvPr id="327" name="Rectangle 326"/>
              <p:cNvSpPr/>
              <p:nvPr/>
            </p:nvSpPr>
            <p:spPr>
              <a:xfrm>
                <a:off x="1843604" y="4998461"/>
                <a:ext cx="536306" cy="214441"/>
              </a:xfrm>
              <a:prstGeom prst="rect">
                <a:avLst/>
              </a:prstGeom>
              <a:noFill/>
              <a:ln w="1905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8064A2"/>
                  </a:solidFill>
                </a:endParaRPr>
              </a:p>
            </p:txBody>
          </p:sp>
        </p:grpSp>
        <p:cxnSp>
          <p:nvCxnSpPr>
            <p:cNvPr id="316" name="Straight Arrow Connector 315"/>
            <p:cNvCxnSpPr>
              <a:stCxn id="317" idx="0"/>
              <a:endCxn id="327" idx="2"/>
            </p:cNvCxnSpPr>
            <p:nvPr/>
          </p:nvCxnSpPr>
          <p:spPr>
            <a:xfrm flipH="1" flipV="1">
              <a:off x="837726" y="4698266"/>
              <a:ext cx="6392" cy="3905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7" name="Oval 316"/>
            <p:cNvSpPr/>
            <p:nvPr/>
          </p:nvSpPr>
          <p:spPr>
            <a:xfrm>
              <a:off x="650848" y="5088805"/>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318" name="Oval 317"/>
            <p:cNvSpPr/>
            <p:nvPr/>
          </p:nvSpPr>
          <p:spPr>
            <a:xfrm>
              <a:off x="1114506" y="5089731"/>
              <a:ext cx="386540" cy="386540"/>
            </a:xfrm>
            <a:prstGeom prst="ellipse">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cxnSp>
          <p:nvCxnSpPr>
            <p:cNvPr id="319" name="Straight Arrow Connector 318"/>
            <p:cNvCxnSpPr>
              <a:stCxn id="318" idx="0"/>
              <a:endCxn id="327" idx="2"/>
            </p:cNvCxnSpPr>
            <p:nvPr/>
          </p:nvCxnSpPr>
          <p:spPr>
            <a:xfrm flipH="1" flipV="1">
              <a:off x="837726" y="4698266"/>
              <a:ext cx="470050" cy="391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28" name="TextBox 327"/>
          <p:cNvSpPr txBox="1"/>
          <p:nvPr/>
        </p:nvSpPr>
        <p:spPr>
          <a:xfrm>
            <a:off x="2634604" y="5518005"/>
            <a:ext cx="400145" cy="307777"/>
          </a:xfrm>
          <a:prstGeom prst="rect">
            <a:avLst/>
          </a:prstGeom>
          <a:noFill/>
        </p:spPr>
        <p:txBody>
          <a:bodyPr wrap="none" rtlCol="0">
            <a:spAutoFit/>
          </a:bodyPr>
          <a:lstStyle/>
          <a:p>
            <a:r>
              <a:rPr lang="en-US" sz="1400" b="1" dirty="0">
                <a:solidFill>
                  <a:schemeClr val="accent2"/>
                </a:solidFill>
                <a:latin typeface="Courier"/>
                <a:cs typeface="Courier"/>
              </a:rPr>
              <a:t>e1</a:t>
            </a:r>
            <a:endParaRPr lang="en-US" sz="1400" b="1" dirty="0">
              <a:solidFill>
                <a:schemeClr val="accent2"/>
              </a:solidFill>
            </a:endParaRPr>
          </a:p>
        </p:txBody>
      </p:sp>
      <p:sp>
        <p:nvSpPr>
          <p:cNvPr id="6" name="Rectangle 5"/>
          <p:cNvSpPr/>
          <p:nvPr/>
        </p:nvSpPr>
        <p:spPr>
          <a:xfrm>
            <a:off x="4115899" y="5518005"/>
            <a:ext cx="292405" cy="307777"/>
          </a:xfrm>
          <a:prstGeom prst="rect">
            <a:avLst/>
          </a:prstGeom>
        </p:spPr>
        <p:txBody>
          <a:bodyPr wrap="none">
            <a:spAutoFit/>
          </a:bodyPr>
          <a:lstStyle/>
          <a:p>
            <a:r>
              <a:rPr lang="en-US" sz="1400" b="1" dirty="0" err="1">
                <a:latin typeface="Courier"/>
                <a:cs typeface="Courier"/>
              </a:rPr>
              <a:t>ø</a:t>
            </a:r>
            <a:endParaRPr lang="en-US" sz="1400" b="1" dirty="0"/>
          </a:p>
        </p:txBody>
      </p:sp>
      <p:sp>
        <p:nvSpPr>
          <p:cNvPr id="329" name="Rectangle 328"/>
          <p:cNvSpPr/>
          <p:nvPr/>
        </p:nvSpPr>
        <p:spPr>
          <a:xfrm>
            <a:off x="5567395" y="5518005"/>
            <a:ext cx="292405" cy="307777"/>
          </a:xfrm>
          <a:prstGeom prst="rect">
            <a:avLst/>
          </a:prstGeom>
        </p:spPr>
        <p:txBody>
          <a:bodyPr wrap="none">
            <a:spAutoFit/>
          </a:bodyPr>
          <a:lstStyle/>
          <a:p>
            <a:r>
              <a:rPr lang="en-US" sz="1400" b="1" dirty="0" err="1">
                <a:latin typeface="Courier"/>
                <a:cs typeface="Courier"/>
              </a:rPr>
              <a:t>ø</a:t>
            </a:r>
            <a:endParaRPr lang="en-US" sz="1400" b="1" dirty="0"/>
          </a:p>
        </p:txBody>
      </p:sp>
      <p:sp>
        <p:nvSpPr>
          <p:cNvPr id="330" name="TextBox 329"/>
          <p:cNvSpPr txBox="1"/>
          <p:nvPr/>
        </p:nvSpPr>
        <p:spPr>
          <a:xfrm>
            <a:off x="6941218" y="5518005"/>
            <a:ext cx="400145" cy="307777"/>
          </a:xfrm>
          <a:prstGeom prst="rect">
            <a:avLst/>
          </a:prstGeom>
          <a:noFill/>
        </p:spPr>
        <p:txBody>
          <a:bodyPr wrap="none" rtlCol="0">
            <a:spAutoFit/>
          </a:bodyPr>
          <a:lstStyle/>
          <a:p>
            <a:r>
              <a:rPr lang="en-US" sz="1400" b="1" dirty="0">
                <a:solidFill>
                  <a:schemeClr val="accent2"/>
                </a:solidFill>
                <a:latin typeface="Courier"/>
                <a:cs typeface="Courier"/>
              </a:rPr>
              <a:t>e1</a:t>
            </a:r>
            <a:endParaRPr lang="en-US" sz="1400" b="1" dirty="0">
              <a:solidFill>
                <a:schemeClr val="accent2"/>
              </a:solidFill>
            </a:endParaRPr>
          </a:p>
        </p:txBody>
      </p:sp>
      <p:sp>
        <p:nvSpPr>
          <p:cNvPr id="331" name="TextBox 330"/>
          <p:cNvSpPr txBox="1"/>
          <p:nvPr/>
        </p:nvSpPr>
        <p:spPr>
          <a:xfrm>
            <a:off x="8079205" y="5518005"/>
            <a:ext cx="1154320" cy="307777"/>
          </a:xfrm>
          <a:prstGeom prst="rect">
            <a:avLst/>
          </a:prstGeom>
          <a:noFill/>
        </p:spPr>
        <p:txBody>
          <a:bodyPr wrap="none" rtlCol="0">
            <a:spAutoFit/>
          </a:bodyPr>
          <a:lstStyle/>
          <a:p>
            <a:r>
              <a:rPr lang="en-US" sz="1400" b="1" dirty="0">
                <a:solidFill>
                  <a:schemeClr val="accent3"/>
                </a:solidFill>
                <a:latin typeface="Courier"/>
                <a:cs typeface="Courier"/>
              </a:rPr>
              <a:t>SINGLETON</a:t>
            </a:r>
            <a:endParaRPr lang="en-US" sz="1400" b="1" dirty="0">
              <a:solidFill>
                <a:schemeClr val="accent3"/>
              </a:solidFill>
            </a:endParaRPr>
          </a:p>
        </p:txBody>
      </p:sp>
      <p:sp>
        <p:nvSpPr>
          <p:cNvPr id="7" name="Rectangle 6"/>
          <p:cNvSpPr/>
          <p:nvPr/>
        </p:nvSpPr>
        <p:spPr>
          <a:xfrm>
            <a:off x="291918" y="6212566"/>
            <a:ext cx="7219344" cy="461665"/>
          </a:xfrm>
          <a:prstGeom prst="rect">
            <a:avLst/>
          </a:prstGeom>
        </p:spPr>
        <p:txBody>
          <a:bodyPr wrap="none">
            <a:spAutoFit/>
          </a:bodyPr>
          <a:lstStyle/>
          <a:p>
            <a:r>
              <a:rPr lang="en-US" sz="2400" b="1" dirty="0">
                <a:solidFill>
                  <a:schemeClr val="bg1">
                    <a:lumMod val="65000"/>
                  </a:schemeClr>
                </a:solidFill>
              </a:rPr>
              <a:t>Input: Verbs with Nouns</a:t>
            </a:r>
            <a:r>
              <a:rPr lang="en-US" sz="2400" b="1" dirty="0">
                <a:solidFill>
                  <a:srgbClr val="A6A6A6"/>
                </a:solidFill>
              </a:rPr>
              <a:t>, Positional Info,</a:t>
            </a:r>
            <a:r>
              <a:rPr lang="en-US" sz="2400" b="1" dirty="0">
                <a:solidFill>
                  <a:schemeClr val="accent2"/>
                </a:solidFill>
              </a:rPr>
              <a:t> and </a:t>
            </a:r>
            <a:r>
              <a:rPr lang="en-US" sz="2400" b="1" dirty="0" err="1">
                <a:solidFill>
                  <a:schemeClr val="accent2"/>
                </a:solidFill>
              </a:rPr>
              <a:t>Coref</a:t>
            </a:r>
            <a:r>
              <a:rPr lang="en-US" sz="2400" b="1" dirty="0">
                <a:solidFill>
                  <a:schemeClr val="accent2"/>
                </a:solidFill>
              </a:rPr>
              <a:t> Info</a:t>
            </a:r>
          </a:p>
        </p:txBody>
      </p:sp>
    </p:spTree>
    <p:extLst>
      <p:ext uri="{BB962C8B-B14F-4D97-AF65-F5344CB8AC3E}">
        <p14:creationId xmlns:p14="http://schemas.microsoft.com/office/powerpoint/2010/main" xmlns="" val="1888886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LSTM Script Model</a:t>
            </a:r>
          </a:p>
        </p:txBody>
      </p:sp>
      <p:sp>
        <p:nvSpPr>
          <p:cNvPr id="3" name="Content Placeholder 2"/>
          <p:cNvSpPr>
            <a:spLocks noGrp="1"/>
          </p:cNvSpPr>
          <p:nvPr>
            <p:ph idx="1"/>
          </p:nvPr>
        </p:nvSpPr>
        <p:spPr>
          <a:xfrm>
            <a:off x="276097" y="1600200"/>
            <a:ext cx="8867903" cy="4525963"/>
          </a:xfrm>
        </p:spPr>
        <p:txBody>
          <a:bodyPr/>
          <a:lstStyle/>
          <a:p>
            <a:r>
              <a:rPr lang="en-US" dirty="0"/>
              <a:t>At </a:t>
            </a:r>
            <a:r>
              <a:rPr lang="en-US" dirty="0" err="1"/>
              <a:t>timestep</a:t>
            </a:r>
            <a:r>
              <a:rPr lang="en-US" dirty="0"/>
              <a:t> </a:t>
            </a:r>
            <a:r>
              <a:rPr lang="en-US" i="1" dirty="0"/>
              <a:t>t</a:t>
            </a:r>
            <a:r>
              <a:rPr lang="en-US" dirty="0"/>
              <a:t>:</a:t>
            </a:r>
          </a:p>
          <a:p>
            <a:pPr lvl="1"/>
            <a:r>
              <a:rPr lang="en-US" dirty="0"/>
              <a:t>Raw inputs       Learned </a:t>
            </a:r>
            <a:r>
              <a:rPr lang="en-US" dirty="0" err="1"/>
              <a:t>embeddings</a:t>
            </a:r>
            <a:r>
              <a:rPr lang="en-US" dirty="0"/>
              <a:t>       LSTM units </a:t>
            </a:r>
            <a:br>
              <a:rPr lang="en-US" dirty="0"/>
            </a:br>
            <a:r>
              <a:rPr lang="en-US" dirty="0"/>
              <a:t>    Predictions of next component.</a:t>
            </a:r>
          </a:p>
        </p:txBody>
      </p:sp>
      <p:pic>
        <p:nvPicPr>
          <p:cNvPr id="4" name="Content Placeholder 5" descr="Screen Shot 2015-06-15 at 4.32.49 PM.png"/>
          <p:cNvPicPr>
            <a:picLocks noChangeAspect="1"/>
          </p:cNvPicPr>
          <p:nvPr/>
        </p:nvPicPr>
        <p:blipFill>
          <a:blip r:embed="rId2" cstate="print">
            <a:extLst>
              <a:ext uri="{28A0092B-C50C-407E-A947-70E740481C1C}">
                <a14:useLocalDpi xmlns:a14="http://schemas.microsoft.com/office/drawing/2010/main" xmlns="" val="0"/>
              </a:ext>
            </a:extLst>
          </a:blip>
          <a:srcRect l="-9145" r="-9145"/>
          <a:stretch>
            <a:fillRect/>
          </a:stretch>
        </p:blipFill>
        <p:spPr>
          <a:xfrm>
            <a:off x="905481" y="3179516"/>
            <a:ext cx="6823044" cy="3752411"/>
          </a:xfrm>
          <a:prstGeom prst="rect">
            <a:avLst/>
          </a:prstGeom>
        </p:spPr>
      </p:pic>
      <p:cxnSp>
        <p:nvCxnSpPr>
          <p:cNvPr id="6" name="Straight Arrow Connector 5"/>
          <p:cNvCxnSpPr/>
          <p:nvPr/>
        </p:nvCxnSpPr>
        <p:spPr>
          <a:xfrm>
            <a:off x="2829999" y="2485034"/>
            <a:ext cx="276097" cy="0"/>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6433613" y="2485572"/>
            <a:ext cx="276097" cy="0"/>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1105481" y="2900281"/>
            <a:ext cx="276096" cy="0"/>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774673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Conceptual Dependency</a:t>
            </a:r>
          </a:p>
        </p:txBody>
      </p:sp>
      <p:sp>
        <p:nvSpPr>
          <p:cNvPr id="17411" name="Content Placeholder 2"/>
          <p:cNvSpPr>
            <a:spLocks noGrp="1"/>
          </p:cNvSpPr>
          <p:nvPr>
            <p:ph idx="1"/>
          </p:nvPr>
        </p:nvSpPr>
        <p:spPr/>
        <p:txBody>
          <a:bodyPr/>
          <a:lstStyle/>
          <a:p>
            <a:pPr eaLnBrk="1" hangingPunct="1"/>
            <a:r>
              <a:rPr lang="en-US" dirty="0" smtClean="0"/>
              <a:t>Semantic representation developed by </a:t>
            </a:r>
            <a:r>
              <a:rPr lang="en-US" dirty="0" err="1" smtClean="0"/>
              <a:t>Schank</a:t>
            </a:r>
            <a:r>
              <a:rPr lang="en-US" dirty="0" smtClean="0"/>
              <a:t> in his UT thesis in 1969.</a:t>
            </a:r>
          </a:p>
          <a:p>
            <a:pPr eaLnBrk="1" hangingPunct="1"/>
            <a:r>
              <a:rPr lang="en-US" dirty="0" smtClean="0"/>
              <a:t>Represents meaning using a frame-like representation based on a set of semantic primitives with slots for semantic roles.</a:t>
            </a:r>
          </a:p>
          <a:p>
            <a:pPr lvl="1" eaLnBrk="1" hangingPunct="1"/>
            <a:r>
              <a:rPr lang="en-US" sz="2400" dirty="0" smtClean="0"/>
              <a:t>PTRANS:  Physical transfer, e.g. go, drive</a:t>
            </a:r>
          </a:p>
          <a:p>
            <a:pPr lvl="1" eaLnBrk="1" hangingPunct="1"/>
            <a:r>
              <a:rPr lang="en-US" sz="2400" dirty="0" smtClean="0"/>
              <a:t>ATRANS:  Abstract transfer of ownership, e.g. give, sell.</a:t>
            </a:r>
          </a:p>
          <a:p>
            <a:pPr lvl="1" eaLnBrk="1" hangingPunct="1"/>
            <a:r>
              <a:rPr lang="en-US" sz="2400" dirty="0" smtClean="0"/>
              <a:t>MTRANS: Mental transfer of information, e.g. tell, email.</a:t>
            </a:r>
          </a:p>
          <a:p>
            <a:pPr lvl="1" eaLnBrk="1" hangingPunct="1"/>
            <a:r>
              <a:rPr lang="en-US" sz="2400" dirty="0" smtClean="0"/>
              <a:t>INGEST:  Take into the body, e.g. eat, drink.</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in LSTM Model</a:t>
            </a:r>
          </a:p>
        </p:txBody>
      </p:sp>
      <p:sp>
        <p:nvSpPr>
          <p:cNvPr id="3" name="Content Placeholder 2"/>
          <p:cNvSpPr>
            <a:spLocks noGrp="1"/>
          </p:cNvSpPr>
          <p:nvPr>
            <p:ph idx="1"/>
          </p:nvPr>
        </p:nvSpPr>
        <p:spPr/>
        <p:txBody>
          <a:bodyPr/>
          <a:lstStyle/>
          <a:p>
            <a:r>
              <a:rPr lang="en-US" dirty="0"/>
              <a:t>Events actually have 5 components:</a:t>
            </a:r>
          </a:p>
          <a:p>
            <a:pPr lvl="1"/>
            <a:r>
              <a:rPr lang="en-US" dirty="0"/>
              <a:t>Verb</a:t>
            </a:r>
          </a:p>
          <a:p>
            <a:pPr lvl="1"/>
            <a:r>
              <a:rPr lang="en-US" dirty="0"/>
              <a:t>Subject</a:t>
            </a:r>
          </a:p>
          <a:p>
            <a:pPr lvl="1"/>
            <a:r>
              <a:rPr lang="en-US" dirty="0"/>
              <a:t>Direct Object</a:t>
            </a:r>
          </a:p>
          <a:p>
            <a:pPr lvl="1"/>
            <a:r>
              <a:rPr lang="en-US" dirty="0"/>
              <a:t>Prepositional Object</a:t>
            </a:r>
          </a:p>
          <a:p>
            <a:pPr lvl="1"/>
            <a:r>
              <a:rPr lang="en-US" dirty="0"/>
              <a:t>Preposition</a:t>
            </a:r>
          </a:p>
          <a:p>
            <a:r>
              <a:rPr lang="en-US" dirty="0"/>
              <a:t>To infer an event, perform a </a:t>
            </a:r>
            <a:r>
              <a:rPr lang="en-US" b="1" dirty="0">
                <a:solidFill>
                  <a:schemeClr val="accent4"/>
                </a:solidFill>
              </a:rPr>
              <a:t>5-step beam search</a:t>
            </a:r>
            <a:r>
              <a:rPr lang="en-US" dirty="0"/>
              <a:t> to optimize joint probability of components.</a:t>
            </a:r>
          </a:p>
        </p:txBody>
      </p:sp>
    </p:spTree>
    <p:extLst>
      <p:ext uri="{BB962C8B-B14F-4D97-AF65-F5344CB8AC3E}">
        <p14:creationId xmlns:p14="http://schemas.microsoft.com/office/powerpoint/2010/main" xmlns="" val="20171127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Evaluation</a:t>
            </a:r>
          </a:p>
        </p:txBody>
      </p:sp>
      <p:sp>
        <p:nvSpPr>
          <p:cNvPr id="3" name="Content Placeholder 2"/>
          <p:cNvSpPr>
            <a:spLocks noGrp="1"/>
          </p:cNvSpPr>
          <p:nvPr>
            <p:ph idx="1"/>
          </p:nvPr>
        </p:nvSpPr>
        <p:spPr/>
        <p:txBody>
          <a:bodyPr>
            <a:normAutofit/>
          </a:bodyPr>
          <a:lstStyle/>
          <a:p>
            <a:r>
              <a:rPr lang="en-US" dirty="0"/>
              <a:t>Train on English Wikipedia.</a:t>
            </a:r>
          </a:p>
          <a:p>
            <a:r>
              <a:rPr lang="en-US" dirty="0"/>
              <a:t>Run Stanford Parser, </a:t>
            </a:r>
            <a:r>
              <a:rPr lang="en-US" dirty="0" err="1"/>
              <a:t>Coref</a:t>
            </a:r>
            <a:r>
              <a:rPr lang="en-US" dirty="0"/>
              <a:t>; extract sequences of events.</a:t>
            </a:r>
          </a:p>
          <a:p>
            <a:r>
              <a:rPr lang="en-US" dirty="0"/>
              <a:t>Train LSTM using Batch Stochastic Gradient Descent with Momentum.</a:t>
            </a:r>
          </a:p>
          <a:p>
            <a:pPr lvl="1"/>
            <a:r>
              <a:rPr lang="en-US" dirty="0"/>
              <a:t>Minimize cross-entropy loss of predictions.</a:t>
            </a:r>
          </a:p>
          <a:p>
            <a:pPr lvl="1"/>
            <a:r>
              <a:rPr lang="en-US" dirty="0" err="1"/>
              <a:t>Backpropagate</a:t>
            </a:r>
            <a:r>
              <a:rPr lang="en-US" dirty="0"/>
              <a:t> error through layers and through time.</a:t>
            </a:r>
          </a:p>
        </p:txBody>
      </p:sp>
    </p:spTree>
    <p:extLst>
      <p:ext uri="{BB962C8B-B14F-4D97-AF65-F5344CB8AC3E}">
        <p14:creationId xmlns:p14="http://schemas.microsoft.com/office/powerpoint/2010/main" xmlns="" val="25737580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 Cloze Evaluation</a:t>
            </a:r>
          </a:p>
        </p:txBody>
      </p:sp>
      <p:sp>
        <p:nvSpPr>
          <p:cNvPr id="3" name="Content Placeholder 2"/>
          <p:cNvSpPr>
            <a:spLocks noGrp="1"/>
          </p:cNvSpPr>
          <p:nvPr>
            <p:ph idx="1"/>
          </p:nvPr>
        </p:nvSpPr>
        <p:spPr/>
        <p:txBody>
          <a:bodyPr/>
          <a:lstStyle/>
          <a:p>
            <a:r>
              <a:rPr lang="en-US" b="1" dirty="0">
                <a:solidFill>
                  <a:srgbClr val="C00000"/>
                </a:solidFill>
              </a:rPr>
              <a:t>Narrative cloze</a:t>
            </a:r>
            <a:r>
              <a:rPr lang="en-US" dirty="0"/>
              <a:t>: given an unseen document, hold out an event and try to guess it, given the arguments and other events in the document.</a:t>
            </a:r>
          </a:p>
          <a:p>
            <a:pPr lvl="1"/>
            <a:r>
              <a:rPr lang="en-US" b="1" dirty="0">
                <a:solidFill>
                  <a:srgbClr val="C00000"/>
                </a:solidFill>
              </a:rPr>
              <a:t>Recall at </a:t>
            </a:r>
            <a:r>
              <a:rPr lang="en-US" b="1" i="1" dirty="0">
                <a:solidFill>
                  <a:srgbClr val="C00000"/>
                </a:solidFill>
              </a:rPr>
              <a:t>k</a:t>
            </a:r>
            <a:r>
              <a:rPr lang="en-US" dirty="0"/>
              <a:t>: How often is the right answer in the top </a:t>
            </a:r>
            <a:r>
              <a:rPr lang="en-US" i="1" dirty="0"/>
              <a:t>k</a:t>
            </a:r>
            <a:r>
              <a:rPr lang="en-US" dirty="0"/>
              <a:t> guesses? </a:t>
            </a:r>
            <a:r>
              <a:rPr lang="en-US" dirty="0">
                <a:solidFill>
                  <a:srgbClr val="006600"/>
                </a:solidFill>
              </a:rPr>
              <a:t>(</a:t>
            </a:r>
            <a:r>
              <a:rPr lang="en-US" dirty="0" err="1">
                <a:solidFill>
                  <a:srgbClr val="006600"/>
                </a:solidFill>
              </a:rPr>
              <a:t>Jans</a:t>
            </a:r>
            <a:r>
              <a:rPr lang="en-US" dirty="0">
                <a:solidFill>
                  <a:srgbClr val="006600"/>
                </a:solidFill>
              </a:rPr>
              <a:t> et al. 2012)</a:t>
            </a:r>
          </a:p>
          <a:p>
            <a:pPr lvl="1"/>
            <a:r>
              <a:rPr lang="en-US" dirty="0"/>
              <a:t>We evaluate on 10,000 randomly selected held-out events from a test set.</a:t>
            </a:r>
          </a:p>
        </p:txBody>
      </p:sp>
      <p:sp>
        <p:nvSpPr>
          <p:cNvPr id="4" name="Slide Number Placeholder 3"/>
          <p:cNvSpPr>
            <a:spLocks noGrp="1"/>
          </p:cNvSpPr>
          <p:nvPr>
            <p:ph type="sldNum" sz="quarter" idx="12"/>
          </p:nvPr>
        </p:nvSpPr>
        <p:spPr/>
        <p:txBody>
          <a:bodyPr/>
          <a:lstStyle/>
          <a:p>
            <a:fld id="{6EDAF0FA-25C1-9242-B2E7-5A5C364B8EC5}" type="slidenum">
              <a:rPr lang="en-US" smtClean="0"/>
              <a:pPr/>
              <a:t>32</a:t>
            </a:fld>
            <a:endParaRPr lang="en-US" dirty="0"/>
          </a:p>
        </p:txBody>
      </p:sp>
    </p:spTree>
    <p:extLst>
      <p:ext uri="{BB962C8B-B14F-4D97-AF65-F5344CB8AC3E}">
        <p14:creationId xmlns:p14="http://schemas.microsoft.com/office/powerpoint/2010/main" xmlns="" val="29276814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hape 227"/>
          <p:cNvSpPr>
            <a:spLocks noGrp="1"/>
          </p:cNvSpPr>
          <p:nvPr>
            <p:ph type="title"/>
          </p:nvPr>
        </p:nvSpPr>
        <p:spPr>
          <a:prstGeom prst="rect">
            <a:avLst/>
          </a:prstGeom>
        </p:spPr>
        <p:txBody>
          <a:bodyPr/>
          <a:lstStyle/>
          <a:p>
            <a:pPr lvl="0">
              <a:defRPr sz="1800"/>
            </a:pPr>
            <a:r>
              <a:rPr lang="en-US" sz="4000" dirty="0"/>
              <a:t>Systems </a:t>
            </a:r>
            <a:r>
              <a:rPr sz="4000" dirty="0"/>
              <a:t>Evaluat</a:t>
            </a:r>
            <a:r>
              <a:rPr lang="en-US" sz="4000" dirty="0"/>
              <a:t>ed</a:t>
            </a:r>
            <a:endParaRPr sz="4000" dirty="0"/>
          </a:p>
        </p:txBody>
      </p:sp>
      <p:sp>
        <p:nvSpPr>
          <p:cNvPr id="228" name="Shape 228"/>
          <p:cNvSpPr>
            <a:spLocks noGrp="1"/>
          </p:cNvSpPr>
          <p:nvPr>
            <p:ph type="body" idx="1"/>
          </p:nvPr>
        </p:nvSpPr>
        <p:spPr>
          <a:xfrm>
            <a:off x="669727" y="1835051"/>
            <a:ext cx="7804547" cy="4420195"/>
          </a:xfrm>
          <a:prstGeom prst="rect">
            <a:avLst/>
          </a:prstGeom>
        </p:spPr>
        <p:txBody>
          <a:bodyPr/>
          <a:lstStyle/>
          <a:p>
            <a:pPr>
              <a:defRPr sz="1800"/>
            </a:pPr>
            <a:r>
              <a:rPr sz="2900" b="1" dirty="0">
                <a:solidFill>
                  <a:srgbClr val="C00000"/>
                </a:solidFill>
              </a:rPr>
              <a:t>Unigram</a:t>
            </a:r>
            <a:r>
              <a:rPr sz="2900" b="1" dirty="0"/>
              <a:t>: </a:t>
            </a:r>
            <a:r>
              <a:rPr sz="2900" dirty="0"/>
              <a:t>Always guess most common event.</a:t>
            </a:r>
            <a:endParaRPr sz="2900" b="1" dirty="0"/>
          </a:p>
          <a:p>
            <a:pPr>
              <a:defRPr sz="1800"/>
            </a:pPr>
            <a:r>
              <a:rPr sz="2900" b="1" dirty="0">
                <a:solidFill>
                  <a:srgbClr val="C00000"/>
                </a:solidFill>
              </a:rPr>
              <a:t>Bigram</a:t>
            </a:r>
            <a:r>
              <a:rPr sz="2900" b="1" dirty="0"/>
              <a:t>:</a:t>
            </a:r>
            <a:r>
              <a:rPr sz="2900" dirty="0"/>
              <a:t> Variation of </a:t>
            </a:r>
            <a:r>
              <a:rPr sz="2900" dirty="0" err="1"/>
              <a:t>Pichotta</a:t>
            </a:r>
            <a:r>
              <a:rPr sz="2900" dirty="0"/>
              <a:t> &amp; Mooney (2014)</a:t>
            </a:r>
          </a:p>
          <a:p>
            <a:pPr lvl="1">
              <a:defRPr sz="1800"/>
            </a:pPr>
            <a:r>
              <a:rPr sz="2900" dirty="0"/>
              <a:t>Uses event co-occurrence counts.</a:t>
            </a:r>
          </a:p>
          <a:p>
            <a:pPr lvl="1">
              <a:defRPr sz="1800"/>
            </a:pPr>
            <a:r>
              <a:rPr lang="en-US" sz="2900" dirty="0" err="1"/>
              <a:t>Previosuly</a:t>
            </a:r>
            <a:r>
              <a:rPr lang="en-US" sz="2900" dirty="0"/>
              <a:t> b</a:t>
            </a:r>
            <a:r>
              <a:rPr sz="2900" dirty="0"/>
              <a:t>est-published system on task.</a:t>
            </a:r>
            <a:endParaRPr sz="2900" b="1" dirty="0"/>
          </a:p>
          <a:p>
            <a:pPr>
              <a:defRPr sz="1800"/>
            </a:pPr>
            <a:r>
              <a:rPr sz="2900" b="1" dirty="0">
                <a:solidFill>
                  <a:srgbClr val="C00000"/>
                </a:solidFill>
              </a:rPr>
              <a:t>LSTM</a:t>
            </a:r>
            <a:r>
              <a:rPr sz="2900" b="1" dirty="0"/>
              <a:t>:</a:t>
            </a:r>
            <a:r>
              <a:rPr sz="2900" dirty="0"/>
              <a:t> LSTM script system.</a:t>
            </a:r>
          </a:p>
        </p:txBody>
      </p:sp>
      <p:sp>
        <p:nvSpPr>
          <p:cNvPr id="229" name="Shape 229"/>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fld id="{86CB4B4D-7CA3-9044-876B-883B54F8677D}" type="slidenum">
              <a:rPr/>
              <a:pPr lvl="0"/>
              <a:t>33</a:t>
            </a:fld>
            <a:endParaRP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p:cNvSpPr>
          <p:nvPr>
            <p:ph type="title"/>
          </p:nvPr>
        </p:nvSpPr>
        <p:spPr>
          <a:prstGeom prst="rect">
            <a:avLst/>
          </a:prstGeom>
        </p:spPr>
        <p:txBody>
          <a:bodyPr/>
          <a:lstStyle/>
          <a:p>
            <a:pPr defTabSz="345030">
              <a:defRPr sz="1800"/>
            </a:pPr>
            <a:r>
              <a:rPr sz="4000" dirty="0"/>
              <a:t>Results: </a:t>
            </a:r>
            <a:r>
              <a:rPr lang="en-US" sz="4000" dirty="0"/>
              <a:t/>
            </a:r>
            <a:br>
              <a:rPr lang="en-US" sz="4000" dirty="0"/>
            </a:br>
            <a:r>
              <a:rPr sz="4000" dirty="0"/>
              <a:t>Predicting Verbs &amp; </a:t>
            </a:r>
            <a:r>
              <a:rPr sz="4000" dirty="0" err="1"/>
              <a:t>Coreference</a:t>
            </a:r>
            <a:r>
              <a:rPr sz="4000" dirty="0"/>
              <a:t> Info</a:t>
            </a:r>
          </a:p>
        </p:txBody>
      </p:sp>
      <p:graphicFrame>
        <p:nvGraphicFramePr>
          <p:cNvPr id="232" name="Chart 232"/>
          <p:cNvGraphicFramePr/>
          <p:nvPr>
            <p:extLst>
              <p:ext uri="{D42A27DB-BD31-4B8C-83A1-F6EECF244321}">
                <p14:modId xmlns:p14="http://schemas.microsoft.com/office/powerpoint/2010/main" xmlns="" val="3727422245"/>
              </p:ext>
            </p:extLst>
          </p:nvPr>
        </p:nvGraphicFramePr>
        <p:xfrm>
          <a:off x="2683807" y="1682783"/>
          <a:ext cx="4023004" cy="3509367"/>
        </p:xfrm>
        <a:graphic>
          <a:graphicData uri="http://schemas.openxmlformats.org/drawingml/2006/chart">
            <c:chart xmlns:c="http://schemas.openxmlformats.org/drawingml/2006/chart" xmlns:r="http://schemas.openxmlformats.org/officeDocument/2006/relationships" r:id="rId2"/>
          </a:graphicData>
        </a:graphic>
      </p:graphicFrame>
      <p:sp>
        <p:nvSpPr>
          <p:cNvPr id="233" name="Shape 233"/>
          <p:cNvSpPr/>
          <p:nvPr/>
        </p:nvSpPr>
        <p:spPr>
          <a:xfrm>
            <a:off x="2114098" y="5532003"/>
            <a:ext cx="5811267" cy="45685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defRPr sz="1800"/>
            </a:pPr>
            <a:r>
              <a:rPr sz="2500" dirty="0">
                <a:solidFill>
                  <a:srgbClr val="C00000"/>
                </a:solidFill>
              </a:rPr>
              <a:t>Recall at 25 for inferring Verbs &amp; </a:t>
            </a:r>
            <a:r>
              <a:rPr sz="2500" dirty="0" err="1">
                <a:solidFill>
                  <a:srgbClr val="C00000"/>
                </a:solidFill>
              </a:rPr>
              <a:t>Coref</a:t>
            </a:r>
            <a:r>
              <a:rPr sz="2500" dirty="0">
                <a:solidFill>
                  <a:srgbClr val="C00000"/>
                </a:solidFill>
              </a:rPr>
              <a:t> info</a:t>
            </a:r>
          </a:p>
        </p:txBody>
      </p:sp>
      <p:sp>
        <p:nvSpPr>
          <p:cNvPr id="234" name="Shape 234"/>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fld id="{86CB4B4D-7CA3-9044-876B-883B54F8677D}" type="slidenum">
              <a:rPr/>
              <a:pPr lvl="0"/>
              <a:t>34</a:t>
            </a:fld>
            <a:endParaRP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p:cNvSpPr>
          <p:nvPr>
            <p:ph type="title"/>
          </p:nvPr>
        </p:nvSpPr>
        <p:spPr>
          <a:prstGeom prst="rect">
            <a:avLst/>
          </a:prstGeom>
        </p:spPr>
        <p:txBody>
          <a:bodyPr/>
          <a:lstStyle/>
          <a:p>
            <a:pPr defTabSz="345030">
              <a:defRPr sz="1800"/>
            </a:pPr>
            <a:r>
              <a:rPr sz="4000" dirty="0"/>
              <a:t>Results: </a:t>
            </a:r>
            <a:r>
              <a:rPr lang="en-US" sz="4000" dirty="0"/>
              <a:t/>
            </a:r>
            <a:br>
              <a:rPr lang="en-US" sz="4000" dirty="0"/>
            </a:br>
            <a:r>
              <a:rPr sz="4000" dirty="0"/>
              <a:t>Predicting Verbs &amp; Nouns</a:t>
            </a:r>
          </a:p>
        </p:txBody>
      </p:sp>
      <p:graphicFrame>
        <p:nvGraphicFramePr>
          <p:cNvPr id="237" name="Chart 237"/>
          <p:cNvGraphicFramePr/>
          <p:nvPr>
            <p:extLst>
              <p:ext uri="{D42A27DB-BD31-4B8C-83A1-F6EECF244321}">
                <p14:modId xmlns:p14="http://schemas.microsoft.com/office/powerpoint/2010/main" xmlns="" val="1445866687"/>
              </p:ext>
            </p:extLst>
          </p:nvPr>
        </p:nvGraphicFramePr>
        <p:xfrm>
          <a:off x="2743074" y="1674317"/>
          <a:ext cx="4072653" cy="3509367"/>
        </p:xfrm>
        <a:graphic>
          <a:graphicData uri="http://schemas.openxmlformats.org/drawingml/2006/chart">
            <c:chart xmlns:c="http://schemas.openxmlformats.org/drawingml/2006/chart" xmlns:r="http://schemas.openxmlformats.org/officeDocument/2006/relationships" r:id="rId2"/>
          </a:graphicData>
        </a:graphic>
      </p:graphicFrame>
      <p:sp>
        <p:nvSpPr>
          <p:cNvPr id="238" name="Shape 238"/>
          <p:cNvSpPr/>
          <p:nvPr/>
        </p:nvSpPr>
        <p:spPr>
          <a:xfrm>
            <a:off x="2174132" y="5430403"/>
            <a:ext cx="5319145" cy="45685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defRPr sz="1800"/>
            </a:pPr>
            <a:r>
              <a:rPr sz="2500" dirty="0">
                <a:solidFill>
                  <a:srgbClr val="C00000"/>
                </a:solidFill>
              </a:rPr>
              <a:t>Recall at 25 for inferring Verbs &amp; Nouns</a:t>
            </a:r>
          </a:p>
        </p:txBody>
      </p:sp>
      <p:sp>
        <p:nvSpPr>
          <p:cNvPr id="239" name="Shape 239"/>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fld id="{86CB4B4D-7CA3-9044-876B-883B54F8677D}" type="slidenum">
              <a:rPr/>
              <a:pPr lvl="0"/>
              <a:t>35</a:t>
            </a:fld>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p:cNvSpPr>
          <p:nvPr>
            <p:ph type="title"/>
          </p:nvPr>
        </p:nvSpPr>
        <p:spPr>
          <a:prstGeom prst="rect">
            <a:avLst/>
          </a:prstGeom>
        </p:spPr>
        <p:txBody>
          <a:bodyPr/>
          <a:lstStyle/>
          <a:p>
            <a:pPr lvl="0">
              <a:defRPr sz="1800"/>
            </a:pPr>
            <a:r>
              <a:rPr sz="4000" dirty="0"/>
              <a:t>Human Evaluations</a:t>
            </a:r>
          </a:p>
        </p:txBody>
      </p:sp>
      <p:sp>
        <p:nvSpPr>
          <p:cNvPr id="242" name="Shape 242"/>
          <p:cNvSpPr>
            <a:spLocks noGrp="1"/>
          </p:cNvSpPr>
          <p:nvPr>
            <p:ph type="body" idx="1"/>
          </p:nvPr>
        </p:nvSpPr>
        <p:spPr>
          <a:prstGeom prst="rect">
            <a:avLst/>
          </a:prstGeom>
        </p:spPr>
        <p:txBody>
          <a:bodyPr/>
          <a:lstStyle/>
          <a:p>
            <a:pPr lvl="0">
              <a:defRPr sz="1800"/>
            </a:pPr>
            <a:r>
              <a:rPr sz="3600" dirty="0"/>
              <a:t>Solicit judgments on individual inferences on Amazon Mechanical Turk.</a:t>
            </a:r>
          </a:p>
          <a:p>
            <a:pPr lvl="1">
              <a:defRPr sz="1800"/>
            </a:pPr>
            <a:r>
              <a:rPr sz="3600" dirty="0"/>
              <a:t>Have annotators rate inferences from 1-5 (or mark “Nonsense,” scored 0).</a:t>
            </a:r>
          </a:p>
          <a:p>
            <a:pPr lvl="1">
              <a:defRPr sz="1800"/>
            </a:pPr>
            <a:r>
              <a:rPr sz="3600" dirty="0"/>
              <a:t>More interpretable.</a:t>
            </a:r>
          </a:p>
        </p:txBody>
      </p:sp>
      <p:sp>
        <p:nvSpPr>
          <p:cNvPr id="243" name="Shape 243"/>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fld id="{86CB4B4D-7CA3-9044-876B-883B54F8677D}" type="slidenum">
              <a:rPr/>
              <a:pPr lvl="0"/>
              <a:t>36</a:t>
            </a:fld>
            <a:endParaRP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p:cNvSpPr>
          <p:nvPr>
            <p:ph type="title"/>
          </p:nvPr>
        </p:nvSpPr>
        <p:spPr>
          <a:prstGeom prst="rect">
            <a:avLst/>
          </a:prstGeom>
        </p:spPr>
        <p:txBody>
          <a:bodyPr/>
          <a:lstStyle>
            <a:lvl1pPr defTabSz="502412">
              <a:defRPr sz="6880"/>
            </a:lvl1pPr>
          </a:lstStyle>
          <a:p>
            <a:pPr lvl="0">
              <a:defRPr sz="1800"/>
            </a:pPr>
            <a:r>
              <a:rPr sz="4000" dirty="0"/>
              <a:t>Results: </a:t>
            </a:r>
            <a:r>
              <a:rPr sz="4000" dirty="0" err="1"/>
              <a:t>Crowdsourced</a:t>
            </a:r>
            <a:r>
              <a:rPr sz="4000" dirty="0"/>
              <a:t> </a:t>
            </a:r>
            <a:r>
              <a:rPr sz="4000" dirty="0" err="1"/>
              <a:t>Eval</a:t>
            </a:r>
            <a:endParaRPr sz="4000" dirty="0"/>
          </a:p>
        </p:txBody>
      </p:sp>
      <p:graphicFrame>
        <p:nvGraphicFramePr>
          <p:cNvPr id="246" name="Chart 246"/>
          <p:cNvGraphicFramePr/>
          <p:nvPr>
            <p:extLst>
              <p:ext uri="{D42A27DB-BD31-4B8C-83A1-F6EECF244321}">
                <p14:modId xmlns:p14="http://schemas.microsoft.com/office/powerpoint/2010/main" xmlns="" val="205387162"/>
              </p:ext>
            </p:extLst>
          </p:nvPr>
        </p:nvGraphicFramePr>
        <p:xfrm>
          <a:off x="2676517" y="1615051"/>
          <a:ext cx="3938886" cy="3010838"/>
        </p:xfrm>
        <a:graphic>
          <a:graphicData uri="http://schemas.openxmlformats.org/drawingml/2006/chart">
            <c:chart xmlns:c="http://schemas.openxmlformats.org/drawingml/2006/chart" xmlns:r="http://schemas.openxmlformats.org/officeDocument/2006/relationships" r:id="rId2"/>
          </a:graphicData>
        </a:graphic>
      </p:graphicFrame>
      <p:sp>
        <p:nvSpPr>
          <p:cNvPr id="247" name="Shape 247"/>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fld id="{86CB4B4D-7CA3-9044-876B-883B54F8677D}" type="slidenum">
              <a:rPr/>
              <a:pPr lvl="0"/>
              <a:t>37</a:t>
            </a:fld>
            <a:endParaRPr/>
          </a:p>
        </p:txBody>
      </p:sp>
      <p:sp>
        <p:nvSpPr>
          <p:cNvPr id="248" name="Shape 248"/>
          <p:cNvSpPr/>
          <p:nvPr/>
        </p:nvSpPr>
        <p:spPr>
          <a:xfrm rot="2700000">
            <a:off x="5827619" y="4919278"/>
            <a:ext cx="916915"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2400"/>
            </a:lvl1pPr>
          </a:lstStyle>
          <a:p>
            <a:pPr lvl="0">
              <a:defRPr sz="1800"/>
            </a:pPr>
            <a:r>
              <a:rPr sz="1700" dirty="0"/>
              <a:t>“Neutral”</a:t>
            </a:r>
          </a:p>
        </p:txBody>
      </p:sp>
      <p:sp>
        <p:nvSpPr>
          <p:cNvPr id="249" name="Shape 249"/>
          <p:cNvSpPr/>
          <p:nvPr/>
        </p:nvSpPr>
        <p:spPr>
          <a:xfrm rot="2700000">
            <a:off x="5024194" y="4939107"/>
            <a:ext cx="1027521"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2400"/>
            </a:lvl1pPr>
          </a:lstStyle>
          <a:p>
            <a:pPr lvl="0">
              <a:defRPr sz="1800"/>
            </a:pPr>
            <a:r>
              <a:rPr sz="1700" dirty="0"/>
              <a:t>“Unlikely”</a:t>
            </a:r>
          </a:p>
        </p:txBody>
      </p:sp>
      <p:sp>
        <p:nvSpPr>
          <p:cNvPr id="250" name="Shape 250"/>
          <p:cNvSpPr/>
          <p:nvPr/>
        </p:nvSpPr>
        <p:spPr>
          <a:xfrm rot="2700000">
            <a:off x="4184604" y="5102269"/>
            <a:ext cx="149226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2400"/>
            </a:lvl1pPr>
          </a:lstStyle>
          <a:p>
            <a:pPr lvl="0">
              <a:defRPr sz="1800"/>
            </a:pPr>
            <a:r>
              <a:rPr sz="1700" dirty="0"/>
              <a:t>“Very Unlikely”</a:t>
            </a:r>
          </a:p>
        </p:txBody>
      </p:sp>
      <p:sp>
        <p:nvSpPr>
          <p:cNvPr id="251" name="Shape 251"/>
          <p:cNvSpPr/>
          <p:nvPr/>
        </p:nvSpPr>
        <p:spPr>
          <a:xfrm rot="2700000">
            <a:off x="3491257" y="5024924"/>
            <a:ext cx="1110877"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2400"/>
            </a:lvl1pPr>
          </a:lstStyle>
          <a:p>
            <a:pPr lvl="0">
              <a:defRPr sz="1800"/>
            </a:pPr>
            <a:r>
              <a:rPr sz="1700" dirty="0"/>
              <a:t>“Nonsense”</a:t>
            </a:r>
          </a:p>
        </p:txBody>
      </p:sp>
      <p:sp>
        <p:nvSpPr>
          <p:cNvPr id="252" name="Shape 252"/>
          <p:cNvSpPr/>
          <p:nvPr/>
        </p:nvSpPr>
        <p:spPr>
          <a:xfrm rot="2700000">
            <a:off x="6589123" y="4869181"/>
            <a:ext cx="833558"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2400"/>
            </a:lvl1pPr>
          </a:lstStyle>
          <a:p>
            <a:pPr lvl="0">
              <a:defRPr sz="1800"/>
            </a:pPr>
            <a:r>
              <a:rPr sz="1700" dirty="0"/>
              <a:t>“Likely”</a:t>
            </a: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“Stories”</a:t>
            </a:r>
          </a:p>
        </p:txBody>
      </p:sp>
      <p:sp>
        <p:nvSpPr>
          <p:cNvPr id="3" name="Content Placeholder 2"/>
          <p:cNvSpPr>
            <a:spLocks noGrp="1"/>
          </p:cNvSpPr>
          <p:nvPr>
            <p:ph idx="1"/>
          </p:nvPr>
        </p:nvSpPr>
        <p:spPr/>
        <p:txBody>
          <a:bodyPr/>
          <a:lstStyle/>
          <a:p>
            <a:r>
              <a:rPr lang="en-US" dirty="0"/>
              <a:t>Can use trained models to “generate stories”:</a:t>
            </a:r>
          </a:p>
          <a:p>
            <a:pPr lvl="1"/>
            <a:r>
              <a:rPr lang="en-US" dirty="0"/>
              <a:t>Start with &lt;S&gt; beginning-of-sequence pseudo-event.</a:t>
            </a:r>
          </a:p>
          <a:p>
            <a:pPr lvl="1"/>
            <a:r>
              <a:rPr lang="en-US" dirty="0"/>
              <a:t>Sample from distribution of initial event components (verbs first).</a:t>
            </a:r>
          </a:p>
          <a:p>
            <a:pPr lvl="1"/>
            <a:r>
              <a:rPr lang="en-US" dirty="0"/>
              <a:t>Take sample as first-step input, sample from distribution of next components (subjects).</a:t>
            </a:r>
          </a:p>
          <a:p>
            <a:pPr lvl="1"/>
            <a:r>
              <a:rPr lang="en-US" dirty="0"/>
              <a:t>Continue until &lt;/S&gt; end-of-sequence token.</a:t>
            </a:r>
          </a:p>
        </p:txBody>
      </p:sp>
    </p:spTree>
    <p:extLst>
      <p:ext uri="{BB962C8B-B14F-4D97-AF65-F5344CB8AC3E}">
        <p14:creationId xmlns:p14="http://schemas.microsoft.com/office/powerpoint/2010/main" xmlns="" val="5170536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hape 254"/>
          <p:cNvSpPr>
            <a:spLocks noGrp="1"/>
          </p:cNvSpPr>
          <p:nvPr>
            <p:ph type="title"/>
          </p:nvPr>
        </p:nvSpPr>
        <p:spPr>
          <a:prstGeom prst="rect">
            <a:avLst/>
          </a:prstGeom>
        </p:spPr>
        <p:txBody>
          <a:bodyPr/>
          <a:lstStyle/>
          <a:p>
            <a:pPr lvl="0">
              <a:defRPr sz="1800"/>
            </a:pPr>
            <a:r>
              <a:rPr sz="4000" dirty="0"/>
              <a:t>Generated “Story”</a:t>
            </a:r>
          </a:p>
        </p:txBody>
      </p:sp>
      <p:sp>
        <p:nvSpPr>
          <p:cNvPr id="255" name="Shape 255"/>
          <p:cNvSpPr/>
          <p:nvPr/>
        </p:nvSpPr>
        <p:spPr>
          <a:xfrm>
            <a:off x="385285" y="2580600"/>
            <a:ext cx="3617974" cy="2011124"/>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lgn="l">
              <a:defRPr sz="1800"/>
            </a:pPr>
            <a:r>
              <a:rPr sz="1800" dirty="0"/>
              <a:t>(bear, ., ., kingdom, into) </a:t>
            </a:r>
          </a:p>
          <a:p>
            <a:pPr lvl="0" algn="l">
              <a:defRPr sz="1800"/>
            </a:pPr>
            <a:r>
              <a:rPr sz="1800" dirty="0"/>
              <a:t>(attend, she, brown, graduation, after) </a:t>
            </a:r>
          </a:p>
          <a:p>
            <a:pPr lvl="0" algn="l">
              <a:defRPr sz="1800"/>
            </a:pPr>
            <a:r>
              <a:rPr sz="1800" dirty="0"/>
              <a:t>(earn, she, master, university, from) </a:t>
            </a:r>
          </a:p>
          <a:p>
            <a:pPr lvl="0" algn="l">
              <a:defRPr sz="1800"/>
            </a:pPr>
            <a:r>
              <a:rPr sz="1800" dirty="0"/>
              <a:t>(admit, ., she, university, to) </a:t>
            </a:r>
          </a:p>
          <a:p>
            <a:pPr lvl="0" algn="l">
              <a:defRPr sz="1800"/>
            </a:pPr>
            <a:r>
              <a:rPr sz="1800" dirty="0"/>
              <a:t>(</a:t>
            </a:r>
            <a:r>
              <a:rPr sz="1800" dirty="0" err="1"/>
              <a:t>receive,she,bachelor,university,from</a:t>
            </a:r>
            <a:r>
              <a:rPr sz="1800" dirty="0"/>
              <a:t>)</a:t>
            </a:r>
          </a:p>
          <a:p>
            <a:pPr lvl="0" algn="l">
              <a:defRPr sz="1800"/>
            </a:pPr>
            <a:r>
              <a:rPr sz="1800" dirty="0"/>
              <a:t>(involve, ., she, production, in)</a:t>
            </a:r>
          </a:p>
          <a:p>
            <a:pPr lvl="0" algn="l">
              <a:defRPr sz="1800"/>
            </a:pPr>
            <a:r>
              <a:rPr sz="1800" dirty="0"/>
              <a:t>(represent, she, company, ., .)</a:t>
            </a:r>
          </a:p>
        </p:txBody>
      </p:sp>
      <p:sp>
        <p:nvSpPr>
          <p:cNvPr id="256" name="Shape 256"/>
          <p:cNvSpPr/>
          <p:nvPr/>
        </p:nvSpPr>
        <p:spPr>
          <a:xfrm>
            <a:off x="4434837" y="2580600"/>
            <a:ext cx="4451536" cy="2011124"/>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lgn="l">
              <a:defRPr sz="1800"/>
            </a:pPr>
            <a:r>
              <a:rPr sz="1800" dirty="0"/>
              <a:t>Born into a kingdom,…</a:t>
            </a:r>
          </a:p>
          <a:p>
            <a:pPr lvl="0" algn="l">
              <a:defRPr sz="1800"/>
            </a:pPr>
            <a:r>
              <a:rPr sz="1800" dirty="0"/>
              <a:t>…she attended Brown after graduation</a:t>
            </a:r>
          </a:p>
          <a:p>
            <a:pPr lvl="0" algn="l">
              <a:defRPr sz="1800"/>
            </a:pPr>
            <a:r>
              <a:rPr sz="1800" dirty="0"/>
              <a:t>She earned her Masters from the University</a:t>
            </a:r>
          </a:p>
          <a:p>
            <a:pPr lvl="0" algn="l">
              <a:defRPr sz="1800"/>
            </a:pPr>
            <a:r>
              <a:rPr sz="1800" dirty="0"/>
              <a:t>She was admitted to a University</a:t>
            </a:r>
          </a:p>
          <a:p>
            <a:pPr lvl="0" algn="l">
              <a:defRPr sz="1800"/>
            </a:pPr>
            <a:r>
              <a:rPr sz="1800" dirty="0"/>
              <a:t>She had received a bachelors from a University</a:t>
            </a:r>
          </a:p>
          <a:p>
            <a:pPr lvl="0" algn="l">
              <a:defRPr sz="1800"/>
            </a:pPr>
            <a:r>
              <a:rPr sz="1800" dirty="0"/>
              <a:t>She was involved in the production</a:t>
            </a:r>
          </a:p>
          <a:p>
            <a:pPr lvl="0" algn="l">
              <a:defRPr sz="1800"/>
            </a:pPr>
            <a:r>
              <a:rPr sz="1800" dirty="0"/>
              <a:t>She represented the company.</a:t>
            </a:r>
          </a:p>
        </p:txBody>
      </p:sp>
      <p:sp>
        <p:nvSpPr>
          <p:cNvPr id="257" name="Shape 257"/>
          <p:cNvSpPr/>
          <p:nvPr/>
        </p:nvSpPr>
        <p:spPr>
          <a:xfrm>
            <a:off x="347259" y="2025978"/>
            <a:ext cx="2888608" cy="441463"/>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3400" b="1"/>
            </a:lvl1pPr>
          </a:lstStyle>
          <a:p>
            <a:pPr lvl="0">
              <a:defRPr sz="1800" b="0"/>
            </a:pPr>
            <a:r>
              <a:rPr sz="2400" dirty="0">
                <a:solidFill>
                  <a:srgbClr val="C00000"/>
                </a:solidFill>
              </a:rPr>
              <a:t>Generated event </a:t>
            </a:r>
            <a:r>
              <a:rPr sz="2400" dirty="0" err="1">
                <a:solidFill>
                  <a:srgbClr val="C00000"/>
                </a:solidFill>
              </a:rPr>
              <a:t>tuples</a:t>
            </a:r>
            <a:endParaRPr sz="2400" dirty="0">
              <a:solidFill>
                <a:srgbClr val="C00000"/>
              </a:solidFill>
            </a:endParaRPr>
          </a:p>
        </p:txBody>
      </p:sp>
      <p:sp>
        <p:nvSpPr>
          <p:cNvPr id="258" name="Shape 258"/>
          <p:cNvSpPr/>
          <p:nvPr/>
        </p:nvSpPr>
        <p:spPr>
          <a:xfrm>
            <a:off x="4427734" y="2025978"/>
            <a:ext cx="2643348" cy="441463"/>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defRPr sz="3400" b="1"/>
            </a:lvl1pPr>
          </a:lstStyle>
          <a:p>
            <a:pPr lvl="0">
              <a:defRPr sz="1800" b="0"/>
            </a:pPr>
            <a:r>
              <a:rPr sz="2400" dirty="0">
                <a:solidFill>
                  <a:srgbClr val="C00000"/>
                </a:solidFill>
              </a:rPr>
              <a:t>English Descriptions</a:t>
            </a:r>
          </a:p>
        </p:txBody>
      </p:sp>
      <p:sp>
        <p:nvSpPr>
          <p:cNvPr id="259" name="Shape 259"/>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fld id="{86CB4B4D-7CA3-9044-876B-883B54F8677D}" type="slidenum">
              <a:rPr/>
              <a:pPr lvl="0"/>
              <a:t>39</a:t>
            </a:fld>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Conceptual Dependency Example</a:t>
            </a:r>
          </a:p>
        </p:txBody>
      </p:sp>
      <p:sp>
        <p:nvSpPr>
          <p:cNvPr id="18435" name="Content Placeholder 2"/>
          <p:cNvSpPr>
            <a:spLocks noGrp="1"/>
          </p:cNvSpPr>
          <p:nvPr>
            <p:ph idx="1"/>
          </p:nvPr>
        </p:nvSpPr>
        <p:spPr/>
        <p:txBody>
          <a:bodyPr/>
          <a:lstStyle/>
          <a:p>
            <a:pPr eaLnBrk="1" hangingPunct="1">
              <a:buFontTx/>
              <a:buNone/>
            </a:pPr>
            <a:r>
              <a:rPr lang="en-US" dirty="0" smtClean="0"/>
              <a:t>     John sold a </a:t>
            </a:r>
            <a:r>
              <a:rPr lang="en-US" dirty="0" err="1" smtClean="0"/>
              <a:t>Prius</a:t>
            </a:r>
            <a:r>
              <a:rPr lang="en-US" dirty="0" smtClean="0"/>
              <a:t> to Mary for $20K.</a:t>
            </a:r>
          </a:p>
          <a:p>
            <a:pPr eaLnBrk="1" hangingPunct="1">
              <a:buFontTx/>
              <a:buNone/>
            </a:pPr>
            <a:endParaRPr lang="en-US" dirty="0" smtClean="0"/>
          </a:p>
          <a:p>
            <a:pPr lvl="1" eaLnBrk="1" hangingPunct="1">
              <a:buFontTx/>
              <a:buNone/>
            </a:pPr>
            <a:r>
              <a:rPr lang="en-US" dirty="0" smtClean="0"/>
              <a:t> </a:t>
            </a:r>
            <a:r>
              <a:rPr lang="en-US" sz="2400" dirty="0" smtClean="0"/>
              <a:t>(ATRANS (AGENT John)</a:t>
            </a:r>
          </a:p>
          <a:p>
            <a:pPr lvl="1" eaLnBrk="1" hangingPunct="1">
              <a:buFontTx/>
              <a:buNone/>
            </a:pPr>
            <a:r>
              <a:rPr lang="en-US" sz="2400" dirty="0" smtClean="0"/>
              <a:t>                    (OBJECT (CAR (MODEL </a:t>
            </a:r>
            <a:r>
              <a:rPr lang="en-US" sz="2400" dirty="0" err="1" smtClean="0"/>
              <a:t>Prius</a:t>
            </a:r>
            <a:r>
              <a:rPr lang="en-US" sz="2400" dirty="0" smtClean="0"/>
              <a:t>) </a:t>
            </a:r>
          </a:p>
          <a:p>
            <a:pPr lvl="1" eaLnBrk="1" hangingPunct="1">
              <a:buFontTx/>
              <a:buNone/>
            </a:pPr>
            <a:r>
              <a:rPr lang="en-US" sz="2400" dirty="0" smtClean="0"/>
              <a:t>                    (FROM John) (TO Mary))</a:t>
            </a:r>
          </a:p>
          <a:p>
            <a:pPr lvl="1" eaLnBrk="1" hangingPunct="1">
              <a:buFontTx/>
              <a:buNone/>
            </a:pPr>
            <a:r>
              <a:rPr lang="en-US" sz="2400" dirty="0" smtClean="0"/>
              <a:t> (ATRANS (AGENT Mary)</a:t>
            </a:r>
          </a:p>
          <a:p>
            <a:pPr lvl="1" eaLnBrk="1" hangingPunct="1">
              <a:buFontTx/>
              <a:buNone/>
            </a:pPr>
            <a:r>
              <a:rPr lang="en-US" sz="2400" dirty="0" smtClean="0"/>
              <a:t>                   (OBJECT (MONEY (AMOUNT 20000)</a:t>
            </a:r>
          </a:p>
          <a:p>
            <a:pPr lvl="1" eaLnBrk="1" hangingPunct="1">
              <a:buFontTx/>
              <a:buNone/>
            </a:pPr>
            <a:r>
              <a:rPr lang="en-US" sz="2400" dirty="0" smtClean="0"/>
              <a:t>                                                     (UNITS US-dollars))</a:t>
            </a:r>
          </a:p>
          <a:p>
            <a:pPr lvl="1" eaLnBrk="1" hangingPunct="1">
              <a:buFontTx/>
              <a:buNone/>
            </a:pPr>
            <a:r>
              <a:rPr lang="en-US" sz="2400" dirty="0" smtClean="0"/>
              <a:t>                   (FROM Mary) (TO John))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p:cNvSpPr>
          <p:nvPr>
            <p:ph type="title"/>
          </p:nvPr>
        </p:nvSpPr>
        <p:spPr>
          <a:prstGeom prst="rect">
            <a:avLst/>
          </a:prstGeom>
        </p:spPr>
        <p:txBody>
          <a:bodyPr/>
          <a:lstStyle>
            <a:lvl1pPr defTabSz="531622">
              <a:defRPr sz="7280"/>
            </a:lvl1pPr>
          </a:lstStyle>
          <a:p>
            <a:pPr lvl="0">
              <a:defRPr sz="1800"/>
            </a:pPr>
            <a:r>
              <a:rPr sz="5119"/>
              <a:t>Event Sequence Inference</a:t>
            </a:r>
          </a:p>
        </p:txBody>
      </p:sp>
      <p:sp>
        <p:nvSpPr>
          <p:cNvPr id="112" name="Shape 112"/>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fld id="{86CB4B4D-7CA3-9044-876B-883B54F8677D}" type="slidenum">
              <a:rPr/>
              <a:pPr lvl="0"/>
              <a:t>40</a:t>
            </a:fld>
            <a:endParaRPr/>
          </a:p>
        </p:txBody>
      </p:sp>
      <p:sp>
        <p:nvSpPr>
          <p:cNvPr id="113" name="Shape 113"/>
          <p:cNvSpPr/>
          <p:nvPr/>
        </p:nvSpPr>
        <p:spPr>
          <a:xfrm>
            <a:off x="246576" y="2432228"/>
            <a:ext cx="1816496" cy="1340968"/>
          </a:xfrm>
          <a:prstGeom prst="rect">
            <a:avLst/>
          </a:prstGeom>
          <a:ln w="38100">
            <a:solidFill/>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defRPr>
            </a:pPr>
            <a:endParaRPr sz="1687" dirty="0">
              <a:latin typeface="Helvetica"/>
              <a:ea typeface="Helvetica"/>
              <a:cs typeface="Helvetica"/>
            </a:endParaRPr>
          </a:p>
        </p:txBody>
      </p:sp>
      <p:sp>
        <p:nvSpPr>
          <p:cNvPr id="114" name="Shape 114"/>
          <p:cNvSpPr/>
          <p:nvPr/>
        </p:nvSpPr>
        <p:spPr>
          <a:xfrm>
            <a:off x="370052" y="2677179"/>
            <a:ext cx="1553310" cy="8510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0">
              <a:defRPr sz="1800"/>
            </a:pPr>
            <a:r>
              <a:rPr sz="2531" dirty="0">
                <a:latin typeface="Helvetica"/>
                <a:ea typeface="Helvetica"/>
                <a:cs typeface="Helvetica"/>
              </a:rPr>
              <a:t>New Test</a:t>
            </a:r>
          </a:p>
          <a:p>
            <a:pPr lvl="0">
              <a:defRPr sz="1800"/>
            </a:pPr>
            <a:r>
              <a:rPr sz="2531" dirty="0">
                <a:latin typeface="Helvetica"/>
                <a:ea typeface="Helvetica"/>
                <a:cs typeface="Helvetica"/>
              </a:rPr>
              <a:t>Document</a:t>
            </a:r>
          </a:p>
        </p:txBody>
      </p:sp>
      <p:sp>
        <p:nvSpPr>
          <p:cNvPr id="115" name="Shape 115"/>
          <p:cNvSpPr/>
          <p:nvPr/>
        </p:nvSpPr>
        <p:spPr>
          <a:xfrm>
            <a:off x="2053227" y="3102712"/>
            <a:ext cx="800044" cy="1"/>
          </a:xfrm>
          <a:prstGeom prst="line">
            <a:avLst/>
          </a:prstGeom>
          <a:ln w="38100">
            <a:solidFill/>
            <a:miter lim="400000"/>
            <a:tailEnd type="triangle"/>
          </a:ln>
        </p:spPr>
        <p:txBody>
          <a:bodyPr lIns="0" tIns="0" rIns="0" bIns="0" anchor="ctr"/>
          <a:lstStyle/>
          <a:p>
            <a:pPr lvl="0">
              <a:defRPr sz="2400"/>
            </a:pPr>
            <a:endParaRPr sz="1687" dirty="0">
              <a:latin typeface="Helvetica"/>
              <a:ea typeface="Helvetica"/>
              <a:cs typeface="Helvetica"/>
            </a:endParaRPr>
          </a:p>
        </p:txBody>
      </p:sp>
      <p:sp>
        <p:nvSpPr>
          <p:cNvPr id="116" name="Shape 116"/>
          <p:cNvSpPr/>
          <p:nvPr/>
        </p:nvSpPr>
        <p:spPr>
          <a:xfrm>
            <a:off x="2867330" y="2501170"/>
            <a:ext cx="2319608" cy="1203084"/>
          </a:xfrm>
          <a:prstGeom prst="rect">
            <a:avLst/>
          </a:prstGeom>
          <a:ln w="38100">
            <a:solidFill/>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defRPr>
            </a:pPr>
            <a:endParaRPr sz="1687" dirty="0">
              <a:latin typeface="Helvetica"/>
              <a:ea typeface="Helvetica"/>
              <a:cs typeface="Helvetica"/>
            </a:endParaRPr>
          </a:p>
        </p:txBody>
      </p:sp>
      <p:sp>
        <p:nvSpPr>
          <p:cNvPr id="117" name="Shape 117"/>
          <p:cNvSpPr/>
          <p:nvPr/>
        </p:nvSpPr>
        <p:spPr>
          <a:xfrm>
            <a:off x="2881955" y="2482446"/>
            <a:ext cx="2263441" cy="1240532"/>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0" algn="l">
              <a:defRPr sz="1800"/>
            </a:pPr>
            <a:r>
              <a:rPr sz="2531" dirty="0">
                <a:latin typeface="Helvetica"/>
                <a:ea typeface="Helvetica"/>
                <a:cs typeface="Helvetica"/>
              </a:rPr>
              <a:t>NLP Pipeline</a:t>
            </a:r>
          </a:p>
          <a:p>
            <a:pPr lvl="0" algn="l">
              <a:defRPr sz="1800"/>
            </a:pPr>
            <a:r>
              <a:rPr sz="2531" dirty="0">
                <a:latin typeface="Helvetica"/>
                <a:ea typeface="Helvetica"/>
                <a:cs typeface="Helvetica"/>
              </a:rPr>
              <a:t>   </a:t>
            </a:r>
            <a:r>
              <a:rPr sz="1687" dirty="0">
                <a:latin typeface="Helvetica"/>
                <a:ea typeface="Helvetica"/>
                <a:cs typeface="Helvetica"/>
              </a:rPr>
              <a:t>• </a:t>
            </a:r>
            <a:r>
              <a:rPr sz="2531" dirty="0">
                <a:latin typeface="Helvetica"/>
                <a:ea typeface="Helvetica"/>
                <a:cs typeface="Helvetica"/>
              </a:rPr>
              <a:t>Syntax</a:t>
            </a:r>
          </a:p>
          <a:p>
            <a:pPr lvl="0" algn="l">
              <a:defRPr sz="1800"/>
            </a:pPr>
            <a:r>
              <a:rPr sz="2531" dirty="0">
                <a:latin typeface="Helvetica"/>
                <a:ea typeface="Helvetica"/>
                <a:cs typeface="Helvetica"/>
              </a:rPr>
              <a:t>   </a:t>
            </a:r>
            <a:r>
              <a:rPr sz="1687" dirty="0">
                <a:latin typeface="Helvetica"/>
                <a:ea typeface="Helvetica"/>
                <a:cs typeface="Helvetica"/>
              </a:rPr>
              <a:t>• </a:t>
            </a:r>
            <a:r>
              <a:rPr sz="2531" dirty="0">
                <a:latin typeface="Helvetica"/>
                <a:ea typeface="Helvetica"/>
                <a:cs typeface="Helvetica"/>
              </a:rPr>
              <a:t>Coreference</a:t>
            </a:r>
          </a:p>
        </p:txBody>
      </p:sp>
      <p:sp>
        <p:nvSpPr>
          <p:cNvPr id="118" name="Shape 118"/>
          <p:cNvSpPr/>
          <p:nvPr/>
        </p:nvSpPr>
        <p:spPr>
          <a:xfrm>
            <a:off x="6012853" y="2432228"/>
            <a:ext cx="2869964" cy="1340968"/>
          </a:xfrm>
          <a:prstGeom prst="rect">
            <a:avLst/>
          </a:prstGeom>
          <a:ln w="38100">
            <a:solidFill/>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defRPr>
            </a:pPr>
            <a:endParaRPr sz="1687" dirty="0">
              <a:latin typeface="Helvetica"/>
              <a:ea typeface="Helvetica"/>
              <a:cs typeface="Helvetica"/>
            </a:endParaRPr>
          </a:p>
        </p:txBody>
      </p:sp>
      <p:sp>
        <p:nvSpPr>
          <p:cNvPr id="119" name="Shape 119"/>
          <p:cNvSpPr/>
          <p:nvPr/>
        </p:nvSpPr>
        <p:spPr>
          <a:xfrm>
            <a:off x="6069340" y="2554417"/>
            <a:ext cx="2773108" cy="99314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lstStyle/>
          <a:p>
            <a:pPr lvl="0">
              <a:defRPr sz="1800"/>
            </a:pPr>
            <a:r>
              <a:rPr sz="2531" dirty="0">
                <a:latin typeface="Helvetica"/>
                <a:ea typeface="Helvetica"/>
                <a:cs typeface="Helvetica"/>
              </a:rPr>
              <a:t>Single</a:t>
            </a:r>
          </a:p>
          <a:p>
            <a:pPr lvl="0">
              <a:defRPr sz="1800"/>
            </a:pPr>
            <a:r>
              <a:rPr sz="2531" dirty="0">
                <a:latin typeface="Helvetica"/>
                <a:ea typeface="Helvetica"/>
                <a:cs typeface="Helvetica"/>
              </a:rPr>
              <a:t>Event Sequence</a:t>
            </a:r>
          </a:p>
        </p:txBody>
      </p:sp>
      <p:sp>
        <p:nvSpPr>
          <p:cNvPr id="120" name="Shape 120"/>
          <p:cNvSpPr/>
          <p:nvPr/>
        </p:nvSpPr>
        <p:spPr>
          <a:xfrm>
            <a:off x="5200332" y="3102712"/>
            <a:ext cx="800044" cy="1"/>
          </a:xfrm>
          <a:prstGeom prst="line">
            <a:avLst/>
          </a:prstGeom>
          <a:ln w="38100">
            <a:solidFill/>
            <a:miter lim="400000"/>
            <a:tailEnd type="triangle"/>
          </a:ln>
        </p:spPr>
        <p:txBody>
          <a:bodyPr lIns="0" tIns="0" rIns="0" bIns="0" anchor="ctr"/>
          <a:lstStyle/>
          <a:p>
            <a:pPr lvl="0">
              <a:defRPr sz="2400"/>
            </a:pPr>
            <a:endParaRPr sz="1687" dirty="0">
              <a:latin typeface="Helvetica"/>
              <a:ea typeface="Helvetica"/>
              <a:cs typeface="Helvetica"/>
            </a:endParaRPr>
          </a:p>
        </p:txBody>
      </p:sp>
      <p:sp>
        <p:nvSpPr>
          <p:cNvPr id="121" name="Shape 121"/>
          <p:cNvSpPr/>
          <p:nvPr/>
        </p:nvSpPr>
        <p:spPr>
          <a:xfrm>
            <a:off x="6125176" y="4874180"/>
            <a:ext cx="2661435" cy="1074283"/>
          </a:xfrm>
          <a:prstGeom prst="rect">
            <a:avLst/>
          </a:prstGeom>
          <a:solidFill>
            <a:srgbClr val="DCDEE0"/>
          </a:solidFill>
          <a:ln w="38100">
            <a:solidFill/>
            <a:miter lim="400000"/>
          </a:ln>
          <a:effectLst>
            <a:outerShdw blurRad="38100" dist="25400" dir="5400000" rotWithShape="0">
              <a:srgbClr val="000000">
                <a:alpha val="50000"/>
              </a:srgbClr>
            </a:outerShdw>
          </a:effectLst>
        </p:spPr>
        <p:txBody>
          <a:bodyPr lIns="0" tIns="0" rIns="0" bIns="0" anchor="ctr"/>
          <a:lstStyle/>
          <a:p>
            <a:pPr lvl="0">
              <a:defRPr sz="2400"/>
            </a:pPr>
            <a:endParaRPr sz="1687" dirty="0">
              <a:latin typeface="Helvetica"/>
              <a:ea typeface="Helvetica"/>
              <a:cs typeface="Helvetica"/>
            </a:endParaRPr>
          </a:p>
        </p:txBody>
      </p:sp>
      <p:sp>
        <p:nvSpPr>
          <p:cNvPr id="122" name="Shape 122"/>
          <p:cNvSpPr/>
          <p:nvPr/>
        </p:nvSpPr>
        <p:spPr>
          <a:xfrm>
            <a:off x="6229340" y="4952588"/>
            <a:ext cx="2436565" cy="8510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0">
              <a:defRPr sz="1800"/>
            </a:pPr>
            <a:r>
              <a:rPr sz="2531" dirty="0">
                <a:latin typeface="Helvetica"/>
                <a:ea typeface="Helvetica"/>
                <a:cs typeface="Helvetica"/>
              </a:rPr>
              <a:t>Query Trained</a:t>
            </a:r>
          </a:p>
          <a:p>
            <a:pPr lvl="0">
              <a:defRPr sz="1800"/>
            </a:pPr>
            <a:r>
              <a:rPr sz="2531" dirty="0">
                <a:latin typeface="Helvetica"/>
                <a:ea typeface="Helvetica"/>
                <a:cs typeface="Helvetica"/>
              </a:rPr>
              <a:t>Statistical Model</a:t>
            </a:r>
          </a:p>
        </p:txBody>
      </p:sp>
      <p:sp>
        <p:nvSpPr>
          <p:cNvPr id="123" name="Shape 123"/>
          <p:cNvSpPr/>
          <p:nvPr/>
        </p:nvSpPr>
        <p:spPr>
          <a:xfrm>
            <a:off x="7430252" y="3784235"/>
            <a:ext cx="1" cy="1101072"/>
          </a:xfrm>
          <a:prstGeom prst="line">
            <a:avLst/>
          </a:prstGeom>
          <a:ln w="38100">
            <a:solidFill/>
            <a:prstDash val="sysDot"/>
            <a:miter lim="400000"/>
            <a:tailEnd type="triangle"/>
          </a:ln>
        </p:spPr>
        <p:txBody>
          <a:bodyPr lIns="0" tIns="0" rIns="0" bIns="0" anchor="ctr"/>
          <a:lstStyle/>
          <a:p>
            <a:pPr lvl="0">
              <a:defRPr sz="2400"/>
            </a:pPr>
            <a:endParaRPr sz="1687" dirty="0">
              <a:latin typeface="Helvetica"/>
              <a:ea typeface="Helvetica"/>
              <a:cs typeface="Helvetica"/>
            </a:endParaRPr>
          </a:p>
        </p:txBody>
      </p:sp>
      <p:sp>
        <p:nvSpPr>
          <p:cNvPr id="124" name="Shape 124"/>
          <p:cNvSpPr/>
          <p:nvPr/>
        </p:nvSpPr>
        <p:spPr>
          <a:xfrm>
            <a:off x="2696083" y="4874180"/>
            <a:ext cx="2661436" cy="1074283"/>
          </a:xfrm>
          <a:prstGeom prst="rect">
            <a:avLst/>
          </a:prstGeom>
          <a:solidFill>
            <a:srgbClr val="DCDEE0"/>
          </a:solidFill>
          <a:ln w="38100">
            <a:solidFill/>
            <a:miter lim="400000"/>
          </a:ln>
          <a:effectLst>
            <a:outerShdw blurRad="38100" dist="25400" dir="5400000" rotWithShape="0">
              <a:srgbClr val="000000">
                <a:alpha val="50000"/>
              </a:srgbClr>
            </a:outerShdw>
          </a:effectLst>
        </p:spPr>
        <p:txBody>
          <a:bodyPr lIns="0" tIns="0" rIns="0" bIns="0" anchor="ctr"/>
          <a:lstStyle/>
          <a:p>
            <a:pPr lvl="0">
              <a:defRPr sz="2400"/>
            </a:pPr>
            <a:endParaRPr sz="1687" dirty="0">
              <a:latin typeface="Helvetica"/>
              <a:ea typeface="Helvetica"/>
              <a:cs typeface="Helvetica"/>
            </a:endParaRPr>
          </a:p>
        </p:txBody>
      </p:sp>
      <p:sp>
        <p:nvSpPr>
          <p:cNvPr id="125" name="Shape 125"/>
          <p:cNvSpPr/>
          <p:nvPr/>
        </p:nvSpPr>
        <p:spPr>
          <a:xfrm>
            <a:off x="2736602" y="4952588"/>
            <a:ext cx="2582438" cy="8510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0">
              <a:defRPr sz="1800"/>
            </a:pPr>
            <a:r>
              <a:rPr sz="2531" dirty="0">
                <a:latin typeface="Helvetica"/>
                <a:ea typeface="Helvetica"/>
                <a:cs typeface="Helvetica"/>
              </a:rPr>
              <a:t>Inferred Probable</a:t>
            </a:r>
          </a:p>
          <a:p>
            <a:pPr lvl="0">
              <a:defRPr sz="1800"/>
            </a:pPr>
            <a:r>
              <a:rPr sz="2531" dirty="0">
                <a:latin typeface="Helvetica"/>
                <a:ea typeface="Helvetica"/>
                <a:cs typeface="Helvetica"/>
              </a:rPr>
              <a:t>Events</a:t>
            </a:r>
          </a:p>
        </p:txBody>
      </p:sp>
      <p:sp>
        <p:nvSpPr>
          <p:cNvPr id="126" name="Shape 126"/>
          <p:cNvSpPr/>
          <p:nvPr/>
        </p:nvSpPr>
        <p:spPr>
          <a:xfrm flipH="1">
            <a:off x="5368078" y="5411321"/>
            <a:ext cx="746540" cy="1"/>
          </a:xfrm>
          <a:prstGeom prst="line">
            <a:avLst/>
          </a:prstGeom>
          <a:ln w="38100">
            <a:solidFill/>
            <a:miter lim="400000"/>
            <a:tailEnd type="triangle"/>
          </a:ln>
        </p:spPr>
        <p:txBody>
          <a:bodyPr lIns="0" tIns="0" rIns="0" bIns="0" anchor="ctr"/>
          <a:lstStyle/>
          <a:p>
            <a:pPr lvl="0">
              <a:defRPr sz="2400"/>
            </a:pPr>
            <a:endParaRPr sz="1687" dirty="0">
              <a:latin typeface="Helvetica"/>
              <a:ea typeface="Helvetica"/>
              <a:cs typeface="Helvetica"/>
            </a:endParaRPr>
          </a:p>
        </p:txBody>
      </p:sp>
    </p:spTree>
    <p:extLst>
      <p:ext uri="{BB962C8B-B14F-4D97-AF65-F5344CB8AC3E}">
        <p14:creationId xmlns:p14="http://schemas.microsoft.com/office/powerpoint/2010/main" xmlns="" val="71212387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11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p:tmAbs val="0"/>
                                  </p:iterate>
                                  <p:childTnLst>
                                    <p:set>
                                      <p:cBhvr>
                                        <p:cTn id="13" fill="hold"/>
                                        <p:tgtEl>
                                          <p:spTgt spid="11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iterate>
                                    <p:tmAbs val="0"/>
                                  </p:iterate>
                                  <p:childTnLst>
                                    <p:set>
                                      <p:cBhvr>
                                        <p:cTn id="16" fill="hold"/>
                                        <p:tgtEl>
                                          <p:spTgt spid="115"/>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iterate>
                                    <p:tmAbs val="0"/>
                                  </p:iterate>
                                  <p:childTnLst>
                                    <p:set>
                                      <p:cBhvr>
                                        <p:cTn id="19" fill="hold"/>
                                        <p:tgtEl>
                                          <p:spTgt spid="11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p:tmAbs val="0"/>
                                  </p:iterate>
                                  <p:childTnLst>
                                    <p:set>
                                      <p:cBhvr>
                                        <p:cTn id="23" fill="hold"/>
                                        <p:tgtEl>
                                          <p:spTgt spid="120"/>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iterate>
                                    <p:tmAbs val="0"/>
                                  </p:iterate>
                                  <p:childTnLst>
                                    <p:set>
                                      <p:cBhvr>
                                        <p:cTn id="26" fill="hold"/>
                                        <p:tgtEl>
                                          <p:spTgt spid="118"/>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iterate>
                                    <p:tmAbs val="0"/>
                                  </p:iterate>
                                  <p:childTnLst>
                                    <p:set>
                                      <p:cBhvr>
                                        <p:cTn id="29" fill="hold"/>
                                        <p:tgtEl>
                                          <p:spTgt spid="11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iterate>
                                    <p:tmAbs val="0"/>
                                  </p:iterate>
                                  <p:childTnLst>
                                    <p:set>
                                      <p:cBhvr>
                                        <p:cTn id="33" fill="hold"/>
                                        <p:tgtEl>
                                          <p:spTgt spid="123"/>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iterate>
                                    <p:tmAbs val="0"/>
                                  </p:iterate>
                                  <p:childTnLst>
                                    <p:set>
                                      <p:cBhvr>
                                        <p:cTn id="36" fill="hold"/>
                                        <p:tgtEl>
                                          <p:spTgt spid="121"/>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iterate>
                                    <p:tmAbs val="0"/>
                                  </p:iterate>
                                  <p:childTnLst>
                                    <p:set>
                                      <p:cBhvr>
                                        <p:cTn id="39" fill="hold"/>
                                        <p:tgtEl>
                                          <p:spTgt spid="12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iterate>
                                    <p:tmAbs val="0"/>
                                  </p:iterate>
                                  <p:childTnLst>
                                    <p:set>
                                      <p:cBhvr>
                                        <p:cTn id="43" fill="hold"/>
                                        <p:tgtEl>
                                          <p:spTgt spid="124"/>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iterate>
                                    <p:tmAbs val="0"/>
                                  </p:iterate>
                                  <p:childTnLst>
                                    <p:set>
                                      <p:cBhvr>
                                        <p:cTn id="46" fill="hold"/>
                                        <p:tgtEl>
                                          <p:spTgt spid="125"/>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iterate>
                                    <p:tmAbs val="0"/>
                                  </p:iterate>
                                  <p:childTnLst>
                                    <p:set>
                                      <p:cBhvr>
                                        <p:cTn id="49" fill="hold"/>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advAuto="0"/>
      <p:bldP spid="114" grpId="0" animBg="1" advAuto="0"/>
      <p:bldP spid="115" grpId="0" animBg="1" advAuto="0"/>
      <p:bldP spid="116" grpId="0" animBg="1" advAuto="0"/>
      <p:bldP spid="117" grpId="0" animBg="1" advAuto="0"/>
      <p:bldP spid="118" grpId="0" animBg="1" advAuto="0"/>
      <p:bldP spid="119" grpId="0" animBg="1" advAuto="0"/>
      <p:bldP spid="120" grpId="0" animBg="1" advAuto="0"/>
      <p:bldP spid="121" grpId="0" animBg="1" advAuto="0"/>
      <p:bldP spid="122" grpId="0" animBg="1" advAuto="0"/>
      <p:bldP spid="123" grpId="0" animBg="1" advAuto="0"/>
      <p:bldP spid="124" grpId="0" animBg="1" advAuto="0"/>
      <p:bldP spid="125" grpId="0" animBg="1" advAuto="0"/>
      <p:bldP spid="126" grpId="0"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prstGeom prst="rect">
            <a:avLst/>
          </a:prstGeom>
        </p:spPr>
        <p:txBody>
          <a:bodyPr/>
          <a:lstStyle>
            <a:lvl1pPr defTabSz="531622">
              <a:defRPr sz="7280"/>
            </a:lvl1pPr>
          </a:lstStyle>
          <a:p>
            <a:pPr lvl="0">
              <a:defRPr sz="1800"/>
            </a:pPr>
            <a:r>
              <a:rPr sz="5119"/>
              <a:t>Event Sequence Inference</a:t>
            </a:r>
          </a:p>
        </p:txBody>
      </p:sp>
      <p:sp>
        <p:nvSpPr>
          <p:cNvPr id="129" name="Shape 129"/>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fld id="{86CB4B4D-7CA3-9044-876B-883B54F8677D}" type="slidenum">
              <a:rPr/>
              <a:pPr lvl="0"/>
              <a:t>41</a:t>
            </a:fld>
            <a:endParaRPr/>
          </a:p>
        </p:txBody>
      </p:sp>
      <p:sp>
        <p:nvSpPr>
          <p:cNvPr id="130" name="Shape 130"/>
          <p:cNvSpPr/>
          <p:nvPr/>
        </p:nvSpPr>
        <p:spPr>
          <a:xfrm>
            <a:off x="246576" y="2432228"/>
            <a:ext cx="1816496" cy="1340968"/>
          </a:xfrm>
          <a:prstGeom prst="rect">
            <a:avLst/>
          </a:prstGeom>
          <a:ln w="38100">
            <a:solidFill/>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defRPr>
            </a:pPr>
            <a:endParaRPr sz="1687" dirty="0">
              <a:latin typeface="Helvetica"/>
              <a:ea typeface="Helvetica"/>
              <a:cs typeface="Helvetica"/>
            </a:endParaRPr>
          </a:p>
        </p:txBody>
      </p:sp>
      <p:sp>
        <p:nvSpPr>
          <p:cNvPr id="131" name="Shape 131"/>
          <p:cNvSpPr/>
          <p:nvPr/>
        </p:nvSpPr>
        <p:spPr>
          <a:xfrm>
            <a:off x="370052" y="2677179"/>
            <a:ext cx="1553310" cy="8510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0">
              <a:defRPr sz="1800"/>
            </a:pPr>
            <a:r>
              <a:rPr sz="2531" dirty="0">
                <a:latin typeface="Helvetica"/>
                <a:ea typeface="Helvetica"/>
                <a:cs typeface="Helvetica"/>
              </a:rPr>
              <a:t>New Test</a:t>
            </a:r>
          </a:p>
          <a:p>
            <a:pPr lvl="0">
              <a:defRPr sz="1800"/>
            </a:pPr>
            <a:r>
              <a:rPr sz="2531" dirty="0">
                <a:latin typeface="Helvetica"/>
                <a:ea typeface="Helvetica"/>
                <a:cs typeface="Helvetica"/>
              </a:rPr>
              <a:t>Document</a:t>
            </a:r>
          </a:p>
        </p:txBody>
      </p:sp>
      <p:sp>
        <p:nvSpPr>
          <p:cNvPr id="132" name="Shape 132"/>
          <p:cNvSpPr/>
          <p:nvPr/>
        </p:nvSpPr>
        <p:spPr>
          <a:xfrm>
            <a:off x="6012853" y="2432228"/>
            <a:ext cx="2869964" cy="1340968"/>
          </a:xfrm>
          <a:prstGeom prst="rect">
            <a:avLst/>
          </a:prstGeom>
          <a:ln w="38100">
            <a:solidFill/>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defRPr>
            </a:pPr>
            <a:endParaRPr sz="1687" dirty="0">
              <a:latin typeface="Helvetica"/>
              <a:ea typeface="Helvetica"/>
              <a:cs typeface="Helvetica"/>
            </a:endParaRPr>
          </a:p>
        </p:txBody>
      </p:sp>
      <p:sp>
        <p:nvSpPr>
          <p:cNvPr id="133" name="Shape 133"/>
          <p:cNvSpPr/>
          <p:nvPr/>
        </p:nvSpPr>
        <p:spPr>
          <a:xfrm>
            <a:off x="6069340" y="2554417"/>
            <a:ext cx="2773108" cy="99314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lstStyle/>
          <a:p>
            <a:pPr lvl="0">
              <a:defRPr sz="1800"/>
            </a:pPr>
            <a:r>
              <a:rPr sz="2531" dirty="0">
                <a:latin typeface="Helvetica"/>
                <a:ea typeface="Helvetica"/>
                <a:cs typeface="Helvetica"/>
              </a:rPr>
              <a:t>Single</a:t>
            </a:r>
          </a:p>
          <a:p>
            <a:pPr lvl="0">
              <a:defRPr sz="1800"/>
            </a:pPr>
            <a:r>
              <a:rPr sz="2531" dirty="0">
                <a:latin typeface="Helvetica"/>
                <a:ea typeface="Helvetica"/>
                <a:cs typeface="Helvetica"/>
              </a:rPr>
              <a:t>Event Sequence</a:t>
            </a:r>
          </a:p>
        </p:txBody>
      </p:sp>
      <p:sp>
        <p:nvSpPr>
          <p:cNvPr id="134" name="Shape 134"/>
          <p:cNvSpPr/>
          <p:nvPr/>
        </p:nvSpPr>
        <p:spPr>
          <a:xfrm>
            <a:off x="2075548" y="3102712"/>
            <a:ext cx="3924828" cy="1"/>
          </a:xfrm>
          <a:prstGeom prst="line">
            <a:avLst/>
          </a:prstGeom>
          <a:ln w="38100">
            <a:solidFill/>
            <a:miter lim="400000"/>
            <a:tailEnd type="triangle"/>
          </a:ln>
        </p:spPr>
        <p:txBody>
          <a:bodyPr lIns="0" tIns="0" rIns="0" bIns="0" anchor="ctr"/>
          <a:lstStyle/>
          <a:p>
            <a:pPr lvl="0">
              <a:defRPr sz="2400"/>
            </a:pPr>
            <a:endParaRPr sz="1687" dirty="0">
              <a:latin typeface="Helvetica"/>
              <a:ea typeface="Helvetica"/>
              <a:cs typeface="Helvetica"/>
            </a:endParaRPr>
          </a:p>
        </p:txBody>
      </p:sp>
      <p:sp>
        <p:nvSpPr>
          <p:cNvPr id="135" name="Shape 135"/>
          <p:cNvSpPr/>
          <p:nvPr/>
        </p:nvSpPr>
        <p:spPr>
          <a:xfrm>
            <a:off x="6125176" y="4874180"/>
            <a:ext cx="2661435" cy="1074283"/>
          </a:xfrm>
          <a:prstGeom prst="rect">
            <a:avLst/>
          </a:prstGeom>
          <a:solidFill>
            <a:srgbClr val="DCDEE0"/>
          </a:solidFill>
          <a:ln w="38100">
            <a:solidFill/>
            <a:miter lim="400000"/>
          </a:ln>
          <a:effectLst>
            <a:outerShdw blurRad="38100" dist="25400" dir="5400000" rotWithShape="0">
              <a:srgbClr val="000000">
                <a:alpha val="50000"/>
              </a:srgbClr>
            </a:outerShdw>
          </a:effectLst>
        </p:spPr>
        <p:txBody>
          <a:bodyPr lIns="0" tIns="0" rIns="0" bIns="0" anchor="ctr"/>
          <a:lstStyle/>
          <a:p>
            <a:pPr lvl="0">
              <a:defRPr sz="2400"/>
            </a:pPr>
            <a:endParaRPr sz="1687" dirty="0">
              <a:latin typeface="Helvetica"/>
              <a:ea typeface="Helvetica"/>
              <a:cs typeface="Helvetica"/>
            </a:endParaRPr>
          </a:p>
        </p:txBody>
      </p:sp>
      <p:sp>
        <p:nvSpPr>
          <p:cNvPr id="136" name="Shape 136"/>
          <p:cNvSpPr/>
          <p:nvPr/>
        </p:nvSpPr>
        <p:spPr>
          <a:xfrm>
            <a:off x="6229340" y="4952588"/>
            <a:ext cx="2436565" cy="8510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0">
              <a:defRPr sz="1800"/>
            </a:pPr>
            <a:r>
              <a:rPr sz="2531" dirty="0">
                <a:latin typeface="Helvetica"/>
                <a:ea typeface="Helvetica"/>
                <a:cs typeface="Helvetica"/>
              </a:rPr>
              <a:t>Query Trained</a:t>
            </a:r>
          </a:p>
          <a:p>
            <a:pPr lvl="0">
              <a:defRPr sz="1800"/>
            </a:pPr>
            <a:r>
              <a:rPr sz="2531" dirty="0">
                <a:latin typeface="Helvetica"/>
                <a:ea typeface="Helvetica"/>
                <a:cs typeface="Helvetica"/>
              </a:rPr>
              <a:t>Statistical Model</a:t>
            </a:r>
          </a:p>
        </p:txBody>
      </p:sp>
      <p:sp>
        <p:nvSpPr>
          <p:cNvPr id="137" name="Shape 137"/>
          <p:cNvSpPr/>
          <p:nvPr/>
        </p:nvSpPr>
        <p:spPr>
          <a:xfrm>
            <a:off x="7430252" y="3784235"/>
            <a:ext cx="1" cy="1101072"/>
          </a:xfrm>
          <a:prstGeom prst="line">
            <a:avLst/>
          </a:prstGeom>
          <a:ln w="38100">
            <a:solidFill/>
            <a:prstDash val="sysDot"/>
            <a:miter lim="400000"/>
            <a:tailEnd type="triangle"/>
          </a:ln>
        </p:spPr>
        <p:txBody>
          <a:bodyPr lIns="0" tIns="0" rIns="0" bIns="0" anchor="ctr"/>
          <a:lstStyle/>
          <a:p>
            <a:pPr lvl="0">
              <a:defRPr sz="2400"/>
            </a:pPr>
            <a:endParaRPr sz="1687" dirty="0">
              <a:latin typeface="Helvetica"/>
              <a:ea typeface="Helvetica"/>
              <a:cs typeface="Helvetica"/>
            </a:endParaRPr>
          </a:p>
        </p:txBody>
      </p:sp>
      <p:sp>
        <p:nvSpPr>
          <p:cNvPr id="138" name="Shape 138"/>
          <p:cNvSpPr/>
          <p:nvPr/>
        </p:nvSpPr>
        <p:spPr>
          <a:xfrm>
            <a:off x="2696083" y="4874180"/>
            <a:ext cx="2661436" cy="1074283"/>
          </a:xfrm>
          <a:prstGeom prst="rect">
            <a:avLst/>
          </a:prstGeom>
          <a:solidFill>
            <a:srgbClr val="DCDEE0"/>
          </a:solidFill>
          <a:ln w="38100">
            <a:solidFill/>
            <a:miter lim="400000"/>
          </a:ln>
          <a:effectLst>
            <a:outerShdw blurRad="38100" dist="25400" dir="5400000" rotWithShape="0">
              <a:srgbClr val="000000">
                <a:alpha val="50000"/>
              </a:srgbClr>
            </a:outerShdw>
          </a:effectLst>
        </p:spPr>
        <p:txBody>
          <a:bodyPr lIns="0" tIns="0" rIns="0" bIns="0" anchor="ctr"/>
          <a:lstStyle/>
          <a:p>
            <a:pPr lvl="0">
              <a:defRPr sz="2400"/>
            </a:pPr>
            <a:endParaRPr sz="1687" dirty="0">
              <a:latin typeface="Helvetica"/>
              <a:ea typeface="Helvetica"/>
              <a:cs typeface="Helvetica"/>
            </a:endParaRPr>
          </a:p>
        </p:txBody>
      </p:sp>
      <p:sp>
        <p:nvSpPr>
          <p:cNvPr id="139" name="Shape 139"/>
          <p:cNvSpPr/>
          <p:nvPr/>
        </p:nvSpPr>
        <p:spPr>
          <a:xfrm>
            <a:off x="2736602" y="4952588"/>
            <a:ext cx="2582438" cy="8510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0">
              <a:defRPr sz="1800"/>
            </a:pPr>
            <a:r>
              <a:rPr sz="2531" dirty="0">
                <a:latin typeface="Helvetica"/>
                <a:ea typeface="Helvetica"/>
                <a:cs typeface="Helvetica"/>
              </a:rPr>
              <a:t>Inferred Probable</a:t>
            </a:r>
          </a:p>
          <a:p>
            <a:pPr lvl="0">
              <a:defRPr sz="1800"/>
            </a:pPr>
            <a:r>
              <a:rPr sz="2531" dirty="0">
                <a:latin typeface="Helvetica"/>
                <a:ea typeface="Helvetica"/>
                <a:cs typeface="Helvetica"/>
              </a:rPr>
              <a:t>Events</a:t>
            </a:r>
          </a:p>
        </p:txBody>
      </p:sp>
      <p:sp>
        <p:nvSpPr>
          <p:cNvPr id="140" name="Shape 140"/>
          <p:cNvSpPr/>
          <p:nvPr/>
        </p:nvSpPr>
        <p:spPr>
          <a:xfrm flipH="1">
            <a:off x="5368078" y="5411321"/>
            <a:ext cx="746540" cy="1"/>
          </a:xfrm>
          <a:prstGeom prst="line">
            <a:avLst/>
          </a:prstGeom>
          <a:ln w="38100">
            <a:solidFill/>
            <a:miter lim="400000"/>
            <a:tailEnd type="triangle"/>
          </a:ln>
        </p:spPr>
        <p:txBody>
          <a:bodyPr lIns="0" tIns="0" rIns="0" bIns="0" anchor="ctr"/>
          <a:lstStyle/>
          <a:p>
            <a:pPr lvl="0">
              <a:defRPr sz="2400"/>
            </a:pPr>
            <a:endParaRPr sz="1687" dirty="0">
              <a:latin typeface="Helvetica"/>
              <a:ea typeface="Helvetica"/>
              <a:cs typeface="Helvetica"/>
            </a:endParaRPr>
          </a:p>
        </p:txBody>
      </p:sp>
    </p:spTree>
    <p:extLst>
      <p:ext uri="{BB962C8B-B14F-4D97-AF65-F5344CB8AC3E}">
        <p14:creationId xmlns:p14="http://schemas.microsoft.com/office/powerpoint/2010/main" xmlns="" val="1505970827"/>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p:cNvSpPr>
          <p:nvPr>
            <p:ph type="title"/>
          </p:nvPr>
        </p:nvSpPr>
        <p:spPr>
          <a:prstGeom prst="rect">
            <a:avLst/>
          </a:prstGeom>
        </p:spPr>
        <p:txBody>
          <a:bodyPr/>
          <a:lstStyle>
            <a:lvl1pPr defTabSz="531622">
              <a:defRPr sz="7280"/>
            </a:lvl1pPr>
          </a:lstStyle>
          <a:p>
            <a:pPr lvl="0">
              <a:defRPr sz="1800"/>
            </a:pPr>
            <a:r>
              <a:rPr sz="5119"/>
              <a:t>Event Sequence Inference</a:t>
            </a:r>
          </a:p>
        </p:txBody>
      </p:sp>
      <p:sp>
        <p:nvSpPr>
          <p:cNvPr id="143" name="Shape 143"/>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fld id="{86CB4B4D-7CA3-9044-876B-883B54F8677D}" type="slidenum">
              <a:rPr/>
              <a:pPr lvl="0"/>
              <a:t>42</a:t>
            </a:fld>
            <a:endParaRPr/>
          </a:p>
        </p:txBody>
      </p:sp>
      <p:sp>
        <p:nvSpPr>
          <p:cNvPr id="144" name="Shape 144"/>
          <p:cNvSpPr/>
          <p:nvPr/>
        </p:nvSpPr>
        <p:spPr>
          <a:xfrm>
            <a:off x="246576" y="2432228"/>
            <a:ext cx="1816496" cy="1340968"/>
          </a:xfrm>
          <a:prstGeom prst="rect">
            <a:avLst/>
          </a:prstGeom>
          <a:ln w="38100">
            <a:solidFill/>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defRPr>
            </a:pPr>
            <a:endParaRPr sz="1687" dirty="0">
              <a:latin typeface="Helvetica"/>
              <a:ea typeface="Helvetica"/>
              <a:cs typeface="Helvetica"/>
            </a:endParaRPr>
          </a:p>
        </p:txBody>
      </p:sp>
      <p:sp>
        <p:nvSpPr>
          <p:cNvPr id="145" name="Shape 145"/>
          <p:cNvSpPr/>
          <p:nvPr/>
        </p:nvSpPr>
        <p:spPr>
          <a:xfrm>
            <a:off x="370052" y="2677179"/>
            <a:ext cx="1553310" cy="8510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0">
              <a:defRPr sz="1800"/>
            </a:pPr>
            <a:r>
              <a:rPr sz="2531" dirty="0">
                <a:latin typeface="Helvetica"/>
                <a:ea typeface="Helvetica"/>
                <a:cs typeface="Helvetica"/>
              </a:rPr>
              <a:t>New Test</a:t>
            </a:r>
          </a:p>
          <a:p>
            <a:pPr lvl="0">
              <a:defRPr sz="1800"/>
            </a:pPr>
            <a:r>
              <a:rPr sz="2531" dirty="0">
                <a:latin typeface="Helvetica"/>
                <a:ea typeface="Helvetica"/>
                <a:cs typeface="Helvetica"/>
              </a:rPr>
              <a:t>Document</a:t>
            </a:r>
          </a:p>
        </p:txBody>
      </p:sp>
      <p:sp>
        <p:nvSpPr>
          <p:cNvPr id="146" name="Shape 146"/>
          <p:cNvSpPr/>
          <p:nvPr/>
        </p:nvSpPr>
        <p:spPr>
          <a:xfrm>
            <a:off x="6012853" y="2432228"/>
            <a:ext cx="2869964" cy="1340968"/>
          </a:xfrm>
          <a:prstGeom prst="rect">
            <a:avLst/>
          </a:prstGeom>
          <a:ln w="38100">
            <a:solidFill/>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defRPr>
            </a:pPr>
            <a:endParaRPr sz="1687" dirty="0">
              <a:latin typeface="Helvetica"/>
              <a:ea typeface="Helvetica"/>
              <a:cs typeface="Helvetica"/>
            </a:endParaRPr>
          </a:p>
        </p:txBody>
      </p:sp>
      <p:sp>
        <p:nvSpPr>
          <p:cNvPr id="147" name="Shape 147"/>
          <p:cNvSpPr/>
          <p:nvPr/>
        </p:nvSpPr>
        <p:spPr>
          <a:xfrm>
            <a:off x="6069340" y="2554417"/>
            <a:ext cx="2773108" cy="99314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lstStyle/>
          <a:p>
            <a:pPr lvl="0">
              <a:defRPr sz="1800"/>
            </a:pPr>
            <a:r>
              <a:rPr sz="2531" dirty="0">
                <a:latin typeface="Helvetica"/>
                <a:ea typeface="Helvetica"/>
                <a:cs typeface="Helvetica"/>
              </a:rPr>
              <a:t>Single</a:t>
            </a:r>
          </a:p>
          <a:p>
            <a:pPr lvl="0">
              <a:defRPr sz="1800"/>
            </a:pPr>
            <a:r>
              <a:rPr sz="2531" b="1" dirty="0">
                <a:solidFill>
                  <a:srgbClr val="861001"/>
                </a:solidFill>
                <a:latin typeface="Helvetica"/>
                <a:ea typeface="Helvetica"/>
                <a:cs typeface="Helvetica"/>
              </a:rPr>
              <a:t>Text</a:t>
            </a:r>
            <a:r>
              <a:rPr sz="2531" dirty="0">
                <a:latin typeface="Helvetica"/>
                <a:ea typeface="Helvetica"/>
                <a:cs typeface="Helvetica"/>
              </a:rPr>
              <a:t> Sequence</a:t>
            </a:r>
          </a:p>
        </p:txBody>
      </p:sp>
      <p:sp>
        <p:nvSpPr>
          <p:cNvPr id="148" name="Shape 148"/>
          <p:cNvSpPr/>
          <p:nvPr/>
        </p:nvSpPr>
        <p:spPr>
          <a:xfrm>
            <a:off x="2075548" y="3102712"/>
            <a:ext cx="3924828" cy="1"/>
          </a:xfrm>
          <a:prstGeom prst="line">
            <a:avLst/>
          </a:prstGeom>
          <a:ln w="38100">
            <a:solidFill/>
            <a:miter lim="400000"/>
            <a:tailEnd type="triangle"/>
          </a:ln>
        </p:spPr>
        <p:txBody>
          <a:bodyPr lIns="0" tIns="0" rIns="0" bIns="0" anchor="ctr"/>
          <a:lstStyle/>
          <a:p>
            <a:pPr lvl="0">
              <a:defRPr sz="2400"/>
            </a:pPr>
            <a:endParaRPr sz="1687" dirty="0">
              <a:latin typeface="Helvetica"/>
              <a:ea typeface="Helvetica"/>
              <a:cs typeface="Helvetica"/>
            </a:endParaRPr>
          </a:p>
        </p:txBody>
      </p:sp>
      <p:sp>
        <p:nvSpPr>
          <p:cNvPr id="149" name="Shape 149"/>
          <p:cNvSpPr/>
          <p:nvPr/>
        </p:nvSpPr>
        <p:spPr>
          <a:xfrm>
            <a:off x="6125176" y="4874180"/>
            <a:ext cx="2661435" cy="1074283"/>
          </a:xfrm>
          <a:prstGeom prst="rect">
            <a:avLst/>
          </a:prstGeom>
          <a:solidFill>
            <a:srgbClr val="DCDEE0"/>
          </a:solidFill>
          <a:ln w="38100">
            <a:solidFill/>
            <a:miter lim="400000"/>
          </a:ln>
          <a:effectLst>
            <a:outerShdw blurRad="38100" dist="25400" dir="5400000" rotWithShape="0">
              <a:srgbClr val="000000">
                <a:alpha val="50000"/>
              </a:srgbClr>
            </a:outerShdw>
          </a:effectLst>
        </p:spPr>
        <p:txBody>
          <a:bodyPr lIns="0" tIns="0" rIns="0" bIns="0" anchor="ctr"/>
          <a:lstStyle/>
          <a:p>
            <a:pPr lvl="0">
              <a:defRPr sz="2400"/>
            </a:pPr>
            <a:endParaRPr sz="1687" dirty="0">
              <a:latin typeface="Helvetica"/>
              <a:ea typeface="Helvetica"/>
              <a:cs typeface="Helvetica"/>
            </a:endParaRPr>
          </a:p>
        </p:txBody>
      </p:sp>
      <p:sp>
        <p:nvSpPr>
          <p:cNvPr id="150" name="Shape 150"/>
          <p:cNvSpPr/>
          <p:nvPr/>
        </p:nvSpPr>
        <p:spPr>
          <a:xfrm>
            <a:off x="6229340" y="4952588"/>
            <a:ext cx="2436565" cy="8510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0">
              <a:defRPr sz="1800"/>
            </a:pPr>
            <a:r>
              <a:rPr sz="2531" dirty="0">
                <a:latin typeface="Helvetica"/>
                <a:ea typeface="Helvetica"/>
                <a:cs typeface="Helvetica"/>
              </a:rPr>
              <a:t>Query Trained</a:t>
            </a:r>
          </a:p>
          <a:p>
            <a:pPr lvl="0">
              <a:defRPr sz="1800"/>
            </a:pPr>
            <a:r>
              <a:rPr sz="2531" dirty="0">
                <a:latin typeface="Helvetica"/>
                <a:ea typeface="Helvetica"/>
                <a:cs typeface="Helvetica"/>
              </a:rPr>
              <a:t>Statistical Model</a:t>
            </a:r>
          </a:p>
        </p:txBody>
      </p:sp>
      <p:sp>
        <p:nvSpPr>
          <p:cNvPr id="151" name="Shape 151"/>
          <p:cNvSpPr/>
          <p:nvPr/>
        </p:nvSpPr>
        <p:spPr>
          <a:xfrm>
            <a:off x="7430252" y="3784235"/>
            <a:ext cx="1" cy="1101072"/>
          </a:xfrm>
          <a:prstGeom prst="line">
            <a:avLst/>
          </a:prstGeom>
          <a:ln w="38100">
            <a:solidFill/>
            <a:prstDash val="sysDot"/>
            <a:miter lim="400000"/>
            <a:tailEnd type="triangle"/>
          </a:ln>
        </p:spPr>
        <p:txBody>
          <a:bodyPr lIns="0" tIns="0" rIns="0" bIns="0" anchor="ctr"/>
          <a:lstStyle/>
          <a:p>
            <a:pPr lvl="0">
              <a:defRPr sz="2400"/>
            </a:pPr>
            <a:endParaRPr sz="1687" dirty="0">
              <a:latin typeface="Helvetica"/>
              <a:ea typeface="Helvetica"/>
              <a:cs typeface="Helvetica"/>
            </a:endParaRPr>
          </a:p>
        </p:txBody>
      </p:sp>
      <p:sp>
        <p:nvSpPr>
          <p:cNvPr id="152" name="Shape 152"/>
          <p:cNvSpPr/>
          <p:nvPr/>
        </p:nvSpPr>
        <p:spPr>
          <a:xfrm>
            <a:off x="2696083" y="4874180"/>
            <a:ext cx="2661436" cy="1074283"/>
          </a:xfrm>
          <a:prstGeom prst="rect">
            <a:avLst/>
          </a:prstGeom>
          <a:solidFill>
            <a:srgbClr val="DCDEE0"/>
          </a:solidFill>
          <a:ln w="38100">
            <a:solidFill/>
            <a:miter lim="400000"/>
          </a:ln>
          <a:effectLst>
            <a:outerShdw blurRad="38100" dist="25400" dir="5400000" rotWithShape="0">
              <a:srgbClr val="000000">
                <a:alpha val="50000"/>
              </a:srgbClr>
            </a:outerShdw>
          </a:effectLst>
        </p:spPr>
        <p:txBody>
          <a:bodyPr lIns="0" tIns="0" rIns="0" bIns="0" anchor="ctr"/>
          <a:lstStyle/>
          <a:p>
            <a:pPr lvl="0">
              <a:defRPr sz="2400"/>
            </a:pPr>
            <a:endParaRPr sz="1687" dirty="0">
              <a:latin typeface="Helvetica"/>
              <a:ea typeface="Helvetica"/>
              <a:cs typeface="Helvetica"/>
            </a:endParaRPr>
          </a:p>
        </p:txBody>
      </p:sp>
      <p:sp>
        <p:nvSpPr>
          <p:cNvPr id="153" name="Shape 153"/>
          <p:cNvSpPr/>
          <p:nvPr/>
        </p:nvSpPr>
        <p:spPr>
          <a:xfrm>
            <a:off x="2736602" y="4952588"/>
            <a:ext cx="2582438" cy="8510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0">
              <a:defRPr sz="1800"/>
            </a:pPr>
            <a:r>
              <a:rPr sz="2531" dirty="0">
                <a:latin typeface="Helvetica"/>
                <a:ea typeface="Helvetica"/>
                <a:cs typeface="Helvetica"/>
              </a:rPr>
              <a:t>Inferred Probable</a:t>
            </a:r>
          </a:p>
          <a:p>
            <a:pPr lvl="0">
              <a:defRPr sz="1800"/>
            </a:pPr>
            <a:r>
              <a:rPr sz="2531" dirty="0">
                <a:latin typeface="Helvetica"/>
                <a:ea typeface="Helvetica"/>
                <a:cs typeface="Helvetica"/>
              </a:rPr>
              <a:t>Events</a:t>
            </a:r>
          </a:p>
        </p:txBody>
      </p:sp>
      <p:sp>
        <p:nvSpPr>
          <p:cNvPr id="154" name="Shape 154"/>
          <p:cNvSpPr/>
          <p:nvPr/>
        </p:nvSpPr>
        <p:spPr>
          <a:xfrm flipH="1">
            <a:off x="5368078" y="5411321"/>
            <a:ext cx="746540" cy="1"/>
          </a:xfrm>
          <a:prstGeom prst="line">
            <a:avLst/>
          </a:prstGeom>
          <a:ln w="38100">
            <a:solidFill/>
            <a:miter lim="400000"/>
            <a:tailEnd type="triangle"/>
          </a:ln>
        </p:spPr>
        <p:txBody>
          <a:bodyPr lIns="0" tIns="0" rIns="0" bIns="0" anchor="ctr"/>
          <a:lstStyle/>
          <a:p>
            <a:pPr lvl="0">
              <a:defRPr sz="2400"/>
            </a:pPr>
            <a:endParaRPr sz="1687" dirty="0">
              <a:latin typeface="Helvetica"/>
              <a:ea typeface="Helvetica"/>
              <a:cs typeface="Helvetica"/>
            </a:endParaRPr>
          </a:p>
        </p:txBody>
      </p:sp>
    </p:spTree>
    <p:extLst>
      <p:ext uri="{BB962C8B-B14F-4D97-AF65-F5344CB8AC3E}">
        <p14:creationId xmlns:p14="http://schemas.microsoft.com/office/powerpoint/2010/main" xmlns="" val="157434640"/>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p:cNvSpPr>
          <p:nvPr>
            <p:ph type="title"/>
          </p:nvPr>
        </p:nvSpPr>
        <p:spPr>
          <a:prstGeom prst="rect">
            <a:avLst/>
          </a:prstGeom>
        </p:spPr>
        <p:txBody>
          <a:bodyPr/>
          <a:lstStyle>
            <a:lvl1pPr defTabSz="531622">
              <a:defRPr sz="7280"/>
            </a:lvl1pPr>
          </a:lstStyle>
          <a:p>
            <a:pPr lvl="0">
              <a:defRPr sz="1800"/>
            </a:pPr>
            <a:r>
              <a:rPr sz="5119"/>
              <a:t>Event Sequence Inference</a:t>
            </a:r>
          </a:p>
        </p:txBody>
      </p:sp>
      <p:sp>
        <p:nvSpPr>
          <p:cNvPr id="157" name="Shape 157"/>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fld id="{86CB4B4D-7CA3-9044-876B-883B54F8677D}" type="slidenum">
              <a:rPr/>
              <a:pPr lvl="0"/>
              <a:t>43</a:t>
            </a:fld>
            <a:endParaRPr/>
          </a:p>
        </p:txBody>
      </p:sp>
      <p:sp>
        <p:nvSpPr>
          <p:cNvPr id="158" name="Shape 158"/>
          <p:cNvSpPr/>
          <p:nvPr/>
        </p:nvSpPr>
        <p:spPr>
          <a:xfrm>
            <a:off x="246576" y="2432228"/>
            <a:ext cx="1816496" cy="1340968"/>
          </a:xfrm>
          <a:prstGeom prst="rect">
            <a:avLst/>
          </a:prstGeom>
          <a:ln w="38100">
            <a:solidFill/>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defRPr>
            </a:pPr>
            <a:endParaRPr sz="1687" dirty="0">
              <a:latin typeface="Helvetica"/>
              <a:ea typeface="Helvetica"/>
              <a:cs typeface="Helvetica"/>
            </a:endParaRPr>
          </a:p>
        </p:txBody>
      </p:sp>
      <p:sp>
        <p:nvSpPr>
          <p:cNvPr id="159" name="Shape 159"/>
          <p:cNvSpPr/>
          <p:nvPr/>
        </p:nvSpPr>
        <p:spPr>
          <a:xfrm>
            <a:off x="370052" y="2677179"/>
            <a:ext cx="1553310" cy="8510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0">
              <a:defRPr sz="1800"/>
            </a:pPr>
            <a:r>
              <a:rPr sz="2531" dirty="0">
                <a:latin typeface="Helvetica"/>
                <a:ea typeface="Helvetica"/>
                <a:cs typeface="Helvetica"/>
              </a:rPr>
              <a:t>New Test</a:t>
            </a:r>
          </a:p>
          <a:p>
            <a:pPr lvl="0">
              <a:defRPr sz="1800"/>
            </a:pPr>
            <a:r>
              <a:rPr sz="2531" dirty="0">
                <a:latin typeface="Helvetica"/>
                <a:ea typeface="Helvetica"/>
                <a:cs typeface="Helvetica"/>
              </a:rPr>
              <a:t>Document</a:t>
            </a:r>
          </a:p>
        </p:txBody>
      </p:sp>
      <p:sp>
        <p:nvSpPr>
          <p:cNvPr id="160" name="Shape 160"/>
          <p:cNvSpPr/>
          <p:nvPr/>
        </p:nvSpPr>
        <p:spPr>
          <a:xfrm>
            <a:off x="6012853" y="2432228"/>
            <a:ext cx="2869964" cy="1340968"/>
          </a:xfrm>
          <a:prstGeom prst="rect">
            <a:avLst/>
          </a:prstGeom>
          <a:ln w="38100">
            <a:solidFill/>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defRPr>
            </a:pPr>
            <a:endParaRPr sz="1687" dirty="0">
              <a:latin typeface="Helvetica"/>
              <a:ea typeface="Helvetica"/>
              <a:cs typeface="Helvetica"/>
            </a:endParaRPr>
          </a:p>
        </p:txBody>
      </p:sp>
      <p:sp>
        <p:nvSpPr>
          <p:cNvPr id="161" name="Shape 161"/>
          <p:cNvSpPr/>
          <p:nvPr/>
        </p:nvSpPr>
        <p:spPr>
          <a:xfrm>
            <a:off x="6069340" y="2554417"/>
            <a:ext cx="2773108" cy="99314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lstStyle/>
          <a:p>
            <a:pPr lvl="0">
              <a:defRPr sz="1800"/>
            </a:pPr>
            <a:r>
              <a:rPr sz="2531" dirty="0">
                <a:latin typeface="Helvetica"/>
                <a:ea typeface="Helvetica"/>
                <a:cs typeface="Helvetica"/>
              </a:rPr>
              <a:t>Single</a:t>
            </a:r>
          </a:p>
          <a:p>
            <a:pPr lvl="0">
              <a:defRPr sz="1800"/>
            </a:pPr>
            <a:r>
              <a:rPr sz="2531" b="1" dirty="0">
                <a:solidFill>
                  <a:srgbClr val="861001"/>
                </a:solidFill>
                <a:latin typeface="Helvetica"/>
                <a:ea typeface="Helvetica"/>
                <a:cs typeface="Helvetica"/>
              </a:rPr>
              <a:t>Text</a:t>
            </a:r>
            <a:r>
              <a:rPr sz="2531" dirty="0">
                <a:latin typeface="Helvetica"/>
                <a:ea typeface="Helvetica"/>
                <a:cs typeface="Helvetica"/>
              </a:rPr>
              <a:t> Sequence</a:t>
            </a:r>
          </a:p>
        </p:txBody>
      </p:sp>
      <p:sp>
        <p:nvSpPr>
          <p:cNvPr id="162" name="Shape 162"/>
          <p:cNvSpPr/>
          <p:nvPr/>
        </p:nvSpPr>
        <p:spPr>
          <a:xfrm>
            <a:off x="2075548" y="3102712"/>
            <a:ext cx="3924828" cy="1"/>
          </a:xfrm>
          <a:prstGeom prst="line">
            <a:avLst/>
          </a:prstGeom>
          <a:ln w="38100">
            <a:solidFill/>
            <a:miter lim="400000"/>
            <a:tailEnd type="triangle"/>
          </a:ln>
        </p:spPr>
        <p:txBody>
          <a:bodyPr lIns="0" tIns="0" rIns="0" bIns="0" anchor="ctr"/>
          <a:lstStyle/>
          <a:p>
            <a:pPr lvl="0">
              <a:defRPr sz="2400"/>
            </a:pPr>
            <a:endParaRPr sz="1687" dirty="0">
              <a:latin typeface="Helvetica"/>
              <a:ea typeface="Helvetica"/>
              <a:cs typeface="Helvetica"/>
            </a:endParaRPr>
          </a:p>
        </p:txBody>
      </p:sp>
      <p:sp>
        <p:nvSpPr>
          <p:cNvPr id="163" name="Shape 163"/>
          <p:cNvSpPr/>
          <p:nvPr/>
        </p:nvSpPr>
        <p:spPr>
          <a:xfrm>
            <a:off x="6125176" y="4874180"/>
            <a:ext cx="2661435" cy="1074283"/>
          </a:xfrm>
          <a:prstGeom prst="rect">
            <a:avLst/>
          </a:prstGeom>
          <a:solidFill>
            <a:srgbClr val="DCDEE0"/>
          </a:solidFill>
          <a:ln w="38100">
            <a:solidFill/>
            <a:miter lim="400000"/>
          </a:ln>
          <a:effectLst>
            <a:outerShdw blurRad="38100" dist="25400" dir="5400000" rotWithShape="0">
              <a:srgbClr val="000000">
                <a:alpha val="50000"/>
              </a:srgbClr>
            </a:outerShdw>
          </a:effectLst>
        </p:spPr>
        <p:txBody>
          <a:bodyPr lIns="0" tIns="0" rIns="0" bIns="0" anchor="ctr"/>
          <a:lstStyle/>
          <a:p>
            <a:pPr lvl="0">
              <a:defRPr sz="2400"/>
            </a:pPr>
            <a:endParaRPr sz="1687" dirty="0">
              <a:latin typeface="Helvetica"/>
              <a:ea typeface="Helvetica"/>
              <a:cs typeface="Helvetica"/>
            </a:endParaRPr>
          </a:p>
        </p:txBody>
      </p:sp>
      <p:sp>
        <p:nvSpPr>
          <p:cNvPr id="164" name="Shape 164"/>
          <p:cNvSpPr/>
          <p:nvPr/>
        </p:nvSpPr>
        <p:spPr>
          <a:xfrm>
            <a:off x="6229340" y="4952588"/>
            <a:ext cx="2436565" cy="8510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0">
              <a:defRPr sz="1800"/>
            </a:pPr>
            <a:r>
              <a:rPr sz="2531" dirty="0">
                <a:latin typeface="Helvetica"/>
                <a:ea typeface="Helvetica"/>
                <a:cs typeface="Helvetica"/>
              </a:rPr>
              <a:t>Query Trained</a:t>
            </a:r>
          </a:p>
          <a:p>
            <a:pPr lvl="0">
              <a:defRPr sz="1800"/>
            </a:pPr>
            <a:r>
              <a:rPr sz="2531" dirty="0">
                <a:latin typeface="Helvetica"/>
                <a:ea typeface="Helvetica"/>
                <a:cs typeface="Helvetica"/>
              </a:rPr>
              <a:t>Statistical Model</a:t>
            </a:r>
          </a:p>
        </p:txBody>
      </p:sp>
      <p:sp>
        <p:nvSpPr>
          <p:cNvPr id="165" name="Shape 165"/>
          <p:cNvSpPr/>
          <p:nvPr/>
        </p:nvSpPr>
        <p:spPr>
          <a:xfrm>
            <a:off x="7430252" y="3784235"/>
            <a:ext cx="1" cy="1101072"/>
          </a:xfrm>
          <a:prstGeom prst="line">
            <a:avLst/>
          </a:prstGeom>
          <a:ln w="38100">
            <a:solidFill/>
            <a:prstDash val="sysDot"/>
            <a:miter lim="400000"/>
            <a:tailEnd type="triangle"/>
          </a:ln>
        </p:spPr>
        <p:txBody>
          <a:bodyPr lIns="0" tIns="0" rIns="0" bIns="0" anchor="ctr"/>
          <a:lstStyle/>
          <a:p>
            <a:pPr lvl="0">
              <a:defRPr sz="2400"/>
            </a:pPr>
            <a:endParaRPr sz="1687" dirty="0">
              <a:latin typeface="Helvetica"/>
              <a:ea typeface="Helvetica"/>
              <a:cs typeface="Helvetica"/>
            </a:endParaRPr>
          </a:p>
        </p:txBody>
      </p:sp>
      <p:sp>
        <p:nvSpPr>
          <p:cNvPr id="166" name="Shape 166"/>
          <p:cNvSpPr/>
          <p:nvPr/>
        </p:nvSpPr>
        <p:spPr>
          <a:xfrm>
            <a:off x="2696083" y="4874180"/>
            <a:ext cx="2661436" cy="1074283"/>
          </a:xfrm>
          <a:prstGeom prst="rect">
            <a:avLst/>
          </a:prstGeom>
          <a:solidFill>
            <a:srgbClr val="DCDEE0"/>
          </a:solidFill>
          <a:ln w="38100">
            <a:solidFill/>
            <a:miter lim="400000"/>
          </a:ln>
          <a:effectLst>
            <a:outerShdw blurRad="38100" dist="25400" dir="5400000" rotWithShape="0">
              <a:srgbClr val="000000">
                <a:alpha val="50000"/>
              </a:srgbClr>
            </a:outerShdw>
          </a:effectLst>
        </p:spPr>
        <p:txBody>
          <a:bodyPr lIns="0" tIns="0" rIns="0" bIns="0" anchor="ctr"/>
          <a:lstStyle/>
          <a:p>
            <a:pPr lvl="0">
              <a:defRPr sz="2400"/>
            </a:pPr>
            <a:endParaRPr sz="1687" dirty="0">
              <a:latin typeface="Helvetica"/>
              <a:ea typeface="Helvetica"/>
              <a:cs typeface="Helvetica"/>
            </a:endParaRPr>
          </a:p>
        </p:txBody>
      </p:sp>
      <p:sp>
        <p:nvSpPr>
          <p:cNvPr id="167" name="Shape 167"/>
          <p:cNvSpPr/>
          <p:nvPr/>
        </p:nvSpPr>
        <p:spPr>
          <a:xfrm>
            <a:off x="2736602" y="4952588"/>
            <a:ext cx="2582438" cy="8510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0">
              <a:defRPr sz="1800"/>
            </a:pPr>
            <a:r>
              <a:rPr sz="2531" dirty="0">
                <a:latin typeface="Helvetica"/>
                <a:ea typeface="Helvetica"/>
                <a:cs typeface="Helvetica"/>
              </a:rPr>
              <a:t>Inferred Probable</a:t>
            </a:r>
          </a:p>
          <a:p>
            <a:pPr lvl="0">
              <a:defRPr sz="1800"/>
            </a:pPr>
            <a:r>
              <a:rPr sz="2531" b="1" dirty="0">
                <a:solidFill>
                  <a:srgbClr val="861001"/>
                </a:solidFill>
                <a:latin typeface="Helvetica"/>
                <a:ea typeface="Helvetica"/>
                <a:cs typeface="Helvetica"/>
              </a:rPr>
              <a:t>Text</a:t>
            </a:r>
          </a:p>
        </p:txBody>
      </p:sp>
      <p:sp>
        <p:nvSpPr>
          <p:cNvPr id="168" name="Shape 168"/>
          <p:cNvSpPr/>
          <p:nvPr/>
        </p:nvSpPr>
        <p:spPr>
          <a:xfrm flipH="1">
            <a:off x="5368078" y="5411321"/>
            <a:ext cx="746540" cy="1"/>
          </a:xfrm>
          <a:prstGeom prst="line">
            <a:avLst/>
          </a:prstGeom>
          <a:ln w="38100">
            <a:solidFill/>
            <a:miter lim="400000"/>
            <a:tailEnd type="triangle"/>
          </a:ln>
        </p:spPr>
        <p:txBody>
          <a:bodyPr lIns="0" tIns="0" rIns="0" bIns="0" anchor="ctr"/>
          <a:lstStyle/>
          <a:p>
            <a:pPr lvl="0">
              <a:defRPr sz="2400"/>
            </a:pPr>
            <a:endParaRPr sz="1687" dirty="0">
              <a:latin typeface="Helvetica"/>
              <a:ea typeface="Helvetica"/>
              <a:cs typeface="Helvetica"/>
            </a:endParaRPr>
          </a:p>
        </p:txBody>
      </p:sp>
    </p:spTree>
    <p:extLst>
      <p:ext uri="{BB962C8B-B14F-4D97-AF65-F5344CB8AC3E}">
        <p14:creationId xmlns:p14="http://schemas.microsoft.com/office/powerpoint/2010/main" xmlns="" val="1736217087"/>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lvl1pPr defTabSz="531622">
              <a:defRPr sz="7280"/>
            </a:lvl1pPr>
          </a:lstStyle>
          <a:p>
            <a:pPr lvl="0">
              <a:defRPr sz="1800"/>
            </a:pPr>
            <a:r>
              <a:rPr sz="5119"/>
              <a:t>Event Sequence Inference</a:t>
            </a:r>
          </a:p>
        </p:txBody>
      </p:sp>
      <p:sp>
        <p:nvSpPr>
          <p:cNvPr id="171" name="Shape 171"/>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fld id="{86CB4B4D-7CA3-9044-876B-883B54F8677D}" type="slidenum">
              <a:rPr/>
              <a:pPr lvl="0"/>
              <a:t>44</a:t>
            </a:fld>
            <a:endParaRPr/>
          </a:p>
        </p:txBody>
      </p:sp>
      <p:sp>
        <p:nvSpPr>
          <p:cNvPr id="172" name="Shape 172"/>
          <p:cNvSpPr/>
          <p:nvPr/>
        </p:nvSpPr>
        <p:spPr>
          <a:xfrm>
            <a:off x="246576" y="2432228"/>
            <a:ext cx="1816496" cy="1340968"/>
          </a:xfrm>
          <a:prstGeom prst="rect">
            <a:avLst/>
          </a:prstGeom>
          <a:ln w="38100">
            <a:solidFill/>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defRPr>
            </a:pPr>
            <a:endParaRPr sz="1687" dirty="0">
              <a:latin typeface="Helvetica"/>
              <a:ea typeface="Helvetica"/>
              <a:cs typeface="Helvetica"/>
            </a:endParaRPr>
          </a:p>
        </p:txBody>
      </p:sp>
      <p:sp>
        <p:nvSpPr>
          <p:cNvPr id="173" name="Shape 173"/>
          <p:cNvSpPr/>
          <p:nvPr/>
        </p:nvSpPr>
        <p:spPr>
          <a:xfrm>
            <a:off x="370052" y="2677179"/>
            <a:ext cx="1553310" cy="8510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0">
              <a:defRPr sz="1800"/>
            </a:pPr>
            <a:r>
              <a:rPr sz="2531" dirty="0">
                <a:latin typeface="Helvetica"/>
                <a:ea typeface="Helvetica"/>
                <a:cs typeface="Helvetica"/>
              </a:rPr>
              <a:t>New Test</a:t>
            </a:r>
          </a:p>
          <a:p>
            <a:pPr lvl="0">
              <a:defRPr sz="1800"/>
            </a:pPr>
            <a:r>
              <a:rPr sz="2531" dirty="0">
                <a:latin typeface="Helvetica"/>
                <a:ea typeface="Helvetica"/>
                <a:cs typeface="Helvetica"/>
              </a:rPr>
              <a:t>Document</a:t>
            </a:r>
          </a:p>
        </p:txBody>
      </p:sp>
      <p:sp>
        <p:nvSpPr>
          <p:cNvPr id="174" name="Shape 174"/>
          <p:cNvSpPr/>
          <p:nvPr/>
        </p:nvSpPr>
        <p:spPr>
          <a:xfrm>
            <a:off x="6012853" y="2432228"/>
            <a:ext cx="2869964" cy="1340968"/>
          </a:xfrm>
          <a:prstGeom prst="rect">
            <a:avLst/>
          </a:prstGeom>
          <a:ln w="38100">
            <a:solidFill/>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defRPr>
            </a:pPr>
            <a:endParaRPr sz="1687" dirty="0">
              <a:latin typeface="Helvetica"/>
              <a:ea typeface="Helvetica"/>
              <a:cs typeface="Helvetica"/>
            </a:endParaRPr>
          </a:p>
        </p:txBody>
      </p:sp>
      <p:sp>
        <p:nvSpPr>
          <p:cNvPr id="175" name="Shape 175"/>
          <p:cNvSpPr/>
          <p:nvPr/>
        </p:nvSpPr>
        <p:spPr>
          <a:xfrm>
            <a:off x="6069340" y="2554417"/>
            <a:ext cx="2773108" cy="993147"/>
          </a:xfrm>
          <a:prstGeom prst="rect">
            <a:avLst/>
          </a:prstGeom>
          <a:ln w="12700">
            <a:miter lim="400000"/>
          </a:ln>
          <a:extLst>
            <a:ext uri="{C572A759-6A51-4108-AA02-DFA0A04FC94B}">
              <ma14:wrappingTextBoxFlag xmlns="" xmlns:ma14="http://schemas.microsoft.com/office/mac/drawingml/2011/main" val="1"/>
            </a:ext>
          </a:extLst>
        </p:spPr>
        <p:txBody>
          <a:bodyPr lIns="35719" tIns="35719" rIns="35719" bIns="35719" anchor="ctr"/>
          <a:lstStyle/>
          <a:p>
            <a:pPr lvl="0">
              <a:defRPr sz="1800"/>
            </a:pPr>
            <a:r>
              <a:rPr sz="2531" dirty="0">
                <a:latin typeface="Helvetica"/>
                <a:ea typeface="Helvetica"/>
                <a:cs typeface="Helvetica"/>
              </a:rPr>
              <a:t>Single</a:t>
            </a:r>
          </a:p>
          <a:p>
            <a:pPr lvl="0">
              <a:defRPr sz="1800"/>
            </a:pPr>
            <a:r>
              <a:rPr sz="2531" b="1" dirty="0">
                <a:solidFill>
                  <a:srgbClr val="861001"/>
                </a:solidFill>
                <a:latin typeface="Helvetica"/>
                <a:ea typeface="Helvetica"/>
                <a:cs typeface="Helvetica"/>
              </a:rPr>
              <a:t>Text</a:t>
            </a:r>
            <a:r>
              <a:rPr sz="2531" dirty="0">
                <a:latin typeface="Helvetica"/>
                <a:ea typeface="Helvetica"/>
                <a:cs typeface="Helvetica"/>
              </a:rPr>
              <a:t> Sequence</a:t>
            </a:r>
          </a:p>
        </p:txBody>
      </p:sp>
      <p:sp>
        <p:nvSpPr>
          <p:cNvPr id="176" name="Shape 176"/>
          <p:cNvSpPr/>
          <p:nvPr/>
        </p:nvSpPr>
        <p:spPr>
          <a:xfrm>
            <a:off x="2075548" y="3102712"/>
            <a:ext cx="3924828" cy="1"/>
          </a:xfrm>
          <a:prstGeom prst="line">
            <a:avLst/>
          </a:prstGeom>
          <a:ln w="38100">
            <a:solidFill/>
            <a:miter lim="400000"/>
            <a:tailEnd type="triangle"/>
          </a:ln>
        </p:spPr>
        <p:txBody>
          <a:bodyPr lIns="0" tIns="0" rIns="0" bIns="0" anchor="ctr"/>
          <a:lstStyle/>
          <a:p>
            <a:pPr lvl="0">
              <a:defRPr sz="2400"/>
            </a:pPr>
            <a:endParaRPr sz="1687" dirty="0">
              <a:latin typeface="Helvetica"/>
              <a:ea typeface="Helvetica"/>
              <a:cs typeface="Helvetica"/>
            </a:endParaRPr>
          </a:p>
        </p:txBody>
      </p:sp>
      <p:sp>
        <p:nvSpPr>
          <p:cNvPr id="177" name="Shape 177"/>
          <p:cNvSpPr/>
          <p:nvPr/>
        </p:nvSpPr>
        <p:spPr>
          <a:xfrm>
            <a:off x="6125176" y="4874180"/>
            <a:ext cx="2661435" cy="1074283"/>
          </a:xfrm>
          <a:prstGeom prst="rect">
            <a:avLst/>
          </a:prstGeom>
          <a:solidFill>
            <a:srgbClr val="DCDEE0"/>
          </a:solidFill>
          <a:ln w="38100">
            <a:solidFill/>
            <a:miter lim="400000"/>
          </a:ln>
          <a:effectLst>
            <a:outerShdw blurRad="38100" dist="25400" dir="5400000" rotWithShape="0">
              <a:srgbClr val="000000">
                <a:alpha val="50000"/>
              </a:srgbClr>
            </a:outerShdw>
          </a:effectLst>
        </p:spPr>
        <p:txBody>
          <a:bodyPr lIns="0" tIns="0" rIns="0" bIns="0" anchor="ctr"/>
          <a:lstStyle/>
          <a:p>
            <a:pPr lvl="0">
              <a:defRPr sz="2400"/>
            </a:pPr>
            <a:endParaRPr sz="1687" dirty="0">
              <a:latin typeface="Helvetica"/>
              <a:ea typeface="Helvetica"/>
              <a:cs typeface="Helvetica"/>
            </a:endParaRPr>
          </a:p>
        </p:txBody>
      </p:sp>
      <p:sp>
        <p:nvSpPr>
          <p:cNvPr id="178" name="Shape 178"/>
          <p:cNvSpPr/>
          <p:nvPr/>
        </p:nvSpPr>
        <p:spPr>
          <a:xfrm>
            <a:off x="6229340" y="4952588"/>
            <a:ext cx="2436565" cy="8510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0">
              <a:defRPr sz="1800"/>
            </a:pPr>
            <a:r>
              <a:rPr sz="2531" dirty="0">
                <a:latin typeface="Helvetica"/>
                <a:ea typeface="Helvetica"/>
                <a:cs typeface="Helvetica"/>
              </a:rPr>
              <a:t>Query Trained</a:t>
            </a:r>
          </a:p>
          <a:p>
            <a:pPr lvl="0">
              <a:defRPr sz="1800"/>
            </a:pPr>
            <a:r>
              <a:rPr sz="2531" dirty="0">
                <a:latin typeface="Helvetica"/>
                <a:ea typeface="Helvetica"/>
                <a:cs typeface="Helvetica"/>
              </a:rPr>
              <a:t>Statistical Model</a:t>
            </a:r>
          </a:p>
        </p:txBody>
      </p:sp>
      <p:sp>
        <p:nvSpPr>
          <p:cNvPr id="179" name="Shape 179"/>
          <p:cNvSpPr/>
          <p:nvPr/>
        </p:nvSpPr>
        <p:spPr>
          <a:xfrm>
            <a:off x="7430252" y="3784235"/>
            <a:ext cx="1" cy="1101072"/>
          </a:xfrm>
          <a:prstGeom prst="line">
            <a:avLst/>
          </a:prstGeom>
          <a:ln w="38100">
            <a:solidFill/>
            <a:prstDash val="sysDot"/>
            <a:miter lim="400000"/>
            <a:tailEnd type="triangle"/>
          </a:ln>
        </p:spPr>
        <p:txBody>
          <a:bodyPr lIns="0" tIns="0" rIns="0" bIns="0" anchor="ctr"/>
          <a:lstStyle/>
          <a:p>
            <a:pPr lvl="0">
              <a:defRPr sz="2400"/>
            </a:pPr>
            <a:endParaRPr sz="1687" dirty="0">
              <a:latin typeface="Helvetica"/>
              <a:ea typeface="Helvetica"/>
              <a:cs typeface="Helvetica"/>
            </a:endParaRPr>
          </a:p>
        </p:txBody>
      </p:sp>
      <p:sp>
        <p:nvSpPr>
          <p:cNvPr id="180" name="Shape 180"/>
          <p:cNvSpPr/>
          <p:nvPr/>
        </p:nvSpPr>
        <p:spPr>
          <a:xfrm>
            <a:off x="2696083" y="4874180"/>
            <a:ext cx="2661436" cy="1074283"/>
          </a:xfrm>
          <a:prstGeom prst="rect">
            <a:avLst/>
          </a:prstGeom>
          <a:solidFill>
            <a:srgbClr val="DCDEE0"/>
          </a:solidFill>
          <a:ln w="38100">
            <a:solidFill/>
            <a:miter lim="400000"/>
          </a:ln>
          <a:effectLst>
            <a:outerShdw blurRad="38100" dist="25400" dir="5400000" rotWithShape="0">
              <a:srgbClr val="000000">
                <a:alpha val="50000"/>
              </a:srgbClr>
            </a:outerShdw>
          </a:effectLst>
        </p:spPr>
        <p:txBody>
          <a:bodyPr lIns="0" tIns="0" rIns="0" bIns="0" anchor="ctr"/>
          <a:lstStyle/>
          <a:p>
            <a:pPr lvl="0">
              <a:defRPr sz="2400"/>
            </a:pPr>
            <a:endParaRPr sz="1687" dirty="0">
              <a:latin typeface="Helvetica"/>
              <a:ea typeface="Helvetica"/>
              <a:cs typeface="Helvetica"/>
            </a:endParaRPr>
          </a:p>
        </p:txBody>
      </p:sp>
      <p:sp>
        <p:nvSpPr>
          <p:cNvPr id="181" name="Shape 181"/>
          <p:cNvSpPr/>
          <p:nvPr/>
        </p:nvSpPr>
        <p:spPr>
          <a:xfrm>
            <a:off x="2736602" y="4952588"/>
            <a:ext cx="2582438" cy="8510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0">
              <a:defRPr sz="1800"/>
            </a:pPr>
            <a:r>
              <a:rPr sz="2531" dirty="0">
                <a:latin typeface="Helvetica"/>
                <a:ea typeface="Helvetica"/>
                <a:cs typeface="Helvetica"/>
              </a:rPr>
              <a:t>Inferred Probable</a:t>
            </a:r>
          </a:p>
          <a:p>
            <a:pPr lvl="0">
              <a:defRPr sz="1800"/>
            </a:pPr>
            <a:r>
              <a:rPr sz="2531" b="1" dirty="0">
                <a:solidFill>
                  <a:srgbClr val="861001"/>
                </a:solidFill>
                <a:latin typeface="Helvetica"/>
                <a:ea typeface="Helvetica"/>
                <a:cs typeface="Helvetica"/>
              </a:rPr>
              <a:t>Text</a:t>
            </a:r>
          </a:p>
        </p:txBody>
      </p:sp>
      <p:sp>
        <p:nvSpPr>
          <p:cNvPr id="182" name="Shape 182"/>
          <p:cNvSpPr/>
          <p:nvPr/>
        </p:nvSpPr>
        <p:spPr>
          <a:xfrm flipH="1">
            <a:off x="5368078" y="5411321"/>
            <a:ext cx="746540" cy="1"/>
          </a:xfrm>
          <a:prstGeom prst="line">
            <a:avLst/>
          </a:prstGeom>
          <a:ln w="38100">
            <a:solidFill/>
            <a:miter lim="400000"/>
            <a:tailEnd type="triangle"/>
          </a:ln>
        </p:spPr>
        <p:txBody>
          <a:bodyPr lIns="0" tIns="0" rIns="0" bIns="0" anchor="ctr"/>
          <a:lstStyle/>
          <a:p>
            <a:pPr lvl="0">
              <a:defRPr sz="2400"/>
            </a:pPr>
            <a:endParaRPr sz="1687" dirty="0">
              <a:latin typeface="Helvetica"/>
              <a:ea typeface="Helvetica"/>
              <a:cs typeface="Helvetica"/>
            </a:endParaRPr>
          </a:p>
        </p:txBody>
      </p:sp>
      <p:sp>
        <p:nvSpPr>
          <p:cNvPr id="183" name="Shape 183"/>
          <p:cNvSpPr/>
          <p:nvPr/>
        </p:nvSpPr>
        <p:spPr>
          <a:xfrm>
            <a:off x="159904" y="4874180"/>
            <a:ext cx="2161669" cy="1074283"/>
          </a:xfrm>
          <a:prstGeom prst="rect">
            <a:avLst/>
          </a:prstGeom>
          <a:solidFill>
            <a:srgbClr val="DCDEE0"/>
          </a:solidFill>
          <a:ln w="38100">
            <a:solidFill/>
            <a:miter lim="400000"/>
          </a:ln>
          <a:effectLst>
            <a:outerShdw blurRad="38100" dist="25400" dir="5400000" rotWithShape="0">
              <a:srgbClr val="000000">
                <a:alpha val="50000"/>
              </a:srgbClr>
            </a:outerShdw>
          </a:effectLst>
        </p:spPr>
        <p:txBody>
          <a:bodyPr lIns="0" tIns="0" rIns="0" bIns="0" anchor="ctr"/>
          <a:lstStyle/>
          <a:p>
            <a:pPr lvl="0">
              <a:defRPr sz="2400"/>
            </a:pPr>
            <a:endParaRPr sz="1687" dirty="0">
              <a:latin typeface="Helvetica"/>
              <a:ea typeface="Helvetica"/>
              <a:cs typeface="Helvetica"/>
            </a:endParaRPr>
          </a:p>
        </p:txBody>
      </p:sp>
      <p:sp>
        <p:nvSpPr>
          <p:cNvPr id="184" name="Shape 184"/>
          <p:cNvSpPr/>
          <p:nvPr/>
        </p:nvSpPr>
        <p:spPr>
          <a:xfrm>
            <a:off x="239405" y="4952588"/>
            <a:ext cx="2091919" cy="851067"/>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0">
              <a:defRPr sz="1800"/>
            </a:pPr>
            <a:r>
              <a:rPr sz="2531" dirty="0">
                <a:latin typeface="Helvetica"/>
                <a:ea typeface="Helvetica"/>
                <a:cs typeface="Helvetica"/>
              </a:rPr>
              <a:t>Parse Events </a:t>
            </a:r>
          </a:p>
          <a:p>
            <a:pPr lvl="0">
              <a:defRPr sz="1800"/>
            </a:pPr>
            <a:r>
              <a:rPr sz="2531" dirty="0">
                <a:latin typeface="Helvetica"/>
                <a:ea typeface="Helvetica"/>
                <a:cs typeface="Helvetica"/>
              </a:rPr>
              <a:t>from Text</a:t>
            </a:r>
          </a:p>
        </p:txBody>
      </p:sp>
      <p:sp>
        <p:nvSpPr>
          <p:cNvPr id="185" name="Shape 185"/>
          <p:cNvSpPr/>
          <p:nvPr/>
        </p:nvSpPr>
        <p:spPr>
          <a:xfrm flipH="1">
            <a:off x="2320170" y="5378121"/>
            <a:ext cx="356202" cy="1"/>
          </a:xfrm>
          <a:prstGeom prst="line">
            <a:avLst/>
          </a:prstGeom>
          <a:ln w="38100">
            <a:solidFill/>
            <a:miter lim="400000"/>
            <a:tailEnd type="triangle"/>
          </a:ln>
        </p:spPr>
        <p:txBody>
          <a:bodyPr lIns="0" tIns="0" rIns="0" bIns="0" anchor="ctr"/>
          <a:lstStyle/>
          <a:p>
            <a:pPr lvl="0">
              <a:defRPr sz="2400"/>
            </a:pPr>
            <a:endParaRPr sz="1687" dirty="0">
              <a:latin typeface="Helvetica"/>
              <a:ea typeface="Helvetica"/>
              <a:cs typeface="Helvetica"/>
            </a:endParaRPr>
          </a:p>
        </p:txBody>
      </p:sp>
    </p:spTree>
    <p:extLst>
      <p:ext uri="{BB962C8B-B14F-4D97-AF65-F5344CB8AC3E}">
        <p14:creationId xmlns:p14="http://schemas.microsoft.com/office/powerpoint/2010/main" xmlns="" val="2404610681"/>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p:cNvSpPr>
          <p:nvPr>
            <p:ph type="title"/>
          </p:nvPr>
        </p:nvSpPr>
        <p:spPr>
          <a:prstGeom prst="rect">
            <a:avLst/>
          </a:prstGeom>
        </p:spPr>
        <p:txBody>
          <a:bodyPr/>
          <a:lstStyle>
            <a:lvl1pPr defTabSz="531622">
              <a:defRPr sz="7280"/>
            </a:lvl1pPr>
          </a:lstStyle>
          <a:p>
            <a:pPr lvl="0">
              <a:defRPr sz="1800"/>
            </a:pPr>
            <a:r>
              <a:rPr sz="5119"/>
              <a:t>Event Sequence Inference</a:t>
            </a:r>
          </a:p>
        </p:txBody>
      </p:sp>
      <p:sp>
        <p:nvSpPr>
          <p:cNvPr id="188" name="Shape 188"/>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fld id="{86CB4B4D-7CA3-9044-876B-883B54F8677D}" type="slidenum">
              <a:rPr/>
              <a:pPr lvl="0"/>
              <a:t>45</a:t>
            </a:fld>
            <a:endParaRPr dirty="0"/>
          </a:p>
        </p:txBody>
      </p:sp>
      <p:sp>
        <p:nvSpPr>
          <p:cNvPr id="189" name="Shape 189"/>
          <p:cNvSpPr/>
          <p:nvPr/>
        </p:nvSpPr>
        <p:spPr>
          <a:xfrm>
            <a:off x="246576" y="2432228"/>
            <a:ext cx="1816496" cy="1340968"/>
          </a:xfrm>
          <a:prstGeom prst="rect">
            <a:avLst/>
          </a:prstGeom>
          <a:ln w="38100">
            <a:solidFill>
              <a:srgbClr val="000000">
                <a:alpha val="39576"/>
              </a:srgbClr>
            </a:solidFill>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defRPr>
            </a:pPr>
            <a:endParaRPr sz="1687" dirty="0">
              <a:latin typeface="Helvetica"/>
              <a:ea typeface="Helvetica"/>
              <a:cs typeface="Helvetica"/>
            </a:endParaRPr>
          </a:p>
        </p:txBody>
      </p:sp>
      <p:sp>
        <p:nvSpPr>
          <p:cNvPr id="190" name="Shape 190"/>
          <p:cNvSpPr/>
          <p:nvPr/>
        </p:nvSpPr>
        <p:spPr>
          <a:xfrm>
            <a:off x="406120" y="2713246"/>
            <a:ext cx="1481175" cy="77893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lvl="0">
              <a:defRPr sz="1800"/>
            </a:pPr>
            <a:r>
              <a:rPr sz="2531" dirty="0">
                <a:latin typeface="Helvetica"/>
                <a:ea typeface="Helvetica"/>
                <a:cs typeface="Helvetica"/>
              </a:rPr>
              <a:t>New Test</a:t>
            </a:r>
          </a:p>
          <a:p>
            <a:pPr lvl="0">
              <a:defRPr sz="1800"/>
            </a:pPr>
            <a:r>
              <a:rPr sz="2531" dirty="0">
                <a:latin typeface="Helvetica"/>
                <a:ea typeface="Helvetica"/>
                <a:cs typeface="Helvetica"/>
              </a:rPr>
              <a:t>Document</a:t>
            </a:r>
          </a:p>
        </p:txBody>
      </p:sp>
      <p:sp>
        <p:nvSpPr>
          <p:cNvPr id="191" name="Shape 191"/>
          <p:cNvSpPr/>
          <p:nvPr/>
        </p:nvSpPr>
        <p:spPr>
          <a:xfrm>
            <a:off x="6012853" y="2432228"/>
            <a:ext cx="2869964" cy="1340968"/>
          </a:xfrm>
          <a:prstGeom prst="rect">
            <a:avLst/>
          </a:prstGeom>
          <a:ln w="38100">
            <a:solidFill>
              <a:srgbClr val="000000">
                <a:alpha val="39576"/>
              </a:srgbClr>
            </a:solidFill>
            <a:miter lim="400000"/>
          </a:ln>
          <a:effectLst>
            <a:outerShdw blurRad="38100" dist="25400" dir="5400000" rotWithShape="0">
              <a:srgbClr val="000000">
                <a:alpha val="50000"/>
              </a:srgbClr>
            </a:outerShdw>
          </a:effectLst>
        </p:spPr>
        <p:txBody>
          <a:bodyPr lIns="0" tIns="0" rIns="0" bIns="0" anchor="ctr"/>
          <a:lstStyle/>
          <a:p>
            <a:pPr lvl="0">
              <a:defRPr sz="2400">
                <a:solidFill>
                  <a:srgbClr val="FFFFFF"/>
                </a:solidFill>
              </a:defRPr>
            </a:pPr>
            <a:endParaRPr sz="1687" dirty="0">
              <a:latin typeface="Helvetica"/>
              <a:ea typeface="Helvetica"/>
              <a:cs typeface="Helvetica"/>
            </a:endParaRPr>
          </a:p>
        </p:txBody>
      </p:sp>
      <p:sp>
        <p:nvSpPr>
          <p:cNvPr id="192" name="Shape 192"/>
          <p:cNvSpPr/>
          <p:nvPr/>
        </p:nvSpPr>
        <p:spPr>
          <a:xfrm>
            <a:off x="6069340" y="2554417"/>
            <a:ext cx="2773108" cy="99314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p>
            <a:pPr lvl="0">
              <a:defRPr sz="1800"/>
            </a:pPr>
            <a:r>
              <a:rPr sz="2531" dirty="0">
                <a:latin typeface="Helvetica"/>
                <a:ea typeface="Helvetica"/>
                <a:cs typeface="Helvetica"/>
              </a:rPr>
              <a:t>Single</a:t>
            </a:r>
          </a:p>
          <a:p>
            <a:pPr lvl="0">
              <a:defRPr sz="1800"/>
            </a:pPr>
            <a:r>
              <a:rPr sz="2531" b="1" dirty="0">
                <a:solidFill>
                  <a:srgbClr val="861001"/>
                </a:solidFill>
                <a:latin typeface="Helvetica"/>
                <a:ea typeface="Helvetica"/>
                <a:cs typeface="Helvetica"/>
              </a:rPr>
              <a:t>Text</a:t>
            </a:r>
            <a:r>
              <a:rPr sz="2531" dirty="0">
                <a:latin typeface="Helvetica"/>
                <a:ea typeface="Helvetica"/>
                <a:cs typeface="Helvetica"/>
              </a:rPr>
              <a:t> Sequence</a:t>
            </a:r>
          </a:p>
        </p:txBody>
      </p:sp>
      <p:sp>
        <p:nvSpPr>
          <p:cNvPr id="193" name="Shape 193"/>
          <p:cNvSpPr/>
          <p:nvPr/>
        </p:nvSpPr>
        <p:spPr>
          <a:xfrm>
            <a:off x="2075548" y="3102712"/>
            <a:ext cx="3924828" cy="1"/>
          </a:xfrm>
          <a:prstGeom prst="line">
            <a:avLst/>
          </a:prstGeom>
          <a:ln w="38100">
            <a:solidFill>
              <a:srgbClr val="000000">
                <a:alpha val="39576"/>
              </a:srgbClr>
            </a:solidFill>
            <a:miter lim="400000"/>
            <a:tailEnd type="triangle"/>
          </a:ln>
        </p:spPr>
        <p:txBody>
          <a:bodyPr lIns="0" tIns="0" rIns="0" bIns="0" anchor="ctr"/>
          <a:lstStyle/>
          <a:p>
            <a:pPr lvl="0">
              <a:defRPr sz="2400"/>
            </a:pPr>
            <a:endParaRPr sz="1687" dirty="0">
              <a:latin typeface="Helvetica"/>
              <a:ea typeface="Helvetica"/>
              <a:cs typeface="Helvetica"/>
            </a:endParaRPr>
          </a:p>
        </p:txBody>
      </p:sp>
      <p:sp>
        <p:nvSpPr>
          <p:cNvPr id="194" name="Shape 194"/>
          <p:cNvSpPr/>
          <p:nvPr/>
        </p:nvSpPr>
        <p:spPr>
          <a:xfrm>
            <a:off x="6125176" y="4874180"/>
            <a:ext cx="2661435" cy="1074283"/>
          </a:xfrm>
          <a:prstGeom prst="rect">
            <a:avLst/>
          </a:prstGeom>
          <a:solidFill>
            <a:srgbClr val="DCDEE0">
              <a:alpha val="39576"/>
            </a:srgbClr>
          </a:solidFill>
          <a:ln w="38100">
            <a:solidFill>
              <a:srgbClr val="000000">
                <a:alpha val="39576"/>
              </a:srgbClr>
            </a:solidFill>
            <a:miter lim="400000"/>
          </a:ln>
          <a:effectLst>
            <a:outerShdw blurRad="38100" dist="25400" dir="5400000" rotWithShape="0">
              <a:srgbClr val="000000">
                <a:alpha val="50000"/>
              </a:srgbClr>
            </a:outerShdw>
          </a:effectLst>
        </p:spPr>
        <p:txBody>
          <a:bodyPr lIns="0" tIns="0" rIns="0" bIns="0" anchor="ctr"/>
          <a:lstStyle/>
          <a:p>
            <a:pPr lvl="0">
              <a:defRPr sz="2400"/>
            </a:pPr>
            <a:endParaRPr sz="1687" dirty="0">
              <a:latin typeface="Helvetica"/>
              <a:ea typeface="Helvetica"/>
              <a:cs typeface="Helvetica"/>
            </a:endParaRPr>
          </a:p>
        </p:txBody>
      </p:sp>
      <p:sp>
        <p:nvSpPr>
          <p:cNvPr id="195" name="Shape 195"/>
          <p:cNvSpPr/>
          <p:nvPr/>
        </p:nvSpPr>
        <p:spPr>
          <a:xfrm>
            <a:off x="6265407" y="4988656"/>
            <a:ext cx="2364430" cy="77893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lvl="0">
              <a:defRPr sz="1800"/>
            </a:pPr>
            <a:r>
              <a:rPr sz="2531" dirty="0">
                <a:latin typeface="Helvetica"/>
                <a:ea typeface="Helvetica"/>
                <a:cs typeface="Helvetica"/>
              </a:rPr>
              <a:t>Query Trained</a:t>
            </a:r>
          </a:p>
          <a:p>
            <a:pPr lvl="0">
              <a:defRPr sz="1800"/>
            </a:pPr>
            <a:r>
              <a:rPr sz="2531" dirty="0">
                <a:latin typeface="Helvetica"/>
                <a:ea typeface="Helvetica"/>
                <a:cs typeface="Helvetica"/>
              </a:rPr>
              <a:t>Statistical Model</a:t>
            </a:r>
          </a:p>
        </p:txBody>
      </p:sp>
      <p:sp>
        <p:nvSpPr>
          <p:cNvPr id="196" name="Shape 196"/>
          <p:cNvSpPr/>
          <p:nvPr/>
        </p:nvSpPr>
        <p:spPr>
          <a:xfrm>
            <a:off x="7430252" y="3784235"/>
            <a:ext cx="1" cy="1101072"/>
          </a:xfrm>
          <a:prstGeom prst="line">
            <a:avLst/>
          </a:prstGeom>
          <a:ln w="38100">
            <a:solidFill>
              <a:srgbClr val="000000">
                <a:alpha val="39576"/>
              </a:srgbClr>
            </a:solidFill>
            <a:prstDash val="sysDot"/>
            <a:miter lim="400000"/>
            <a:tailEnd type="triangle"/>
          </a:ln>
        </p:spPr>
        <p:txBody>
          <a:bodyPr lIns="0" tIns="0" rIns="0" bIns="0" anchor="ctr"/>
          <a:lstStyle/>
          <a:p>
            <a:pPr lvl="0">
              <a:defRPr sz="2400"/>
            </a:pPr>
            <a:endParaRPr sz="1687" dirty="0">
              <a:latin typeface="Helvetica"/>
              <a:ea typeface="Helvetica"/>
              <a:cs typeface="Helvetica"/>
            </a:endParaRPr>
          </a:p>
        </p:txBody>
      </p:sp>
      <p:sp>
        <p:nvSpPr>
          <p:cNvPr id="197" name="Shape 197"/>
          <p:cNvSpPr/>
          <p:nvPr/>
        </p:nvSpPr>
        <p:spPr>
          <a:xfrm>
            <a:off x="2696083" y="4874180"/>
            <a:ext cx="2661436" cy="1074283"/>
          </a:xfrm>
          <a:prstGeom prst="rect">
            <a:avLst/>
          </a:prstGeom>
          <a:solidFill>
            <a:srgbClr val="DCDEE0">
              <a:alpha val="39576"/>
            </a:srgbClr>
          </a:solidFill>
          <a:ln w="38100">
            <a:solidFill>
              <a:srgbClr val="000000">
                <a:alpha val="39576"/>
              </a:srgbClr>
            </a:solidFill>
            <a:miter lim="400000"/>
          </a:ln>
          <a:effectLst>
            <a:outerShdw blurRad="38100" dist="25400" dir="5400000" rotWithShape="0">
              <a:srgbClr val="000000">
                <a:alpha val="50000"/>
              </a:srgbClr>
            </a:outerShdw>
          </a:effectLst>
        </p:spPr>
        <p:txBody>
          <a:bodyPr lIns="0" tIns="0" rIns="0" bIns="0" anchor="ctr"/>
          <a:lstStyle/>
          <a:p>
            <a:pPr lvl="0">
              <a:defRPr sz="2400"/>
            </a:pPr>
            <a:endParaRPr sz="1687" dirty="0">
              <a:latin typeface="Helvetica"/>
              <a:ea typeface="Helvetica"/>
              <a:cs typeface="Helvetica"/>
            </a:endParaRPr>
          </a:p>
        </p:txBody>
      </p:sp>
      <p:sp>
        <p:nvSpPr>
          <p:cNvPr id="198" name="Shape 198"/>
          <p:cNvSpPr/>
          <p:nvPr/>
        </p:nvSpPr>
        <p:spPr>
          <a:xfrm>
            <a:off x="2772670" y="4988656"/>
            <a:ext cx="2510303" cy="77893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lvl="0">
              <a:defRPr sz="1800"/>
            </a:pPr>
            <a:r>
              <a:rPr sz="2531" dirty="0">
                <a:latin typeface="Helvetica"/>
                <a:ea typeface="Helvetica"/>
                <a:cs typeface="Helvetica"/>
              </a:rPr>
              <a:t>Inferred Probable</a:t>
            </a:r>
          </a:p>
          <a:p>
            <a:pPr lvl="0">
              <a:defRPr sz="1800"/>
            </a:pPr>
            <a:r>
              <a:rPr sz="2531" b="1" dirty="0">
                <a:solidFill>
                  <a:srgbClr val="861001"/>
                </a:solidFill>
                <a:latin typeface="Helvetica"/>
                <a:ea typeface="Helvetica"/>
                <a:cs typeface="Helvetica"/>
              </a:rPr>
              <a:t>Text</a:t>
            </a:r>
          </a:p>
        </p:txBody>
      </p:sp>
      <p:sp>
        <p:nvSpPr>
          <p:cNvPr id="199" name="Shape 199"/>
          <p:cNvSpPr/>
          <p:nvPr/>
        </p:nvSpPr>
        <p:spPr>
          <a:xfrm flipH="1">
            <a:off x="5368078" y="5411321"/>
            <a:ext cx="746540" cy="1"/>
          </a:xfrm>
          <a:prstGeom prst="line">
            <a:avLst/>
          </a:prstGeom>
          <a:ln w="38100">
            <a:solidFill>
              <a:srgbClr val="000000">
                <a:alpha val="39576"/>
              </a:srgbClr>
            </a:solidFill>
            <a:miter lim="400000"/>
            <a:tailEnd type="triangle"/>
          </a:ln>
        </p:spPr>
        <p:txBody>
          <a:bodyPr lIns="0" tIns="0" rIns="0" bIns="0" anchor="ctr"/>
          <a:lstStyle/>
          <a:p>
            <a:pPr lvl="0">
              <a:defRPr sz="2400"/>
            </a:pPr>
            <a:endParaRPr sz="1687" dirty="0">
              <a:latin typeface="Helvetica"/>
              <a:ea typeface="Helvetica"/>
              <a:cs typeface="Helvetica"/>
            </a:endParaRPr>
          </a:p>
        </p:txBody>
      </p:sp>
      <p:sp>
        <p:nvSpPr>
          <p:cNvPr id="200" name="Shape 200"/>
          <p:cNvSpPr/>
          <p:nvPr/>
        </p:nvSpPr>
        <p:spPr>
          <a:xfrm>
            <a:off x="159904" y="4874180"/>
            <a:ext cx="2161669" cy="1074283"/>
          </a:xfrm>
          <a:prstGeom prst="rect">
            <a:avLst/>
          </a:prstGeom>
          <a:solidFill>
            <a:srgbClr val="DCDEE0">
              <a:alpha val="39576"/>
            </a:srgbClr>
          </a:solidFill>
          <a:ln w="38100">
            <a:solidFill>
              <a:srgbClr val="000000">
                <a:alpha val="39576"/>
              </a:srgbClr>
            </a:solidFill>
            <a:miter lim="400000"/>
          </a:ln>
          <a:effectLst>
            <a:outerShdw blurRad="38100" dist="25400" dir="5400000" rotWithShape="0">
              <a:srgbClr val="000000">
                <a:alpha val="50000"/>
              </a:srgbClr>
            </a:outerShdw>
          </a:effectLst>
        </p:spPr>
        <p:txBody>
          <a:bodyPr lIns="0" tIns="0" rIns="0" bIns="0" anchor="ctr"/>
          <a:lstStyle/>
          <a:p>
            <a:pPr lvl="0">
              <a:defRPr sz="2400"/>
            </a:pPr>
            <a:endParaRPr sz="1687" dirty="0">
              <a:latin typeface="Helvetica"/>
              <a:ea typeface="Helvetica"/>
              <a:cs typeface="Helvetica"/>
            </a:endParaRPr>
          </a:p>
        </p:txBody>
      </p:sp>
      <p:sp>
        <p:nvSpPr>
          <p:cNvPr id="201" name="Shape 201"/>
          <p:cNvSpPr/>
          <p:nvPr/>
        </p:nvSpPr>
        <p:spPr>
          <a:xfrm>
            <a:off x="275473" y="4988656"/>
            <a:ext cx="2019784" cy="77893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lvl="0">
              <a:defRPr sz="1800"/>
            </a:pPr>
            <a:r>
              <a:rPr sz="2531" dirty="0">
                <a:latin typeface="Helvetica"/>
                <a:ea typeface="Helvetica"/>
                <a:cs typeface="Helvetica"/>
              </a:rPr>
              <a:t>Parse Events </a:t>
            </a:r>
          </a:p>
          <a:p>
            <a:pPr lvl="0">
              <a:defRPr sz="1800"/>
            </a:pPr>
            <a:r>
              <a:rPr sz="2531" dirty="0">
                <a:latin typeface="Helvetica"/>
                <a:ea typeface="Helvetica"/>
                <a:cs typeface="Helvetica"/>
              </a:rPr>
              <a:t>from Text</a:t>
            </a:r>
          </a:p>
        </p:txBody>
      </p:sp>
      <p:sp>
        <p:nvSpPr>
          <p:cNvPr id="202" name="Shape 202"/>
          <p:cNvSpPr/>
          <p:nvPr/>
        </p:nvSpPr>
        <p:spPr>
          <a:xfrm flipH="1">
            <a:off x="2320170" y="5378121"/>
            <a:ext cx="356202" cy="1"/>
          </a:xfrm>
          <a:prstGeom prst="line">
            <a:avLst/>
          </a:prstGeom>
          <a:ln w="38100">
            <a:solidFill>
              <a:srgbClr val="000000">
                <a:alpha val="39576"/>
              </a:srgbClr>
            </a:solidFill>
            <a:miter lim="400000"/>
            <a:tailEnd type="triangle"/>
          </a:ln>
        </p:spPr>
        <p:txBody>
          <a:bodyPr lIns="0" tIns="0" rIns="0" bIns="0" anchor="ctr"/>
          <a:lstStyle/>
          <a:p>
            <a:pPr lvl="0">
              <a:defRPr sz="2400"/>
            </a:pPr>
            <a:endParaRPr sz="1687" dirty="0">
              <a:latin typeface="Helvetica"/>
              <a:ea typeface="Helvetica"/>
              <a:cs typeface="Helvetica"/>
            </a:endParaRPr>
          </a:p>
        </p:txBody>
      </p:sp>
      <p:sp>
        <p:nvSpPr>
          <p:cNvPr id="203" name="Shape 203"/>
          <p:cNvSpPr/>
          <p:nvPr/>
        </p:nvSpPr>
        <p:spPr>
          <a:xfrm>
            <a:off x="1918420" y="3306058"/>
            <a:ext cx="4507780" cy="1947713"/>
          </a:xfrm>
          <a:prstGeom prst="rect">
            <a:avLst/>
          </a:prstGeom>
          <a:solidFill>
            <a:srgbClr val="FFFFFF"/>
          </a:solidFill>
          <a:ln w="88900">
            <a:solidFill/>
            <a:miter lim="400000"/>
          </a:ln>
          <a:effectLst>
            <a:outerShdw blurRad="38100" dist="254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0" tIns="0" rIns="0" bIns="0" anchor="ctr">
            <a:spAutoFit/>
          </a:bodyPr>
          <a:lstStyle/>
          <a:p>
            <a:pPr lvl="0" algn="ctr">
              <a:defRPr sz="1800"/>
            </a:pPr>
            <a:r>
              <a:rPr sz="3164" b="1" dirty="0">
                <a:solidFill>
                  <a:srgbClr val="861001"/>
                </a:solidFill>
                <a:latin typeface="Helvetica"/>
                <a:ea typeface="Helvetica"/>
                <a:cs typeface="Helvetica"/>
              </a:rPr>
              <a:t>What if we use </a:t>
            </a:r>
          </a:p>
          <a:p>
            <a:pPr lvl="0" algn="ctr">
              <a:defRPr sz="1800"/>
            </a:pPr>
            <a:r>
              <a:rPr sz="3164" b="1" dirty="0">
                <a:solidFill>
                  <a:srgbClr val="861001"/>
                </a:solidFill>
                <a:latin typeface="Helvetica"/>
                <a:ea typeface="Helvetica"/>
                <a:cs typeface="Helvetica"/>
              </a:rPr>
              <a:t>raw text </a:t>
            </a:r>
          </a:p>
          <a:p>
            <a:pPr lvl="0" algn="ctr">
              <a:defRPr sz="1800"/>
            </a:pPr>
            <a:r>
              <a:rPr sz="3164" b="1" dirty="0">
                <a:solidFill>
                  <a:srgbClr val="861001"/>
                </a:solidFill>
                <a:latin typeface="Helvetica"/>
                <a:ea typeface="Helvetica"/>
                <a:cs typeface="Helvetica"/>
              </a:rPr>
              <a:t>as our </a:t>
            </a:r>
          </a:p>
          <a:p>
            <a:pPr lvl="0" algn="ctr">
              <a:defRPr sz="1800"/>
            </a:pPr>
            <a:r>
              <a:rPr sz="3164" b="1" dirty="0">
                <a:solidFill>
                  <a:srgbClr val="861001"/>
                </a:solidFill>
                <a:latin typeface="Helvetica"/>
                <a:ea typeface="Helvetica"/>
                <a:cs typeface="Helvetica"/>
              </a:rPr>
              <a:t>event representation?</a:t>
            </a:r>
          </a:p>
        </p:txBody>
      </p:sp>
    </p:spTree>
    <p:extLst>
      <p:ext uri="{BB962C8B-B14F-4D97-AF65-F5344CB8AC3E}">
        <p14:creationId xmlns:p14="http://schemas.microsoft.com/office/powerpoint/2010/main" xmlns="" val="1242802520"/>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p:cNvSpPr>
          <p:nvPr>
            <p:ph type="body" idx="1"/>
          </p:nvPr>
        </p:nvSpPr>
        <p:spPr>
          <a:xfrm>
            <a:off x="669727" y="1821656"/>
            <a:ext cx="7804547" cy="4420195"/>
          </a:xfrm>
          <a:prstGeom prst="rect">
            <a:avLst/>
          </a:prstGeom>
        </p:spPr>
        <p:txBody>
          <a:bodyPr/>
          <a:lstStyle/>
          <a:p>
            <a:pPr marL="303846" indent="-303846">
              <a:defRPr sz="1800"/>
            </a:pPr>
            <a:r>
              <a:rPr sz="2800" dirty="0"/>
              <a:t>“Skip-Thought Vectors”</a:t>
            </a:r>
            <a:r>
              <a:rPr lang="en-US" sz="2800" dirty="0"/>
              <a:t> </a:t>
            </a:r>
            <a:r>
              <a:rPr lang="fr-FR" sz="2800" dirty="0"/>
              <a:t>(</a:t>
            </a:r>
            <a:r>
              <a:rPr lang="fr-FR" sz="2800" dirty="0" err="1"/>
              <a:t>Kiros</a:t>
            </a:r>
            <a:r>
              <a:rPr lang="fr-FR" sz="2800" dirty="0"/>
              <a:t> et al., NIPS 2015)</a:t>
            </a:r>
            <a:endParaRPr sz="2800" dirty="0"/>
          </a:p>
          <a:p>
            <a:pPr marL="616374" lvl="1" indent="-303846">
              <a:defRPr sz="1800"/>
            </a:pPr>
            <a:r>
              <a:rPr lang="en-US" sz="2400" dirty="0"/>
              <a:t>Use LSTMs to e</a:t>
            </a:r>
            <a:r>
              <a:rPr sz="2400" dirty="0"/>
              <a:t>ncode whole sentences into low</a:t>
            </a:r>
            <a:r>
              <a:rPr lang="en-US" sz="2400" dirty="0"/>
              <a:t>er</a:t>
            </a:r>
            <a:r>
              <a:rPr sz="2400" dirty="0"/>
              <a:t>-dimensional vector</a:t>
            </a:r>
            <a:r>
              <a:rPr lang="en-US" sz="2400" dirty="0"/>
              <a:t>s.</a:t>
            </a:r>
          </a:p>
          <a:p>
            <a:pPr marL="616374" lvl="1" indent="-303846">
              <a:defRPr sz="1800"/>
            </a:pPr>
            <a:r>
              <a:rPr lang="en-US" sz="2400" dirty="0"/>
              <a:t>Vectors </a:t>
            </a:r>
            <a:r>
              <a:rPr sz="2400" dirty="0"/>
              <a:t>trained to </a:t>
            </a:r>
            <a:r>
              <a:rPr lang="en-US" sz="2400" dirty="0"/>
              <a:t>predict</a:t>
            </a:r>
            <a:r>
              <a:rPr sz="2400" dirty="0"/>
              <a:t> previous</a:t>
            </a:r>
            <a:r>
              <a:rPr lang="en-US" sz="2400" dirty="0"/>
              <a:t> and </a:t>
            </a:r>
            <a:r>
              <a:rPr sz="2400" dirty="0"/>
              <a:t>next sentences.</a:t>
            </a:r>
            <a:endParaRPr lang="en-US" sz="2400" dirty="0"/>
          </a:p>
          <a:p>
            <a:pPr marL="216324" indent="-303846">
              <a:defRPr sz="1800"/>
            </a:pPr>
            <a:r>
              <a:rPr lang="en-US" sz="2800" dirty="0"/>
              <a:t>How well can such sentence-level language models infer events?</a:t>
            </a:r>
          </a:p>
          <a:p>
            <a:pPr marL="216324" indent="-303846">
              <a:defRPr sz="1800"/>
            </a:pPr>
            <a:endParaRPr sz="2861" dirty="0"/>
          </a:p>
        </p:txBody>
      </p:sp>
      <p:sp>
        <p:nvSpPr>
          <p:cNvPr id="215" name="Shape 21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fld id="{86CB4B4D-7CA3-9044-876B-883B54F8677D}" type="slidenum">
              <a:rPr/>
              <a:pPr lvl="0"/>
              <a:t>46</a:t>
            </a:fld>
            <a:endParaRPr/>
          </a:p>
        </p:txBody>
      </p:sp>
      <p:sp>
        <p:nvSpPr>
          <p:cNvPr id="3" name="Rectangle 2"/>
          <p:cNvSpPr/>
          <p:nvPr/>
        </p:nvSpPr>
        <p:spPr>
          <a:xfrm>
            <a:off x="1727718" y="131249"/>
            <a:ext cx="5839408" cy="1200329"/>
          </a:xfrm>
          <a:prstGeom prst="rect">
            <a:avLst/>
          </a:prstGeom>
        </p:spPr>
        <p:txBody>
          <a:bodyPr wrap="square">
            <a:spAutoFit/>
          </a:bodyPr>
          <a:lstStyle/>
          <a:p>
            <a:pPr algn="ctr"/>
            <a:r>
              <a:rPr lang="en-US" sz="3600" dirty="0">
                <a:solidFill>
                  <a:srgbClr val="2600FF"/>
                </a:solidFill>
              </a:rPr>
              <a:t>Sentence-Level </a:t>
            </a:r>
            <a:br>
              <a:rPr lang="en-US" sz="3600" dirty="0">
                <a:solidFill>
                  <a:srgbClr val="2600FF"/>
                </a:solidFill>
              </a:rPr>
            </a:br>
            <a:r>
              <a:rPr lang="en-US" sz="3600" dirty="0">
                <a:solidFill>
                  <a:srgbClr val="2600FF"/>
                </a:solidFill>
              </a:rPr>
              <a:t>Neural Language Models</a:t>
            </a:r>
          </a:p>
        </p:txBody>
      </p:sp>
    </p:spTree>
    <p:extLst>
      <p:ext uri="{BB962C8B-B14F-4D97-AF65-F5344CB8AC3E}">
        <p14:creationId xmlns:p14="http://schemas.microsoft.com/office/powerpoint/2010/main" xmlns="" val="536087815"/>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p:cNvSpPr>
          <p:nvPr>
            <p:ph type="title"/>
          </p:nvPr>
        </p:nvSpPr>
        <p:spPr>
          <a:prstGeom prst="rect">
            <a:avLst/>
          </a:prstGeom>
        </p:spPr>
        <p:txBody>
          <a:bodyPr/>
          <a:lstStyle/>
          <a:p>
            <a:pPr lvl="0">
              <a:defRPr sz="1800"/>
            </a:pPr>
            <a:r>
              <a:rPr lang="en-US" sz="4400" dirty="0"/>
              <a:t>LSTM </a:t>
            </a:r>
            <a:r>
              <a:rPr sz="4400" dirty="0"/>
              <a:t>Event System</a:t>
            </a:r>
            <a:r>
              <a:rPr lang="en-US" sz="4400" dirty="0"/>
              <a:t/>
            </a:r>
            <a:br>
              <a:rPr lang="en-US" sz="4400" dirty="0"/>
            </a:br>
            <a:r>
              <a:rPr lang="en-US" sz="3200" dirty="0"/>
              <a:t>(</a:t>
            </a:r>
            <a:r>
              <a:rPr lang="en-US" sz="3200" dirty="0" err="1"/>
              <a:t>Pichotta</a:t>
            </a:r>
            <a:r>
              <a:rPr lang="en-US" sz="3200" dirty="0"/>
              <a:t> &amp; Mooney, AAAI 2016)</a:t>
            </a:r>
            <a:endParaRPr sz="4400" dirty="0"/>
          </a:p>
        </p:txBody>
      </p:sp>
      <p:sp>
        <p:nvSpPr>
          <p:cNvPr id="265" name="Shape 26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fld id="{86CB4B4D-7CA3-9044-876B-883B54F8677D}" type="slidenum">
              <a:rPr/>
              <a:pPr lvl="0"/>
              <a:t>47</a:t>
            </a:fld>
            <a:endParaRPr/>
          </a:p>
        </p:txBody>
      </p:sp>
      <p:sp>
        <p:nvSpPr>
          <p:cNvPr id="266" name="Shape 266"/>
          <p:cNvSpPr/>
          <p:nvPr/>
        </p:nvSpPr>
        <p:spPr>
          <a:xfrm>
            <a:off x="2441946" y="2497824"/>
            <a:ext cx="3502562" cy="778931"/>
          </a:xfrm>
          <a:prstGeom prst="rect">
            <a:avLst/>
          </a:prstGeom>
          <a:ln w="25400">
            <a:solidFill/>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lvl="0">
              <a:defRPr sz="1800"/>
            </a:pPr>
            <a:r>
              <a:rPr sz="2531" dirty="0">
                <a:latin typeface="Helvetica"/>
                <a:ea typeface="Helvetica"/>
                <a:cs typeface="Helvetica"/>
              </a:rPr>
              <a:t>jumped(jim, from plane);</a:t>
            </a:r>
          </a:p>
          <a:p>
            <a:pPr lvl="0" algn="l">
              <a:defRPr sz="1800"/>
            </a:pPr>
            <a:r>
              <a:rPr sz="2531" dirty="0">
                <a:latin typeface="Helvetica"/>
                <a:ea typeface="Helvetica"/>
                <a:cs typeface="Helvetica"/>
              </a:rPr>
              <a:t>opened(he, parachute)</a:t>
            </a:r>
          </a:p>
        </p:txBody>
      </p:sp>
      <p:sp>
        <p:nvSpPr>
          <p:cNvPr id="267" name="Shape 267"/>
          <p:cNvSpPr/>
          <p:nvPr/>
        </p:nvSpPr>
        <p:spPr>
          <a:xfrm>
            <a:off x="1132369" y="1775839"/>
            <a:ext cx="6426439" cy="461601"/>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0">
              <a:defRPr sz="1800"/>
            </a:pPr>
            <a:r>
              <a:rPr sz="2531" dirty="0">
                <a:latin typeface="Helvetica"/>
                <a:ea typeface="Helvetica"/>
                <a:cs typeface="Helvetica"/>
              </a:rPr>
              <a:t>Predict an event from a sequence of events.</a:t>
            </a:r>
          </a:p>
        </p:txBody>
      </p:sp>
      <p:grpSp>
        <p:nvGrpSpPr>
          <p:cNvPr id="270" name="Group 270"/>
          <p:cNvGrpSpPr/>
          <p:nvPr/>
        </p:nvGrpSpPr>
        <p:grpSpPr>
          <a:xfrm>
            <a:off x="3763431" y="3339212"/>
            <a:ext cx="867225" cy="650871"/>
            <a:chOff x="38523" y="0"/>
            <a:chExt cx="1233384" cy="925682"/>
          </a:xfrm>
        </p:grpSpPr>
        <p:sp>
          <p:nvSpPr>
            <p:cNvPr id="268" name="Shape 268"/>
            <p:cNvSpPr/>
            <p:nvPr/>
          </p:nvSpPr>
          <p:spPr>
            <a:xfrm>
              <a:off x="38523" y="371776"/>
              <a:ext cx="1233384" cy="553906"/>
            </a:xfrm>
            <a:prstGeom prst="rect">
              <a:avLst/>
            </a:prstGeom>
            <a:solidFill>
              <a:srgbClr val="C1D6FF"/>
            </a:solid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p>
              <a:pPr lvl="0">
                <a:defRPr sz="1800"/>
              </a:pPr>
              <a:r>
                <a:rPr sz="2531" dirty="0">
                  <a:latin typeface="Helvetica"/>
                  <a:ea typeface="Helvetica"/>
                  <a:cs typeface="Helvetica"/>
                </a:rPr>
                <a:t>LSTM</a:t>
              </a:r>
            </a:p>
          </p:txBody>
        </p:sp>
        <p:sp>
          <p:nvSpPr>
            <p:cNvPr id="269" name="Shape 269"/>
            <p:cNvSpPr/>
            <p:nvPr/>
          </p:nvSpPr>
          <p:spPr>
            <a:xfrm flipH="1">
              <a:off x="654151" y="0"/>
              <a:ext cx="1" cy="279045"/>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lvl="0">
                <a:defRPr sz="2400"/>
              </a:pPr>
              <a:endParaRPr sz="1687" dirty="0">
                <a:latin typeface="Helvetica"/>
                <a:ea typeface="Helvetica"/>
                <a:cs typeface="Helvetica"/>
              </a:endParaRPr>
            </a:p>
          </p:txBody>
        </p:sp>
      </p:grpSp>
      <p:grpSp>
        <p:nvGrpSpPr>
          <p:cNvPr id="273" name="Group 273"/>
          <p:cNvGrpSpPr/>
          <p:nvPr/>
        </p:nvGrpSpPr>
        <p:grpSpPr>
          <a:xfrm>
            <a:off x="2572304" y="4053587"/>
            <a:ext cx="3252493" cy="643019"/>
            <a:chOff x="93265" y="0"/>
            <a:chExt cx="4625767" cy="914516"/>
          </a:xfrm>
        </p:grpSpPr>
        <p:sp>
          <p:nvSpPr>
            <p:cNvPr id="271" name="Shape 271"/>
            <p:cNvSpPr/>
            <p:nvPr/>
          </p:nvSpPr>
          <p:spPr>
            <a:xfrm>
              <a:off x="93265" y="360609"/>
              <a:ext cx="4625767" cy="55390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p>
              <a:pPr lvl="0">
                <a:defRPr sz="1800"/>
              </a:pPr>
              <a:r>
                <a:rPr sz="2531" dirty="0">
                  <a:latin typeface="Helvetica"/>
                  <a:ea typeface="Helvetica"/>
                  <a:cs typeface="Helvetica"/>
                </a:rPr>
                <a:t>landed(jim, on ground)</a:t>
              </a:r>
            </a:p>
          </p:txBody>
        </p:sp>
        <p:sp>
          <p:nvSpPr>
            <p:cNvPr id="272" name="Shape 272"/>
            <p:cNvSpPr/>
            <p:nvPr/>
          </p:nvSpPr>
          <p:spPr>
            <a:xfrm>
              <a:off x="2402941" y="0"/>
              <a:ext cx="1" cy="279045"/>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lvl="0">
                <a:defRPr sz="2400"/>
              </a:pPr>
              <a:endParaRPr sz="1687" dirty="0">
                <a:latin typeface="Helvetica"/>
                <a:ea typeface="Helvetica"/>
                <a:cs typeface="Helvetica"/>
              </a:endParaRPr>
            </a:p>
          </p:txBody>
        </p:sp>
      </p:grpSp>
      <p:grpSp>
        <p:nvGrpSpPr>
          <p:cNvPr id="38" name="Group 276"/>
          <p:cNvGrpSpPr/>
          <p:nvPr/>
        </p:nvGrpSpPr>
        <p:grpSpPr>
          <a:xfrm>
            <a:off x="3856777" y="4736013"/>
            <a:ext cx="820738" cy="689724"/>
            <a:chOff x="40046" y="0"/>
            <a:chExt cx="1228209" cy="937982"/>
          </a:xfrm>
        </p:grpSpPr>
        <p:sp>
          <p:nvSpPr>
            <p:cNvPr id="39" name="Shape 274"/>
            <p:cNvSpPr/>
            <p:nvPr/>
          </p:nvSpPr>
          <p:spPr>
            <a:xfrm>
              <a:off x="40046" y="435713"/>
              <a:ext cx="1228209" cy="502269"/>
            </a:xfrm>
            <a:prstGeom prst="rect">
              <a:avLst/>
            </a:prstGeom>
            <a:solidFill>
              <a:srgbClr val="A7C2A8"/>
            </a:solid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p>
              <a:pPr algn="ctr" defTabSz="584200" fontAlgn="auto">
                <a:spcBef>
                  <a:spcPts val="0"/>
                </a:spcBef>
                <a:spcAft>
                  <a:spcPts val="0"/>
                </a:spcAft>
                <a:defRPr sz="1800"/>
              </a:pPr>
              <a:r>
                <a:rPr sz="2400" kern="0" dirty="0">
                  <a:solidFill>
                    <a:sysClr val="windowText" lastClr="000000"/>
                  </a:solidFill>
                  <a:latin typeface="Helvetica"/>
                  <a:ea typeface="Helvetica"/>
                  <a:cs typeface="Helvetica"/>
                  <a:sym typeface="Helvetica Light"/>
                </a:rPr>
                <a:t>LSTM</a:t>
              </a:r>
            </a:p>
          </p:txBody>
        </p:sp>
        <p:sp>
          <p:nvSpPr>
            <p:cNvPr id="40" name="Shape 275"/>
            <p:cNvSpPr/>
            <p:nvPr/>
          </p:nvSpPr>
          <p:spPr>
            <a:xfrm flipH="1">
              <a:off x="654151" y="0"/>
              <a:ext cx="1" cy="279045"/>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fontAlgn="auto">
                <a:spcBef>
                  <a:spcPts val="0"/>
                </a:spcBef>
                <a:spcAft>
                  <a:spcPts val="0"/>
                </a:spcAft>
                <a:defRPr sz="2400"/>
              </a:pPr>
              <a:endParaRPr sz="2400" kern="0" dirty="0">
                <a:solidFill>
                  <a:sysClr val="windowText" lastClr="000000"/>
                </a:solidFill>
                <a:latin typeface="Helvetica"/>
                <a:ea typeface="Helvetica"/>
                <a:cs typeface="Helvetica"/>
                <a:sym typeface="Helvetica Light"/>
              </a:endParaRPr>
            </a:p>
          </p:txBody>
        </p:sp>
      </p:grpSp>
      <p:grpSp>
        <p:nvGrpSpPr>
          <p:cNvPr id="41" name="Group 279"/>
          <p:cNvGrpSpPr/>
          <p:nvPr/>
        </p:nvGrpSpPr>
        <p:grpSpPr>
          <a:xfrm>
            <a:off x="2441946" y="5465145"/>
            <a:ext cx="3767057" cy="738171"/>
            <a:chOff x="-51603" y="0"/>
            <a:chExt cx="5977109" cy="838592"/>
          </a:xfrm>
        </p:grpSpPr>
        <p:sp>
          <p:nvSpPr>
            <p:cNvPr id="42" name="Shape 277"/>
            <p:cNvSpPr/>
            <p:nvPr/>
          </p:nvSpPr>
          <p:spPr>
            <a:xfrm>
              <a:off x="-51603" y="419016"/>
              <a:ext cx="5977109" cy="419576"/>
            </a:xfrm>
            <a:prstGeom prst="rect">
              <a:avLst/>
            </a:prstGeom>
            <a:noFill/>
            <a:ln w="25400" cap="flat">
              <a:solidFill>
                <a:srgbClr val="000000"/>
              </a:solidFill>
              <a:prstDash val="solid"/>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p>
              <a:pPr algn="ctr" defTabSz="584200" fontAlgn="auto">
                <a:spcBef>
                  <a:spcPts val="0"/>
                </a:spcBef>
                <a:spcAft>
                  <a:spcPts val="0"/>
                </a:spcAft>
                <a:defRPr sz="1800"/>
              </a:pPr>
              <a:r>
                <a:rPr sz="2400" kern="0" dirty="0">
                  <a:solidFill>
                    <a:sysClr val="windowText" lastClr="000000"/>
                  </a:solidFill>
                  <a:latin typeface="Helvetica"/>
                  <a:ea typeface="Helvetica"/>
                  <a:cs typeface="Helvetica"/>
                  <a:sym typeface="Helvetica Light"/>
                </a:rPr>
                <a:t>“Jim landed on the ground.”</a:t>
              </a:r>
            </a:p>
          </p:txBody>
        </p:sp>
        <p:sp>
          <p:nvSpPr>
            <p:cNvPr id="43" name="Shape 278"/>
            <p:cNvSpPr/>
            <p:nvPr/>
          </p:nvSpPr>
          <p:spPr>
            <a:xfrm>
              <a:off x="2936951" y="0"/>
              <a:ext cx="1" cy="279045"/>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lgn="ctr" defTabSz="584200" fontAlgn="auto">
                <a:spcBef>
                  <a:spcPts val="0"/>
                </a:spcBef>
                <a:spcAft>
                  <a:spcPts val="0"/>
                </a:spcAft>
                <a:defRPr sz="2400"/>
              </a:pPr>
              <a:endParaRPr sz="2400" kern="0" dirty="0">
                <a:solidFill>
                  <a:sysClr val="windowText" lastClr="000000"/>
                </a:solidFill>
                <a:latin typeface="Helvetica"/>
                <a:ea typeface="Helvetica"/>
                <a:cs typeface="Helvetica"/>
                <a:sym typeface="Helvetica Light"/>
              </a:endParaRPr>
            </a:p>
          </p:txBody>
        </p:sp>
      </p:grpSp>
      <p:sp>
        <p:nvSpPr>
          <p:cNvPr id="2" name="TextBox 1"/>
          <p:cNvSpPr txBox="1"/>
          <p:nvPr/>
        </p:nvSpPr>
        <p:spPr>
          <a:xfrm>
            <a:off x="6098960" y="4548573"/>
            <a:ext cx="2814222" cy="1200329"/>
          </a:xfrm>
          <a:prstGeom prst="rect">
            <a:avLst/>
          </a:prstGeom>
          <a:noFill/>
        </p:spPr>
        <p:txBody>
          <a:bodyPr wrap="square" rtlCol="0">
            <a:spAutoFit/>
          </a:bodyPr>
          <a:lstStyle/>
          <a:p>
            <a:r>
              <a:rPr lang="en-US" sz="2400" dirty="0"/>
              <a:t>Optionally use another LSTM to translate event to text</a:t>
            </a:r>
          </a:p>
        </p:txBody>
      </p:sp>
    </p:spTree>
    <p:extLst>
      <p:ext uri="{BB962C8B-B14F-4D97-AF65-F5344CB8AC3E}">
        <p14:creationId xmlns:p14="http://schemas.microsoft.com/office/powerpoint/2010/main" xmlns="" val="88264041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animBg="1" advAuto="0"/>
      <p:bldP spid="270" grpId="0" animBg="1" advAuto="0"/>
      <p:bldP spid="273" grpId="0" animBg="1" advAuto="0"/>
      <p:bldP spid="38" grpId="0" animBg="1" advAuto="0"/>
      <p:bldP spid="41" grpId="0" animBg="1" advAuto="0"/>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Shape 284"/>
          <p:cNvSpPr>
            <a:spLocks noGrp="1"/>
          </p:cNvSpPr>
          <p:nvPr>
            <p:ph type="title"/>
          </p:nvPr>
        </p:nvSpPr>
        <p:spPr>
          <a:prstGeom prst="rect">
            <a:avLst/>
          </a:prstGeom>
        </p:spPr>
        <p:txBody>
          <a:bodyPr/>
          <a:lstStyle/>
          <a:p>
            <a:pPr lvl="0">
              <a:defRPr sz="1800"/>
            </a:pPr>
            <a:r>
              <a:rPr lang="en-US" sz="4400" dirty="0"/>
              <a:t>LSTM </a:t>
            </a:r>
            <a:r>
              <a:rPr sz="4400" dirty="0"/>
              <a:t>Text System</a:t>
            </a:r>
            <a:r>
              <a:rPr lang="en-US" sz="4400" dirty="0"/>
              <a:t/>
            </a:r>
            <a:br>
              <a:rPr lang="en-US" sz="4400" dirty="0"/>
            </a:br>
            <a:r>
              <a:rPr lang="en-US" sz="3200" dirty="0"/>
              <a:t>(</a:t>
            </a:r>
            <a:r>
              <a:rPr lang="en-US" sz="3200" dirty="0" err="1"/>
              <a:t>Pichotta</a:t>
            </a:r>
            <a:r>
              <a:rPr lang="en-US" sz="3200" dirty="0"/>
              <a:t> &amp; Mooney, ACL 2016)</a:t>
            </a:r>
            <a:endParaRPr sz="3200" dirty="0"/>
          </a:p>
        </p:txBody>
      </p:sp>
      <p:sp>
        <p:nvSpPr>
          <p:cNvPr id="285" name="Shape 285"/>
          <p:cNvSpPr>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pPr lvl="0"/>
            <a:fld id="{86CB4B4D-7CA3-9044-876B-883B54F8677D}" type="slidenum">
              <a:rPr/>
              <a:pPr lvl="0"/>
              <a:t>48</a:t>
            </a:fld>
            <a:endParaRPr/>
          </a:p>
        </p:txBody>
      </p:sp>
      <p:sp>
        <p:nvSpPr>
          <p:cNvPr id="286" name="Shape 286"/>
          <p:cNvSpPr/>
          <p:nvPr/>
        </p:nvSpPr>
        <p:spPr>
          <a:xfrm>
            <a:off x="1039442" y="2542213"/>
            <a:ext cx="4659930" cy="778931"/>
          </a:xfrm>
          <a:prstGeom prst="rect">
            <a:avLst/>
          </a:prstGeom>
          <a:ln w="25400">
            <a:solidFill/>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lvl="0">
              <a:defRPr sz="1800"/>
            </a:pPr>
            <a:r>
              <a:rPr sz="2531" dirty="0">
                <a:latin typeface="Helvetica"/>
                <a:ea typeface="Helvetica"/>
                <a:cs typeface="Helvetica"/>
              </a:rPr>
              <a:t>“Jim jumped from the plane and </a:t>
            </a:r>
          </a:p>
          <a:p>
            <a:pPr lvl="0">
              <a:defRPr sz="1800"/>
            </a:pPr>
            <a:r>
              <a:rPr sz="2531" dirty="0">
                <a:latin typeface="Helvetica"/>
                <a:ea typeface="Helvetica"/>
                <a:cs typeface="Helvetica"/>
              </a:rPr>
              <a:t>opened his parachute.”</a:t>
            </a:r>
          </a:p>
        </p:txBody>
      </p:sp>
      <p:sp>
        <p:nvSpPr>
          <p:cNvPr id="287" name="Shape 287"/>
          <p:cNvSpPr/>
          <p:nvPr/>
        </p:nvSpPr>
        <p:spPr>
          <a:xfrm>
            <a:off x="1900374" y="1820228"/>
            <a:ext cx="3135475" cy="461601"/>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p>
            <a:pPr lvl="0">
              <a:defRPr sz="1800"/>
            </a:pPr>
            <a:r>
              <a:rPr sz="2531" dirty="0">
                <a:latin typeface="Helvetica"/>
                <a:ea typeface="Helvetica"/>
                <a:cs typeface="Helvetica"/>
              </a:rPr>
              <a:t>Predict text from text.</a:t>
            </a:r>
          </a:p>
        </p:txBody>
      </p:sp>
      <p:grpSp>
        <p:nvGrpSpPr>
          <p:cNvPr id="290" name="Group 290"/>
          <p:cNvGrpSpPr/>
          <p:nvPr/>
        </p:nvGrpSpPr>
        <p:grpSpPr>
          <a:xfrm>
            <a:off x="2888980" y="3383601"/>
            <a:ext cx="867225" cy="650871"/>
            <a:chOff x="38523" y="0"/>
            <a:chExt cx="1233384" cy="925682"/>
          </a:xfrm>
        </p:grpSpPr>
        <p:sp>
          <p:nvSpPr>
            <p:cNvPr id="288" name="Shape 288"/>
            <p:cNvSpPr/>
            <p:nvPr/>
          </p:nvSpPr>
          <p:spPr>
            <a:xfrm>
              <a:off x="38523" y="371776"/>
              <a:ext cx="1233384" cy="553906"/>
            </a:xfrm>
            <a:prstGeom prst="rect">
              <a:avLst/>
            </a:prstGeom>
            <a:solidFill>
              <a:srgbClr val="C1D6FF"/>
            </a:solid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p>
              <a:pPr lvl="0">
                <a:defRPr sz="1800"/>
              </a:pPr>
              <a:r>
                <a:rPr sz="2531" dirty="0">
                  <a:latin typeface="Helvetica"/>
                  <a:ea typeface="Helvetica"/>
                  <a:cs typeface="Helvetica"/>
                </a:rPr>
                <a:t>LSTM</a:t>
              </a:r>
            </a:p>
          </p:txBody>
        </p:sp>
        <p:sp>
          <p:nvSpPr>
            <p:cNvPr id="289" name="Shape 289"/>
            <p:cNvSpPr/>
            <p:nvPr/>
          </p:nvSpPr>
          <p:spPr>
            <a:xfrm flipH="1">
              <a:off x="654151" y="0"/>
              <a:ext cx="1" cy="279045"/>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lvl="0">
                <a:defRPr sz="2400"/>
              </a:pPr>
              <a:endParaRPr sz="1687" dirty="0">
                <a:latin typeface="Helvetica"/>
                <a:ea typeface="Helvetica"/>
                <a:cs typeface="Helvetica"/>
              </a:endParaRPr>
            </a:p>
          </p:txBody>
        </p:sp>
      </p:grpSp>
      <p:grpSp>
        <p:nvGrpSpPr>
          <p:cNvPr id="293" name="Group 293"/>
          <p:cNvGrpSpPr/>
          <p:nvPr/>
        </p:nvGrpSpPr>
        <p:grpSpPr>
          <a:xfrm>
            <a:off x="1336947" y="4097976"/>
            <a:ext cx="3973845" cy="643019"/>
            <a:chOff x="-420022" y="0"/>
            <a:chExt cx="5651689" cy="914516"/>
          </a:xfrm>
        </p:grpSpPr>
        <p:sp>
          <p:nvSpPr>
            <p:cNvPr id="291" name="Shape 291"/>
            <p:cNvSpPr/>
            <p:nvPr/>
          </p:nvSpPr>
          <p:spPr>
            <a:xfrm>
              <a:off x="-420022" y="360609"/>
              <a:ext cx="5651689" cy="553907"/>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p>
              <a:pPr lvl="0">
                <a:defRPr sz="1800"/>
              </a:pPr>
              <a:r>
                <a:rPr sz="2531" dirty="0">
                  <a:latin typeface="Helvetica"/>
                  <a:ea typeface="Helvetica"/>
                  <a:cs typeface="Helvetica"/>
                </a:rPr>
                <a:t>“Jim landed on the ground.”</a:t>
              </a:r>
            </a:p>
          </p:txBody>
        </p:sp>
        <p:sp>
          <p:nvSpPr>
            <p:cNvPr id="292" name="Shape 292"/>
            <p:cNvSpPr/>
            <p:nvPr/>
          </p:nvSpPr>
          <p:spPr>
            <a:xfrm>
              <a:off x="2402941" y="0"/>
              <a:ext cx="1" cy="279045"/>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lvl="0">
                <a:defRPr sz="2400"/>
              </a:pPr>
              <a:endParaRPr sz="1687" dirty="0">
                <a:latin typeface="Helvetica"/>
                <a:ea typeface="Helvetica"/>
                <a:cs typeface="Helvetica"/>
              </a:endParaRPr>
            </a:p>
          </p:txBody>
        </p:sp>
      </p:grpSp>
      <p:grpSp>
        <p:nvGrpSpPr>
          <p:cNvPr id="296" name="Group 296"/>
          <p:cNvGrpSpPr/>
          <p:nvPr/>
        </p:nvGrpSpPr>
        <p:grpSpPr>
          <a:xfrm>
            <a:off x="2843807" y="4812351"/>
            <a:ext cx="955390" cy="677674"/>
            <a:chOff x="-25721" y="0"/>
            <a:chExt cx="1358775" cy="963803"/>
          </a:xfrm>
        </p:grpSpPr>
        <p:sp>
          <p:nvSpPr>
            <p:cNvPr id="294" name="Shape 294"/>
            <p:cNvSpPr/>
            <p:nvPr/>
          </p:nvSpPr>
          <p:spPr>
            <a:xfrm>
              <a:off x="-25721" y="409896"/>
              <a:ext cx="1358775" cy="553907"/>
            </a:xfrm>
            <a:prstGeom prst="rect">
              <a:avLst/>
            </a:prstGeom>
            <a:solidFill>
              <a:srgbClr val="A7C2A8"/>
            </a:solid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p>
              <a:pPr lvl="0">
                <a:defRPr sz="1800"/>
              </a:pPr>
              <a:r>
                <a:rPr sz="2531" dirty="0">
                  <a:latin typeface="Helvetica"/>
                  <a:ea typeface="Helvetica"/>
                  <a:cs typeface="Helvetica"/>
                </a:rPr>
                <a:t>Parser</a:t>
              </a:r>
            </a:p>
          </p:txBody>
        </p:sp>
        <p:sp>
          <p:nvSpPr>
            <p:cNvPr id="295" name="Shape 295"/>
            <p:cNvSpPr/>
            <p:nvPr/>
          </p:nvSpPr>
          <p:spPr>
            <a:xfrm flipH="1">
              <a:off x="654151" y="0"/>
              <a:ext cx="1" cy="279045"/>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lvl="0">
                <a:defRPr sz="2400"/>
              </a:pPr>
              <a:endParaRPr sz="1687" dirty="0">
                <a:latin typeface="Helvetica"/>
                <a:ea typeface="Helvetica"/>
                <a:cs typeface="Helvetica"/>
              </a:endParaRPr>
            </a:p>
          </p:txBody>
        </p:sp>
      </p:grpSp>
      <p:grpSp>
        <p:nvGrpSpPr>
          <p:cNvPr id="299" name="Group 299"/>
          <p:cNvGrpSpPr/>
          <p:nvPr/>
        </p:nvGrpSpPr>
        <p:grpSpPr>
          <a:xfrm>
            <a:off x="1697853" y="5526726"/>
            <a:ext cx="3252493" cy="636862"/>
            <a:chOff x="627275" y="0"/>
            <a:chExt cx="4625767" cy="905758"/>
          </a:xfrm>
        </p:grpSpPr>
        <p:sp>
          <p:nvSpPr>
            <p:cNvPr id="297" name="Shape 297"/>
            <p:cNvSpPr/>
            <p:nvPr/>
          </p:nvSpPr>
          <p:spPr>
            <a:xfrm>
              <a:off x="627275" y="351852"/>
              <a:ext cx="4625767" cy="553906"/>
            </a:xfrm>
            <a:prstGeom prst="rect">
              <a:avLst/>
            </a:prstGeom>
            <a:noFill/>
            <a:ln w="25400" cap="flat">
              <a:solidFill>
                <a:srgbClr val="000000"/>
              </a:solidFill>
              <a:prstDash val="solid"/>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p>
              <a:pPr lvl="0">
                <a:defRPr sz="1800"/>
              </a:pPr>
              <a:r>
                <a:rPr sz="2531" dirty="0">
                  <a:latin typeface="Helvetica"/>
                  <a:ea typeface="Helvetica"/>
                  <a:cs typeface="Helvetica"/>
                </a:rPr>
                <a:t>landed(jim, on ground)</a:t>
              </a:r>
            </a:p>
          </p:txBody>
        </p:sp>
        <p:sp>
          <p:nvSpPr>
            <p:cNvPr id="298" name="Shape 298"/>
            <p:cNvSpPr/>
            <p:nvPr/>
          </p:nvSpPr>
          <p:spPr>
            <a:xfrm>
              <a:off x="2936951" y="0"/>
              <a:ext cx="1" cy="279045"/>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lvl="0">
                <a:defRPr sz="2400"/>
              </a:pPr>
              <a:endParaRPr sz="1687" dirty="0">
                <a:latin typeface="Helvetica"/>
                <a:ea typeface="Helvetica"/>
                <a:cs typeface="Helvetica"/>
              </a:endParaRPr>
            </a:p>
          </p:txBody>
        </p:sp>
      </p:grpSp>
      <p:grpSp>
        <p:nvGrpSpPr>
          <p:cNvPr id="302" name="Group 302"/>
          <p:cNvGrpSpPr/>
          <p:nvPr/>
        </p:nvGrpSpPr>
        <p:grpSpPr>
          <a:xfrm>
            <a:off x="5849817" y="2519609"/>
            <a:ext cx="2627298" cy="2338696"/>
            <a:chOff x="0" y="0"/>
            <a:chExt cx="3736601" cy="3326144"/>
          </a:xfrm>
        </p:grpSpPr>
        <p:pic>
          <p:nvPicPr>
            <p:cNvPr id="300" name="pasted-image.pdf"/>
            <p:cNvPicPr/>
            <p:nvPr/>
          </p:nvPicPr>
          <p:blipFill>
            <a:blip r:embed="rId2" cstate="print">
              <a:extLst/>
            </a:blip>
            <a:stretch>
              <a:fillRect/>
            </a:stretch>
          </p:blipFill>
          <p:spPr>
            <a:xfrm rot="10800000">
              <a:off x="0" y="0"/>
              <a:ext cx="307977" cy="3326144"/>
            </a:xfrm>
            <a:prstGeom prst="rect">
              <a:avLst/>
            </a:prstGeom>
            <a:ln w="12700" cap="flat">
              <a:noFill/>
              <a:miter lim="400000"/>
            </a:ln>
            <a:effectLst/>
          </p:spPr>
        </p:pic>
        <p:sp>
          <p:nvSpPr>
            <p:cNvPr id="301" name="Shape 301"/>
            <p:cNvSpPr/>
            <p:nvPr/>
          </p:nvSpPr>
          <p:spPr>
            <a:xfrm>
              <a:off x="533444" y="1383586"/>
              <a:ext cx="3203157" cy="5335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5719" tIns="35719" rIns="35719" bIns="35719" numCol="1" anchor="ctr">
              <a:spAutoFit/>
            </a:bodyPr>
            <a:lstStyle>
              <a:lvl1pPr>
                <a:defRPr sz="2800" b="1">
                  <a:solidFill>
                    <a:srgbClr val="861001"/>
                  </a:solidFill>
                </a:defRPr>
              </a:lvl1pPr>
            </a:lstStyle>
            <a:p>
              <a:pPr lvl="0">
                <a:defRPr sz="1800" b="0">
                  <a:solidFill>
                    <a:srgbClr val="000000"/>
                  </a:solidFill>
                </a:defRPr>
              </a:pPr>
              <a:r>
                <a:rPr sz="1969" dirty="0">
                  <a:latin typeface="Helvetica"/>
                  <a:ea typeface="Helvetica"/>
                  <a:cs typeface="Helvetica"/>
                </a:rPr>
                <a:t>≈ [Kiros et al. 2015]</a:t>
              </a:r>
            </a:p>
          </p:txBody>
        </p:sp>
      </p:grpSp>
    </p:spTree>
    <p:extLst>
      <p:ext uri="{BB962C8B-B14F-4D97-AF65-F5344CB8AC3E}">
        <p14:creationId xmlns:p14="http://schemas.microsoft.com/office/powerpoint/2010/main" xmlns="" val="2632712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3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2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 grpId="0" animBg="1" advAuto="0"/>
      <p:bldP spid="290" grpId="0" animBg="1" advAuto="0"/>
      <p:bldP spid="293" grpId="0" animBg="1" advAuto="0"/>
      <p:bldP spid="296" grpId="0" animBg="1" advAuto="0"/>
      <p:bldP spid="299" grpId="0" animBg="1" advAuto="0"/>
      <p:bldP spid="302" grpId="0" animBg="1"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Shape 316"/>
          <p:cNvSpPr>
            <a:spLocks noGrp="1"/>
          </p:cNvSpPr>
          <p:nvPr>
            <p:ph type="title"/>
          </p:nvPr>
        </p:nvSpPr>
        <p:spPr>
          <a:prstGeom prst="rect">
            <a:avLst/>
          </a:prstGeom>
        </p:spPr>
        <p:txBody>
          <a:bodyPr/>
          <a:lstStyle>
            <a:lvl1pPr defTabSz="490727">
              <a:defRPr sz="6719"/>
            </a:lvl1pPr>
          </a:lstStyle>
          <a:p>
            <a:pPr lvl="0">
              <a:defRPr sz="1800"/>
            </a:pPr>
            <a:r>
              <a:rPr sz="4700" dirty="0"/>
              <a:t>Predicting Events: Evaluation</a:t>
            </a:r>
          </a:p>
        </p:txBody>
      </p:sp>
      <p:sp>
        <p:nvSpPr>
          <p:cNvPr id="317" name="Shape 317"/>
          <p:cNvSpPr>
            <a:spLocks noGrp="1"/>
          </p:cNvSpPr>
          <p:nvPr>
            <p:ph type="body" idx="1"/>
          </p:nvPr>
        </p:nvSpPr>
        <p:spPr>
          <a:prstGeom prst="rect">
            <a:avLst/>
          </a:prstGeom>
        </p:spPr>
        <p:txBody>
          <a:bodyPr/>
          <a:lstStyle/>
          <a:p>
            <a:pPr lvl="0">
              <a:defRPr sz="1800"/>
            </a:pPr>
            <a:r>
              <a:rPr sz="2800" b="1" dirty="0">
                <a:solidFill>
                  <a:srgbClr val="C00000"/>
                </a:solidFill>
              </a:rPr>
              <a:t>Narrative Cloze </a:t>
            </a:r>
            <a:r>
              <a:rPr sz="2400" dirty="0"/>
              <a:t>[Chambers &amp; </a:t>
            </a:r>
            <a:r>
              <a:rPr sz="2400" dirty="0" err="1"/>
              <a:t>Jurafsky</a:t>
            </a:r>
            <a:r>
              <a:rPr sz="2400" dirty="0"/>
              <a:t> 2008]</a:t>
            </a:r>
            <a:r>
              <a:rPr sz="2800" b="1" dirty="0"/>
              <a:t>: </a:t>
            </a:r>
            <a:r>
              <a:rPr sz="2800" dirty="0"/>
              <a:t>Hold out an event</a:t>
            </a:r>
            <a:r>
              <a:rPr lang="en-US" sz="2800" dirty="0"/>
              <a:t> from a document</a:t>
            </a:r>
            <a:r>
              <a:rPr sz="2800" dirty="0"/>
              <a:t>, judge system</a:t>
            </a:r>
            <a:r>
              <a:rPr lang="en-US" sz="2800" dirty="0"/>
              <a:t>s’ ability to</a:t>
            </a:r>
            <a:r>
              <a:rPr sz="2800" dirty="0"/>
              <a:t> infer it.</a:t>
            </a:r>
          </a:p>
          <a:p>
            <a:pPr lvl="1">
              <a:defRPr sz="1800"/>
            </a:pPr>
            <a:r>
              <a:rPr sz="2500" b="1" dirty="0">
                <a:solidFill>
                  <a:srgbClr val="C00000"/>
                </a:solidFill>
              </a:rPr>
              <a:t>Accuracy</a:t>
            </a:r>
            <a:r>
              <a:rPr sz="2500" b="1" dirty="0"/>
              <a:t>:</a:t>
            </a:r>
            <a:r>
              <a:rPr sz="2500" dirty="0"/>
              <a:t> “</a:t>
            </a:r>
            <a:r>
              <a:rPr lang="en-US" sz="2500" dirty="0"/>
              <a:t>W</a:t>
            </a:r>
            <a:r>
              <a:rPr sz="2500" dirty="0"/>
              <a:t>hat percentage of </a:t>
            </a:r>
            <a:r>
              <a:rPr lang="en-US" sz="2500" dirty="0"/>
              <a:t>the time does</a:t>
            </a:r>
            <a:r>
              <a:rPr sz="2500" dirty="0"/>
              <a:t> the top inference </a:t>
            </a:r>
            <a:r>
              <a:rPr lang="en-US" sz="2500" dirty="0"/>
              <a:t>exactly match </a:t>
            </a:r>
            <a:r>
              <a:rPr sz="2500" dirty="0"/>
              <a:t>the gold standard answer?”</a:t>
            </a:r>
          </a:p>
          <a:p>
            <a:pPr lvl="1">
              <a:defRPr sz="1800"/>
            </a:pPr>
            <a:r>
              <a:rPr sz="2500" b="1" dirty="0">
                <a:solidFill>
                  <a:srgbClr val="C00000"/>
                </a:solidFill>
              </a:rPr>
              <a:t>Partial credit</a:t>
            </a:r>
            <a:r>
              <a:rPr sz="2500" b="1" dirty="0"/>
              <a:t>:</a:t>
            </a:r>
            <a:r>
              <a:rPr sz="2500" dirty="0"/>
              <a:t> “What is the average percentage of the components of </a:t>
            </a:r>
            <a:r>
              <a:rPr lang="en-US" sz="2500" dirty="0"/>
              <a:t>the top </a:t>
            </a:r>
            <a:r>
              <a:rPr sz="2500" dirty="0"/>
              <a:t>inference</a:t>
            </a:r>
            <a:r>
              <a:rPr lang="en-US" sz="2500" dirty="0"/>
              <a:t> that</a:t>
            </a:r>
            <a:r>
              <a:rPr sz="2500" dirty="0"/>
              <a:t> </a:t>
            </a:r>
            <a:r>
              <a:rPr lang="en-US" sz="2500" dirty="0"/>
              <a:t>match </a:t>
            </a:r>
            <a:r>
              <a:rPr sz="2500" dirty="0"/>
              <a:t>the gold standard?”</a:t>
            </a:r>
          </a:p>
        </p:txBody>
      </p:sp>
      <p:sp>
        <p:nvSpPr>
          <p:cNvPr id="318" name="Shape 31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fld id="{86CB4B4D-7CA3-9044-876B-883B54F8677D}" type="slidenum">
              <a:rPr/>
              <a:pPr lvl="0"/>
              <a:t>49</a:t>
            </a:fld>
            <a:endParaRPr/>
          </a:p>
        </p:txBody>
      </p:sp>
    </p:spTree>
    <p:extLst>
      <p:ext uri="{BB962C8B-B14F-4D97-AF65-F5344CB8AC3E}">
        <p14:creationId xmlns:p14="http://schemas.microsoft.com/office/powerpoint/2010/main" xmlns="" val="229543577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Conceptual Dependency</a:t>
            </a:r>
            <a:br>
              <a:rPr lang="en-US" smtClean="0"/>
            </a:br>
            <a:r>
              <a:rPr lang="en-US" smtClean="0"/>
              <a:t>Motivation and Issues</a:t>
            </a:r>
          </a:p>
        </p:txBody>
      </p:sp>
      <p:sp>
        <p:nvSpPr>
          <p:cNvPr id="19459" name="Content Placeholder 2"/>
          <p:cNvSpPr>
            <a:spLocks noGrp="1"/>
          </p:cNvSpPr>
          <p:nvPr>
            <p:ph idx="1"/>
          </p:nvPr>
        </p:nvSpPr>
        <p:spPr>
          <a:xfrm>
            <a:off x="685800" y="1219200"/>
            <a:ext cx="7977188" cy="4953000"/>
          </a:xfrm>
        </p:spPr>
        <p:txBody>
          <a:bodyPr/>
          <a:lstStyle/>
          <a:p>
            <a:pPr eaLnBrk="1" hangingPunct="1"/>
            <a:r>
              <a:rPr lang="en-US" b="1" smtClean="0">
                <a:solidFill>
                  <a:srgbClr val="FF0000"/>
                </a:solidFill>
              </a:rPr>
              <a:t>Motivation</a:t>
            </a:r>
            <a:r>
              <a:rPr lang="en-US" smtClean="0">
                <a:solidFill>
                  <a:srgbClr val="FF0000"/>
                </a:solidFill>
              </a:rPr>
              <a:t>:</a:t>
            </a:r>
            <a:r>
              <a:rPr lang="en-US" smtClean="0"/>
              <a:t> Reduce sentences to canonical form that supports question answering without inference.</a:t>
            </a:r>
          </a:p>
          <a:p>
            <a:pPr lvl="1" eaLnBrk="1" hangingPunct="1"/>
            <a:r>
              <a:rPr lang="en-US" smtClean="0"/>
              <a:t>Did Mary buy a car from John?</a:t>
            </a:r>
          </a:p>
          <a:p>
            <a:pPr lvl="1" eaLnBrk="1" hangingPunct="1"/>
            <a:r>
              <a:rPr lang="en-US" smtClean="0"/>
              <a:t>Did Mary give John money? </a:t>
            </a:r>
          </a:p>
          <a:p>
            <a:pPr eaLnBrk="1" hangingPunct="1"/>
            <a:r>
              <a:rPr lang="en-US" b="1" smtClean="0">
                <a:solidFill>
                  <a:srgbClr val="FF0000"/>
                </a:solidFill>
              </a:rPr>
              <a:t>Issues:</a:t>
            </a:r>
          </a:p>
          <a:p>
            <a:pPr lvl="1" eaLnBrk="1" hangingPunct="1"/>
            <a:r>
              <a:rPr lang="en-US" smtClean="0"/>
              <a:t>Correct and comprehensive set of primitives is unclear</a:t>
            </a:r>
          </a:p>
          <a:p>
            <a:pPr lvl="1" eaLnBrk="1" hangingPunct="1"/>
            <a:r>
              <a:rPr lang="en-US" smtClean="0"/>
              <a:t>Hard to encode complex verbs like “bet”</a:t>
            </a:r>
          </a:p>
          <a:p>
            <a:pPr lvl="1" eaLnBrk="1" hangingPunct="1"/>
            <a:r>
              <a:rPr lang="en-US" smtClean="0"/>
              <a:t>No guidance in representing objects.</a:t>
            </a:r>
          </a:p>
          <a:p>
            <a:pPr lvl="1" eaLnBrk="1" hangingPunct="1"/>
            <a:r>
              <a:rPr lang="en-US" smtClean="0"/>
              <a:t>Makes semantic parsing difficult.</a:t>
            </a:r>
          </a:p>
          <a:p>
            <a:pPr lvl="1" eaLnBrk="1" hangingPunct="1"/>
            <a:r>
              <a:rPr lang="en-US" smtClean="0"/>
              <a:t>Only eliminates some kinds of inference.</a:t>
            </a:r>
          </a:p>
          <a:p>
            <a:pPr lvl="2" eaLnBrk="1" hangingPunct="1"/>
            <a:r>
              <a:rPr lang="en-US" smtClean="0"/>
              <a:t>Does Mary own a Prius?</a:t>
            </a:r>
          </a:p>
          <a:p>
            <a:pPr lvl="2" eaLnBrk="1" hangingPunct="1"/>
            <a:r>
              <a:rPr lang="en-US" smtClean="0"/>
              <a:t>Does John own a Prius?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Shape 320"/>
          <p:cNvSpPr>
            <a:spLocks noGrp="1"/>
          </p:cNvSpPr>
          <p:nvPr>
            <p:ph type="title"/>
          </p:nvPr>
        </p:nvSpPr>
        <p:spPr>
          <a:prstGeom prst="rect">
            <a:avLst/>
          </a:prstGeom>
        </p:spPr>
        <p:txBody>
          <a:bodyPr/>
          <a:lstStyle>
            <a:lvl1pPr defTabSz="519937">
              <a:defRPr sz="7119"/>
            </a:lvl1pPr>
          </a:lstStyle>
          <a:p>
            <a:pPr lvl="0">
              <a:defRPr sz="1800"/>
            </a:pPr>
            <a:r>
              <a:rPr sz="5005"/>
              <a:t>Predicting Events: Systems</a:t>
            </a:r>
          </a:p>
        </p:txBody>
      </p:sp>
      <p:sp>
        <p:nvSpPr>
          <p:cNvPr id="321" name="Shape 321"/>
          <p:cNvSpPr>
            <a:spLocks noGrp="1"/>
          </p:cNvSpPr>
          <p:nvPr>
            <p:ph type="body" idx="1"/>
          </p:nvPr>
        </p:nvSpPr>
        <p:spPr>
          <a:xfrm>
            <a:off x="685800" y="1669002"/>
            <a:ext cx="7772400" cy="4687888"/>
          </a:xfrm>
          <a:prstGeom prst="rect">
            <a:avLst/>
          </a:prstGeom>
        </p:spPr>
        <p:txBody>
          <a:bodyPr/>
          <a:lstStyle/>
          <a:p>
            <a:pPr lvl="0">
              <a:defRPr sz="1800"/>
            </a:pPr>
            <a:r>
              <a:rPr sz="3600" b="1" dirty="0">
                <a:solidFill>
                  <a:srgbClr val="C00000"/>
                </a:solidFill>
              </a:rPr>
              <a:t>Most Common</a:t>
            </a:r>
            <a:r>
              <a:rPr sz="3600" b="1" dirty="0"/>
              <a:t>: </a:t>
            </a:r>
            <a:r>
              <a:rPr sz="3600" dirty="0"/>
              <a:t>Always guess the most common event.</a:t>
            </a:r>
          </a:p>
          <a:p>
            <a:pPr lvl="0">
              <a:defRPr sz="1800"/>
            </a:pPr>
            <a:r>
              <a:rPr sz="3600" b="1" dirty="0">
                <a:solidFill>
                  <a:srgbClr val="C00000"/>
                </a:solidFill>
              </a:rPr>
              <a:t>e1 -&gt; e2</a:t>
            </a:r>
            <a:r>
              <a:rPr sz="3600" b="1" dirty="0"/>
              <a:t>:</a:t>
            </a:r>
            <a:r>
              <a:rPr sz="3600" dirty="0"/>
              <a:t> events to events.</a:t>
            </a:r>
          </a:p>
          <a:p>
            <a:pPr lvl="0">
              <a:defRPr sz="1800"/>
            </a:pPr>
            <a:r>
              <a:rPr sz="3600" b="1" dirty="0">
                <a:solidFill>
                  <a:srgbClr val="C00000"/>
                </a:solidFill>
              </a:rPr>
              <a:t>t1 -&gt; t2 -&gt; e2</a:t>
            </a:r>
            <a:r>
              <a:rPr sz="3600" b="1" dirty="0"/>
              <a:t>: </a:t>
            </a:r>
            <a:r>
              <a:rPr sz="3600" dirty="0"/>
              <a:t>text to text to events.</a:t>
            </a:r>
          </a:p>
        </p:txBody>
      </p:sp>
      <p:sp>
        <p:nvSpPr>
          <p:cNvPr id="322" name="Shape 322"/>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fld id="{86CB4B4D-7CA3-9044-876B-883B54F8677D}" type="slidenum">
              <a:rPr/>
              <a:pPr lvl="0"/>
              <a:t>50</a:t>
            </a:fld>
            <a:endParaRPr/>
          </a:p>
        </p:txBody>
      </p:sp>
    </p:spTree>
    <p:extLst>
      <p:ext uri="{BB962C8B-B14F-4D97-AF65-F5344CB8AC3E}">
        <p14:creationId xmlns:p14="http://schemas.microsoft.com/office/powerpoint/2010/main" xmlns="" val="117023631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3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3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 grpId="0" build="p" bldLvl="5"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Shape 324"/>
          <p:cNvSpPr>
            <a:spLocks noGrp="1"/>
          </p:cNvSpPr>
          <p:nvPr>
            <p:ph type="title"/>
          </p:nvPr>
        </p:nvSpPr>
        <p:spPr>
          <a:prstGeom prst="rect">
            <a:avLst/>
          </a:prstGeom>
        </p:spPr>
        <p:txBody>
          <a:bodyPr/>
          <a:lstStyle>
            <a:lvl1pPr defTabSz="537463">
              <a:defRPr sz="7360"/>
            </a:lvl1pPr>
          </a:lstStyle>
          <a:p>
            <a:pPr lvl="0">
              <a:defRPr sz="1800"/>
            </a:pPr>
            <a:r>
              <a:rPr sz="5200" dirty="0"/>
              <a:t>Results: Predicting Events</a:t>
            </a:r>
          </a:p>
        </p:txBody>
      </p:sp>
      <p:sp>
        <p:nvSpPr>
          <p:cNvPr id="325" name="Shape 325"/>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fld id="{86CB4B4D-7CA3-9044-876B-883B54F8677D}" type="slidenum">
              <a:rPr/>
              <a:pPr lvl="0"/>
              <a:t>51</a:t>
            </a:fld>
            <a:endParaRPr/>
          </a:p>
        </p:txBody>
      </p:sp>
      <p:graphicFrame>
        <p:nvGraphicFramePr>
          <p:cNvPr id="7" name="Chart 326"/>
          <p:cNvGraphicFramePr/>
          <p:nvPr/>
        </p:nvGraphicFramePr>
        <p:xfrm>
          <a:off x="0" y="1981199"/>
          <a:ext cx="4428067" cy="28278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327"/>
          <p:cNvGraphicFramePr/>
          <p:nvPr/>
        </p:nvGraphicFramePr>
        <p:xfrm>
          <a:off x="4750730" y="1945576"/>
          <a:ext cx="4393270" cy="30732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541485402"/>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Shape 329"/>
          <p:cNvSpPr>
            <a:spLocks noGrp="1"/>
          </p:cNvSpPr>
          <p:nvPr>
            <p:ph type="title"/>
          </p:nvPr>
        </p:nvSpPr>
        <p:spPr>
          <a:prstGeom prst="rect">
            <a:avLst/>
          </a:prstGeom>
        </p:spPr>
        <p:txBody>
          <a:bodyPr/>
          <a:lstStyle>
            <a:lvl1pPr defTabSz="537463">
              <a:defRPr sz="7360"/>
            </a:lvl1pPr>
          </a:lstStyle>
          <a:p>
            <a:pPr lvl="0">
              <a:defRPr sz="1800"/>
            </a:pPr>
            <a:r>
              <a:rPr sz="5175"/>
              <a:t>Predicting Text: Evaluation</a:t>
            </a:r>
          </a:p>
        </p:txBody>
      </p:sp>
      <p:sp>
        <p:nvSpPr>
          <p:cNvPr id="330" name="Shape 330"/>
          <p:cNvSpPr>
            <a:spLocks noGrp="1"/>
          </p:cNvSpPr>
          <p:nvPr>
            <p:ph type="body" idx="1"/>
          </p:nvPr>
        </p:nvSpPr>
        <p:spPr>
          <a:xfrm>
            <a:off x="685800" y="1624613"/>
            <a:ext cx="7772400" cy="4687888"/>
          </a:xfrm>
          <a:prstGeom prst="rect">
            <a:avLst/>
          </a:prstGeom>
        </p:spPr>
        <p:txBody>
          <a:bodyPr/>
          <a:lstStyle/>
          <a:p>
            <a:pPr lvl="0">
              <a:defRPr sz="1800"/>
            </a:pPr>
            <a:r>
              <a:rPr lang="en-US" sz="3600" dirty="0"/>
              <a:t>Compare system predicted text to actual text from document using machine translation metrics.</a:t>
            </a:r>
          </a:p>
          <a:p>
            <a:pPr lvl="0">
              <a:defRPr sz="1800"/>
            </a:pPr>
            <a:r>
              <a:rPr sz="3600" b="1" dirty="0"/>
              <a:t>BLEU: </a:t>
            </a:r>
            <a:r>
              <a:rPr sz="3600" dirty="0"/>
              <a:t>Geometric mean of modified n</a:t>
            </a:r>
            <a:r>
              <a:rPr lang="en-US" sz="3600" dirty="0"/>
              <a:t>-</a:t>
            </a:r>
            <a:r>
              <a:rPr sz="3600" dirty="0"/>
              <a:t>gram precisions.</a:t>
            </a:r>
          </a:p>
          <a:p>
            <a:pPr lvl="0">
              <a:defRPr sz="1800"/>
            </a:pPr>
            <a:r>
              <a:rPr sz="3600" dirty="0"/>
              <a:t>Word-level analog to Narrative Cloze.</a:t>
            </a:r>
          </a:p>
        </p:txBody>
      </p:sp>
      <p:sp>
        <p:nvSpPr>
          <p:cNvPr id="331" name="Shape 331"/>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fld id="{86CB4B4D-7CA3-9044-876B-883B54F8677D}" type="slidenum">
              <a:rPr/>
              <a:pPr lvl="0"/>
              <a:t>52</a:t>
            </a:fld>
            <a:endParaRPr/>
          </a:p>
        </p:txBody>
      </p:sp>
    </p:spTree>
    <p:extLst>
      <p:ext uri="{BB962C8B-B14F-4D97-AF65-F5344CB8AC3E}">
        <p14:creationId xmlns:p14="http://schemas.microsoft.com/office/powerpoint/2010/main" xmlns="" val="2805137045"/>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p:cNvSpPr>
          <p:nvPr>
            <p:ph type="title"/>
          </p:nvPr>
        </p:nvSpPr>
        <p:spPr>
          <a:prstGeom prst="rect">
            <a:avLst/>
          </a:prstGeom>
        </p:spPr>
        <p:txBody>
          <a:bodyPr/>
          <a:lstStyle>
            <a:lvl1pPr defTabSz="578358">
              <a:defRPr sz="7919"/>
            </a:lvl1pPr>
          </a:lstStyle>
          <a:p>
            <a:pPr lvl="0">
              <a:defRPr sz="1800"/>
            </a:pPr>
            <a:r>
              <a:rPr sz="5568"/>
              <a:t>Predicting Text: Systems</a:t>
            </a:r>
          </a:p>
        </p:txBody>
      </p:sp>
      <p:sp>
        <p:nvSpPr>
          <p:cNvPr id="334" name="Shape 334"/>
          <p:cNvSpPr>
            <a:spLocks noGrp="1"/>
          </p:cNvSpPr>
          <p:nvPr>
            <p:ph type="body" idx="1"/>
          </p:nvPr>
        </p:nvSpPr>
        <p:spPr>
          <a:xfrm>
            <a:off x="654728" y="1855433"/>
            <a:ext cx="7772400" cy="3395709"/>
          </a:xfrm>
          <a:prstGeom prst="rect">
            <a:avLst/>
          </a:prstGeom>
        </p:spPr>
        <p:txBody>
          <a:bodyPr/>
          <a:lstStyle/>
          <a:p>
            <a:pPr lvl="0">
              <a:defRPr sz="1800"/>
            </a:pPr>
            <a:r>
              <a:rPr sz="3600" b="1" dirty="0">
                <a:solidFill>
                  <a:srgbClr val="C00000"/>
                </a:solidFill>
              </a:rPr>
              <a:t>t1 -&gt; t1</a:t>
            </a:r>
            <a:r>
              <a:rPr sz="3600" b="1" dirty="0"/>
              <a:t>: </a:t>
            </a:r>
            <a:r>
              <a:rPr sz="3600" dirty="0"/>
              <a:t>Copy/paste a sentence as its predicted successor.</a:t>
            </a:r>
          </a:p>
          <a:p>
            <a:pPr lvl="0">
              <a:defRPr sz="1800"/>
            </a:pPr>
            <a:r>
              <a:rPr sz="3600" b="1" dirty="0">
                <a:solidFill>
                  <a:srgbClr val="C00000"/>
                </a:solidFill>
              </a:rPr>
              <a:t>e1 -&gt; e2 -&gt; t2</a:t>
            </a:r>
            <a:r>
              <a:rPr sz="3600" b="1" dirty="0"/>
              <a:t>:</a:t>
            </a:r>
            <a:r>
              <a:rPr sz="3600" dirty="0"/>
              <a:t> events to events to text.</a:t>
            </a:r>
          </a:p>
          <a:p>
            <a:pPr lvl="0">
              <a:defRPr sz="1800"/>
            </a:pPr>
            <a:r>
              <a:rPr sz="3600" b="1" dirty="0">
                <a:solidFill>
                  <a:srgbClr val="C00000"/>
                </a:solidFill>
              </a:rPr>
              <a:t>t1 -&gt; t2</a:t>
            </a:r>
            <a:r>
              <a:rPr sz="3600" b="1" dirty="0"/>
              <a:t>: </a:t>
            </a:r>
            <a:r>
              <a:rPr sz="3600" dirty="0"/>
              <a:t>text to text.</a:t>
            </a:r>
          </a:p>
        </p:txBody>
      </p:sp>
      <p:sp>
        <p:nvSpPr>
          <p:cNvPr id="335" name="Shape 335"/>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fld id="{86CB4B4D-7CA3-9044-876B-883B54F8677D}" type="slidenum">
              <a:rPr/>
              <a:pPr lvl="0"/>
              <a:t>53</a:t>
            </a:fld>
            <a:endParaRPr/>
          </a:p>
        </p:txBody>
      </p:sp>
    </p:spTree>
    <p:extLst>
      <p:ext uri="{BB962C8B-B14F-4D97-AF65-F5344CB8AC3E}">
        <p14:creationId xmlns:p14="http://schemas.microsoft.com/office/powerpoint/2010/main" xmlns="" val="2984776930"/>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3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3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 grpId="0" build="p" bldLvl="5" advAuto="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Shape 337"/>
          <p:cNvSpPr>
            <a:spLocks noGrp="1"/>
          </p:cNvSpPr>
          <p:nvPr>
            <p:ph type="title"/>
          </p:nvPr>
        </p:nvSpPr>
        <p:spPr>
          <a:prstGeom prst="rect">
            <a:avLst/>
          </a:prstGeom>
        </p:spPr>
        <p:txBody>
          <a:bodyPr/>
          <a:lstStyle/>
          <a:p>
            <a:pPr lvl="0">
              <a:defRPr sz="1800"/>
            </a:pPr>
            <a:r>
              <a:rPr sz="5625"/>
              <a:t>Results: Predicting Text</a:t>
            </a:r>
          </a:p>
        </p:txBody>
      </p:sp>
      <p:sp>
        <p:nvSpPr>
          <p:cNvPr id="338" name="Shape 33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fld id="{86CB4B4D-7CA3-9044-876B-883B54F8677D}" type="slidenum">
              <a:rPr/>
              <a:pPr lvl="0"/>
              <a:t>54</a:t>
            </a:fld>
            <a:endParaRPr/>
          </a:p>
        </p:txBody>
      </p:sp>
      <p:graphicFrame>
        <p:nvGraphicFramePr>
          <p:cNvPr id="339" name="Chart 339"/>
          <p:cNvGraphicFramePr/>
          <p:nvPr>
            <p:extLst>
              <p:ext uri="{D42A27DB-BD31-4B8C-83A1-F6EECF244321}">
                <p14:modId xmlns:p14="http://schemas.microsoft.com/office/powerpoint/2010/main" xmlns="" val="2515319362"/>
              </p:ext>
            </p:extLst>
          </p:nvPr>
        </p:nvGraphicFramePr>
        <p:xfrm>
          <a:off x="85159" y="2609870"/>
          <a:ext cx="4139794" cy="30568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40" name="Chart 340"/>
          <p:cNvGraphicFramePr/>
          <p:nvPr>
            <p:extLst>
              <p:ext uri="{D42A27DB-BD31-4B8C-83A1-F6EECF244321}">
                <p14:modId xmlns:p14="http://schemas.microsoft.com/office/powerpoint/2010/main" xmlns="" val="2572130971"/>
              </p:ext>
            </p:extLst>
          </p:nvPr>
        </p:nvGraphicFramePr>
        <p:xfrm>
          <a:off x="4649757" y="2609870"/>
          <a:ext cx="4189443" cy="30568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562644293"/>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a:spLocks noGrp="1"/>
          </p:cNvSpPr>
          <p:nvPr>
            <p:ph type="title"/>
          </p:nvPr>
        </p:nvSpPr>
        <p:spPr>
          <a:prstGeom prst="rect">
            <a:avLst/>
          </a:prstGeom>
        </p:spPr>
        <p:txBody>
          <a:bodyPr/>
          <a:lstStyle/>
          <a:p>
            <a:pPr lvl="0">
              <a:defRPr sz="1800"/>
            </a:pPr>
            <a:r>
              <a:rPr lang="en-US" sz="4400" dirty="0"/>
              <a:t>Discussion of Results</a:t>
            </a:r>
            <a:endParaRPr sz="4400" dirty="0"/>
          </a:p>
        </p:txBody>
      </p:sp>
      <p:sp>
        <p:nvSpPr>
          <p:cNvPr id="343" name="Shape 343"/>
          <p:cNvSpPr>
            <a:spLocks noGrp="1"/>
          </p:cNvSpPr>
          <p:nvPr>
            <p:ph type="body" idx="1"/>
          </p:nvPr>
        </p:nvSpPr>
        <p:spPr>
          <a:prstGeom prst="rect">
            <a:avLst/>
          </a:prstGeom>
        </p:spPr>
        <p:txBody>
          <a:bodyPr/>
          <a:lstStyle/>
          <a:p>
            <a:pPr>
              <a:defRPr sz="1800"/>
            </a:pPr>
            <a:r>
              <a:rPr sz="4000" dirty="0"/>
              <a:t>Raw text models predict events about as well as event models.</a:t>
            </a:r>
          </a:p>
          <a:p>
            <a:pPr>
              <a:defRPr sz="1800"/>
            </a:pPr>
            <a:r>
              <a:rPr sz="4000" dirty="0"/>
              <a:t>Raw text models predict tokens better than event models.</a:t>
            </a:r>
          </a:p>
        </p:txBody>
      </p:sp>
      <p:sp>
        <p:nvSpPr>
          <p:cNvPr id="344" name="Shape 344"/>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fld id="{86CB4B4D-7CA3-9044-876B-883B54F8677D}" type="slidenum">
              <a:rPr/>
              <a:pPr lvl="0"/>
              <a:t>55</a:t>
            </a:fld>
            <a:endParaRPr/>
          </a:p>
        </p:txBody>
      </p:sp>
    </p:spTree>
    <p:extLst>
      <p:ext uri="{BB962C8B-B14F-4D97-AF65-F5344CB8AC3E}">
        <p14:creationId xmlns:p14="http://schemas.microsoft.com/office/powerpoint/2010/main" xmlns="" val="617498029"/>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Shape 346"/>
          <p:cNvSpPr>
            <a:spLocks noGrp="1"/>
          </p:cNvSpPr>
          <p:nvPr>
            <p:ph type="title"/>
          </p:nvPr>
        </p:nvSpPr>
        <p:spPr>
          <a:prstGeom prst="rect">
            <a:avLst/>
          </a:prstGeom>
        </p:spPr>
        <p:txBody>
          <a:bodyPr/>
          <a:lstStyle/>
          <a:p>
            <a:pPr lvl="0">
              <a:defRPr sz="1800"/>
            </a:pPr>
            <a:r>
              <a:rPr sz="4400" dirty="0"/>
              <a:t>Example Inference</a:t>
            </a:r>
          </a:p>
        </p:txBody>
      </p:sp>
      <p:sp>
        <p:nvSpPr>
          <p:cNvPr id="347" name="Shape 347"/>
          <p:cNvSpPr>
            <a:spLocks noGrp="1"/>
          </p:cNvSpPr>
          <p:nvPr>
            <p:ph type="body" idx="1"/>
          </p:nvPr>
        </p:nvSpPr>
        <p:spPr>
          <a:prstGeom prst="rect">
            <a:avLst/>
          </a:prstGeom>
        </p:spPr>
        <p:txBody>
          <a:bodyPr/>
          <a:lstStyle/>
          <a:p>
            <a:pPr lvl="0">
              <a:defRPr sz="1800"/>
            </a:pPr>
            <a:r>
              <a:rPr sz="2531" b="1"/>
              <a:t>Input:</a:t>
            </a:r>
            <a:r>
              <a:rPr sz="2531"/>
              <a:t> “White died two days after Curly Bill shot him.”</a:t>
            </a:r>
          </a:p>
          <a:p>
            <a:pPr lvl="0">
              <a:defRPr sz="1800"/>
            </a:pPr>
            <a:r>
              <a:rPr sz="2531" b="1"/>
              <a:t>Gold:</a:t>
            </a:r>
            <a:r>
              <a:rPr sz="2531"/>
              <a:t>  “Before dying, White testified that he thought the pistol had accidentally discharged and that he did not believe that Curly Bill shot him on purpose.”</a:t>
            </a:r>
          </a:p>
          <a:p>
            <a:pPr lvl="0">
              <a:defRPr sz="1800"/>
            </a:pPr>
            <a:r>
              <a:rPr sz="2531" b="1"/>
              <a:t>Inferred:</a:t>
            </a:r>
            <a:r>
              <a:rPr sz="2531"/>
              <a:t> “He was buried at &lt;UNK&gt; Cemetery.”</a:t>
            </a:r>
          </a:p>
        </p:txBody>
      </p:sp>
      <p:sp>
        <p:nvSpPr>
          <p:cNvPr id="348" name="Shape 34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fld id="{86CB4B4D-7CA3-9044-876B-883B54F8677D}" type="slidenum">
              <a:rPr/>
              <a:pPr lvl="0"/>
              <a:t>56</a:t>
            </a:fld>
            <a:endParaRPr/>
          </a:p>
        </p:txBody>
      </p:sp>
    </p:spTree>
    <p:extLst>
      <p:ext uri="{BB962C8B-B14F-4D97-AF65-F5344CB8AC3E}">
        <p14:creationId xmlns:p14="http://schemas.microsoft.com/office/powerpoint/2010/main" xmlns="" val="345148671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47">
                                            <p:bg/>
                                          </p:spTgt>
                                        </p:tgtEl>
                                        <p:attrNameLst>
                                          <p:attrName>style.visibility</p:attrName>
                                        </p:attrNameLst>
                                      </p:cBhvr>
                                      <p:to>
                                        <p:strVal val="visible"/>
                                      </p:to>
                                    </p:set>
                                  </p:childTnLst>
                                </p:cTn>
                              </p:par>
                              <p:par>
                                <p:cTn id="7" presetID="1" presetClass="entr" presetSubtype="0" fill="hold" grpId="0">
                                  <p:stCondLst>
                                    <p:cond delay="0"/>
                                  </p:stCondLst>
                                  <p:iterate>
                                    <p:tmAbs val="0"/>
                                  </p:iterate>
                                  <p:childTnLst>
                                    <p:set>
                                      <p:cBhvr>
                                        <p:cTn id="8" fill="hold"/>
                                        <p:tgtEl>
                                          <p:spTgt spid="3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34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 grpId="0" build="p" bldLvl="5" animBg="1"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Title 1"/>
          <p:cNvSpPr>
            <a:spLocks noGrp="1"/>
          </p:cNvSpPr>
          <p:nvPr>
            <p:ph type="title"/>
          </p:nvPr>
        </p:nvSpPr>
        <p:spPr/>
        <p:txBody>
          <a:bodyPr/>
          <a:lstStyle/>
          <a:p>
            <a:r>
              <a:rPr lang="en-US"/>
              <a:t>Future Work</a:t>
            </a:r>
          </a:p>
        </p:txBody>
      </p:sp>
      <p:sp>
        <p:nvSpPr>
          <p:cNvPr id="241666" name="Content Placeholder 2"/>
          <p:cNvSpPr>
            <a:spLocks noGrp="1"/>
          </p:cNvSpPr>
          <p:nvPr>
            <p:ph idx="1"/>
          </p:nvPr>
        </p:nvSpPr>
        <p:spPr>
          <a:xfrm>
            <a:off x="330200" y="1371600"/>
            <a:ext cx="8656638" cy="4687888"/>
          </a:xfrm>
        </p:spPr>
        <p:txBody>
          <a:bodyPr/>
          <a:lstStyle/>
          <a:p>
            <a:r>
              <a:rPr lang="en-US" dirty="0"/>
              <a:t>Human evaluation of script inferences for the LSTM text model and compare to event model.</a:t>
            </a:r>
          </a:p>
          <a:p>
            <a:r>
              <a:rPr lang="en-US" dirty="0"/>
              <a:t>Try a bi-directional LSTM that conditions on subsequent events as well as prior events when making predictions.</a:t>
            </a:r>
          </a:p>
          <a:p>
            <a:r>
              <a:rPr lang="en-US" dirty="0"/>
              <a:t>Demonstrate use of these scripts to improve co-reference and question answering.</a:t>
            </a:r>
          </a:p>
          <a:p>
            <a:endParaRPr lang="en-US" dirty="0"/>
          </a:p>
        </p:txBody>
      </p:sp>
      <p:sp>
        <p:nvSpPr>
          <p:cNvPr id="241667" name="Slide Number Placeholder 3"/>
          <p:cNvSpPr>
            <a:spLocks noGrp="1"/>
          </p:cNvSpPr>
          <p:nvPr>
            <p:ph type="sldNum" sz="quarter" idx="11"/>
          </p:nvPr>
        </p:nvSpPr>
        <p:spPr>
          <a:noFill/>
        </p:spPr>
        <p:txBody>
          <a:bodyPr/>
          <a:lstStyle/>
          <a:p>
            <a:fld id="{5F2D1496-A0DF-461C-82CB-9F799375AB62}" type="slidenum">
              <a:rPr lang="ar-SA"/>
              <a:pPr/>
              <a:t>57</a:t>
            </a:fld>
            <a:endParaRPr lang="en-US">
              <a:latin typeface="Times New Roman" pitchFamily="18" charset="0"/>
            </a:endParaRPr>
          </a:p>
        </p:txBody>
      </p:sp>
    </p:spTree>
    <p:extLst>
      <p:ext uri="{BB962C8B-B14F-4D97-AF65-F5344CB8AC3E}">
        <p14:creationId xmlns:p14="http://schemas.microsoft.com/office/powerpoint/2010/main" xmlns="" val="39815260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Title 1"/>
          <p:cNvSpPr>
            <a:spLocks noGrp="1"/>
          </p:cNvSpPr>
          <p:nvPr>
            <p:ph type="title"/>
          </p:nvPr>
        </p:nvSpPr>
        <p:spPr/>
        <p:txBody>
          <a:bodyPr/>
          <a:lstStyle/>
          <a:p>
            <a:r>
              <a:rPr lang="en-US"/>
              <a:t>Conclusions</a:t>
            </a:r>
          </a:p>
        </p:txBody>
      </p:sp>
      <p:sp>
        <p:nvSpPr>
          <p:cNvPr id="242690" name="Content Placeholder 2"/>
          <p:cNvSpPr>
            <a:spLocks noGrp="1"/>
          </p:cNvSpPr>
          <p:nvPr>
            <p:ph idx="1"/>
          </p:nvPr>
        </p:nvSpPr>
        <p:spPr>
          <a:xfrm>
            <a:off x="568172" y="1549153"/>
            <a:ext cx="8327254" cy="4687888"/>
          </a:xfrm>
        </p:spPr>
        <p:txBody>
          <a:bodyPr/>
          <a:lstStyle/>
          <a:p>
            <a:r>
              <a:rPr lang="en-US" dirty="0"/>
              <a:t>Scripts, knowledge of stereotypical event sequences, have a long history in text understanding.</a:t>
            </a:r>
          </a:p>
          <a:p>
            <a:r>
              <a:rPr lang="en-US" dirty="0"/>
              <a:t>Recent statistical methods can learn scripts from raw text using only standard NLP pre-processing.</a:t>
            </a:r>
          </a:p>
          <a:p>
            <a:r>
              <a:rPr lang="en-US" dirty="0"/>
              <a:t>We have introduced an LSTM approach that gives more accurate inferences than previous methods, even without NLP pre-processing.</a:t>
            </a:r>
          </a:p>
          <a:p>
            <a:pPr>
              <a:buFontTx/>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Title 1"/>
          <p:cNvSpPr>
            <a:spLocks noGrp="1"/>
          </p:cNvSpPr>
          <p:nvPr>
            <p:ph type="title"/>
          </p:nvPr>
        </p:nvSpPr>
        <p:spPr/>
        <p:txBody>
          <a:bodyPr/>
          <a:lstStyle/>
          <a:p>
            <a:r>
              <a:rPr lang="en-US" dirty="0"/>
              <a:t>Scripts</a:t>
            </a:r>
          </a:p>
        </p:txBody>
      </p:sp>
      <p:sp>
        <p:nvSpPr>
          <p:cNvPr id="241666" name="Content Placeholder 2"/>
          <p:cNvSpPr>
            <a:spLocks noGrp="1"/>
          </p:cNvSpPr>
          <p:nvPr>
            <p:ph idx="1"/>
          </p:nvPr>
        </p:nvSpPr>
        <p:spPr>
          <a:xfrm>
            <a:off x="330200" y="1371600"/>
            <a:ext cx="8656638" cy="4687888"/>
          </a:xfrm>
        </p:spPr>
        <p:txBody>
          <a:bodyPr/>
          <a:lstStyle/>
          <a:p>
            <a:r>
              <a:rPr lang="en-US" dirty="0"/>
              <a:t>Knowledge of stereotypical sequences of actions used to improve text understanding </a:t>
            </a:r>
            <a:r>
              <a:rPr lang="en-US" sz="2800" dirty="0">
                <a:solidFill>
                  <a:srgbClr val="336600"/>
                </a:solidFill>
              </a:rPr>
              <a:t>(</a:t>
            </a:r>
            <a:r>
              <a:rPr lang="en-US" sz="2800" dirty="0" err="1">
                <a:solidFill>
                  <a:srgbClr val="336600"/>
                </a:solidFill>
              </a:rPr>
              <a:t>Schank</a:t>
            </a:r>
            <a:r>
              <a:rPr lang="en-US" sz="2800" dirty="0">
                <a:solidFill>
                  <a:srgbClr val="336600"/>
                </a:solidFill>
              </a:rPr>
              <a:t> &amp; Abelson, 1977).</a:t>
            </a:r>
          </a:p>
          <a:p>
            <a:r>
              <a:rPr lang="en-US" dirty="0"/>
              <a:t>Used to improve text understanding by enabling:</a:t>
            </a:r>
          </a:p>
          <a:p>
            <a:pPr lvl="1"/>
            <a:r>
              <a:rPr lang="en-US" dirty="0"/>
              <a:t>Inference of unstated but implicit events</a:t>
            </a:r>
          </a:p>
          <a:p>
            <a:pPr lvl="1"/>
            <a:r>
              <a:rPr lang="en-US" dirty="0"/>
              <a:t>Resolution of syntactic and semantic ambiguities</a:t>
            </a:r>
          </a:p>
          <a:p>
            <a:pPr lvl="1"/>
            <a:r>
              <a:rPr lang="en-US" dirty="0"/>
              <a:t>Resolution of co-references</a:t>
            </a:r>
          </a:p>
        </p:txBody>
      </p:sp>
      <p:sp>
        <p:nvSpPr>
          <p:cNvPr id="241667" name="Slide Number Placeholder 3"/>
          <p:cNvSpPr>
            <a:spLocks noGrp="1"/>
          </p:cNvSpPr>
          <p:nvPr>
            <p:ph type="sldNum" sz="quarter" idx="11"/>
          </p:nvPr>
        </p:nvSpPr>
        <p:spPr>
          <a:noFill/>
        </p:spPr>
        <p:txBody>
          <a:bodyPr/>
          <a:lstStyle/>
          <a:p>
            <a:fld id="{5F2D1496-A0DF-461C-82CB-9F799375AB62}" type="slidenum">
              <a:rPr lang="ar-SA"/>
              <a:pPr/>
              <a:t>6</a:t>
            </a:fld>
            <a:endParaRPr lang="en-US">
              <a:latin typeface="Times New Roman" pitchFamily="18" charset="0"/>
            </a:endParaRPr>
          </a:p>
        </p:txBody>
      </p:sp>
    </p:spTree>
    <p:extLst>
      <p:ext uri="{BB962C8B-B14F-4D97-AF65-F5344CB8AC3E}">
        <p14:creationId xmlns:p14="http://schemas.microsoft.com/office/powerpoint/2010/main" xmlns="" val="1680475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Restaurant Script</a:t>
            </a:r>
          </a:p>
        </p:txBody>
      </p:sp>
      <p:sp>
        <p:nvSpPr>
          <p:cNvPr id="3" name="Content Placeholder 2"/>
          <p:cNvSpPr>
            <a:spLocks noGrp="1"/>
          </p:cNvSpPr>
          <p:nvPr>
            <p:ph idx="1"/>
          </p:nvPr>
        </p:nvSpPr>
        <p:spPr>
          <a:xfrm>
            <a:off x="484632" y="1371600"/>
            <a:ext cx="8138160" cy="5184648"/>
          </a:xfrm>
        </p:spPr>
        <p:txBody>
          <a:bodyPr/>
          <a:lstStyle/>
          <a:p>
            <a:pPr marL="0" indent="0">
              <a:buNone/>
            </a:pPr>
            <a:r>
              <a:rPr lang="en-US" sz="2400" dirty="0"/>
              <a:t>(</a:t>
            </a:r>
            <a:r>
              <a:rPr lang="en-US" sz="2400" dirty="0" err="1"/>
              <a:t>Ptrans</a:t>
            </a:r>
            <a:r>
              <a:rPr lang="en-US" sz="2400" dirty="0"/>
              <a:t> (agent (Person X)) (object (Person X)) (to (restaurant Y))</a:t>
            </a:r>
          </a:p>
          <a:p>
            <a:pPr marL="0" indent="0">
              <a:buNone/>
            </a:pPr>
            <a:r>
              <a:rPr lang="en-US" sz="2400" dirty="0"/>
              <a:t>(</a:t>
            </a:r>
            <a:r>
              <a:rPr lang="en-US" sz="2400" dirty="0" err="1"/>
              <a:t>Ptrans</a:t>
            </a:r>
            <a:r>
              <a:rPr lang="en-US" sz="2400" dirty="0"/>
              <a:t> (agent (Person Z)) (object (Menu U))                                                              </a:t>
            </a:r>
          </a:p>
          <a:p>
            <a:pPr marL="0" indent="0">
              <a:buNone/>
            </a:pPr>
            <a:r>
              <a:rPr lang="en-US" sz="2400" dirty="0"/>
              <a:t>            (from (Person Z)) (to (Person X))</a:t>
            </a:r>
          </a:p>
          <a:p>
            <a:pPr marL="0" indent="0">
              <a:buNone/>
            </a:pPr>
            <a:r>
              <a:rPr lang="en-US" sz="2400" dirty="0"/>
              <a:t>(</a:t>
            </a:r>
            <a:r>
              <a:rPr lang="en-US" sz="2400" dirty="0" err="1"/>
              <a:t>Mtrans</a:t>
            </a:r>
            <a:r>
              <a:rPr lang="en-US" sz="2400" dirty="0"/>
              <a:t> (agent (Person X)) (to (Person Z))</a:t>
            </a:r>
          </a:p>
          <a:p>
            <a:pPr marL="0" indent="0">
              <a:buNone/>
            </a:pPr>
            <a:r>
              <a:rPr lang="en-US" sz="2400" dirty="0"/>
              <a:t>             (object (Goal (agent (Person X))</a:t>
            </a:r>
          </a:p>
          <a:p>
            <a:pPr marL="0" indent="0">
              <a:buNone/>
            </a:pPr>
            <a:r>
              <a:rPr lang="en-US" sz="2400" dirty="0"/>
              <a:t>                                   (object (Ingest (agent (Person X))</a:t>
            </a:r>
          </a:p>
          <a:p>
            <a:pPr marL="0" indent="0">
              <a:buNone/>
            </a:pPr>
            <a:r>
              <a:rPr lang="en-US" sz="2400" dirty="0"/>
              <a:t>	                                               (object (Food W))))))</a:t>
            </a:r>
          </a:p>
          <a:p>
            <a:pPr marL="0" indent="0">
              <a:buNone/>
            </a:pPr>
            <a:r>
              <a:rPr lang="en-US" sz="2400" dirty="0"/>
              <a:t>:</a:t>
            </a:r>
          </a:p>
          <a:p>
            <a:pPr marL="0" indent="0">
              <a:buNone/>
            </a:pPr>
            <a:r>
              <a:rPr lang="en-US" sz="2400" dirty="0" smtClean="0"/>
              <a:t>(</a:t>
            </a:r>
            <a:r>
              <a:rPr lang="en-US" sz="2400" dirty="0" err="1"/>
              <a:t>P</a:t>
            </a:r>
            <a:r>
              <a:rPr lang="en-US" sz="2400" dirty="0" err="1" smtClean="0"/>
              <a:t>trans</a:t>
            </a:r>
            <a:r>
              <a:rPr lang="en-US" sz="2400" dirty="0" smtClean="0"/>
              <a:t> </a:t>
            </a:r>
            <a:r>
              <a:rPr lang="en-US" sz="2400" dirty="0"/>
              <a:t>(agent (Person Z)) (object (Food W)) (from (Person Z))</a:t>
            </a:r>
          </a:p>
          <a:p>
            <a:pPr marL="0" indent="0">
              <a:buNone/>
            </a:pPr>
            <a:r>
              <a:rPr lang="en-US" sz="2400" dirty="0"/>
              <a:t>              (to (Person X)))</a:t>
            </a:r>
          </a:p>
          <a:p>
            <a:pPr marL="0" indent="0">
              <a:buNone/>
            </a:pPr>
            <a:r>
              <a:rPr lang="en-US" sz="2400" dirty="0"/>
              <a:t>:</a:t>
            </a:r>
          </a:p>
          <a:p>
            <a:pPr marL="0" indent="0">
              <a:buNone/>
            </a:pPr>
            <a:r>
              <a:rPr lang="en-US" sz="2400" dirty="0"/>
              <a:t>(</a:t>
            </a:r>
            <a:r>
              <a:rPr lang="en-US" sz="2400" dirty="0" err="1"/>
              <a:t>Atrans</a:t>
            </a:r>
            <a:r>
              <a:rPr lang="en-US" sz="2400" dirty="0"/>
              <a:t> (agent (Person X)) (object (Money V)) (to (Person Z)))</a:t>
            </a:r>
          </a:p>
          <a:p>
            <a:pPr marL="0" indent="0">
              <a:buNone/>
            </a:pPr>
            <a:r>
              <a:rPr lang="en-US" sz="2400" dirty="0"/>
              <a:t>:</a:t>
            </a:r>
          </a:p>
        </p:txBody>
      </p:sp>
      <p:sp>
        <p:nvSpPr>
          <p:cNvPr id="4" name="Slide Number Placeholder 3"/>
          <p:cNvSpPr>
            <a:spLocks noGrp="1"/>
          </p:cNvSpPr>
          <p:nvPr>
            <p:ph type="sldNum" sz="quarter" idx="11"/>
          </p:nvPr>
        </p:nvSpPr>
        <p:spPr/>
        <p:txBody>
          <a:bodyPr/>
          <a:lstStyle/>
          <a:p>
            <a:fld id="{C00908E0-2CD8-43DB-8F16-1B583539CFFD}" type="slidenum">
              <a:rPr lang="ar-SA" smtClean="0"/>
              <a:pPr/>
              <a:t>7</a:t>
            </a:fld>
            <a:endParaRPr lang="en-US">
              <a:latin typeface="Times New Roman" pitchFamily="18" charset="0"/>
            </a:endParaRPr>
          </a:p>
        </p:txBody>
      </p:sp>
    </p:spTree>
    <p:extLst>
      <p:ext uri="{BB962C8B-B14F-4D97-AF65-F5344CB8AC3E}">
        <p14:creationId xmlns:p14="http://schemas.microsoft.com/office/powerpoint/2010/main" xmlns="" val="2811175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Drawing Inferences</a:t>
            </a:r>
          </a:p>
        </p:txBody>
      </p:sp>
      <p:sp>
        <p:nvSpPr>
          <p:cNvPr id="3" name="Content Placeholder 2"/>
          <p:cNvSpPr>
            <a:spLocks noGrp="1"/>
          </p:cNvSpPr>
          <p:nvPr>
            <p:ph idx="1"/>
          </p:nvPr>
        </p:nvSpPr>
        <p:spPr>
          <a:xfrm>
            <a:off x="685800" y="1069848"/>
            <a:ext cx="7772400" cy="4687888"/>
          </a:xfrm>
        </p:spPr>
        <p:txBody>
          <a:bodyPr/>
          <a:lstStyle/>
          <a:p>
            <a:pPr marL="0" indent="0">
              <a:buNone/>
            </a:pPr>
            <a:endParaRPr lang="en-US" dirty="0">
              <a:latin typeface="Arial Narrow" panose="020B0606020202030204" pitchFamily="34" charset="0"/>
            </a:endParaRPr>
          </a:p>
          <a:p>
            <a:pPr marL="0" indent="0">
              <a:buNone/>
            </a:pPr>
            <a:r>
              <a:rPr lang="en-US" dirty="0">
                <a:latin typeface="Arial Narrow" panose="020B0606020202030204" pitchFamily="34" charset="0"/>
              </a:rPr>
              <a:t>John drove to Olive Garden. He ordered lasagna.  He left a big tip and went home.</a:t>
            </a:r>
          </a:p>
          <a:p>
            <a:pPr marL="0" indent="0">
              <a:buNone/>
            </a:pPr>
            <a:endParaRPr lang="en-US" sz="1400" dirty="0"/>
          </a:p>
          <a:p>
            <a:r>
              <a:rPr lang="en-US" dirty="0"/>
              <a:t>What did John eat?</a:t>
            </a:r>
          </a:p>
          <a:p>
            <a:pPr lvl="1"/>
            <a:r>
              <a:rPr lang="en-US" dirty="0"/>
              <a:t>Answer is never explicitly stated in the text</a:t>
            </a:r>
          </a:p>
          <a:p>
            <a:r>
              <a:rPr lang="en-US" dirty="0"/>
              <a:t>Human readers naturally make such inferences when reading and later cannot even remember what was stated vs. inferred </a:t>
            </a:r>
            <a:r>
              <a:rPr lang="en-US" sz="2800" dirty="0">
                <a:solidFill>
                  <a:srgbClr val="336600"/>
                </a:solidFill>
              </a:rPr>
              <a:t>(Brewer &amp; Nakamura, 1984)</a:t>
            </a:r>
            <a:r>
              <a:rPr lang="en-US" dirty="0"/>
              <a:t>.</a:t>
            </a:r>
          </a:p>
        </p:txBody>
      </p:sp>
      <p:sp>
        <p:nvSpPr>
          <p:cNvPr id="4" name="Slide Number Placeholder 3"/>
          <p:cNvSpPr>
            <a:spLocks noGrp="1"/>
          </p:cNvSpPr>
          <p:nvPr>
            <p:ph type="sldNum" sz="quarter" idx="11"/>
          </p:nvPr>
        </p:nvSpPr>
        <p:spPr/>
        <p:txBody>
          <a:bodyPr/>
          <a:lstStyle/>
          <a:p>
            <a:fld id="{C00908E0-2CD8-43DB-8F16-1B583539CFFD}" type="slidenum">
              <a:rPr lang="ar-SA" smtClean="0"/>
              <a:pPr/>
              <a:t>8</a:t>
            </a:fld>
            <a:endParaRPr lang="en-US">
              <a:latin typeface="Times New Roman" pitchFamily="18" charset="0"/>
            </a:endParaRPr>
          </a:p>
        </p:txBody>
      </p:sp>
    </p:spTree>
    <p:extLst>
      <p:ext uri="{BB962C8B-B14F-4D97-AF65-F5344CB8AC3E}">
        <p14:creationId xmlns:p14="http://schemas.microsoft.com/office/powerpoint/2010/main" xmlns="" val="23136955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Ambiguities</a:t>
            </a:r>
          </a:p>
        </p:txBody>
      </p:sp>
      <p:sp>
        <p:nvSpPr>
          <p:cNvPr id="3" name="Content Placeholder 2"/>
          <p:cNvSpPr>
            <a:spLocks noGrp="1"/>
          </p:cNvSpPr>
          <p:nvPr>
            <p:ph idx="1"/>
          </p:nvPr>
        </p:nvSpPr>
        <p:spPr/>
        <p:txBody>
          <a:bodyPr/>
          <a:lstStyle/>
          <a:p>
            <a:pPr marL="0" indent="0">
              <a:buNone/>
            </a:pPr>
            <a:r>
              <a:rPr lang="en-US" dirty="0">
                <a:latin typeface="Arial Narrow" panose="020B0606020202030204" pitchFamily="34" charset="0"/>
              </a:rPr>
              <a:t>John was really hungry so he went to his favorite rib joint.  He ordered a rack…</a:t>
            </a:r>
          </a:p>
          <a:p>
            <a:pPr marL="0" indent="0">
              <a:buNone/>
            </a:pPr>
            <a:endParaRPr lang="en-US" dirty="0">
              <a:latin typeface="Arial Narrow" panose="020B0606020202030204" pitchFamily="34" charset="0"/>
            </a:endParaRPr>
          </a:p>
          <a:p>
            <a:r>
              <a:rPr lang="en-US" dirty="0"/>
              <a:t>Scripts can potentially provide context to resolve many types of ambiguities.</a:t>
            </a:r>
          </a:p>
          <a:p>
            <a:pPr marL="0" indent="0">
              <a:buNone/>
            </a:pPr>
            <a:endParaRPr lang="en-US" dirty="0">
              <a:latin typeface="Arial Narrow" panose="020B0606020202030204" pitchFamily="34" charset="0"/>
            </a:endParaRPr>
          </a:p>
          <a:p>
            <a:pPr marL="0" indent="0">
              <a:buNone/>
            </a:pPr>
            <a:endParaRPr lang="en-US" dirty="0">
              <a:latin typeface="Arial Narrow" panose="020B0606020202030204" pitchFamily="34" charset="0"/>
            </a:endParaRPr>
          </a:p>
          <a:p>
            <a:pPr marL="0" indent="0">
              <a:buNone/>
            </a:pPr>
            <a:endParaRPr lang="en-US" dirty="0">
              <a:latin typeface="Arial Narrow" panose="020B0606020202030204" pitchFamily="34" charset="0"/>
            </a:endParaRPr>
          </a:p>
        </p:txBody>
      </p:sp>
      <p:sp>
        <p:nvSpPr>
          <p:cNvPr id="4" name="Slide Number Placeholder 3"/>
          <p:cNvSpPr>
            <a:spLocks noGrp="1"/>
          </p:cNvSpPr>
          <p:nvPr>
            <p:ph type="sldNum" sz="quarter" idx="11"/>
          </p:nvPr>
        </p:nvSpPr>
        <p:spPr/>
        <p:txBody>
          <a:bodyPr/>
          <a:lstStyle/>
          <a:p>
            <a:fld id="{C00908E0-2CD8-43DB-8F16-1B583539CFFD}" type="slidenum">
              <a:rPr lang="ar-SA" smtClean="0"/>
              <a:pPr/>
              <a:t>9</a:t>
            </a:fld>
            <a:endParaRPr lang="en-US">
              <a:latin typeface="Times New Roman" pitchFamily="18" charset="0"/>
            </a:endParaRPr>
          </a:p>
        </p:txBody>
      </p:sp>
    </p:spTree>
    <p:extLst>
      <p:ext uri="{BB962C8B-B14F-4D97-AF65-F5344CB8AC3E}">
        <p14:creationId xmlns:p14="http://schemas.microsoft.com/office/powerpoint/2010/main" xmlns="" val="1910925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models">
  <a:themeElements>
    <a:clrScheme name="">
      <a:dk1>
        <a:srgbClr val="000000"/>
      </a:dk1>
      <a:lt1>
        <a:srgbClr val="FFFFFF"/>
      </a:lt1>
      <a:dk2>
        <a:srgbClr val="3333FF"/>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66"/>
      </a:hlink>
      <a:folHlink>
        <a:srgbClr val="B2B2B2"/>
      </a:folHlink>
    </a:clrScheme>
    <a:fontScheme name="model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odel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el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el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el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el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el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el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models">
  <a:themeElements>
    <a:clrScheme name="">
      <a:dk1>
        <a:srgbClr val="000000"/>
      </a:dk1>
      <a:lt1>
        <a:srgbClr val="FFFFFF"/>
      </a:lt1>
      <a:dk2>
        <a:srgbClr val="3333FF"/>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66"/>
      </a:hlink>
      <a:folHlink>
        <a:srgbClr val="B2B2B2"/>
      </a:folHlink>
    </a:clrScheme>
    <a:fontScheme name="model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odel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el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el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el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el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el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el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UTCSml">
  <a:themeElements>
    <a:clrScheme name="UTCSm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TCSm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accent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UTCSm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TCSm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TCSm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TCSm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TCS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TCS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TCS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C:\My Documents\Powerpoint\IR Course\models.ppt</Template>
  <TotalTime>24978</TotalTime>
  <Words>3433</Words>
  <Application>Microsoft Office PowerPoint</Application>
  <PresentationFormat>On-screen Show (4:3)</PresentationFormat>
  <Paragraphs>566</Paragraphs>
  <Slides>58</Slides>
  <Notes>12</Notes>
  <HiddenSlides>0</HiddenSlides>
  <MMClips>0</MMClips>
  <ScaleCrop>false</ScaleCrop>
  <HeadingPairs>
    <vt:vector size="4" baseType="variant">
      <vt:variant>
        <vt:lpstr>Theme</vt:lpstr>
      </vt:variant>
      <vt:variant>
        <vt:i4>3</vt:i4>
      </vt:variant>
      <vt:variant>
        <vt:lpstr>Slide Titles</vt:lpstr>
      </vt:variant>
      <vt:variant>
        <vt:i4>58</vt:i4>
      </vt:variant>
    </vt:vector>
  </HeadingPairs>
  <TitlesOfParts>
    <vt:vector size="61" baseType="lpstr">
      <vt:lpstr>models</vt:lpstr>
      <vt:lpstr>1_models</vt:lpstr>
      <vt:lpstr>UTCSml</vt:lpstr>
      <vt:lpstr>Story Understanding and  Script Learning</vt:lpstr>
      <vt:lpstr>AI–NLP in the 70’s and early 80’s</vt:lpstr>
      <vt:lpstr>Conceptual Dependency</vt:lpstr>
      <vt:lpstr>Conceptual Dependency Example</vt:lpstr>
      <vt:lpstr>Conceptual Dependency Motivation and Issues</vt:lpstr>
      <vt:lpstr>Scripts</vt:lpstr>
      <vt:lpstr>Restaurant Script</vt:lpstr>
      <vt:lpstr>Drawing Inferences</vt:lpstr>
      <vt:lpstr>Resolving Ambiguities</vt:lpstr>
      <vt:lpstr>Resolving Co-References</vt:lpstr>
      <vt:lpstr>Manually Written Scripts</vt:lpstr>
      <vt:lpstr>Early Script Learning</vt:lpstr>
      <vt:lpstr>GENESIS Trace  Inititial Schema Learning</vt:lpstr>
      <vt:lpstr>Explanation Graph of Story</vt:lpstr>
      <vt:lpstr>GENESIS Trace Question Answering</vt:lpstr>
      <vt:lpstr>GENESIS Trace Question Answering (Cont.)</vt:lpstr>
      <vt:lpstr>GENESIS Trace Question Answering (Cont.)</vt:lpstr>
      <vt:lpstr>GENESIS Trace  Using the Learned Schema</vt:lpstr>
      <vt:lpstr>GENESIS Trace Question Answering (Cont.)</vt:lpstr>
      <vt:lpstr>Resurrection: Statistical Script Learning</vt:lpstr>
      <vt:lpstr>Background:  Statistical Script Learning</vt:lpstr>
      <vt:lpstr>Background:  Statistical Script Inference</vt:lpstr>
      <vt:lpstr>LSTM</vt:lpstr>
      <vt:lpstr>LSTM Scripts</vt:lpstr>
      <vt:lpstr>LSTM Script Example</vt:lpstr>
      <vt:lpstr>LSTM Script Example</vt:lpstr>
      <vt:lpstr>LSTM Script Example</vt:lpstr>
      <vt:lpstr>LSTM Script Example</vt:lpstr>
      <vt:lpstr>LSTM Script Model</vt:lpstr>
      <vt:lpstr>Events in LSTM Model</vt:lpstr>
      <vt:lpstr>Experimental Evaluation</vt:lpstr>
      <vt:lpstr>Narrative Cloze Evaluation</vt:lpstr>
      <vt:lpstr>Systems Evaluated</vt:lpstr>
      <vt:lpstr>Results:  Predicting Verbs &amp; Coreference Info</vt:lpstr>
      <vt:lpstr>Results:  Predicting Verbs &amp; Nouns</vt:lpstr>
      <vt:lpstr>Human Evaluations</vt:lpstr>
      <vt:lpstr>Results: Crowdsourced Eval</vt:lpstr>
      <vt:lpstr>Generating “Stories”</vt:lpstr>
      <vt:lpstr>Generated “Story”</vt:lpstr>
      <vt:lpstr>Event Sequence Inference</vt:lpstr>
      <vt:lpstr>Event Sequence Inference</vt:lpstr>
      <vt:lpstr>Event Sequence Inference</vt:lpstr>
      <vt:lpstr>Event Sequence Inference</vt:lpstr>
      <vt:lpstr>Event Sequence Inference</vt:lpstr>
      <vt:lpstr>Event Sequence Inference</vt:lpstr>
      <vt:lpstr>Slide 46</vt:lpstr>
      <vt:lpstr>LSTM Event System (Pichotta &amp; Mooney, AAAI 2016)</vt:lpstr>
      <vt:lpstr>LSTM Text System (Pichotta &amp; Mooney, ACL 2016)</vt:lpstr>
      <vt:lpstr>Predicting Events: Evaluation</vt:lpstr>
      <vt:lpstr>Predicting Events: Systems</vt:lpstr>
      <vt:lpstr>Results: Predicting Events</vt:lpstr>
      <vt:lpstr>Predicting Text: Evaluation</vt:lpstr>
      <vt:lpstr>Predicting Text: Systems</vt:lpstr>
      <vt:lpstr>Results: Predicting Text</vt:lpstr>
      <vt:lpstr>Discussion of Results</vt:lpstr>
      <vt:lpstr>Example Inference</vt:lpstr>
      <vt:lpstr>Future Work</vt:lpstr>
      <vt:lpstr>Conclusions</vt:lpstr>
    </vt:vector>
  </TitlesOfParts>
  <Company>University of Texas at Austin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Information Retrieval and Web Search</dc:title>
  <dc:creator>Raymond Mooney</dc:creator>
  <cp:lastModifiedBy>mooney</cp:lastModifiedBy>
  <cp:revision>449</cp:revision>
  <cp:lastPrinted>1601-01-01T00:00:00Z</cp:lastPrinted>
  <dcterms:created xsi:type="dcterms:W3CDTF">2001-05-20T22:11:52Z</dcterms:created>
  <dcterms:modified xsi:type="dcterms:W3CDTF">2017-04-06T22:18:40Z</dcterms:modified>
</cp:coreProperties>
</file>