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33"/>
  </p:notesMasterIdLst>
  <p:handoutMasterIdLst>
    <p:handoutMasterId r:id="rId34"/>
  </p:handoutMasterIdLst>
  <p:sldIdLst>
    <p:sldId id="256" r:id="rId2"/>
    <p:sldId id="288" r:id="rId3"/>
    <p:sldId id="289" r:id="rId4"/>
    <p:sldId id="290" r:id="rId5"/>
    <p:sldId id="292" r:id="rId6"/>
    <p:sldId id="293" r:id="rId7"/>
    <p:sldId id="294" r:id="rId8"/>
    <p:sldId id="295" r:id="rId9"/>
    <p:sldId id="328" r:id="rId10"/>
    <p:sldId id="329" r:id="rId11"/>
    <p:sldId id="330" r:id="rId12"/>
    <p:sldId id="304" r:id="rId13"/>
    <p:sldId id="327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8" r:id="rId25"/>
    <p:sldId id="319" r:id="rId26"/>
    <p:sldId id="320" r:id="rId27"/>
    <p:sldId id="322" r:id="rId28"/>
    <p:sldId id="323" r:id="rId29"/>
    <p:sldId id="324" r:id="rId30"/>
    <p:sldId id="325" r:id="rId31"/>
    <p:sldId id="326" r:id="rId32"/>
  </p:sldIdLst>
  <p:sldSz cx="9144000" cy="6858000" type="screen4x3"/>
  <p:notesSz cx="6858000" cy="9117013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00CCC7"/>
    <a:srgbClr val="00BCB8"/>
    <a:srgbClr val="FFFF00"/>
    <a:srgbClr val="00D7D2"/>
    <a:srgbClr val="00FFFF"/>
    <a:srgbClr val="89C20A"/>
    <a:srgbClr val="FF0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19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1822" y="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5C283BF-0BA9-4AAD-8D3F-07F4DAFC45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67BD4D-13A7-44ED-BF04-327BA14DA82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CFB756-5E79-44D0-A3FD-07662386315B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325C0B-7B47-4DF2-8096-963C405FE387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CFE872-8072-4992-BC76-188BD8071D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286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8339569-C54D-41F6-8779-E9FE5F1AC6B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53280-E9B5-4529-AC08-074397BE5D29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1B43E3-6828-462B-A15E-90E214CFFFD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44A158-2169-4D94-9858-9E3332431911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AAA8203-8749-4A79-B31A-A8EB4DF19DA6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B2DA28-B224-47BD-AC28-682D73341F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5FC62D-7238-4053-B612-C122DAB0D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3E7AF9-1FD7-46D0-9163-7E020B0992D4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1DBD43-AF5F-4F4E-B379-1EED6B54EA0A}" type="slidenum">
              <a:rPr lang="en-US"/>
              <a:pPr/>
              <a:t>‹#›</a:t>
            </a:fld>
            <a:endParaRPr lang="en-US">
              <a:latin typeface="+mn-lt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level Second 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9933"/>
                </a:solidFill>
              </a:defRPr>
            </a:lvl1pPr>
          </a:lstStyle>
          <a:p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A16937E3-2D37-4145-B280-18E522600F4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91FD97-0BC1-4F46-A8BD-4732B4B14019}" type="slidenum">
              <a:rPr lang="en-US"/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 388: Natural Language Processing:</a:t>
            </a:r>
            <a:br>
              <a:rPr lang="en-US" b="1" dirty="0"/>
            </a:br>
            <a:r>
              <a:rPr lang="en-US" b="1" dirty="0"/>
              <a:t>Neural Networks</a:t>
            </a:r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23975" y="4849813"/>
            <a:ext cx="6400800" cy="1752600"/>
          </a:xfrm>
        </p:spPr>
        <p:txBody>
          <a:bodyPr/>
          <a:lstStyle/>
          <a:p>
            <a:r>
              <a:rPr lang="en-US" sz="3600">
                <a:solidFill>
                  <a:srgbClr val="FF0000"/>
                </a:solidFill>
              </a:rPr>
              <a:t>Raymond J. Mooney</a:t>
            </a:r>
          </a:p>
          <a:p>
            <a:r>
              <a:rPr lang="en-US"/>
              <a:t>University of Texas at Austin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B97E57C-89DE-43F0-BC64-348E2A9DA00F}" type="slidenum">
              <a:rPr lang="en-US" altLang="en-US"/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Concept Perceptron Cannot Learn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298575"/>
          </a:xfrm>
        </p:spPr>
        <p:txBody>
          <a:bodyPr/>
          <a:lstStyle/>
          <a:p>
            <a:r>
              <a:rPr lang="en-US" altLang="en-US"/>
              <a:t>Cannot learn exclusive-or, or parity function in general.</a:t>
            </a:r>
          </a:p>
        </p:txBody>
      </p:sp>
      <p:sp>
        <p:nvSpPr>
          <p:cNvPr id="309252" name="Line 4"/>
          <p:cNvSpPr>
            <a:spLocks noChangeShapeType="1"/>
          </p:cNvSpPr>
          <p:nvPr/>
        </p:nvSpPr>
        <p:spPr bwMode="auto">
          <a:xfrm flipV="1">
            <a:off x="2800350" y="2944813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3" name="Line 5"/>
          <p:cNvSpPr>
            <a:spLocks noChangeShapeType="1"/>
          </p:cNvSpPr>
          <p:nvPr/>
        </p:nvSpPr>
        <p:spPr bwMode="auto">
          <a:xfrm flipV="1">
            <a:off x="2665413" y="5870575"/>
            <a:ext cx="40814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4" name="Line 6"/>
          <p:cNvSpPr>
            <a:spLocks noChangeShapeType="1"/>
          </p:cNvSpPr>
          <p:nvPr/>
        </p:nvSpPr>
        <p:spPr bwMode="auto">
          <a:xfrm flipV="1">
            <a:off x="3046413" y="3014663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55" name="Text Box 7"/>
          <p:cNvSpPr txBox="1">
            <a:spLocks noChangeArrowheads="1"/>
          </p:cNvSpPr>
          <p:nvPr/>
        </p:nvSpPr>
        <p:spPr bwMode="auto">
          <a:xfrm>
            <a:off x="2220913" y="2755900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400"/>
              <a:t>o</a:t>
            </a:r>
            <a:r>
              <a:rPr lang="en-US" altLang="en-US" sz="2400" b="1" i="0" baseline="-25000"/>
              <a:t>3</a:t>
            </a:r>
          </a:p>
        </p:txBody>
      </p:sp>
      <p:sp>
        <p:nvSpPr>
          <p:cNvPr id="309256" name="Text Box 8"/>
          <p:cNvSpPr txBox="1">
            <a:spLocks noChangeArrowheads="1"/>
          </p:cNvSpPr>
          <p:nvPr/>
        </p:nvSpPr>
        <p:spPr bwMode="auto">
          <a:xfrm>
            <a:off x="6176963" y="5773738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400"/>
              <a:t>o</a:t>
            </a:r>
            <a:r>
              <a:rPr lang="en-US" altLang="en-US" sz="2400" b="1" i="0" baseline="-25000"/>
              <a:t>2</a:t>
            </a:r>
          </a:p>
        </p:txBody>
      </p:sp>
      <p:sp>
        <p:nvSpPr>
          <p:cNvPr id="309257" name="Freeform 9"/>
          <p:cNvSpPr>
            <a:spLocks/>
          </p:cNvSpPr>
          <p:nvPr/>
        </p:nvSpPr>
        <p:spPr bwMode="auto">
          <a:xfrm>
            <a:off x="4840288" y="3133725"/>
            <a:ext cx="463550" cy="18256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9258" name="Freeform 10"/>
          <p:cNvSpPr>
            <a:spLocks/>
          </p:cNvSpPr>
          <p:nvPr/>
        </p:nvSpPr>
        <p:spPr bwMode="auto">
          <a:xfrm rot="5400000" flipH="1">
            <a:off x="5650707" y="3274218"/>
            <a:ext cx="463550" cy="18256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9259" name="Freeform 11"/>
          <p:cNvSpPr>
            <a:spLocks/>
          </p:cNvSpPr>
          <p:nvPr/>
        </p:nvSpPr>
        <p:spPr bwMode="auto">
          <a:xfrm rot="16200000" flipH="1">
            <a:off x="2736057" y="5176043"/>
            <a:ext cx="463550" cy="18256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9260" name="Freeform 12"/>
          <p:cNvSpPr>
            <a:spLocks/>
          </p:cNvSpPr>
          <p:nvPr/>
        </p:nvSpPr>
        <p:spPr bwMode="auto">
          <a:xfrm rot="10800000">
            <a:off x="3475038" y="5289550"/>
            <a:ext cx="463550" cy="182563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9261" name="Text Box 13"/>
          <p:cNvSpPr txBox="1">
            <a:spLocks noChangeArrowheads="1"/>
          </p:cNvSpPr>
          <p:nvPr/>
        </p:nvSpPr>
        <p:spPr bwMode="auto">
          <a:xfrm>
            <a:off x="4121150" y="3436938"/>
            <a:ext cx="53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800" b="1" i="0"/>
              <a:t>??</a:t>
            </a:r>
          </a:p>
        </p:txBody>
      </p:sp>
      <p:sp>
        <p:nvSpPr>
          <p:cNvPr id="309262" name="Text Box 14"/>
          <p:cNvSpPr txBox="1">
            <a:spLocks noChangeArrowheads="1"/>
          </p:cNvSpPr>
          <p:nvPr/>
        </p:nvSpPr>
        <p:spPr bwMode="auto">
          <a:xfrm>
            <a:off x="2808288" y="3241675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800" b="1" i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09263" name="Line 15"/>
          <p:cNvSpPr>
            <a:spLocks noChangeShapeType="1"/>
          </p:cNvSpPr>
          <p:nvPr/>
        </p:nvSpPr>
        <p:spPr bwMode="auto">
          <a:xfrm>
            <a:off x="2657475" y="3486150"/>
            <a:ext cx="24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9264" name="Text Box 16"/>
          <p:cNvSpPr txBox="1">
            <a:spLocks noChangeArrowheads="1"/>
          </p:cNvSpPr>
          <p:nvPr/>
        </p:nvSpPr>
        <p:spPr bwMode="auto">
          <a:xfrm>
            <a:off x="2308225" y="3255963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i="0"/>
              <a:t>1</a:t>
            </a:r>
          </a:p>
        </p:txBody>
      </p:sp>
      <p:sp>
        <p:nvSpPr>
          <p:cNvPr id="309265" name="Text Box 17"/>
          <p:cNvSpPr txBox="1">
            <a:spLocks noChangeArrowheads="1"/>
          </p:cNvSpPr>
          <p:nvPr/>
        </p:nvSpPr>
        <p:spPr bwMode="auto">
          <a:xfrm>
            <a:off x="2447925" y="576262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i="0"/>
              <a:t>0</a:t>
            </a:r>
          </a:p>
        </p:txBody>
      </p:sp>
      <p:sp>
        <p:nvSpPr>
          <p:cNvPr id="309266" name="Text Box 18"/>
          <p:cNvSpPr txBox="1">
            <a:spLocks noChangeArrowheads="1"/>
          </p:cNvSpPr>
          <p:nvPr/>
        </p:nvSpPr>
        <p:spPr bwMode="auto">
          <a:xfrm>
            <a:off x="3155950" y="6067425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i="0"/>
              <a:t>1</a:t>
            </a:r>
          </a:p>
        </p:txBody>
      </p:sp>
      <p:sp>
        <p:nvSpPr>
          <p:cNvPr id="309267" name="Line 19"/>
          <p:cNvSpPr>
            <a:spLocks noChangeShapeType="1"/>
          </p:cNvSpPr>
          <p:nvPr/>
        </p:nvSpPr>
        <p:spPr bwMode="auto">
          <a:xfrm flipH="1">
            <a:off x="5168900" y="5668963"/>
            <a:ext cx="1270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9268" name="Text Box 20"/>
          <p:cNvSpPr txBox="1">
            <a:spLocks noChangeArrowheads="1"/>
          </p:cNvSpPr>
          <p:nvPr/>
        </p:nvSpPr>
        <p:spPr bwMode="auto">
          <a:xfrm>
            <a:off x="5130800" y="3308350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800" b="1" i="0">
                <a:solidFill>
                  <a:schemeClr val="accent2"/>
                </a:solidFill>
                <a:cs typeface="Times New Roman" panose="02020603050405020304" pitchFamily="18" charset="0"/>
              </a:rPr>
              <a:t>–</a:t>
            </a:r>
          </a:p>
        </p:txBody>
      </p:sp>
      <p:sp>
        <p:nvSpPr>
          <p:cNvPr id="309269" name="Text Box 21"/>
          <p:cNvSpPr txBox="1">
            <a:spLocks noChangeArrowheads="1"/>
          </p:cNvSpPr>
          <p:nvPr/>
        </p:nvSpPr>
        <p:spPr bwMode="auto">
          <a:xfrm>
            <a:off x="5045075" y="5403850"/>
            <a:ext cx="38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800" b="1" i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09270" name="Text Box 22"/>
          <p:cNvSpPr txBox="1">
            <a:spLocks noChangeArrowheads="1"/>
          </p:cNvSpPr>
          <p:nvPr/>
        </p:nvSpPr>
        <p:spPr bwMode="auto">
          <a:xfrm>
            <a:off x="2808288" y="5375275"/>
            <a:ext cx="358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800" b="1" i="0">
                <a:solidFill>
                  <a:schemeClr val="accent2"/>
                </a:solidFill>
                <a:cs typeface="Times New Roman" panose="02020603050405020304" pitchFamily="18" charset="0"/>
              </a:rPr>
              <a:t>–</a:t>
            </a:r>
          </a:p>
        </p:txBody>
      </p:sp>
    </p:spTree>
    <p:extLst>
      <p:ext uri="{BB962C8B-B14F-4D97-AF65-F5344CB8AC3E}">
        <p14:creationId xmlns:p14="http://schemas.microsoft.com/office/powerpoint/2010/main" val="5008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E4150F8-F9D1-4BFC-B57C-3D7030C71904}" type="slidenum">
              <a:rPr lang="en-US" altLang="en-US"/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Perceptron Convergence </a:t>
            </a:r>
            <a:br>
              <a:rPr lang="en-US" altLang="en-US" sz="3200"/>
            </a:br>
            <a:r>
              <a:rPr lang="en-US" altLang="en-US" sz="3200"/>
              <a:t>and Cycling Theorems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768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Perceptron convergence theorem</a:t>
            </a:r>
            <a:r>
              <a:rPr lang="en-US" altLang="en-US" sz="2800"/>
              <a:t>: If the data is linearly separable and therefore a set of weights exist that are consistent with the data, then the Perceptron algorithm will eventually converge to a consistent set of weights.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FF0000"/>
                </a:solidFill>
              </a:rPr>
              <a:t>Perceptron cycling theorem</a:t>
            </a:r>
            <a:r>
              <a:rPr lang="en-US" altLang="en-US" sz="2800"/>
              <a:t>: If the data is not linearly separable, the Perceptron algorithm will eventually repeat a set of weights and threshold at the end of some epoch and therefore enter an infinite loop.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By checking for repeated weights+threshold, one can guarantee termination with either a positive or negative result.</a:t>
            </a:r>
          </a:p>
          <a:p>
            <a:pPr>
              <a:lnSpc>
                <a:spcPct val="9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770483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BCE1BA-8C7B-4005-858A-1D078B73EAB6}" type="slidenum">
              <a:rPr lang="en-US"/>
              <a:pPr/>
              <a:t>12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as Hill Climbing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371600"/>
            <a:ext cx="8261350" cy="4687888"/>
          </a:xfrm>
        </p:spPr>
        <p:txBody>
          <a:bodyPr/>
          <a:lstStyle/>
          <a:p>
            <a:r>
              <a:rPr lang="en-US" sz="2400"/>
              <a:t>The hypothesis space being search is a set of weights and a threshold.</a:t>
            </a:r>
          </a:p>
          <a:p>
            <a:r>
              <a:rPr lang="en-US" sz="2400"/>
              <a:t>Objective is to minimize classification error on the training set.</a:t>
            </a:r>
          </a:p>
          <a:p>
            <a:r>
              <a:rPr lang="en-US" sz="2400"/>
              <a:t>Perceptron effectively does hill-climbing (gradient descent) in this space, changing the weights a small amount at each point to decrease training set error.</a:t>
            </a:r>
          </a:p>
          <a:p>
            <a:r>
              <a:rPr lang="en-US" sz="2400"/>
              <a:t>For a single model neuron, the space is well behaved with a single minima.</a:t>
            </a:r>
          </a:p>
        </p:txBody>
      </p:sp>
      <p:sp>
        <p:nvSpPr>
          <p:cNvPr id="245764" name="Line 4"/>
          <p:cNvSpPr>
            <a:spLocks noChangeShapeType="1"/>
          </p:cNvSpPr>
          <p:nvPr/>
        </p:nvSpPr>
        <p:spPr bwMode="auto">
          <a:xfrm flipV="1">
            <a:off x="3027363" y="4505325"/>
            <a:ext cx="1587" cy="20145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65" name="Line 5"/>
          <p:cNvSpPr>
            <a:spLocks noChangeShapeType="1"/>
          </p:cNvSpPr>
          <p:nvPr/>
        </p:nvSpPr>
        <p:spPr bwMode="auto">
          <a:xfrm flipV="1">
            <a:off x="2894013" y="6443663"/>
            <a:ext cx="4048125" cy="15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768" name="Text Box 8"/>
          <p:cNvSpPr txBox="1">
            <a:spLocks noChangeArrowheads="1"/>
          </p:cNvSpPr>
          <p:nvPr/>
        </p:nvSpPr>
        <p:spPr bwMode="auto">
          <a:xfrm>
            <a:off x="6040438" y="6378575"/>
            <a:ext cx="111125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400" i="1"/>
              <a:t>weights</a:t>
            </a:r>
            <a:endParaRPr lang="en-US" sz="2400" b="1" baseline="-25000"/>
          </a:p>
        </p:txBody>
      </p:sp>
      <p:sp>
        <p:nvSpPr>
          <p:cNvPr id="245777" name="Text Box 17"/>
          <p:cNvSpPr txBox="1">
            <a:spLocks noChangeArrowheads="1"/>
          </p:cNvSpPr>
          <p:nvPr/>
        </p:nvSpPr>
        <p:spPr bwMode="auto">
          <a:xfrm>
            <a:off x="2678113" y="6373813"/>
            <a:ext cx="307975" cy="39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45783" name="Text Box 23"/>
          <p:cNvSpPr txBox="1">
            <a:spLocks noChangeArrowheads="1"/>
          </p:cNvSpPr>
          <p:nvPr/>
        </p:nvSpPr>
        <p:spPr bwMode="auto">
          <a:xfrm>
            <a:off x="1925638" y="4689475"/>
            <a:ext cx="1162050" cy="1187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 sz="2400" i="1"/>
          </a:p>
          <a:p>
            <a:r>
              <a:rPr lang="en-US" sz="2400" i="1"/>
              <a:t>training</a:t>
            </a:r>
          </a:p>
          <a:p>
            <a:r>
              <a:rPr lang="en-US" sz="2400" i="1"/>
              <a:t>error</a:t>
            </a:r>
          </a:p>
        </p:txBody>
      </p:sp>
      <p:sp>
        <p:nvSpPr>
          <p:cNvPr id="245784" name="Freeform 24"/>
          <p:cNvSpPr>
            <a:spLocks/>
          </p:cNvSpPr>
          <p:nvPr/>
        </p:nvSpPr>
        <p:spPr bwMode="auto">
          <a:xfrm>
            <a:off x="3133725" y="4694238"/>
            <a:ext cx="3863975" cy="1760537"/>
          </a:xfrm>
          <a:custGeom>
            <a:avLst/>
            <a:gdLst/>
            <a:ahLst/>
            <a:cxnLst>
              <a:cxn ang="0">
                <a:pos x="0" y="31"/>
              </a:cxn>
              <a:cxn ang="0">
                <a:pos x="430" y="92"/>
              </a:cxn>
              <a:cxn ang="0">
                <a:pos x="576" y="292"/>
              </a:cxn>
              <a:cxn ang="0">
                <a:pos x="791" y="653"/>
              </a:cxn>
              <a:cxn ang="0">
                <a:pos x="1083" y="967"/>
              </a:cxn>
              <a:cxn ang="0">
                <a:pos x="1428" y="1106"/>
              </a:cxn>
              <a:cxn ang="0">
                <a:pos x="1751" y="983"/>
              </a:cxn>
              <a:cxn ang="0">
                <a:pos x="1958" y="737"/>
              </a:cxn>
              <a:cxn ang="0">
                <a:pos x="2050" y="307"/>
              </a:cxn>
              <a:cxn ang="0">
                <a:pos x="2434" y="0"/>
              </a:cxn>
            </a:cxnLst>
            <a:rect l="0" t="0" r="r" b="b"/>
            <a:pathLst>
              <a:path w="2434" h="1109">
                <a:moveTo>
                  <a:pt x="0" y="31"/>
                </a:moveTo>
                <a:cubicBezTo>
                  <a:pt x="167" y="40"/>
                  <a:pt x="334" y="49"/>
                  <a:pt x="430" y="92"/>
                </a:cubicBezTo>
                <a:cubicBezTo>
                  <a:pt x="526" y="135"/>
                  <a:pt x="516" y="199"/>
                  <a:pt x="576" y="292"/>
                </a:cubicBezTo>
                <a:cubicBezTo>
                  <a:pt x="636" y="385"/>
                  <a:pt x="706" y="541"/>
                  <a:pt x="791" y="653"/>
                </a:cubicBezTo>
                <a:cubicBezTo>
                  <a:pt x="876" y="765"/>
                  <a:pt x="977" y="892"/>
                  <a:pt x="1083" y="967"/>
                </a:cubicBezTo>
                <a:cubicBezTo>
                  <a:pt x="1189" y="1042"/>
                  <a:pt x="1317" y="1103"/>
                  <a:pt x="1428" y="1106"/>
                </a:cubicBezTo>
                <a:cubicBezTo>
                  <a:pt x="1539" y="1109"/>
                  <a:pt x="1663" y="1044"/>
                  <a:pt x="1751" y="983"/>
                </a:cubicBezTo>
                <a:cubicBezTo>
                  <a:pt x="1839" y="922"/>
                  <a:pt x="1908" y="850"/>
                  <a:pt x="1958" y="737"/>
                </a:cubicBezTo>
                <a:cubicBezTo>
                  <a:pt x="2008" y="624"/>
                  <a:pt x="1971" y="430"/>
                  <a:pt x="2050" y="307"/>
                </a:cubicBezTo>
                <a:cubicBezTo>
                  <a:pt x="2129" y="184"/>
                  <a:pt x="2371" y="51"/>
                  <a:pt x="243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to “Bias”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1074198"/>
          </a:xfrm>
        </p:spPr>
        <p:txBody>
          <a:bodyPr/>
          <a:lstStyle/>
          <a:p>
            <a:r>
              <a:rPr lang="en-US" dirty="0"/>
              <a:t>Threshold can be converted to an additional “bias” weight on an additional constant 1 input (o</a:t>
            </a:r>
            <a:r>
              <a:rPr lang="en-US" baseline="-25000" dirty="0"/>
              <a:t>0</a:t>
            </a:r>
            <a:r>
              <a:rPr lang="en-US" dirty="0"/>
              <a:t>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13</a:t>
            </a:fld>
            <a:endParaRPr lang="en-US" dirty="0">
              <a:latin typeface="+mn-lt"/>
            </a:endParaRPr>
          </a:p>
        </p:txBody>
      </p:sp>
      <p:graphicFrame>
        <p:nvGraphicFramePr>
          <p:cNvPr id="5" name="Object 27"/>
          <p:cNvGraphicFramePr>
            <a:graphicFrameLocks noChangeAspect="1"/>
          </p:cNvGraphicFramePr>
          <p:nvPr>
            <p:extLst/>
          </p:nvPr>
        </p:nvGraphicFramePr>
        <p:xfrm>
          <a:off x="1569930" y="3157491"/>
          <a:ext cx="1721732" cy="739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8" name="Equation" r:id="rId3" imgW="787320" imgH="342720" progId="Equation.3">
                  <p:embed/>
                </p:oleObj>
              </mc:Choice>
              <mc:Fallback>
                <p:oleObj name="Equation" r:id="rId3" imgW="787320" imgH="342720" progId="Equation.3">
                  <p:embed/>
                  <p:pic>
                    <p:nvPicPr>
                      <p:cNvPr id="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9930" y="3157491"/>
                        <a:ext cx="1721732" cy="739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7"/>
          <p:cNvGraphicFramePr>
            <a:graphicFrameLocks noChangeAspect="1"/>
          </p:cNvGraphicFramePr>
          <p:nvPr>
            <p:extLst/>
          </p:nvPr>
        </p:nvGraphicFramePr>
        <p:xfrm>
          <a:off x="1498909" y="3982390"/>
          <a:ext cx="22225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099" name="Equation" r:id="rId5" imgW="1015920" imgH="342720" progId="Equation.3">
                  <p:embed/>
                </p:oleObj>
              </mc:Choice>
              <mc:Fallback>
                <p:oleObj name="Equation" r:id="rId5" imgW="1015920" imgH="342720" progId="Equation.3">
                  <p:embed/>
                  <p:pic>
                    <p:nvPicPr>
                      <p:cNvPr id="6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909" y="3982390"/>
                        <a:ext cx="22225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/>
          <p:cNvGraphicFramePr>
            <a:graphicFrameLocks noChangeAspect="1"/>
          </p:cNvGraphicFramePr>
          <p:nvPr>
            <p:extLst/>
          </p:nvPr>
        </p:nvGraphicFramePr>
        <p:xfrm>
          <a:off x="1458959" y="4775431"/>
          <a:ext cx="22225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0" name="Equation" r:id="rId7" imgW="1015920" imgH="342720" progId="Equation.3">
                  <p:embed/>
                </p:oleObj>
              </mc:Choice>
              <mc:Fallback>
                <p:oleObj name="Equation" r:id="rId7" imgW="1015920" imgH="342720" progId="Equation.3">
                  <p:embed/>
                  <p:pic>
                    <p:nvPicPr>
                      <p:cNvPr id="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59" y="4775431"/>
                        <a:ext cx="22225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7"/>
          <p:cNvGraphicFramePr>
            <a:graphicFrameLocks noChangeAspect="1"/>
          </p:cNvGraphicFramePr>
          <p:nvPr>
            <p:extLst/>
          </p:nvPr>
        </p:nvGraphicFramePr>
        <p:xfrm>
          <a:off x="1458959" y="5661025"/>
          <a:ext cx="16383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101" name="Equation" r:id="rId9" imgW="749160" imgH="342720" progId="Equation.3">
                  <p:embed/>
                </p:oleObj>
              </mc:Choice>
              <mc:Fallback>
                <p:oleObj name="Equation" r:id="rId9" imgW="749160" imgH="342720" progId="Equation.3">
                  <p:embed/>
                  <p:pic>
                    <p:nvPicPr>
                      <p:cNvPr id="8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59" y="5661025"/>
                        <a:ext cx="16383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35657" y="5661025"/>
            <a:ext cx="5215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Where sum now includes </a:t>
            </a:r>
            <a:r>
              <a:rPr lang="en-US" sz="2400" i="1" dirty="0" err="1"/>
              <a:t>i</a:t>
            </a:r>
            <a:r>
              <a:rPr lang="en-US" sz="2400" dirty="0"/>
              <a:t>=0 and </a:t>
            </a:r>
            <a:r>
              <a:rPr lang="en-US" sz="2400" i="1" dirty="0"/>
              <a:t>w</a:t>
            </a:r>
            <a:r>
              <a:rPr lang="en-US" sz="2400" i="1" baseline="-25000" dirty="0"/>
              <a:t>j0</a:t>
            </a:r>
            <a:r>
              <a:rPr lang="en-US" sz="2400" dirty="0"/>
              <a:t>=</a:t>
            </a:r>
            <a:r>
              <a:rPr lang="en-US" sz="2400" i="1" dirty="0" err="1"/>
              <a:t>b</a:t>
            </a:r>
            <a:r>
              <a:rPr lang="en-US" sz="2400" i="1" baseline="-25000" dirty="0" err="1"/>
              <a:t>j</a:t>
            </a:r>
            <a:endParaRPr lang="en-US" sz="2400" i="1" baseline="-25000" dirty="0"/>
          </a:p>
        </p:txBody>
      </p:sp>
    </p:spTree>
    <p:extLst>
      <p:ext uri="{BB962C8B-B14F-4D97-AF65-F5344CB8AC3E}">
        <p14:creationId xmlns:p14="http://schemas.microsoft.com/office/powerpoint/2010/main" val="111504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A24FA8-B2D5-480A-8A3D-9059C7D6FBA0}" type="slidenum">
              <a:rPr lang="en-US"/>
              <a:pPr/>
              <a:t>14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Multi-Layer Feed-Forward Networks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Multi-layer networks can represent arbitrary functions, but an effective learning algorithm for such networks was thought to be difficult.</a:t>
            </a:r>
          </a:p>
          <a:p>
            <a:pPr>
              <a:lnSpc>
                <a:spcPct val="90000"/>
              </a:lnSpc>
            </a:pPr>
            <a:r>
              <a:rPr lang="en-US" sz="2400"/>
              <a:t>A typical multi-layer network consists of an input, hidden and output layer, each fully connected to the next, with activation feeding forward.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The weights determine the function computed. Given an arbitrary number of hidden units, any boolean function can be computed with a single hidden layer.</a:t>
            </a:r>
          </a:p>
        </p:txBody>
      </p:sp>
      <p:grpSp>
        <p:nvGrpSpPr>
          <p:cNvPr id="247851" name="Group 43"/>
          <p:cNvGrpSpPr>
            <a:grpSpLocks/>
          </p:cNvGrpSpPr>
          <p:nvPr/>
        </p:nvGrpSpPr>
        <p:grpSpPr bwMode="auto">
          <a:xfrm>
            <a:off x="3317875" y="3368675"/>
            <a:ext cx="2347913" cy="1420813"/>
            <a:chOff x="2090" y="2122"/>
            <a:chExt cx="1479" cy="895"/>
          </a:xfrm>
        </p:grpSpPr>
        <p:sp>
          <p:nvSpPr>
            <p:cNvPr id="247825" name="Text Box 17"/>
            <p:cNvSpPr txBox="1">
              <a:spLocks noChangeArrowheads="1"/>
            </p:cNvSpPr>
            <p:nvPr/>
          </p:nvSpPr>
          <p:spPr bwMode="auto">
            <a:xfrm>
              <a:off x="2796" y="2122"/>
              <a:ext cx="52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output</a:t>
              </a:r>
            </a:p>
          </p:txBody>
        </p:sp>
        <p:sp>
          <p:nvSpPr>
            <p:cNvPr id="247826" name="Text Box 18"/>
            <p:cNvSpPr txBox="1">
              <a:spLocks noChangeArrowheads="1"/>
            </p:cNvSpPr>
            <p:nvPr/>
          </p:nvSpPr>
          <p:spPr bwMode="auto">
            <a:xfrm>
              <a:off x="2871" y="2448"/>
              <a:ext cx="549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hidden</a:t>
              </a:r>
            </a:p>
          </p:txBody>
        </p:sp>
        <p:sp>
          <p:nvSpPr>
            <p:cNvPr id="247827" name="Text Box 19"/>
            <p:cNvSpPr txBox="1">
              <a:spLocks noChangeArrowheads="1"/>
            </p:cNvSpPr>
            <p:nvPr/>
          </p:nvSpPr>
          <p:spPr bwMode="auto">
            <a:xfrm>
              <a:off x="3127" y="2767"/>
              <a:ext cx="44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input</a:t>
              </a:r>
            </a:p>
          </p:txBody>
        </p:sp>
        <p:sp>
          <p:nvSpPr>
            <p:cNvPr id="247828" name="Line 20"/>
            <p:cNvSpPr>
              <a:spLocks noChangeShapeType="1"/>
            </p:cNvSpPr>
            <p:nvPr/>
          </p:nvSpPr>
          <p:spPr bwMode="auto">
            <a:xfrm flipH="1">
              <a:off x="2112" y="2596"/>
              <a:ext cx="92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29" name="Line 21"/>
            <p:cNvSpPr>
              <a:spLocks noChangeShapeType="1"/>
            </p:cNvSpPr>
            <p:nvPr/>
          </p:nvSpPr>
          <p:spPr bwMode="auto">
            <a:xfrm>
              <a:off x="2212" y="2604"/>
              <a:ext cx="123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0" name="Line 22"/>
            <p:cNvSpPr>
              <a:spLocks noChangeShapeType="1"/>
            </p:cNvSpPr>
            <p:nvPr/>
          </p:nvSpPr>
          <p:spPr bwMode="auto">
            <a:xfrm>
              <a:off x="2212" y="2612"/>
              <a:ext cx="315" cy="2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1" name="Line 23"/>
            <p:cNvSpPr>
              <a:spLocks noChangeShapeType="1"/>
            </p:cNvSpPr>
            <p:nvPr/>
          </p:nvSpPr>
          <p:spPr bwMode="auto">
            <a:xfrm>
              <a:off x="2212" y="2619"/>
              <a:ext cx="545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2" name="Line 24"/>
            <p:cNvSpPr>
              <a:spLocks noChangeShapeType="1"/>
            </p:cNvSpPr>
            <p:nvPr/>
          </p:nvSpPr>
          <p:spPr bwMode="auto">
            <a:xfrm>
              <a:off x="2212" y="2619"/>
              <a:ext cx="7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3" name="Line 25"/>
            <p:cNvSpPr>
              <a:spLocks noChangeShapeType="1"/>
            </p:cNvSpPr>
            <p:nvPr/>
          </p:nvSpPr>
          <p:spPr bwMode="auto">
            <a:xfrm flipH="1">
              <a:off x="2112" y="2604"/>
              <a:ext cx="376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4" name="Line 26"/>
            <p:cNvSpPr>
              <a:spLocks noChangeShapeType="1"/>
            </p:cNvSpPr>
            <p:nvPr/>
          </p:nvSpPr>
          <p:spPr bwMode="auto">
            <a:xfrm flipH="1">
              <a:off x="2327" y="2596"/>
              <a:ext cx="169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5" name="Line 27"/>
            <p:cNvSpPr>
              <a:spLocks noChangeShapeType="1"/>
            </p:cNvSpPr>
            <p:nvPr/>
          </p:nvSpPr>
          <p:spPr bwMode="auto">
            <a:xfrm>
              <a:off x="2496" y="2588"/>
              <a:ext cx="38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auto">
            <a:xfrm>
              <a:off x="2504" y="2596"/>
              <a:ext cx="261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auto">
            <a:xfrm>
              <a:off x="2504" y="2619"/>
              <a:ext cx="468" cy="2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auto">
            <a:xfrm flipH="1">
              <a:off x="2120" y="2604"/>
              <a:ext cx="64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39" name="Line 31"/>
            <p:cNvSpPr>
              <a:spLocks noChangeShapeType="1"/>
            </p:cNvSpPr>
            <p:nvPr/>
          </p:nvSpPr>
          <p:spPr bwMode="auto">
            <a:xfrm flipH="1">
              <a:off x="2327" y="2604"/>
              <a:ext cx="430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0" name="Line 32"/>
            <p:cNvSpPr>
              <a:spLocks noChangeShapeType="1"/>
            </p:cNvSpPr>
            <p:nvPr/>
          </p:nvSpPr>
          <p:spPr bwMode="auto">
            <a:xfrm flipH="1">
              <a:off x="2542" y="2612"/>
              <a:ext cx="231" cy="2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1" name="Line 33"/>
            <p:cNvSpPr>
              <a:spLocks noChangeShapeType="1"/>
            </p:cNvSpPr>
            <p:nvPr/>
          </p:nvSpPr>
          <p:spPr bwMode="auto">
            <a:xfrm flipH="1">
              <a:off x="2742" y="2588"/>
              <a:ext cx="46" cy="3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2" name="Line 34"/>
            <p:cNvSpPr>
              <a:spLocks noChangeShapeType="1"/>
            </p:cNvSpPr>
            <p:nvPr/>
          </p:nvSpPr>
          <p:spPr bwMode="auto">
            <a:xfrm>
              <a:off x="2780" y="2596"/>
              <a:ext cx="17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3" name="Line 35"/>
            <p:cNvSpPr>
              <a:spLocks noChangeShapeType="1"/>
            </p:cNvSpPr>
            <p:nvPr/>
          </p:nvSpPr>
          <p:spPr bwMode="auto">
            <a:xfrm flipH="1">
              <a:off x="2212" y="2281"/>
              <a:ext cx="161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4" name="Line 36"/>
            <p:cNvSpPr>
              <a:spLocks noChangeShapeType="1"/>
            </p:cNvSpPr>
            <p:nvPr/>
          </p:nvSpPr>
          <p:spPr bwMode="auto">
            <a:xfrm>
              <a:off x="2381" y="2281"/>
              <a:ext cx="115" cy="3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5" name="Line 37"/>
            <p:cNvSpPr>
              <a:spLocks noChangeShapeType="1"/>
            </p:cNvSpPr>
            <p:nvPr/>
          </p:nvSpPr>
          <p:spPr bwMode="auto">
            <a:xfrm>
              <a:off x="2373" y="2281"/>
              <a:ext cx="407" cy="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auto">
            <a:xfrm flipH="1">
              <a:off x="2212" y="2289"/>
              <a:ext cx="422" cy="3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7" name="Line 39"/>
            <p:cNvSpPr>
              <a:spLocks noChangeShapeType="1"/>
            </p:cNvSpPr>
            <p:nvPr/>
          </p:nvSpPr>
          <p:spPr bwMode="auto">
            <a:xfrm flipH="1">
              <a:off x="2488" y="2289"/>
              <a:ext cx="146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48" name="Line 40"/>
            <p:cNvSpPr>
              <a:spLocks noChangeShapeType="1"/>
            </p:cNvSpPr>
            <p:nvPr/>
          </p:nvSpPr>
          <p:spPr bwMode="auto">
            <a:xfrm>
              <a:off x="2642" y="2297"/>
              <a:ext cx="131" cy="2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47820" name="Oval 12"/>
            <p:cNvSpPr>
              <a:spLocks noChangeArrowheads="1"/>
            </p:cNvSpPr>
            <p:nvPr/>
          </p:nvSpPr>
          <p:spPr bwMode="auto">
            <a:xfrm>
              <a:off x="2090" y="2892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21" name="Oval 13"/>
            <p:cNvSpPr>
              <a:spLocks noChangeArrowheads="1"/>
            </p:cNvSpPr>
            <p:nvPr/>
          </p:nvSpPr>
          <p:spPr bwMode="auto">
            <a:xfrm>
              <a:off x="2302" y="288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22" name="Oval 14"/>
            <p:cNvSpPr>
              <a:spLocks noChangeArrowheads="1"/>
            </p:cNvSpPr>
            <p:nvPr/>
          </p:nvSpPr>
          <p:spPr bwMode="auto">
            <a:xfrm>
              <a:off x="2514" y="2884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23" name="Oval 15"/>
            <p:cNvSpPr>
              <a:spLocks noChangeArrowheads="1"/>
            </p:cNvSpPr>
            <p:nvPr/>
          </p:nvSpPr>
          <p:spPr bwMode="auto">
            <a:xfrm>
              <a:off x="2726" y="2880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24" name="Oval 16"/>
            <p:cNvSpPr>
              <a:spLocks noChangeArrowheads="1"/>
            </p:cNvSpPr>
            <p:nvPr/>
          </p:nvSpPr>
          <p:spPr bwMode="auto">
            <a:xfrm>
              <a:off x="2938" y="2876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15" name="Oval 7"/>
            <p:cNvSpPr>
              <a:spLocks noChangeArrowheads="1"/>
            </p:cNvSpPr>
            <p:nvPr/>
          </p:nvSpPr>
          <p:spPr bwMode="auto">
            <a:xfrm>
              <a:off x="2183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16" name="Oval 8"/>
            <p:cNvSpPr>
              <a:spLocks noChangeArrowheads="1"/>
            </p:cNvSpPr>
            <p:nvPr/>
          </p:nvSpPr>
          <p:spPr bwMode="auto">
            <a:xfrm>
              <a:off x="2464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17" name="Oval 9"/>
            <p:cNvSpPr>
              <a:spLocks noChangeArrowheads="1"/>
            </p:cNvSpPr>
            <p:nvPr/>
          </p:nvSpPr>
          <p:spPr bwMode="auto">
            <a:xfrm>
              <a:off x="2745" y="2558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13" name="Oval 5"/>
            <p:cNvSpPr>
              <a:spLocks noChangeArrowheads="1"/>
            </p:cNvSpPr>
            <p:nvPr/>
          </p:nvSpPr>
          <p:spPr bwMode="auto">
            <a:xfrm>
              <a:off x="2343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47814" name="Oval 6"/>
            <p:cNvSpPr>
              <a:spLocks noChangeArrowheads="1"/>
            </p:cNvSpPr>
            <p:nvPr/>
          </p:nvSpPr>
          <p:spPr bwMode="auto">
            <a:xfrm>
              <a:off x="2616" y="2247"/>
              <a:ext cx="69" cy="77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7849" name="Text Box 41"/>
          <p:cNvSpPr txBox="1">
            <a:spLocks noChangeArrowheads="1"/>
          </p:cNvSpPr>
          <p:nvPr/>
        </p:nvSpPr>
        <p:spPr bwMode="auto">
          <a:xfrm>
            <a:off x="5935663" y="3867150"/>
            <a:ext cx="11795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activation</a:t>
            </a:r>
          </a:p>
        </p:txBody>
      </p:sp>
      <p:sp>
        <p:nvSpPr>
          <p:cNvPr id="247850" name="AutoShape 42"/>
          <p:cNvSpPr>
            <a:spLocks noChangeArrowheads="1"/>
          </p:cNvSpPr>
          <p:nvPr/>
        </p:nvSpPr>
        <p:spPr bwMode="auto">
          <a:xfrm>
            <a:off x="5791200" y="3462338"/>
            <a:ext cx="255588" cy="1219200"/>
          </a:xfrm>
          <a:prstGeom prst="upArrow">
            <a:avLst>
              <a:gd name="adj1" fmla="val 50000"/>
              <a:gd name="adj2" fmla="val 119254"/>
            </a:avLst>
          </a:prstGeom>
          <a:solidFill>
            <a:srgbClr val="0066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E632E8-9371-42D3-AEDA-AB7EC217753F}" type="slidenum">
              <a:rPr lang="en-US"/>
              <a:pPr/>
              <a:t>15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Hill-Climbing in Multi-Layer Nets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6638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Since “greed is good” perhaps hill-climbing can be used to learn multi-layer networks in practice although its theoretical limits are clear.</a:t>
            </a:r>
          </a:p>
          <a:p>
            <a:pPr>
              <a:lnSpc>
                <a:spcPct val="90000"/>
              </a:lnSpc>
            </a:pPr>
            <a:r>
              <a:rPr lang="en-US" sz="2400"/>
              <a:t>However, to do gradient descent, we need the output of a unit to be a differentiable function of its input and weights.</a:t>
            </a:r>
          </a:p>
          <a:p>
            <a:pPr>
              <a:lnSpc>
                <a:spcPct val="90000"/>
              </a:lnSpc>
            </a:pPr>
            <a:r>
              <a:rPr lang="en-US" sz="2400"/>
              <a:t>Standard linear threshold function is not differentiable at the threshold.</a:t>
            </a:r>
          </a:p>
        </p:txBody>
      </p:sp>
      <p:sp>
        <p:nvSpPr>
          <p:cNvPr id="248836" name="Line 4"/>
          <p:cNvSpPr>
            <a:spLocks noChangeShapeType="1"/>
          </p:cNvSpPr>
          <p:nvPr/>
        </p:nvSpPr>
        <p:spPr bwMode="auto">
          <a:xfrm flipV="1">
            <a:off x="3219450" y="4217988"/>
            <a:ext cx="0" cy="1560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8837" name="Line 5"/>
          <p:cNvSpPr>
            <a:spLocks noChangeShapeType="1"/>
          </p:cNvSpPr>
          <p:nvPr/>
        </p:nvSpPr>
        <p:spPr bwMode="auto">
          <a:xfrm>
            <a:off x="3219450" y="5778500"/>
            <a:ext cx="280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8838" name="Text Box 6"/>
          <p:cNvSpPr txBox="1">
            <a:spLocks noChangeArrowheads="1"/>
          </p:cNvSpPr>
          <p:nvPr/>
        </p:nvSpPr>
        <p:spPr bwMode="auto">
          <a:xfrm>
            <a:off x="5367338" y="5780088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net</a:t>
            </a:r>
            <a:r>
              <a:rPr lang="en-US" i="1" baseline="-25000"/>
              <a:t>j</a:t>
            </a:r>
          </a:p>
        </p:txBody>
      </p:sp>
      <p:sp>
        <p:nvSpPr>
          <p:cNvPr id="248839" name="Text Box 7"/>
          <p:cNvSpPr txBox="1">
            <a:spLocks noChangeArrowheads="1"/>
          </p:cNvSpPr>
          <p:nvPr/>
        </p:nvSpPr>
        <p:spPr bwMode="auto">
          <a:xfrm>
            <a:off x="2817813" y="4154488"/>
            <a:ext cx="35401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i</a:t>
            </a:r>
          </a:p>
        </p:txBody>
      </p:sp>
      <p:sp>
        <p:nvSpPr>
          <p:cNvPr id="248840" name="Text Box 8"/>
          <p:cNvSpPr txBox="1">
            <a:spLocks noChangeArrowheads="1"/>
          </p:cNvSpPr>
          <p:nvPr/>
        </p:nvSpPr>
        <p:spPr bwMode="auto">
          <a:xfrm>
            <a:off x="4354513" y="5768975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j</a:t>
            </a:r>
          </a:p>
        </p:txBody>
      </p:sp>
      <p:sp>
        <p:nvSpPr>
          <p:cNvPr id="248841" name="Line 9"/>
          <p:cNvSpPr>
            <a:spLocks noChangeShapeType="1"/>
          </p:cNvSpPr>
          <p:nvPr/>
        </p:nvSpPr>
        <p:spPr bwMode="auto">
          <a:xfrm>
            <a:off x="4535488" y="565626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8842" name="Text Box 10"/>
          <p:cNvSpPr txBox="1">
            <a:spLocks noChangeArrowheads="1"/>
          </p:cNvSpPr>
          <p:nvPr/>
        </p:nvSpPr>
        <p:spPr bwMode="auto">
          <a:xfrm>
            <a:off x="2835275" y="5586413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48843" name="Text Box 11"/>
          <p:cNvSpPr txBox="1">
            <a:spLocks noChangeArrowheads="1"/>
          </p:cNvSpPr>
          <p:nvPr/>
        </p:nvSpPr>
        <p:spPr bwMode="auto">
          <a:xfrm>
            <a:off x="2827338" y="4678363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3109913" y="4876800"/>
            <a:ext cx="268287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3219450" y="5765800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524375" y="48514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8847" name="Line 15"/>
          <p:cNvSpPr>
            <a:spLocks noChangeShapeType="1"/>
          </p:cNvSpPr>
          <p:nvPr/>
        </p:nvSpPr>
        <p:spPr bwMode="auto">
          <a:xfrm flipV="1">
            <a:off x="4506913" y="4821238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7615653-C0F8-48E9-9B1A-2B545A3F1481}" type="slidenum">
              <a:rPr lang="en-US"/>
              <a:pPr/>
              <a:t>16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Differentiable Output Function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041525"/>
          </a:xfrm>
        </p:spPr>
        <p:txBody>
          <a:bodyPr/>
          <a:lstStyle/>
          <a:p>
            <a:r>
              <a:rPr lang="en-US" sz="2400"/>
              <a:t>Need non-linear output function to move beyond linear functions.</a:t>
            </a:r>
          </a:p>
          <a:p>
            <a:pPr lvl="1"/>
            <a:r>
              <a:rPr lang="en-US" sz="2000"/>
              <a:t>A multi-layer linear network is still linear.</a:t>
            </a:r>
          </a:p>
          <a:p>
            <a:r>
              <a:rPr lang="en-US" sz="2400"/>
              <a:t> Standard solution is to use the non-linear, differentiable sigmoidal “logistic” function:</a:t>
            </a:r>
          </a:p>
        </p:txBody>
      </p:sp>
      <p:sp>
        <p:nvSpPr>
          <p:cNvPr id="249860" name="Line 4"/>
          <p:cNvSpPr>
            <a:spLocks noChangeShapeType="1"/>
          </p:cNvSpPr>
          <p:nvPr/>
        </p:nvSpPr>
        <p:spPr bwMode="auto">
          <a:xfrm flipV="1">
            <a:off x="5005388" y="3540125"/>
            <a:ext cx="0" cy="1560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9861" name="Line 5"/>
          <p:cNvSpPr>
            <a:spLocks noChangeShapeType="1"/>
          </p:cNvSpPr>
          <p:nvPr/>
        </p:nvSpPr>
        <p:spPr bwMode="auto">
          <a:xfrm>
            <a:off x="5005388" y="5100638"/>
            <a:ext cx="280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9862" name="Text Box 6"/>
          <p:cNvSpPr txBox="1">
            <a:spLocks noChangeArrowheads="1"/>
          </p:cNvSpPr>
          <p:nvPr/>
        </p:nvSpPr>
        <p:spPr bwMode="auto">
          <a:xfrm>
            <a:off x="7153275" y="5102225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net</a:t>
            </a:r>
            <a:r>
              <a:rPr lang="en-US" i="1" baseline="-25000"/>
              <a:t>j</a:t>
            </a:r>
          </a:p>
        </p:txBody>
      </p:sp>
      <p:sp>
        <p:nvSpPr>
          <p:cNvPr id="249863" name="Text Box 7"/>
          <p:cNvSpPr txBox="1">
            <a:spLocks noChangeArrowheads="1"/>
          </p:cNvSpPr>
          <p:nvPr/>
        </p:nvSpPr>
        <p:spPr bwMode="auto">
          <a:xfrm>
            <a:off x="6140450" y="5091113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j</a:t>
            </a:r>
          </a:p>
        </p:txBody>
      </p:sp>
      <p:sp>
        <p:nvSpPr>
          <p:cNvPr id="249864" name="Line 8"/>
          <p:cNvSpPr>
            <a:spLocks noChangeShapeType="1"/>
          </p:cNvSpPr>
          <p:nvPr/>
        </p:nvSpPr>
        <p:spPr bwMode="auto">
          <a:xfrm>
            <a:off x="6321425" y="4978400"/>
            <a:ext cx="0" cy="1825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9865" name="Text Box 9"/>
          <p:cNvSpPr txBox="1">
            <a:spLocks noChangeArrowheads="1"/>
          </p:cNvSpPr>
          <p:nvPr/>
        </p:nvSpPr>
        <p:spPr bwMode="auto">
          <a:xfrm>
            <a:off x="4621213" y="4908550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49866" name="Text Box 10"/>
          <p:cNvSpPr txBox="1">
            <a:spLocks noChangeArrowheads="1"/>
          </p:cNvSpPr>
          <p:nvPr/>
        </p:nvSpPr>
        <p:spPr bwMode="auto">
          <a:xfrm>
            <a:off x="4613275" y="4000500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49867" name="Line 11"/>
          <p:cNvSpPr>
            <a:spLocks noChangeShapeType="1"/>
          </p:cNvSpPr>
          <p:nvPr/>
        </p:nvSpPr>
        <p:spPr bwMode="auto">
          <a:xfrm flipV="1">
            <a:off x="4895850" y="4198938"/>
            <a:ext cx="268288" cy="11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9875" name="Freeform 19"/>
          <p:cNvSpPr>
            <a:spLocks/>
          </p:cNvSpPr>
          <p:nvPr/>
        </p:nvSpPr>
        <p:spPr bwMode="auto">
          <a:xfrm>
            <a:off x="5011738" y="4619625"/>
            <a:ext cx="1330325" cy="525463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699" y="377"/>
              </a:cxn>
              <a:cxn ang="0">
                <a:pos x="837" y="0"/>
              </a:cxn>
            </a:cxnLst>
            <a:rect l="0" t="0" r="r" b="b"/>
            <a:pathLst>
              <a:path w="838" h="446">
                <a:moveTo>
                  <a:pt x="0" y="415"/>
                </a:moveTo>
                <a:cubicBezTo>
                  <a:pt x="280" y="430"/>
                  <a:pt x="560" y="446"/>
                  <a:pt x="699" y="377"/>
                </a:cubicBezTo>
                <a:cubicBezTo>
                  <a:pt x="838" y="308"/>
                  <a:pt x="837" y="154"/>
                  <a:pt x="837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49878" name="Freeform 22"/>
          <p:cNvSpPr>
            <a:spLocks/>
          </p:cNvSpPr>
          <p:nvPr/>
        </p:nvSpPr>
        <p:spPr bwMode="auto">
          <a:xfrm flipH="1" flipV="1">
            <a:off x="6335713" y="4114800"/>
            <a:ext cx="1330325" cy="525463"/>
          </a:xfrm>
          <a:custGeom>
            <a:avLst/>
            <a:gdLst/>
            <a:ahLst/>
            <a:cxnLst>
              <a:cxn ang="0">
                <a:pos x="0" y="415"/>
              </a:cxn>
              <a:cxn ang="0">
                <a:pos x="699" y="377"/>
              </a:cxn>
              <a:cxn ang="0">
                <a:pos x="837" y="0"/>
              </a:cxn>
            </a:cxnLst>
            <a:rect l="0" t="0" r="r" b="b"/>
            <a:pathLst>
              <a:path w="838" h="446">
                <a:moveTo>
                  <a:pt x="0" y="415"/>
                </a:moveTo>
                <a:cubicBezTo>
                  <a:pt x="280" y="430"/>
                  <a:pt x="560" y="446"/>
                  <a:pt x="699" y="377"/>
                </a:cubicBezTo>
                <a:cubicBezTo>
                  <a:pt x="838" y="308"/>
                  <a:pt x="837" y="154"/>
                  <a:pt x="837" y="0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graphicFrame>
        <p:nvGraphicFramePr>
          <p:cNvPr id="249879" name="Object 23"/>
          <p:cNvGraphicFramePr>
            <a:graphicFrameLocks noChangeAspect="1"/>
          </p:cNvGraphicFramePr>
          <p:nvPr/>
        </p:nvGraphicFramePr>
        <p:xfrm>
          <a:off x="1057275" y="3810000"/>
          <a:ext cx="2886075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95" name="Equation" r:id="rId3" imgW="25298400" imgH="9753600" progId="Equation.3">
                  <p:embed/>
                </p:oleObj>
              </mc:Choice>
              <mc:Fallback>
                <p:oleObj name="Equation" r:id="rId3" imgW="25298400" imgH="97536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7275" y="3810000"/>
                        <a:ext cx="2886075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80" name="Text Box 24"/>
          <p:cNvSpPr txBox="1">
            <a:spLocks noChangeArrowheads="1"/>
          </p:cNvSpPr>
          <p:nvPr/>
        </p:nvSpPr>
        <p:spPr bwMode="auto">
          <a:xfrm>
            <a:off x="1722438" y="5842000"/>
            <a:ext cx="5789612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400">
                <a:solidFill>
                  <a:srgbClr val="006600"/>
                </a:solidFill>
              </a:rPr>
              <a:t>Can also use tanh or Gaussian output function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6C968D-0935-468E-B25F-3CEBC681C000}" type="slidenum">
              <a:rPr lang="en-US"/>
              <a:pPr/>
              <a:t>17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Gradient Descent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29563" cy="4687888"/>
          </a:xfrm>
        </p:spPr>
        <p:txBody>
          <a:bodyPr/>
          <a:lstStyle/>
          <a:p>
            <a:r>
              <a:rPr lang="en-US" sz="2400"/>
              <a:t>Define objective to minimize error:</a:t>
            </a:r>
          </a:p>
          <a:p>
            <a:endParaRPr lang="en-US" sz="2400"/>
          </a:p>
          <a:p>
            <a:endParaRPr lang="en-US" sz="2400"/>
          </a:p>
          <a:p>
            <a:pPr>
              <a:buFontTx/>
              <a:buNone/>
            </a:pPr>
            <a:r>
              <a:rPr lang="en-US" sz="2400"/>
              <a:t>    where </a:t>
            </a:r>
            <a:r>
              <a:rPr lang="en-US" sz="2400" i="1"/>
              <a:t>D</a:t>
            </a:r>
            <a:r>
              <a:rPr lang="en-US" sz="2400"/>
              <a:t> is the set of training examples, </a:t>
            </a:r>
            <a:r>
              <a:rPr lang="en-US" sz="2400" i="1"/>
              <a:t>K</a:t>
            </a:r>
            <a:r>
              <a:rPr lang="en-US" sz="2400"/>
              <a:t> is the set of output units, </a:t>
            </a:r>
            <a:r>
              <a:rPr lang="en-US" sz="2400" i="1"/>
              <a:t>t</a:t>
            </a:r>
            <a:r>
              <a:rPr lang="en-US" sz="2400" i="1" baseline="-25000"/>
              <a:t>kd</a:t>
            </a:r>
            <a:r>
              <a:rPr lang="en-US" sz="2400"/>
              <a:t> and </a:t>
            </a:r>
            <a:r>
              <a:rPr lang="en-US" sz="2400" i="1"/>
              <a:t>o</a:t>
            </a:r>
            <a:r>
              <a:rPr lang="en-US" sz="2400" i="1" baseline="-25000"/>
              <a:t>kd</a:t>
            </a:r>
            <a:r>
              <a:rPr lang="en-US" sz="2400"/>
              <a:t> are, respectively, the teacher and current output for unit </a:t>
            </a:r>
            <a:r>
              <a:rPr lang="en-US" sz="2400" i="1"/>
              <a:t>k</a:t>
            </a:r>
            <a:r>
              <a:rPr lang="en-US" sz="2400"/>
              <a:t> for example </a:t>
            </a:r>
            <a:r>
              <a:rPr lang="en-US" sz="2400" i="1"/>
              <a:t>d</a:t>
            </a:r>
            <a:r>
              <a:rPr lang="en-US" sz="2400"/>
              <a:t>.</a:t>
            </a:r>
          </a:p>
          <a:p>
            <a:r>
              <a:rPr lang="en-US" sz="2400"/>
              <a:t>The derivative of a sigmoid unit with respect to net input is:</a:t>
            </a:r>
          </a:p>
          <a:p>
            <a:endParaRPr lang="en-US" sz="2400"/>
          </a:p>
          <a:p>
            <a:endParaRPr lang="en-US" sz="2400"/>
          </a:p>
          <a:p>
            <a:r>
              <a:rPr lang="en-US" sz="2400"/>
              <a:t>Learning rule to change weights to minimize error is:</a:t>
            </a:r>
          </a:p>
        </p:txBody>
      </p:sp>
      <p:graphicFrame>
        <p:nvGraphicFramePr>
          <p:cNvPr id="250884" name="Object 4"/>
          <p:cNvGraphicFramePr>
            <a:graphicFrameLocks noChangeAspect="1"/>
          </p:cNvGraphicFramePr>
          <p:nvPr/>
        </p:nvGraphicFramePr>
        <p:xfrm>
          <a:off x="2997200" y="1838325"/>
          <a:ext cx="33750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2" name="Equation" r:id="rId3" imgW="37490400" imgH="8229600" progId="Equation.3">
                  <p:embed/>
                </p:oleObj>
              </mc:Choice>
              <mc:Fallback>
                <p:oleObj name="Equation" r:id="rId3" imgW="37490400" imgH="82296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1838325"/>
                        <a:ext cx="3375025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5" name="Object 5"/>
          <p:cNvGraphicFramePr>
            <a:graphicFrameLocks noChangeAspect="1"/>
          </p:cNvGraphicFramePr>
          <p:nvPr/>
        </p:nvGraphicFramePr>
        <p:xfrm>
          <a:off x="3384550" y="4251325"/>
          <a:ext cx="21796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3" name="Equation" r:id="rId5" imgW="26517600" imgH="11277600" progId="Equation.3">
                  <p:embed/>
                </p:oleObj>
              </mc:Choice>
              <mc:Fallback>
                <p:oleObj name="Equation" r:id="rId5" imgW="26517600" imgH="11277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4251325"/>
                        <a:ext cx="2179638" cy="925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0886" name="Object 6"/>
          <p:cNvGraphicFramePr>
            <a:graphicFrameLocks noChangeAspect="1"/>
          </p:cNvGraphicFramePr>
          <p:nvPr/>
        </p:nvGraphicFramePr>
        <p:xfrm>
          <a:off x="3273425" y="5672138"/>
          <a:ext cx="187801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4" name="Equation" r:id="rId7" imgW="22860000" imgH="10668000" progId="Equation.3">
                  <p:embed/>
                </p:oleObj>
              </mc:Choice>
              <mc:Fallback>
                <p:oleObj name="Equation" r:id="rId7" imgW="22860000" imgH="106680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5672138"/>
                        <a:ext cx="1878013" cy="874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895674-E7D3-4F2D-9DFF-1DE1874607CF}" type="slidenum">
              <a:rPr lang="en-US"/>
              <a:pPr/>
              <a:t>18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 Learning Rule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33950"/>
          </a:xfrm>
        </p:spPr>
        <p:txBody>
          <a:bodyPr/>
          <a:lstStyle/>
          <a:p>
            <a:r>
              <a:rPr lang="en-US" sz="2800"/>
              <a:t>Each weight changed by:</a:t>
            </a:r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    where </a:t>
            </a:r>
            <a:r>
              <a:rPr lang="el-GR" sz="2800">
                <a:cs typeface="Times New Roman" pitchFamily="18" charset="0"/>
              </a:rPr>
              <a:t>η</a:t>
            </a:r>
            <a:r>
              <a:rPr lang="en-US" sz="2800">
                <a:cs typeface="Times New Roman" pitchFamily="18" charset="0"/>
              </a:rPr>
              <a:t> is a constant called the learning rate</a:t>
            </a: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    </a:t>
            </a:r>
            <a:r>
              <a:rPr lang="en-US" sz="2800" i="1">
                <a:cs typeface="Times New Roman" pitchFamily="18" charset="0"/>
              </a:rPr>
              <a:t>t</a:t>
            </a:r>
            <a:r>
              <a:rPr lang="en-US" sz="2800" i="1" baseline="-25000">
                <a:cs typeface="Times New Roman" pitchFamily="18" charset="0"/>
              </a:rPr>
              <a:t>j</a:t>
            </a:r>
            <a:r>
              <a:rPr lang="en-US" sz="2800">
                <a:cs typeface="Times New Roman" pitchFamily="18" charset="0"/>
              </a:rPr>
              <a:t> is the correct teacher output for unit </a:t>
            </a:r>
            <a:r>
              <a:rPr lang="en-US" sz="2800" i="1">
                <a:cs typeface="Times New Roman" pitchFamily="18" charset="0"/>
              </a:rPr>
              <a:t>j</a:t>
            </a: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    </a:t>
            </a:r>
            <a:r>
              <a:rPr lang="el-GR" sz="2800">
                <a:cs typeface="Times New Roman" pitchFamily="18" charset="0"/>
              </a:rPr>
              <a:t>δ</a:t>
            </a:r>
            <a:r>
              <a:rPr lang="en-US" sz="2800" i="1" baseline="-25000">
                <a:cs typeface="Times New Roman" pitchFamily="18" charset="0"/>
              </a:rPr>
              <a:t>j</a:t>
            </a:r>
            <a:r>
              <a:rPr lang="en-US" sz="2800">
                <a:cs typeface="Times New Roman" pitchFamily="18" charset="0"/>
              </a:rPr>
              <a:t> is the error measure for unit </a:t>
            </a:r>
            <a:r>
              <a:rPr lang="en-US" sz="2800" i="1">
                <a:cs typeface="Times New Roman" pitchFamily="18" charset="0"/>
              </a:rPr>
              <a:t>j</a:t>
            </a:r>
            <a:endParaRPr lang="el-GR" sz="2800" i="1">
              <a:cs typeface="Times New Roman" pitchFamily="18" charset="0"/>
            </a:endParaRPr>
          </a:p>
        </p:txBody>
      </p:sp>
      <p:graphicFrame>
        <p:nvGraphicFramePr>
          <p:cNvPr id="251908" name="Object 4"/>
          <p:cNvGraphicFramePr>
            <a:graphicFrameLocks noChangeAspect="1"/>
          </p:cNvGraphicFramePr>
          <p:nvPr/>
        </p:nvGraphicFramePr>
        <p:xfrm>
          <a:off x="1471613" y="1909763"/>
          <a:ext cx="2109787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7" name="Equation" r:id="rId3" imgW="18897600" imgH="5791200" progId="Equation.3">
                  <p:embed/>
                </p:oleObj>
              </mc:Choice>
              <mc:Fallback>
                <p:oleObj name="Equation" r:id="rId3" imgW="18897600" imgH="57912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1613" y="1909763"/>
                        <a:ext cx="2109787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0" name="Object 6"/>
          <p:cNvGraphicFramePr>
            <a:graphicFrameLocks noChangeAspect="1"/>
          </p:cNvGraphicFramePr>
          <p:nvPr/>
        </p:nvGraphicFramePr>
        <p:xfrm>
          <a:off x="1441450" y="2622550"/>
          <a:ext cx="6916738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8" name="Equation" r:id="rId5" imgW="69494400" imgH="5791200" progId="Equation.3">
                  <p:embed/>
                </p:oleObj>
              </mc:Choice>
              <mc:Fallback>
                <p:oleObj name="Equation" r:id="rId5" imgW="69494400" imgH="57912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2622550"/>
                        <a:ext cx="6916738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1911" name="Object 7"/>
          <p:cNvGraphicFramePr>
            <a:graphicFrameLocks noChangeAspect="1"/>
          </p:cNvGraphicFramePr>
          <p:nvPr/>
        </p:nvGraphicFramePr>
        <p:xfrm>
          <a:off x="1390650" y="3157538"/>
          <a:ext cx="682783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59" name="Equation" r:id="rId7" imgW="68580000" imgH="8839200" progId="Equation.3">
                  <p:embed/>
                </p:oleObj>
              </mc:Choice>
              <mc:Fallback>
                <p:oleObj name="Equation" r:id="rId7" imgW="68580000" imgH="88392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0650" y="3157538"/>
                        <a:ext cx="6827838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64D8552-023B-4D4F-A90A-12C87BDDF269}" type="slidenum">
              <a:rPr lang="en-US"/>
              <a:pPr/>
              <a:t>19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2951" name="Line 23"/>
          <p:cNvSpPr>
            <a:spLocks noChangeShapeType="1"/>
          </p:cNvSpPr>
          <p:nvPr/>
        </p:nvSpPr>
        <p:spPr bwMode="auto">
          <a:xfrm flipH="1">
            <a:off x="3425825" y="3165475"/>
            <a:ext cx="498475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71" name="Line 43"/>
          <p:cNvSpPr>
            <a:spLocks noChangeShapeType="1"/>
          </p:cNvSpPr>
          <p:nvPr/>
        </p:nvSpPr>
        <p:spPr bwMode="auto">
          <a:xfrm flipH="1">
            <a:off x="3443288" y="3171825"/>
            <a:ext cx="498475" cy="10398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Backpropagation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16013"/>
          </a:xfrm>
        </p:spPr>
        <p:txBody>
          <a:bodyPr/>
          <a:lstStyle/>
          <a:p>
            <a:r>
              <a:rPr lang="en-US" sz="2800"/>
              <a:t>First calculate error of output units and use this to change the top layer of weights.</a:t>
            </a:r>
          </a:p>
        </p:txBody>
      </p:sp>
      <p:sp>
        <p:nvSpPr>
          <p:cNvPr id="252933" name="Text Box 5"/>
          <p:cNvSpPr txBox="1">
            <a:spLocks noChangeArrowheads="1"/>
          </p:cNvSpPr>
          <p:nvPr/>
        </p:nvSpPr>
        <p:spPr bwMode="auto">
          <a:xfrm>
            <a:off x="5094288" y="2881313"/>
            <a:ext cx="828675" cy="39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252934" name="Text Box 6"/>
          <p:cNvSpPr txBox="1">
            <a:spLocks noChangeArrowheads="1"/>
          </p:cNvSpPr>
          <p:nvPr/>
        </p:nvSpPr>
        <p:spPr bwMode="auto">
          <a:xfrm>
            <a:off x="5494338" y="3984625"/>
            <a:ext cx="871537" cy="39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hidden</a:t>
            </a: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6057900" y="5064125"/>
            <a:ext cx="703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2936" name="Line 8"/>
          <p:cNvSpPr>
            <a:spLocks noChangeShapeType="1"/>
          </p:cNvSpPr>
          <p:nvPr/>
        </p:nvSpPr>
        <p:spPr bwMode="auto">
          <a:xfrm flipH="1">
            <a:off x="3117850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37" name="Line 9"/>
          <p:cNvSpPr>
            <a:spLocks noChangeShapeType="1"/>
          </p:cNvSpPr>
          <p:nvPr/>
        </p:nvSpPr>
        <p:spPr bwMode="auto">
          <a:xfrm>
            <a:off x="3425825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38" name="Line 10"/>
          <p:cNvSpPr>
            <a:spLocks noChangeShapeType="1"/>
          </p:cNvSpPr>
          <p:nvPr/>
        </p:nvSpPr>
        <p:spPr bwMode="auto">
          <a:xfrm>
            <a:off x="3425825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39" name="Line 11"/>
          <p:cNvSpPr>
            <a:spLocks noChangeShapeType="1"/>
          </p:cNvSpPr>
          <p:nvPr/>
        </p:nvSpPr>
        <p:spPr bwMode="auto">
          <a:xfrm>
            <a:off x="3425825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0" name="Line 12"/>
          <p:cNvSpPr>
            <a:spLocks noChangeShapeType="1"/>
          </p:cNvSpPr>
          <p:nvPr/>
        </p:nvSpPr>
        <p:spPr bwMode="auto">
          <a:xfrm>
            <a:off x="3425825" y="4281488"/>
            <a:ext cx="23733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1" name="Line 13"/>
          <p:cNvSpPr>
            <a:spLocks noChangeShapeType="1"/>
          </p:cNvSpPr>
          <p:nvPr/>
        </p:nvSpPr>
        <p:spPr bwMode="auto">
          <a:xfrm flipH="1">
            <a:off x="3117850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2" name="Line 14"/>
          <p:cNvSpPr>
            <a:spLocks noChangeShapeType="1"/>
          </p:cNvSpPr>
          <p:nvPr/>
        </p:nvSpPr>
        <p:spPr bwMode="auto">
          <a:xfrm flipH="1">
            <a:off x="3781425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3" name="Line 15"/>
          <p:cNvSpPr>
            <a:spLocks noChangeShapeType="1"/>
          </p:cNvSpPr>
          <p:nvPr/>
        </p:nvSpPr>
        <p:spPr bwMode="auto">
          <a:xfrm>
            <a:off x="4303713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4" name="Line 16"/>
          <p:cNvSpPr>
            <a:spLocks noChangeShapeType="1"/>
          </p:cNvSpPr>
          <p:nvPr/>
        </p:nvSpPr>
        <p:spPr bwMode="auto">
          <a:xfrm>
            <a:off x="4327525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5" name="Line 17"/>
          <p:cNvSpPr>
            <a:spLocks noChangeShapeType="1"/>
          </p:cNvSpPr>
          <p:nvPr/>
        </p:nvSpPr>
        <p:spPr bwMode="auto">
          <a:xfrm>
            <a:off x="4327525" y="4281488"/>
            <a:ext cx="14462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6" name="Line 18"/>
          <p:cNvSpPr>
            <a:spLocks noChangeShapeType="1"/>
          </p:cNvSpPr>
          <p:nvPr/>
        </p:nvSpPr>
        <p:spPr bwMode="auto">
          <a:xfrm flipH="1">
            <a:off x="3141663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7" name="Line 19"/>
          <p:cNvSpPr>
            <a:spLocks noChangeShapeType="1"/>
          </p:cNvSpPr>
          <p:nvPr/>
        </p:nvSpPr>
        <p:spPr bwMode="auto">
          <a:xfrm flipH="1">
            <a:off x="3781425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8" name="Line 20"/>
          <p:cNvSpPr>
            <a:spLocks noChangeShapeType="1"/>
          </p:cNvSpPr>
          <p:nvPr/>
        </p:nvSpPr>
        <p:spPr bwMode="auto">
          <a:xfrm flipH="1">
            <a:off x="4445000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49" name="Line 21"/>
          <p:cNvSpPr>
            <a:spLocks noChangeShapeType="1"/>
          </p:cNvSpPr>
          <p:nvPr/>
        </p:nvSpPr>
        <p:spPr bwMode="auto">
          <a:xfrm flipH="1">
            <a:off x="5062538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50" name="Line 22"/>
          <p:cNvSpPr>
            <a:spLocks noChangeShapeType="1"/>
          </p:cNvSpPr>
          <p:nvPr/>
        </p:nvSpPr>
        <p:spPr bwMode="auto">
          <a:xfrm>
            <a:off x="5181600" y="4205288"/>
            <a:ext cx="546100" cy="992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52" name="Line 24"/>
          <p:cNvSpPr>
            <a:spLocks noChangeShapeType="1"/>
          </p:cNvSpPr>
          <p:nvPr/>
        </p:nvSpPr>
        <p:spPr bwMode="auto">
          <a:xfrm>
            <a:off x="3948113" y="3165475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53" name="Line 25"/>
          <p:cNvSpPr>
            <a:spLocks noChangeShapeType="1"/>
          </p:cNvSpPr>
          <p:nvPr/>
        </p:nvSpPr>
        <p:spPr bwMode="auto">
          <a:xfrm>
            <a:off x="3924300" y="3165475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54" name="Line 26"/>
          <p:cNvSpPr>
            <a:spLocks noChangeShapeType="1"/>
          </p:cNvSpPr>
          <p:nvPr/>
        </p:nvSpPr>
        <p:spPr bwMode="auto">
          <a:xfrm flipH="1">
            <a:off x="3425825" y="3190875"/>
            <a:ext cx="1303338" cy="1014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55" name="Line 27"/>
          <p:cNvSpPr>
            <a:spLocks noChangeShapeType="1"/>
          </p:cNvSpPr>
          <p:nvPr/>
        </p:nvSpPr>
        <p:spPr bwMode="auto">
          <a:xfrm flipH="1">
            <a:off x="4279900" y="3190875"/>
            <a:ext cx="449263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56" name="Line 28"/>
          <p:cNvSpPr>
            <a:spLocks noChangeShapeType="1"/>
          </p:cNvSpPr>
          <p:nvPr/>
        </p:nvSpPr>
        <p:spPr bwMode="auto">
          <a:xfrm>
            <a:off x="4754563" y="3216275"/>
            <a:ext cx="404812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57" name="Oval 29"/>
          <p:cNvSpPr>
            <a:spLocks noChangeArrowheads="1"/>
          </p:cNvSpPr>
          <p:nvPr/>
        </p:nvSpPr>
        <p:spPr bwMode="auto">
          <a:xfrm>
            <a:off x="3049588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58" name="Oval 30"/>
          <p:cNvSpPr>
            <a:spLocks noChangeArrowheads="1"/>
          </p:cNvSpPr>
          <p:nvPr/>
        </p:nvSpPr>
        <p:spPr bwMode="auto">
          <a:xfrm>
            <a:off x="3703638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59" name="Oval 31"/>
          <p:cNvSpPr>
            <a:spLocks noChangeArrowheads="1"/>
          </p:cNvSpPr>
          <p:nvPr/>
        </p:nvSpPr>
        <p:spPr bwMode="auto">
          <a:xfrm>
            <a:off x="4359275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60" name="Oval 32"/>
          <p:cNvSpPr>
            <a:spLocks noChangeArrowheads="1"/>
          </p:cNvSpPr>
          <p:nvPr/>
        </p:nvSpPr>
        <p:spPr bwMode="auto">
          <a:xfrm>
            <a:off x="5013325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61" name="Oval 33"/>
          <p:cNvSpPr>
            <a:spLocks noChangeArrowheads="1"/>
          </p:cNvSpPr>
          <p:nvPr/>
        </p:nvSpPr>
        <p:spPr bwMode="auto">
          <a:xfrm>
            <a:off x="5667375" y="5130800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62" name="Oval 34"/>
          <p:cNvSpPr>
            <a:spLocks noChangeArrowheads="1"/>
          </p:cNvSpPr>
          <p:nvPr/>
        </p:nvSpPr>
        <p:spPr bwMode="auto">
          <a:xfrm>
            <a:off x="3336925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65" name="Oval 37"/>
          <p:cNvSpPr>
            <a:spLocks noChangeArrowheads="1"/>
          </p:cNvSpPr>
          <p:nvPr/>
        </p:nvSpPr>
        <p:spPr bwMode="auto">
          <a:xfrm>
            <a:off x="3830638" y="3051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66" name="Oval 38"/>
          <p:cNvSpPr>
            <a:spLocks noChangeArrowheads="1"/>
          </p:cNvSpPr>
          <p:nvPr/>
        </p:nvSpPr>
        <p:spPr bwMode="auto">
          <a:xfrm>
            <a:off x="4673600" y="30511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68" name="Text Box 40"/>
          <p:cNvSpPr txBox="1">
            <a:spLocks noChangeArrowheads="1"/>
          </p:cNvSpPr>
          <p:nvPr/>
        </p:nvSpPr>
        <p:spPr bwMode="auto">
          <a:xfrm>
            <a:off x="946150" y="2282825"/>
            <a:ext cx="2755900" cy="1311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Current output: </a:t>
            </a:r>
            <a:r>
              <a:rPr lang="en-US" i="1">
                <a:cs typeface="Times New Roman" pitchFamily="18" charset="0"/>
              </a:rPr>
              <a:t>o</a:t>
            </a:r>
            <a:r>
              <a:rPr lang="en-US" i="1" baseline="-25000">
                <a:cs typeface="Times New Roman" pitchFamily="18" charset="0"/>
              </a:rPr>
              <a:t>j</a:t>
            </a:r>
            <a:r>
              <a:rPr lang="en-US">
                <a:cs typeface="Times New Roman" pitchFamily="18" charset="0"/>
              </a:rPr>
              <a:t>=0.2</a:t>
            </a:r>
          </a:p>
          <a:p>
            <a:pPr algn="l"/>
            <a:r>
              <a:rPr lang="en-US"/>
              <a:t>Correct output: </a:t>
            </a:r>
            <a:r>
              <a:rPr lang="en-US" i="1"/>
              <a:t>t</a:t>
            </a:r>
            <a:r>
              <a:rPr lang="en-US" i="1" baseline="-25000"/>
              <a:t>j</a:t>
            </a:r>
            <a:r>
              <a:rPr lang="en-US" i="1"/>
              <a:t>=</a:t>
            </a:r>
            <a:r>
              <a:rPr lang="en-US"/>
              <a:t>1.0</a:t>
            </a:r>
          </a:p>
          <a:p>
            <a:pPr algn="l"/>
            <a:r>
              <a:rPr lang="en-US"/>
              <a:t>Error </a:t>
            </a:r>
            <a:r>
              <a:rPr lang="el-GR">
                <a:cs typeface="Times New Roman" pitchFamily="18" charset="0"/>
              </a:rPr>
              <a:t>δ</a:t>
            </a:r>
            <a:r>
              <a:rPr lang="en-US" i="1" baseline="-25000">
                <a:cs typeface="Times New Roman" pitchFamily="18" charset="0"/>
              </a:rPr>
              <a:t>j</a:t>
            </a:r>
            <a:r>
              <a:rPr lang="en-US">
                <a:cs typeface="Times New Roman" pitchFamily="18" charset="0"/>
              </a:rPr>
              <a:t> = </a:t>
            </a:r>
            <a:r>
              <a:rPr lang="en-US" i="1">
                <a:cs typeface="Times New Roman" pitchFamily="18" charset="0"/>
              </a:rPr>
              <a:t>o</a:t>
            </a:r>
            <a:r>
              <a:rPr lang="en-US" i="1" baseline="-25000">
                <a:cs typeface="Times New Roman" pitchFamily="18" charset="0"/>
              </a:rPr>
              <a:t>j</a:t>
            </a:r>
            <a:r>
              <a:rPr lang="en-US">
                <a:cs typeface="Times New Roman" pitchFamily="18" charset="0"/>
              </a:rPr>
              <a:t>(1–</a:t>
            </a:r>
            <a:r>
              <a:rPr lang="en-US" i="1">
                <a:cs typeface="Times New Roman" pitchFamily="18" charset="0"/>
              </a:rPr>
              <a:t>o</a:t>
            </a:r>
            <a:r>
              <a:rPr lang="en-US" i="1" baseline="-25000">
                <a:cs typeface="Times New Roman" pitchFamily="18" charset="0"/>
              </a:rPr>
              <a:t>j</a:t>
            </a:r>
            <a:r>
              <a:rPr lang="en-US">
                <a:cs typeface="Times New Roman" pitchFamily="18" charset="0"/>
              </a:rPr>
              <a:t>)(</a:t>
            </a:r>
            <a:r>
              <a:rPr lang="en-US" i="1">
                <a:cs typeface="Times New Roman" pitchFamily="18" charset="0"/>
              </a:rPr>
              <a:t>t</a:t>
            </a:r>
            <a:r>
              <a:rPr lang="en-US" i="1" baseline="-25000">
                <a:cs typeface="Times New Roman" pitchFamily="18" charset="0"/>
              </a:rPr>
              <a:t>j</a:t>
            </a:r>
            <a:r>
              <a:rPr lang="en-US"/>
              <a:t>–</a:t>
            </a:r>
            <a:r>
              <a:rPr lang="en-US" i="1"/>
              <a:t>o</a:t>
            </a:r>
            <a:r>
              <a:rPr lang="en-US" i="1" baseline="-25000"/>
              <a:t>j</a:t>
            </a:r>
            <a:r>
              <a:rPr lang="en-US"/>
              <a:t>)</a:t>
            </a:r>
            <a:endParaRPr lang="en-US">
              <a:cs typeface="Times New Roman" pitchFamily="18" charset="0"/>
            </a:endParaRPr>
          </a:p>
          <a:p>
            <a:pPr algn="l"/>
            <a:r>
              <a:rPr lang="en-US">
                <a:cs typeface="Times New Roman" pitchFamily="18" charset="0"/>
              </a:rPr>
              <a:t> 0.2(1–0.2)(1</a:t>
            </a:r>
            <a:r>
              <a:rPr lang="en-US"/>
              <a:t>–</a:t>
            </a:r>
            <a:r>
              <a:rPr lang="en-US">
                <a:cs typeface="Times New Roman" pitchFamily="18" charset="0"/>
              </a:rPr>
              <a:t>0.2)=0.128</a:t>
            </a:r>
            <a:endParaRPr lang="el-GR">
              <a:cs typeface="Times New Roman" pitchFamily="18" charset="0"/>
            </a:endParaRPr>
          </a:p>
        </p:txBody>
      </p:sp>
      <p:sp>
        <p:nvSpPr>
          <p:cNvPr id="252969" name="Oval 41"/>
          <p:cNvSpPr>
            <a:spLocks noChangeArrowheads="1"/>
          </p:cNvSpPr>
          <p:nvPr/>
        </p:nvSpPr>
        <p:spPr bwMode="auto">
          <a:xfrm>
            <a:off x="3836988" y="3055938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72" name="Line 44"/>
          <p:cNvSpPr>
            <a:spLocks noChangeShapeType="1"/>
          </p:cNvSpPr>
          <p:nvPr/>
        </p:nvSpPr>
        <p:spPr bwMode="auto">
          <a:xfrm>
            <a:off x="3978275" y="3208338"/>
            <a:ext cx="355600" cy="1039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63" name="Oval 35"/>
          <p:cNvSpPr>
            <a:spLocks noChangeArrowheads="1"/>
          </p:cNvSpPr>
          <p:nvPr/>
        </p:nvSpPr>
        <p:spPr bwMode="auto">
          <a:xfrm>
            <a:off x="4203700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2973" name="Line 45"/>
          <p:cNvSpPr>
            <a:spLocks noChangeShapeType="1"/>
          </p:cNvSpPr>
          <p:nvPr/>
        </p:nvSpPr>
        <p:spPr bwMode="auto">
          <a:xfrm>
            <a:off x="3967163" y="3184525"/>
            <a:ext cx="1257300" cy="9921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2964" name="Oval 36"/>
          <p:cNvSpPr>
            <a:spLocks noChangeArrowheads="1"/>
          </p:cNvSpPr>
          <p:nvPr/>
        </p:nvSpPr>
        <p:spPr bwMode="auto">
          <a:xfrm>
            <a:off x="5072063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252975" name="Group 47"/>
          <p:cNvGrpSpPr>
            <a:grpSpLocks/>
          </p:cNvGrpSpPr>
          <p:nvPr/>
        </p:nvGrpSpPr>
        <p:grpSpPr bwMode="auto">
          <a:xfrm>
            <a:off x="701675" y="3697288"/>
            <a:ext cx="2357438" cy="857250"/>
            <a:chOff x="442" y="2329"/>
            <a:chExt cx="1485" cy="540"/>
          </a:xfrm>
        </p:grpSpPr>
        <p:sp>
          <p:nvSpPr>
            <p:cNvPr id="252970" name="Text Box 42"/>
            <p:cNvSpPr txBox="1">
              <a:spLocks noChangeArrowheads="1"/>
            </p:cNvSpPr>
            <p:nvPr/>
          </p:nvSpPr>
          <p:spPr bwMode="auto">
            <a:xfrm>
              <a:off x="442" y="2329"/>
              <a:ext cx="148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Update weights into </a:t>
              </a:r>
              <a:r>
                <a:rPr lang="en-US" i="1"/>
                <a:t>j</a:t>
              </a:r>
            </a:p>
          </p:txBody>
        </p:sp>
        <p:graphicFrame>
          <p:nvGraphicFramePr>
            <p:cNvPr id="252974" name="Object 46"/>
            <p:cNvGraphicFramePr>
              <a:graphicFrameLocks noChangeAspect="1"/>
            </p:cNvGraphicFramePr>
            <p:nvPr/>
          </p:nvGraphicFramePr>
          <p:xfrm>
            <a:off x="712" y="2555"/>
            <a:ext cx="10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2990" name="Equation" r:id="rId3" imgW="18897600" imgH="5791200" progId="Equation.3">
                    <p:embed/>
                  </p:oleObj>
                </mc:Choice>
                <mc:Fallback>
                  <p:oleObj name="Equation" r:id="rId3" imgW="18897600" imgH="5791200" progId="Equation.3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555"/>
                          <a:ext cx="1028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71" grpId="0" animBg="1"/>
      <p:bldP spid="252969" grpId="0" animBg="1"/>
      <p:bldP spid="252972" grpId="0" animBg="1"/>
      <p:bldP spid="25297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5F0542-FA46-417F-9E94-43ADF5FB4D3C}" type="slidenum">
              <a:rPr lang="en-US"/>
              <a:pPr/>
              <a:t>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Network Learning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Learning approach based on modeling adaptation in biological neural systems.</a:t>
            </a:r>
          </a:p>
          <a:p>
            <a:r>
              <a:rPr lang="en-US">
                <a:solidFill>
                  <a:srgbClr val="FF0000"/>
                </a:solidFill>
              </a:rPr>
              <a:t>Perceptron</a:t>
            </a:r>
            <a:r>
              <a:rPr lang="en-US"/>
              <a:t>: Initial algorithm for learning simple neural networks (single layer) developed in the 1950’s.</a:t>
            </a:r>
          </a:p>
          <a:p>
            <a:r>
              <a:rPr lang="en-US">
                <a:solidFill>
                  <a:srgbClr val="FF0000"/>
                </a:solidFill>
              </a:rPr>
              <a:t>Backpropagation</a:t>
            </a:r>
            <a:r>
              <a:rPr lang="en-US"/>
              <a:t>: More complex algorithm for learning multi-layer neural networks developed in the 1980’s.</a:t>
            </a:r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74609A-8919-4E8A-AAA5-9BC95640DB39}" type="slidenum">
              <a:rPr lang="en-US"/>
              <a:pPr/>
              <a:t>20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3954" name="Line 2"/>
          <p:cNvSpPr>
            <a:spLocks noChangeShapeType="1"/>
          </p:cNvSpPr>
          <p:nvPr/>
        </p:nvSpPr>
        <p:spPr bwMode="auto">
          <a:xfrm flipH="1">
            <a:off x="3425825" y="3165475"/>
            <a:ext cx="498475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5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Backpropagation</a:t>
            </a:r>
          </a:p>
        </p:txBody>
      </p:sp>
      <p:sp>
        <p:nvSpPr>
          <p:cNvPr id="2539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16013"/>
          </a:xfrm>
        </p:spPr>
        <p:txBody>
          <a:bodyPr/>
          <a:lstStyle/>
          <a:p>
            <a:r>
              <a:rPr lang="en-US" sz="2800"/>
              <a:t>Next calculate error for hidden units based on errors on the output units it feeds into.</a:t>
            </a:r>
          </a:p>
        </p:txBody>
      </p:sp>
      <p:sp>
        <p:nvSpPr>
          <p:cNvPr id="253958" name="Text Box 6"/>
          <p:cNvSpPr txBox="1">
            <a:spLocks noChangeArrowheads="1"/>
          </p:cNvSpPr>
          <p:nvPr/>
        </p:nvSpPr>
        <p:spPr bwMode="auto">
          <a:xfrm>
            <a:off x="5094288" y="2881313"/>
            <a:ext cx="828675" cy="39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253959" name="Text Box 7"/>
          <p:cNvSpPr txBox="1">
            <a:spLocks noChangeArrowheads="1"/>
          </p:cNvSpPr>
          <p:nvPr/>
        </p:nvSpPr>
        <p:spPr bwMode="auto">
          <a:xfrm>
            <a:off x="5494338" y="3984625"/>
            <a:ext cx="871537" cy="39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hidden</a:t>
            </a:r>
          </a:p>
        </p:txBody>
      </p:sp>
      <p:sp>
        <p:nvSpPr>
          <p:cNvPr id="253960" name="Text Box 8"/>
          <p:cNvSpPr txBox="1">
            <a:spLocks noChangeArrowheads="1"/>
          </p:cNvSpPr>
          <p:nvPr/>
        </p:nvSpPr>
        <p:spPr bwMode="auto">
          <a:xfrm>
            <a:off x="6057900" y="5064125"/>
            <a:ext cx="703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 flipH="1">
            <a:off x="3117850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2" name="Line 10"/>
          <p:cNvSpPr>
            <a:spLocks noChangeShapeType="1"/>
          </p:cNvSpPr>
          <p:nvPr/>
        </p:nvSpPr>
        <p:spPr bwMode="auto">
          <a:xfrm>
            <a:off x="3425825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3" name="Line 11"/>
          <p:cNvSpPr>
            <a:spLocks noChangeShapeType="1"/>
          </p:cNvSpPr>
          <p:nvPr/>
        </p:nvSpPr>
        <p:spPr bwMode="auto">
          <a:xfrm>
            <a:off x="3425825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4" name="Line 12"/>
          <p:cNvSpPr>
            <a:spLocks noChangeShapeType="1"/>
          </p:cNvSpPr>
          <p:nvPr/>
        </p:nvSpPr>
        <p:spPr bwMode="auto">
          <a:xfrm>
            <a:off x="3425825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5" name="Line 13"/>
          <p:cNvSpPr>
            <a:spLocks noChangeShapeType="1"/>
          </p:cNvSpPr>
          <p:nvPr/>
        </p:nvSpPr>
        <p:spPr bwMode="auto">
          <a:xfrm>
            <a:off x="3425825" y="4281488"/>
            <a:ext cx="23733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6" name="Line 14"/>
          <p:cNvSpPr>
            <a:spLocks noChangeShapeType="1"/>
          </p:cNvSpPr>
          <p:nvPr/>
        </p:nvSpPr>
        <p:spPr bwMode="auto">
          <a:xfrm flipH="1">
            <a:off x="3117850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 flipH="1">
            <a:off x="3781425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4303713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4327525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327525" y="4281488"/>
            <a:ext cx="14462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1" name="Line 19"/>
          <p:cNvSpPr>
            <a:spLocks noChangeShapeType="1"/>
          </p:cNvSpPr>
          <p:nvPr/>
        </p:nvSpPr>
        <p:spPr bwMode="auto">
          <a:xfrm flipH="1">
            <a:off x="3141663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2" name="Line 20"/>
          <p:cNvSpPr>
            <a:spLocks noChangeShapeType="1"/>
          </p:cNvSpPr>
          <p:nvPr/>
        </p:nvSpPr>
        <p:spPr bwMode="auto">
          <a:xfrm flipH="1">
            <a:off x="3781425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3" name="Line 21"/>
          <p:cNvSpPr>
            <a:spLocks noChangeShapeType="1"/>
          </p:cNvSpPr>
          <p:nvPr/>
        </p:nvSpPr>
        <p:spPr bwMode="auto">
          <a:xfrm flipH="1">
            <a:off x="4445000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4" name="Line 22"/>
          <p:cNvSpPr>
            <a:spLocks noChangeShapeType="1"/>
          </p:cNvSpPr>
          <p:nvPr/>
        </p:nvSpPr>
        <p:spPr bwMode="auto">
          <a:xfrm flipH="1">
            <a:off x="5062538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5" name="Line 23"/>
          <p:cNvSpPr>
            <a:spLocks noChangeShapeType="1"/>
          </p:cNvSpPr>
          <p:nvPr/>
        </p:nvSpPr>
        <p:spPr bwMode="auto">
          <a:xfrm>
            <a:off x="5181600" y="4205288"/>
            <a:ext cx="546100" cy="992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6" name="Line 24"/>
          <p:cNvSpPr>
            <a:spLocks noChangeShapeType="1"/>
          </p:cNvSpPr>
          <p:nvPr/>
        </p:nvSpPr>
        <p:spPr bwMode="auto">
          <a:xfrm>
            <a:off x="3948113" y="3165475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7" name="Line 25"/>
          <p:cNvSpPr>
            <a:spLocks noChangeShapeType="1"/>
          </p:cNvSpPr>
          <p:nvPr/>
        </p:nvSpPr>
        <p:spPr bwMode="auto">
          <a:xfrm>
            <a:off x="3924300" y="3165475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8" name="Line 26"/>
          <p:cNvSpPr>
            <a:spLocks noChangeShapeType="1"/>
          </p:cNvSpPr>
          <p:nvPr/>
        </p:nvSpPr>
        <p:spPr bwMode="auto">
          <a:xfrm flipH="1">
            <a:off x="3425825" y="3190875"/>
            <a:ext cx="1303338" cy="1014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79" name="Line 27"/>
          <p:cNvSpPr>
            <a:spLocks noChangeShapeType="1"/>
          </p:cNvSpPr>
          <p:nvPr/>
        </p:nvSpPr>
        <p:spPr bwMode="auto">
          <a:xfrm flipH="1">
            <a:off x="4279900" y="3190875"/>
            <a:ext cx="449263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80" name="Line 28"/>
          <p:cNvSpPr>
            <a:spLocks noChangeShapeType="1"/>
          </p:cNvSpPr>
          <p:nvPr/>
        </p:nvSpPr>
        <p:spPr bwMode="auto">
          <a:xfrm>
            <a:off x="4754563" y="3216275"/>
            <a:ext cx="404812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81" name="Oval 29"/>
          <p:cNvSpPr>
            <a:spLocks noChangeArrowheads="1"/>
          </p:cNvSpPr>
          <p:nvPr/>
        </p:nvSpPr>
        <p:spPr bwMode="auto">
          <a:xfrm>
            <a:off x="3049588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82" name="Oval 30"/>
          <p:cNvSpPr>
            <a:spLocks noChangeArrowheads="1"/>
          </p:cNvSpPr>
          <p:nvPr/>
        </p:nvSpPr>
        <p:spPr bwMode="auto">
          <a:xfrm>
            <a:off x="3703638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83" name="Oval 31"/>
          <p:cNvSpPr>
            <a:spLocks noChangeArrowheads="1"/>
          </p:cNvSpPr>
          <p:nvPr/>
        </p:nvSpPr>
        <p:spPr bwMode="auto">
          <a:xfrm>
            <a:off x="4359275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84" name="Oval 32"/>
          <p:cNvSpPr>
            <a:spLocks noChangeArrowheads="1"/>
          </p:cNvSpPr>
          <p:nvPr/>
        </p:nvSpPr>
        <p:spPr bwMode="auto">
          <a:xfrm>
            <a:off x="5013325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85" name="Oval 33"/>
          <p:cNvSpPr>
            <a:spLocks noChangeArrowheads="1"/>
          </p:cNvSpPr>
          <p:nvPr/>
        </p:nvSpPr>
        <p:spPr bwMode="auto">
          <a:xfrm>
            <a:off x="5667375" y="5130800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86" name="Oval 34"/>
          <p:cNvSpPr>
            <a:spLocks noChangeArrowheads="1"/>
          </p:cNvSpPr>
          <p:nvPr/>
        </p:nvSpPr>
        <p:spPr bwMode="auto">
          <a:xfrm>
            <a:off x="3336925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90" name="Oval 38"/>
          <p:cNvSpPr>
            <a:spLocks noChangeArrowheads="1"/>
          </p:cNvSpPr>
          <p:nvPr/>
        </p:nvSpPr>
        <p:spPr bwMode="auto">
          <a:xfrm>
            <a:off x="3336925" y="4067175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92" name="Oval 40"/>
          <p:cNvSpPr>
            <a:spLocks noChangeArrowheads="1"/>
          </p:cNvSpPr>
          <p:nvPr/>
        </p:nvSpPr>
        <p:spPr bwMode="auto">
          <a:xfrm>
            <a:off x="4203700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94" name="Oval 42"/>
          <p:cNvSpPr>
            <a:spLocks noChangeArrowheads="1"/>
          </p:cNvSpPr>
          <p:nvPr/>
        </p:nvSpPr>
        <p:spPr bwMode="auto">
          <a:xfrm>
            <a:off x="5072063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98" name="Text Box 46"/>
          <p:cNvSpPr txBox="1">
            <a:spLocks noChangeArrowheads="1"/>
          </p:cNvSpPr>
          <p:nvPr/>
        </p:nvSpPr>
        <p:spPr bwMode="auto">
          <a:xfrm>
            <a:off x="823913" y="3744913"/>
            <a:ext cx="180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aphicFrame>
        <p:nvGraphicFramePr>
          <p:cNvPr id="253999" name="Object 47"/>
          <p:cNvGraphicFramePr>
            <a:graphicFrameLocks noChangeAspect="1"/>
          </p:cNvGraphicFramePr>
          <p:nvPr/>
        </p:nvGraphicFramePr>
        <p:xfrm>
          <a:off x="522288" y="3746500"/>
          <a:ext cx="251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015" name="Equation" r:id="rId3" imgW="33832800" imgH="8229600" progId="Equation.3">
                  <p:embed/>
                </p:oleObj>
              </mc:Choice>
              <mc:Fallback>
                <p:oleObj name="Equation" r:id="rId3" imgW="33832800" imgH="8229600" progId="Equation.3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88" y="3746500"/>
                        <a:ext cx="2514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000" name="Line 48"/>
          <p:cNvSpPr>
            <a:spLocks noChangeShapeType="1"/>
          </p:cNvSpPr>
          <p:nvPr/>
        </p:nvSpPr>
        <p:spPr bwMode="auto">
          <a:xfrm flipH="1">
            <a:off x="3419475" y="3186113"/>
            <a:ext cx="498475" cy="1039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001" name="Line 49"/>
          <p:cNvSpPr>
            <a:spLocks noChangeShapeType="1"/>
          </p:cNvSpPr>
          <p:nvPr/>
        </p:nvSpPr>
        <p:spPr bwMode="auto">
          <a:xfrm flipH="1">
            <a:off x="3481388" y="3173413"/>
            <a:ext cx="1303337" cy="10144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3988" name="Oval 36"/>
          <p:cNvSpPr>
            <a:spLocks noChangeArrowheads="1"/>
          </p:cNvSpPr>
          <p:nvPr/>
        </p:nvSpPr>
        <p:spPr bwMode="auto">
          <a:xfrm>
            <a:off x="4673600" y="30511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3987" name="Oval 35"/>
          <p:cNvSpPr>
            <a:spLocks noChangeArrowheads="1"/>
          </p:cNvSpPr>
          <p:nvPr/>
        </p:nvSpPr>
        <p:spPr bwMode="auto">
          <a:xfrm>
            <a:off x="3830638" y="3051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4002" name="Oval 50"/>
          <p:cNvSpPr>
            <a:spLocks noChangeArrowheads="1"/>
          </p:cNvSpPr>
          <p:nvPr/>
        </p:nvSpPr>
        <p:spPr bwMode="auto">
          <a:xfrm>
            <a:off x="3829050" y="3060700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4003" name="Oval 51"/>
          <p:cNvSpPr>
            <a:spLocks noChangeArrowheads="1"/>
          </p:cNvSpPr>
          <p:nvPr/>
        </p:nvSpPr>
        <p:spPr bwMode="auto">
          <a:xfrm>
            <a:off x="4662488" y="3054350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90" grpId="0" animBg="1"/>
      <p:bldP spid="254000" grpId="0" animBg="1"/>
      <p:bldP spid="254001" grpId="0" animBg="1"/>
      <p:bldP spid="254002" grpId="0" animBg="1"/>
      <p:bldP spid="2540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0D43E-7CB6-4375-BB55-72991436578B}" type="slidenum">
              <a:rPr lang="en-US"/>
              <a:pPr/>
              <a:t>21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4978" name="Line 2"/>
          <p:cNvSpPr>
            <a:spLocks noChangeShapeType="1"/>
          </p:cNvSpPr>
          <p:nvPr/>
        </p:nvSpPr>
        <p:spPr bwMode="auto">
          <a:xfrm flipH="1">
            <a:off x="3425825" y="3165475"/>
            <a:ext cx="498475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Backpropagation</a:t>
            </a:r>
          </a:p>
        </p:txBody>
      </p:sp>
      <p:sp>
        <p:nvSpPr>
          <p:cNvPr id="2549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116013"/>
          </a:xfrm>
        </p:spPr>
        <p:txBody>
          <a:bodyPr/>
          <a:lstStyle/>
          <a:p>
            <a:r>
              <a:rPr lang="en-US" sz="2800"/>
              <a:t>Finally update bottom layer of weights based on errors calculated for hidden units.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5094288" y="2881313"/>
            <a:ext cx="828675" cy="3952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output</a:t>
            </a:r>
          </a:p>
        </p:txBody>
      </p:sp>
      <p:sp>
        <p:nvSpPr>
          <p:cNvPr id="254982" name="Text Box 6"/>
          <p:cNvSpPr txBox="1">
            <a:spLocks noChangeArrowheads="1"/>
          </p:cNvSpPr>
          <p:nvPr/>
        </p:nvSpPr>
        <p:spPr bwMode="auto">
          <a:xfrm>
            <a:off x="5494338" y="3984625"/>
            <a:ext cx="871537" cy="39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hidden</a:t>
            </a:r>
          </a:p>
        </p:txBody>
      </p:sp>
      <p:sp>
        <p:nvSpPr>
          <p:cNvPr id="254983" name="Text Box 7"/>
          <p:cNvSpPr txBox="1">
            <a:spLocks noChangeArrowheads="1"/>
          </p:cNvSpPr>
          <p:nvPr/>
        </p:nvSpPr>
        <p:spPr bwMode="auto">
          <a:xfrm>
            <a:off x="6057900" y="5064125"/>
            <a:ext cx="70326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input</a:t>
            </a:r>
          </a:p>
        </p:txBody>
      </p:sp>
      <p:sp>
        <p:nvSpPr>
          <p:cNvPr id="254984" name="Line 8"/>
          <p:cNvSpPr>
            <a:spLocks noChangeShapeType="1"/>
          </p:cNvSpPr>
          <p:nvPr/>
        </p:nvSpPr>
        <p:spPr bwMode="auto">
          <a:xfrm flipH="1">
            <a:off x="3117850" y="4205288"/>
            <a:ext cx="284163" cy="1090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85" name="Line 9"/>
          <p:cNvSpPr>
            <a:spLocks noChangeShapeType="1"/>
          </p:cNvSpPr>
          <p:nvPr/>
        </p:nvSpPr>
        <p:spPr bwMode="auto">
          <a:xfrm>
            <a:off x="3425825" y="4232275"/>
            <a:ext cx="379413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86" name="Line 10"/>
          <p:cNvSpPr>
            <a:spLocks noChangeShapeType="1"/>
          </p:cNvSpPr>
          <p:nvPr/>
        </p:nvSpPr>
        <p:spPr bwMode="auto">
          <a:xfrm>
            <a:off x="3425825" y="4259263"/>
            <a:ext cx="973138" cy="9604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87" name="Line 11"/>
          <p:cNvSpPr>
            <a:spLocks noChangeShapeType="1"/>
          </p:cNvSpPr>
          <p:nvPr/>
        </p:nvSpPr>
        <p:spPr bwMode="auto">
          <a:xfrm>
            <a:off x="3425825" y="4281488"/>
            <a:ext cx="1682750" cy="1014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88" name="Line 12"/>
          <p:cNvSpPr>
            <a:spLocks noChangeShapeType="1"/>
          </p:cNvSpPr>
          <p:nvPr/>
        </p:nvSpPr>
        <p:spPr bwMode="auto">
          <a:xfrm>
            <a:off x="3425825" y="4281488"/>
            <a:ext cx="23733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89" name="Line 13"/>
          <p:cNvSpPr>
            <a:spLocks noChangeShapeType="1"/>
          </p:cNvSpPr>
          <p:nvPr/>
        </p:nvSpPr>
        <p:spPr bwMode="auto">
          <a:xfrm flipH="1">
            <a:off x="3117850" y="4232275"/>
            <a:ext cx="11620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0" name="Line 14"/>
          <p:cNvSpPr>
            <a:spLocks noChangeShapeType="1"/>
          </p:cNvSpPr>
          <p:nvPr/>
        </p:nvSpPr>
        <p:spPr bwMode="auto">
          <a:xfrm flipH="1">
            <a:off x="3781425" y="4205288"/>
            <a:ext cx="522288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1" name="Line 15"/>
          <p:cNvSpPr>
            <a:spLocks noChangeShapeType="1"/>
          </p:cNvSpPr>
          <p:nvPr/>
        </p:nvSpPr>
        <p:spPr bwMode="auto">
          <a:xfrm>
            <a:off x="4303713" y="4179888"/>
            <a:ext cx="1174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2" name="Line 16"/>
          <p:cNvSpPr>
            <a:spLocks noChangeShapeType="1"/>
          </p:cNvSpPr>
          <p:nvPr/>
        </p:nvSpPr>
        <p:spPr bwMode="auto">
          <a:xfrm>
            <a:off x="4327525" y="4205288"/>
            <a:ext cx="808038" cy="1068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3" name="Line 17"/>
          <p:cNvSpPr>
            <a:spLocks noChangeShapeType="1"/>
          </p:cNvSpPr>
          <p:nvPr/>
        </p:nvSpPr>
        <p:spPr bwMode="auto">
          <a:xfrm>
            <a:off x="4327525" y="4281488"/>
            <a:ext cx="1446213" cy="938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4" name="Line 18"/>
          <p:cNvSpPr>
            <a:spLocks noChangeShapeType="1"/>
          </p:cNvSpPr>
          <p:nvPr/>
        </p:nvSpPr>
        <p:spPr bwMode="auto">
          <a:xfrm flipH="1">
            <a:off x="3141663" y="4232275"/>
            <a:ext cx="199390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5" name="Line 19"/>
          <p:cNvSpPr>
            <a:spLocks noChangeShapeType="1"/>
          </p:cNvSpPr>
          <p:nvPr/>
        </p:nvSpPr>
        <p:spPr bwMode="auto">
          <a:xfrm flipH="1">
            <a:off x="3781425" y="4232275"/>
            <a:ext cx="1327150" cy="1041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6" name="Line 20"/>
          <p:cNvSpPr>
            <a:spLocks noChangeShapeType="1"/>
          </p:cNvSpPr>
          <p:nvPr/>
        </p:nvSpPr>
        <p:spPr bwMode="auto">
          <a:xfrm flipH="1">
            <a:off x="4445000" y="4259263"/>
            <a:ext cx="714375" cy="9874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7" name="Line 21"/>
          <p:cNvSpPr>
            <a:spLocks noChangeShapeType="1"/>
          </p:cNvSpPr>
          <p:nvPr/>
        </p:nvSpPr>
        <p:spPr bwMode="auto">
          <a:xfrm flipH="1">
            <a:off x="5062538" y="4179888"/>
            <a:ext cx="142875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8" name="Line 22"/>
          <p:cNvSpPr>
            <a:spLocks noChangeShapeType="1"/>
          </p:cNvSpPr>
          <p:nvPr/>
        </p:nvSpPr>
        <p:spPr bwMode="auto">
          <a:xfrm>
            <a:off x="5181600" y="4205288"/>
            <a:ext cx="546100" cy="992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4999" name="Line 23"/>
          <p:cNvSpPr>
            <a:spLocks noChangeShapeType="1"/>
          </p:cNvSpPr>
          <p:nvPr/>
        </p:nvSpPr>
        <p:spPr bwMode="auto">
          <a:xfrm>
            <a:off x="3948113" y="3165475"/>
            <a:ext cx="355600" cy="1039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00" name="Line 24"/>
          <p:cNvSpPr>
            <a:spLocks noChangeShapeType="1"/>
          </p:cNvSpPr>
          <p:nvPr/>
        </p:nvSpPr>
        <p:spPr bwMode="auto">
          <a:xfrm>
            <a:off x="3924300" y="3165475"/>
            <a:ext cx="1257300" cy="992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01" name="Line 25"/>
          <p:cNvSpPr>
            <a:spLocks noChangeShapeType="1"/>
          </p:cNvSpPr>
          <p:nvPr/>
        </p:nvSpPr>
        <p:spPr bwMode="auto">
          <a:xfrm flipH="1">
            <a:off x="3425825" y="3190875"/>
            <a:ext cx="1303338" cy="1014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02" name="Line 26"/>
          <p:cNvSpPr>
            <a:spLocks noChangeShapeType="1"/>
          </p:cNvSpPr>
          <p:nvPr/>
        </p:nvSpPr>
        <p:spPr bwMode="auto">
          <a:xfrm flipH="1">
            <a:off x="4279900" y="3190875"/>
            <a:ext cx="449263" cy="9667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03" name="Line 27"/>
          <p:cNvSpPr>
            <a:spLocks noChangeShapeType="1"/>
          </p:cNvSpPr>
          <p:nvPr/>
        </p:nvSpPr>
        <p:spPr bwMode="auto">
          <a:xfrm>
            <a:off x="4754563" y="3216275"/>
            <a:ext cx="404812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09" name="Oval 33"/>
          <p:cNvSpPr>
            <a:spLocks noChangeArrowheads="1"/>
          </p:cNvSpPr>
          <p:nvPr/>
        </p:nvSpPr>
        <p:spPr bwMode="auto">
          <a:xfrm>
            <a:off x="3336925" y="40798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10" name="Oval 34"/>
          <p:cNvSpPr>
            <a:spLocks noChangeArrowheads="1"/>
          </p:cNvSpPr>
          <p:nvPr/>
        </p:nvSpPr>
        <p:spPr bwMode="auto">
          <a:xfrm>
            <a:off x="3336925" y="4067175"/>
            <a:ext cx="212725" cy="2540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11" name="Oval 35"/>
          <p:cNvSpPr>
            <a:spLocks noChangeArrowheads="1"/>
          </p:cNvSpPr>
          <p:nvPr/>
        </p:nvSpPr>
        <p:spPr bwMode="auto">
          <a:xfrm>
            <a:off x="4203700" y="40798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12" name="Oval 36"/>
          <p:cNvSpPr>
            <a:spLocks noChangeArrowheads="1"/>
          </p:cNvSpPr>
          <p:nvPr/>
        </p:nvSpPr>
        <p:spPr bwMode="auto">
          <a:xfrm>
            <a:off x="5072063" y="40798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13" name="Text Box 37"/>
          <p:cNvSpPr txBox="1">
            <a:spLocks noChangeArrowheads="1"/>
          </p:cNvSpPr>
          <p:nvPr/>
        </p:nvSpPr>
        <p:spPr bwMode="auto">
          <a:xfrm>
            <a:off x="823913" y="3744913"/>
            <a:ext cx="180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graphicFrame>
        <p:nvGraphicFramePr>
          <p:cNvPr id="255014" name="Object 38"/>
          <p:cNvGraphicFramePr>
            <a:graphicFrameLocks noChangeAspect="1"/>
          </p:cNvGraphicFramePr>
          <p:nvPr/>
        </p:nvGraphicFramePr>
        <p:xfrm>
          <a:off x="644525" y="3563938"/>
          <a:ext cx="2514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059" name="Equation" r:id="rId3" imgW="33832800" imgH="8229600" progId="Equation.3">
                  <p:embed/>
                </p:oleObj>
              </mc:Choice>
              <mc:Fallback>
                <p:oleObj name="Equation" r:id="rId3" imgW="33832800" imgH="82296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" y="3563938"/>
                        <a:ext cx="25146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17" name="Oval 41"/>
          <p:cNvSpPr>
            <a:spLocks noChangeArrowheads="1"/>
          </p:cNvSpPr>
          <p:nvPr/>
        </p:nvSpPr>
        <p:spPr bwMode="auto">
          <a:xfrm>
            <a:off x="4673600" y="3051175"/>
            <a:ext cx="214313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18" name="Oval 42"/>
          <p:cNvSpPr>
            <a:spLocks noChangeArrowheads="1"/>
          </p:cNvSpPr>
          <p:nvPr/>
        </p:nvSpPr>
        <p:spPr bwMode="auto">
          <a:xfrm>
            <a:off x="3830638" y="3051175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21" name="Line 45"/>
          <p:cNvSpPr>
            <a:spLocks noChangeShapeType="1"/>
          </p:cNvSpPr>
          <p:nvPr/>
        </p:nvSpPr>
        <p:spPr bwMode="auto">
          <a:xfrm flipH="1">
            <a:off x="3124200" y="4211638"/>
            <a:ext cx="284163" cy="10906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22" name="Line 46"/>
          <p:cNvSpPr>
            <a:spLocks noChangeShapeType="1"/>
          </p:cNvSpPr>
          <p:nvPr/>
        </p:nvSpPr>
        <p:spPr bwMode="auto">
          <a:xfrm>
            <a:off x="3419475" y="4264025"/>
            <a:ext cx="379413" cy="1041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04" name="Oval 28"/>
          <p:cNvSpPr>
            <a:spLocks noChangeArrowheads="1"/>
          </p:cNvSpPr>
          <p:nvPr/>
        </p:nvSpPr>
        <p:spPr bwMode="auto">
          <a:xfrm>
            <a:off x="3049588" y="5183188"/>
            <a:ext cx="214312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05" name="Oval 29"/>
          <p:cNvSpPr>
            <a:spLocks noChangeArrowheads="1"/>
          </p:cNvSpPr>
          <p:nvPr/>
        </p:nvSpPr>
        <p:spPr bwMode="auto">
          <a:xfrm>
            <a:off x="3703638" y="5172075"/>
            <a:ext cx="214312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23" name="Line 47"/>
          <p:cNvSpPr>
            <a:spLocks noChangeShapeType="1"/>
          </p:cNvSpPr>
          <p:nvPr/>
        </p:nvSpPr>
        <p:spPr bwMode="auto">
          <a:xfrm>
            <a:off x="3479800" y="4313238"/>
            <a:ext cx="973138" cy="9604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24" name="Line 48"/>
          <p:cNvSpPr>
            <a:spLocks noChangeShapeType="1"/>
          </p:cNvSpPr>
          <p:nvPr/>
        </p:nvSpPr>
        <p:spPr bwMode="auto">
          <a:xfrm>
            <a:off x="3468688" y="4298950"/>
            <a:ext cx="1682750" cy="1014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25" name="Line 49"/>
          <p:cNvSpPr>
            <a:spLocks noChangeShapeType="1"/>
          </p:cNvSpPr>
          <p:nvPr/>
        </p:nvSpPr>
        <p:spPr bwMode="auto">
          <a:xfrm>
            <a:off x="3468688" y="4311650"/>
            <a:ext cx="2373312" cy="938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55008" name="Oval 32"/>
          <p:cNvSpPr>
            <a:spLocks noChangeArrowheads="1"/>
          </p:cNvSpPr>
          <p:nvPr/>
        </p:nvSpPr>
        <p:spPr bwMode="auto">
          <a:xfrm>
            <a:off x="5667375" y="5130800"/>
            <a:ext cx="214313" cy="2555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07" name="Oval 31"/>
          <p:cNvSpPr>
            <a:spLocks noChangeArrowheads="1"/>
          </p:cNvSpPr>
          <p:nvPr/>
        </p:nvSpPr>
        <p:spPr bwMode="auto">
          <a:xfrm>
            <a:off x="5013325" y="5145088"/>
            <a:ext cx="214313" cy="255587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255006" name="Oval 30"/>
          <p:cNvSpPr>
            <a:spLocks noChangeArrowheads="1"/>
          </p:cNvSpPr>
          <p:nvPr/>
        </p:nvSpPr>
        <p:spPr bwMode="auto">
          <a:xfrm>
            <a:off x="4359275" y="5157788"/>
            <a:ext cx="212725" cy="2540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grpSp>
        <p:nvGrpSpPr>
          <p:cNvPr id="255026" name="Group 50"/>
          <p:cNvGrpSpPr>
            <a:grpSpLocks/>
          </p:cNvGrpSpPr>
          <p:nvPr/>
        </p:nvGrpSpPr>
        <p:grpSpPr bwMode="auto">
          <a:xfrm>
            <a:off x="896938" y="4186238"/>
            <a:ext cx="2357437" cy="857250"/>
            <a:chOff x="442" y="2329"/>
            <a:chExt cx="1485" cy="540"/>
          </a:xfrm>
        </p:grpSpPr>
        <p:sp>
          <p:nvSpPr>
            <p:cNvPr id="255027" name="Text Box 51"/>
            <p:cNvSpPr txBox="1">
              <a:spLocks noChangeArrowheads="1"/>
            </p:cNvSpPr>
            <p:nvPr/>
          </p:nvSpPr>
          <p:spPr bwMode="auto">
            <a:xfrm>
              <a:off x="442" y="2329"/>
              <a:ext cx="1485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/>
                <a:t>Update weights into </a:t>
              </a:r>
              <a:r>
                <a:rPr lang="en-US" i="1"/>
                <a:t>j</a:t>
              </a:r>
            </a:p>
          </p:txBody>
        </p:sp>
        <p:graphicFrame>
          <p:nvGraphicFramePr>
            <p:cNvPr id="255028" name="Object 52"/>
            <p:cNvGraphicFramePr>
              <a:graphicFrameLocks noChangeAspect="1"/>
            </p:cNvGraphicFramePr>
            <p:nvPr/>
          </p:nvGraphicFramePr>
          <p:xfrm>
            <a:off x="712" y="2555"/>
            <a:ext cx="102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5060" name="Equation" r:id="rId5" imgW="18897600" imgH="5791200" progId="Equation.3">
                    <p:embed/>
                  </p:oleObj>
                </mc:Choice>
                <mc:Fallback>
                  <p:oleObj name="Equation" r:id="rId5" imgW="18897600" imgH="5791200" progId="Equation.3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555"/>
                          <a:ext cx="1028" cy="3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21" grpId="0" animBg="1"/>
      <p:bldP spid="255022" grpId="0" animBg="1"/>
      <p:bldP spid="255023" grpId="0" animBg="1"/>
      <p:bldP spid="255024" grpId="0" animBg="1"/>
      <p:bldP spid="2550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D5F672-FD8C-4A8E-8483-4B9CD263BD1F}" type="slidenum">
              <a:rPr lang="en-US"/>
              <a:pPr/>
              <a:t>22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Backpropagation Training Algorithm</a:t>
            </a:r>
          </a:p>
        </p:txBody>
      </p:sp>
      <p:sp>
        <p:nvSpPr>
          <p:cNvPr id="256004" name="Text Box 4"/>
          <p:cNvSpPr txBox="1">
            <a:spLocks noChangeArrowheads="1"/>
          </p:cNvSpPr>
          <p:nvPr/>
        </p:nvSpPr>
        <p:spPr bwMode="auto">
          <a:xfrm>
            <a:off x="0" y="1525588"/>
            <a:ext cx="9144000" cy="410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l"/>
            <a:r>
              <a:rPr lang="en-US" sz="2400"/>
              <a:t>Create the 3-layer network with </a:t>
            </a:r>
            <a:r>
              <a:rPr lang="en-US" sz="2400" i="1"/>
              <a:t>H</a:t>
            </a:r>
            <a:r>
              <a:rPr lang="en-US" sz="2400"/>
              <a:t> hidden units with full connectivity </a:t>
            </a:r>
          </a:p>
          <a:p>
            <a:pPr algn="l"/>
            <a:r>
              <a:rPr lang="en-US" sz="2400"/>
              <a:t>between layers. Set weights to small random real values.</a:t>
            </a:r>
          </a:p>
          <a:p>
            <a:pPr algn="l"/>
            <a:r>
              <a:rPr lang="en-US" sz="2400"/>
              <a:t>Until all training examples produce the correct value (within </a:t>
            </a:r>
            <a:r>
              <a:rPr lang="el-GR" sz="2400">
                <a:cs typeface="Times New Roman" pitchFamily="18" charset="0"/>
              </a:rPr>
              <a:t>ε</a:t>
            </a:r>
            <a:r>
              <a:rPr lang="en-US" sz="2400">
                <a:cs typeface="Times New Roman" pitchFamily="18" charset="0"/>
              </a:rPr>
              <a:t>), or  </a:t>
            </a:r>
          </a:p>
          <a:p>
            <a:pPr algn="l"/>
            <a:r>
              <a:rPr lang="en-US" sz="2400">
                <a:cs typeface="Times New Roman" pitchFamily="18" charset="0"/>
              </a:rPr>
              <a:t>  mean squared error ceases to decrease, or other termination criteria:</a:t>
            </a:r>
          </a:p>
          <a:p>
            <a:pPr algn="l"/>
            <a:r>
              <a:rPr lang="en-US" sz="2400">
                <a:cs typeface="Times New Roman" pitchFamily="18" charset="0"/>
              </a:rPr>
              <a:t>       Begin epoch</a:t>
            </a:r>
            <a:endParaRPr lang="el-GR" sz="2400">
              <a:cs typeface="Times New Roman" pitchFamily="18" charset="0"/>
            </a:endParaRPr>
          </a:p>
          <a:p>
            <a:pPr algn="l"/>
            <a:r>
              <a:rPr lang="en-US" sz="2400"/>
              <a:t>       For each training example, </a:t>
            </a:r>
            <a:r>
              <a:rPr lang="en-US" sz="2400" i="1"/>
              <a:t>d</a:t>
            </a:r>
            <a:r>
              <a:rPr lang="en-US" sz="2400"/>
              <a:t>, do:</a:t>
            </a:r>
          </a:p>
          <a:p>
            <a:pPr algn="l"/>
            <a:r>
              <a:rPr lang="en-US" sz="2400"/>
              <a:t>             Calculate network output for </a:t>
            </a:r>
            <a:r>
              <a:rPr lang="en-US" sz="2400" i="1"/>
              <a:t>d</a:t>
            </a:r>
            <a:r>
              <a:rPr lang="en-US" sz="2400"/>
              <a:t>’s input values </a:t>
            </a:r>
          </a:p>
          <a:p>
            <a:pPr algn="l"/>
            <a:r>
              <a:rPr lang="en-US" sz="2400"/>
              <a:t>             Compute error between current output and correct output for </a:t>
            </a:r>
            <a:r>
              <a:rPr lang="en-US" sz="2400" i="1"/>
              <a:t>d</a:t>
            </a:r>
          </a:p>
          <a:p>
            <a:pPr algn="l"/>
            <a:r>
              <a:rPr lang="en-US" sz="2400" i="1"/>
              <a:t>             </a:t>
            </a:r>
            <a:r>
              <a:rPr lang="en-US" sz="2400"/>
              <a:t>Update weights by backpropagating error and using learning rule</a:t>
            </a:r>
          </a:p>
          <a:p>
            <a:pPr algn="l"/>
            <a:r>
              <a:rPr lang="en-US" sz="2400"/>
              <a:t>       End epoch</a:t>
            </a:r>
          </a:p>
          <a:p>
            <a:pPr algn="l"/>
            <a:r>
              <a:rPr lang="en-US" sz="2400"/>
              <a:t>      </a:t>
            </a:r>
            <a:endParaRPr lang="en-US" sz="2400" i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9EAB15-D4E7-41ED-A253-20D9FE3291A7}" type="slidenum">
              <a:rPr lang="en-US"/>
              <a:pPr/>
              <a:t>23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Training Algorithm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92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Not guaranteed to converge to zero training error, may converge to local optima or oscillate indefinitely.</a:t>
            </a:r>
          </a:p>
          <a:p>
            <a:pPr>
              <a:lnSpc>
                <a:spcPct val="80000"/>
              </a:lnSpc>
            </a:pPr>
            <a:r>
              <a:rPr lang="en-US" sz="2800"/>
              <a:t>However, in practice, does converge to low error for many large networks on real data.</a:t>
            </a:r>
          </a:p>
          <a:p>
            <a:pPr>
              <a:lnSpc>
                <a:spcPct val="80000"/>
              </a:lnSpc>
            </a:pPr>
            <a:r>
              <a:rPr lang="en-US" sz="2800"/>
              <a:t>Many epochs (thousands) may be required, hours or days of training for large networks.</a:t>
            </a:r>
          </a:p>
          <a:p>
            <a:pPr>
              <a:lnSpc>
                <a:spcPct val="80000"/>
              </a:lnSpc>
            </a:pPr>
            <a:r>
              <a:rPr lang="en-US" sz="2800"/>
              <a:t>To avoid local-minima problems, run several trials starting with different random weights (</a:t>
            </a:r>
            <a:r>
              <a:rPr lang="en-US" sz="2800" i="1"/>
              <a:t>random restarts</a:t>
            </a:r>
            <a:r>
              <a:rPr lang="en-US" sz="2800"/>
              <a:t>).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Take results of trial with lowest training set error.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Build a committee of results from multiple trials (possibly weighting votes by training set accuracy).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248B62-F933-4333-9237-07EC12AF6BC1}" type="slidenum">
              <a:rPr lang="en-US"/>
              <a:pPr/>
              <a:t>24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Hidden Unit Representations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Trained hidden units can be seen as newly constructed features that make the target concept linearly separable in the transformed space.</a:t>
            </a:r>
          </a:p>
          <a:p>
            <a:r>
              <a:rPr lang="en-US" sz="2800"/>
              <a:t>On many real domains, hidden units can be interpreted as representing meaningful features such as vowel detectors or edge detectors, etc..</a:t>
            </a:r>
          </a:p>
          <a:p>
            <a:r>
              <a:rPr lang="en-US" sz="2800"/>
              <a:t>However, the hidden layer can also become a distributed representation of the input in which each individual unit is not easily interpretable as a meaningful feature.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31EE2A-1438-473C-BD44-89B627935761}" type="slidenum">
              <a:rPr lang="en-US"/>
              <a:pPr/>
              <a:t>25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Over-Training Prevention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06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Running too many epochs can result in over-fitting.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Keep a hold-out validation set and test accuracy on it after every epoch. Stop training when additional epochs actually increase validation error.</a:t>
            </a:r>
          </a:p>
          <a:p>
            <a:pPr>
              <a:lnSpc>
                <a:spcPct val="90000"/>
              </a:lnSpc>
            </a:pPr>
            <a:r>
              <a:rPr lang="en-US" sz="2400"/>
              <a:t>To avoid losing training data for validation: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Use internal 10-fold CV on the training set to compute the average number of epochs that maximizes generalization accuracy.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Train final network on complete training set for this many epochs.</a:t>
            </a:r>
          </a:p>
          <a:p>
            <a:pPr lvl="1"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263172" name="Line 4"/>
          <p:cNvSpPr>
            <a:spLocks noChangeShapeType="1"/>
          </p:cNvSpPr>
          <p:nvPr/>
        </p:nvSpPr>
        <p:spPr bwMode="auto">
          <a:xfrm>
            <a:off x="2033588" y="1793875"/>
            <a:ext cx="0" cy="168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3173" name="Line 5"/>
          <p:cNvSpPr>
            <a:spLocks noChangeShapeType="1"/>
          </p:cNvSpPr>
          <p:nvPr/>
        </p:nvSpPr>
        <p:spPr bwMode="auto">
          <a:xfrm>
            <a:off x="2022475" y="3476625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3174" name="Text Box 6"/>
          <p:cNvSpPr txBox="1">
            <a:spLocks noChangeArrowheads="1"/>
          </p:cNvSpPr>
          <p:nvPr/>
        </p:nvSpPr>
        <p:spPr bwMode="auto">
          <a:xfrm rot="-5400000">
            <a:off x="1452563" y="2135187"/>
            <a:ext cx="6731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/>
              <a:t>error</a:t>
            </a:r>
          </a:p>
        </p:txBody>
      </p:sp>
      <p:sp>
        <p:nvSpPr>
          <p:cNvPr id="263177" name="Text Box 9"/>
          <p:cNvSpPr txBox="1">
            <a:spLocks noChangeArrowheads="1"/>
          </p:cNvSpPr>
          <p:nvPr/>
        </p:nvSpPr>
        <p:spPr bwMode="auto">
          <a:xfrm>
            <a:off x="6186488" y="3087688"/>
            <a:ext cx="17716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>
                <a:solidFill>
                  <a:schemeClr val="tx2"/>
                </a:solidFill>
              </a:rPr>
              <a:t>on training data</a:t>
            </a:r>
          </a:p>
        </p:txBody>
      </p:sp>
      <p:sp>
        <p:nvSpPr>
          <p:cNvPr id="263180" name="Text Box 12"/>
          <p:cNvSpPr txBox="1">
            <a:spLocks noChangeArrowheads="1"/>
          </p:cNvSpPr>
          <p:nvPr/>
        </p:nvSpPr>
        <p:spPr bwMode="auto">
          <a:xfrm>
            <a:off x="6156325" y="2449513"/>
            <a:ext cx="1335088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>
                <a:solidFill>
                  <a:srgbClr val="FF0000"/>
                </a:solidFill>
              </a:rPr>
              <a:t>on test data</a:t>
            </a:r>
          </a:p>
        </p:txBody>
      </p:sp>
      <p:sp>
        <p:nvSpPr>
          <p:cNvPr id="263181" name="Text Box 13"/>
          <p:cNvSpPr txBox="1">
            <a:spLocks noChangeArrowheads="1"/>
          </p:cNvSpPr>
          <p:nvPr/>
        </p:nvSpPr>
        <p:spPr bwMode="auto">
          <a:xfrm>
            <a:off x="1771650" y="3379788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63182" name="Text Box 14"/>
          <p:cNvSpPr txBox="1">
            <a:spLocks noChangeArrowheads="1"/>
          </p:cNvSpPr>
          <p:nvPr/>
        </p:nvSpPr>
        <p:spPr bwMode="auto">
          <a:xfrm>
            <a:off x="3109913" y="3441700"/>
            <a:ext cx="192722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/>
              <a:t># training epochs</a:t>
            </a:r>
          </a:p>
        </p:txBody>
      </p:sp>
      <p:sp>
        <p:nvSpPr>
          <p:cNvPr id="263183" name="Freeform 15"/>
          <p:cNvSpPr>
            <a:spLocks/>
          </p:cNvSpPr>
          <p:nvPr/>
        </p:nvSpPr>
        <p:spPr bwMode="auto">
          <a:xfrm>
            <a:off x="2022475" y="2011363"/>
            <a:ext cx="4133850" cy="14509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70" y="262"/>
              </a:cxn>
              <a:cxn ang="0">
                <a:pos x="323" y="553"/>
              </a:cxn>
              <a:cxn ang="0">
                <a:pos x="722" y="776"/>
              </a:cxn>
              <a:cxn ang="0">
                <a:pos x="1460" y="868"/>
              </a:cxn>
              <a:cxn ang="0">
                <a:pos x="2212" y="884"/>
              </a:cxn>
              <a:cxn ang="0">
                <a:pos x="2604" y="914"/>
              </a:cxn>
            </a:cxnLst>
            <a:rect l="0" t="0" r="r" b="b"/>
            <a:pathLst>
              <a:path w="2604" h="914">
                <a:moveTo>
                  <a:pt x="0" y="0"/>
                </a:moveTo>
                <a:cubicBezTo>
                  <a:pt x="8" y="85"/>
                  <a:pt x="16" y="170"/>
                  <a:pt x="70" y="262"/>
                </a:cubicBezTo>
                <a:cubicBezTo>
                  <a:pt x="124" y="354"/>
                  <a:pt x="214" y="467"/>
                  <a:pt x="323" y="553"/>
                </a:cubicBezTo>
                <a:cubicBezTo>
                  <a:pt x="432" y="639"/>
                  <a:pt x="533" y="724"/>
                  <a:pt x="722" y="776"/>
                </a:cubicBezTo>
                <a:cubicBezTo>
                  <a:pt x="911" y="828"/>
                  <a:pt x="1212" y="850"/>
                  <a:pt x="1460" y="868"/>
                </a:cubicBezTo>
                <a:cubicBezTo>
                  <a:pt x="1708" y="886"/>
                  <a:pt x="2021" y="876"/>
                  <a:pt x="2212" y="884"/>
                </a:cubicBezTo>
                <a:cubicBezTo>
                  <a:pt x="2403" y="892"/>
                  <a:pt x="2543" y="914"/>
                  <a:pt x="2604" y="91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3184" name="Freeform 16"/>
          <p:cNvSpPr>
            <a:spLocks/>
          </p:cNvSpPr>
          <p:nvPr/>
        </p:nvSpPr>
        <p:spPr bwMode="auto">
          <a:xfrm>
            <a:off x="2022475" y="2011363"/>
            <a:ext cx="4060825" cy="11826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9" y="277"/>
              </a:cxn>
              <a:cxn ang="0">
                <a:pos x="438" y="469"/>
              </a:cxn>
              <a:cxn ang="0">
                <a:pos x="1037" y="699"/>
              </a:cxn>
              <a:cxn ang="0">
                <a:pos x="1444" y="730"/>
              </a:cxn>
              <a:cxn ang="0">
                <a:pos x="2051" y="607"/>
              </a:cxn>
              <a:cxn ang="0">
                <a:pos x="2335" y="484"/>
              </a:cxn>
              <a:cxn ang="0">
                <a:pos x="2558" y="415"/>
              </a:cxn>
            </a:cxnLst>
            <a:rect l="0" t="0" r="r" b="b"/>
            <a:pathLst>
              <a:path w="2558" h="745">
                <a:moveTo>
                  <a:pt x="0" y="0"/>
                </a:moveTo>
                <a:cubicBezTo>
                  <a:pt x="33" y="99"/>
                  <a:pt x="66" y="199"/>
                  <a:pt x="139" y="277"/>
                </a:cubicBezTo>
                <a:cubicBezTo>
                  <a:pt x="212" y="355"/>
                  <a:pt x="288" y="399"/>
                  <a:pt x="438" y="469"/>
                </a:cubicBezTo>
                <a:cubicBezTo>
                  <a:pt x="588" y="539"/>
                  <a:pt x="869" y="655"/>
                  <a:pt x="1037" y="699"/>
                </a:cubicBezTo>
                <a:cubicBezTo>
                  <a:pt x="1205" y="743"/>
                  <a:pt x="1275" y="745"/>
                  <a:pt x="1444" y="730"/>
                </a:cubicBezTo>
                <a:cubicBezTo>
                  <a:pt x="1613" y="715"/>
                  <a:pt x="1903" y="648"/>
                  <a:pt x="2051" y="607"/>
                </a:cubicBezTo>
                <a:cubicBezTo>
                  <a:pt x="2199" y="566"/>
                  <a:pt x="2251" y="516"/>
                  <a:pt x="2335" y="484"/>
                </a:cubicBezTo>
                <a:cubicBezTo>
                  <a:pt x="2419" y="452"/>
                  <a:pt x="2525" y="430"/>
                  <a:pt x="2558" y="4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F72EC16-3D75-4FE1-9160-54F885D4197D}" type="slidenum">
              <a:rPr lang="en-US" altLang="en-US"/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Determining the Best </a:t>
            </a:r>
            <a:br>
              <a:rPr lang="en-US" altLang="en-US" sz="3200"/>
            </a:br>
            <a:r>
              <a:rPr lang="en-US" altLang="en-US" sz="3200"/>
              <a:t>Number of Hidden Units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906963"/>
          </a:xfrm>
        </p:spPr>
        <p:txBody>
          <a:bodyPr/>
          <a:lstStyle/>
          <a:p>
            <a:r>
              <a:rPr lang="en-US" altLang="en-US" sz="2400"/>
              <a:t>Too few hidden units prevents the network from adequately fitting the data.</a:t>
            </a:r>
          </a:p>
          <a:p>
            <a:r>
              <a:rPr lang="en-US" altLang="en-US" sz="2400"/>
              <a:t>Too many hidden units can result in over-fitting.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Use internal cross-validation to empirically determine an optimal number of hidden units.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265220" name="Line 4"/>
          <p:cNvSpPr>
            <a:spLocks noChangeShapeType="1"/>
          </p:cNvSpPr>
          <p:nvPr/>
        </p:nvSpPr>
        <p:spPr bwMode="auto">
          <a:xfrm>
            <a:off x="2106613" y="2770188"/>
            <a:ext cx="0" cy="1682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5221" name="Line 5"/>
          <p:cNvSpPr>
            <a:spLocks noChangeShapeType="1"/>
          </p:cNvSpPr>
          <p:nvPr/>
        </p:nvSpPr>
        <p:spPr bwMode="auto">
          <a:xfrm>
            <a:off x="2095500" y="4452938"/>
            <a:ext cx="424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5222" name="Text Box 6"/>
          <p:cNvSpPr txBox="1">
            <a:spLocks noChangeArrowheads="1"/>
          </p:cNvSpPr>
          <p:nvPr/>
        </p:nvSpPr>
        <p:spPr bwMode="auto">
          <a:xfrm rot="-5400000">
            <a:off x="1525588" y="3111500"/>
            <a:ext cx="6731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en-US"/>
              <a:t>error</a:t>
            </a:r>
          </a:p>
        </p:txBody>
      </p:sp>
      <p:sp>
        <p:nvSpPr>
          <p:cNvPr id="265223" name="Text Box 7"/>
          <p:cNvSpPr txBox="1">
            <a:spLocks noChangeArrowheads="1"/>
          </p:cNvSpPr>
          <p:nvPr/>
        </p:nvSpPr>
        <p:spPr bwMode="auto">
          <a:xfrm>
            <a:off x="6259513" y="4064000"/>
            <a:ext cx="1771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en-US">
                <a:solidFill>
                  <a:schemeClr val="tx2"/>
                </a:solidFill>
              </a:rPr>
              <a:t>on training data</a:t>
            </a:r>
          </a:p>
        </p:txBody>
      </p:sp>
      <p:sp>
        <p:nvSpPr>
          <p:cNvPr id="265224" name="Text Box 8"/>
          <p:cNvSpPr txBox="1">
            <a:spLocks noChangeArrowheads="1"/>
          </p:cNvSpPr>
          <p:nvPr/>
        </p:nvSpPr>
        <p:spPr bwMode="auto">
          <a:xfrm>
            <a:off x="6229350" y="3425825"/>
            <a:ext cx="1335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altLang="en-US">
                <a:solidFill>
                  <a:srgbClr val="FF0000"/>
                </a:solidFill>
              </a:rPr>
              <a:t>on test data</a:t>
            </a:r>
          </a:p>
        </p:txBody>
      </p:sp>
      <p:sp>
        <p:nvSpPr>
          <p:cNvPr id="265225" name="Text Box 9"/>
          <p:cNvSpPr txBox="1">
            <a:spLocks noChangeArrowheads="1"/>
          </p:cNvSpPr>
          <p:nvPr/>
        </p:nvSpPr>
        <p:spPr bwMode="auto">
          <a:xfrm>
            <a:off x="1844675" y="4356100"/>
            <a:ext cx="3079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/>
              <a:t>0</a:t>
            </a:r>
          </a:p>
        </p:txBody>
      </p:sp>
      <p:sp>
        <p:nvSpPr>
          <p:cNvPr id="265226" name="Text Box 10"/>
          <p:cNvSpPr txBox="1">
            <a:spLocks noChangeArrowheads="1"/>
          </p:cNvSpPr>
          <p:nvPr/>
        </p:nvSpPr>
        <p:spPr bwMode="auto">
          <a:xfrm>
            <a:off x="3335338" y="4418013"/>
            <a:ext cx="1617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/>
              <a:t># hidden units</a:t>
            </a:r>
          </a:p>
        </p:txBody>
      </p:sp>
      <p:sp>
        <p:nvSpPr>
          <p:cNvPr id="265227" name="Freeform 11"/>
          <p:cNvSpPr>
            <a:spLocks/>
          </p:cNvSpPr>
          <p:nvPr/>
        </p:nvSpPr>
        <p:spPr bwMode="auto">
          <a:xfrm>
            <a:off x="2095500" y="2987675"/>
            <a:ext cx="4133850" cy="1450975"/>
          </a:xfrm>
          <a:custGeom>
            <a:avLst/>
            <a:gdLst>
              <a:gd name="T0" fmla="*/ 0 w 2604"/>
              <a:gd name="T1" fmla="*/ 0 h 914"/>
              <a:gd name="T2" fmla="*/ 70 w 2604"/>
              <a:gd name="T3" fmla="*/ 262 h 914"/>
              <a:gd name="T4" fmla="*/ 323 w 2604"/>
              <a:gd name="T5" fmla="*/ 553 h 914"/>
              <a:gd name="T6" fmla="*/ 722 w 2604"/>
              <a:gd name="T7" fmla="*/ 776 h 914"/>
              <a:gd name="T8" fmla="*/ 1460 w 2604"/>
              <a:gd name="T9" fmla="*/ 868 h 914"/>
              <a:gd name="T10" fmla="*/ 2212 w 2604"/>
              <a:gd name="T11" fmla="*/ 884 h 914"/>
              <a:gd name="T12" fmla="*/ 2604 w 2604"/>
              <a:gd name="T13" fmla="*/ 914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604" h="914">
                <a:moveTo>
                  <a:pt x="0" y="0"/>
                </a:moveTo>
                <a:cubicBezTo>
                  <a:pt x="8" y="85"/>
                  <a:pt x="16" y="170"/>
                  <a:pt x="70" y="262"/>
                </a:cubicBezTo>
                <a:cubicBezTo>
                  <a:pt x="124" y="354"/>
                  <a:pt x="214" y="467"/>
                  <a:pt x="323" y="553"/>
                </a:cubicBezTo>
                <a:cubicBezTo>
                  <a:pt x="432" y="639"/>
                  <a:pt x="533" y="724"/>
                  <a:pt x="722" y="776"/>
                </a:cubicBezTo>
                <a:cubicBezTo>
                  <a:pt x="911" y="828"/>
                  <a:pt x="1212" y="850"/>
                  <a:pt x="1460" y="868"/>
                </a:cubicBezTo>
                <a:cubicBezTo>
                  <a:pt x="1708" y="886"/>
                  <a:pt x="2021" y="876"/>
                  <a:pt x="2212" y="884"/>
                </a:cubicBezTo>
                <a:cubicBezTo>
                  <a:pt x="2403" y="892"/>
                  <a:pt x="2543" y="914"/>
                  <a:pt x="2604" y="914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65228" name="Freeform 12"/>
          <p:cNvSpPr>
            <a:spLocks/>
          </p:cNvSpPr>
          <p:nvPr/>
        </p:nvSpPr>
        <p:spPr bwMode="auto">
          <a:xfrm>
            <a:off x="2095500" y="2987675"/>
            <a:ext cx="4060825" cy="1182688"/>
          </a:xfrm>
          <a:custGeom>
            <a:avLst/>
            <a:gdLst>
              <a:gd name="T0" fmla="*/ 0 w 2558"/>
              <a:gd name="T1" fmla="*/ 0 h 745"/>
              <a:gd name="T2" fmla="*/ 139 w 2558"/>
              <a:gd name="T3" fmla="*/ 277 h 745"/>
              <a:gd name="T4" fmla="*/ 438 w 2558"/>
              <a:gd name="T5" fmla="*/ 469 h 745"/>
              <a:gd name="T6" fmla="*/ 1037 w 2558"/>
              <a:gd name="T7" fmla="*/ 699 h 745"/>
              <a:gd name="T8" fmla="*/ 1444 w 2558"/>
              <a:gd name="T9" fmla="*/ 730 h 745"/>
              <a:gd name="T10" fmla="*/ 2051 w 2558"/>
              <a:gd name="T11" fmla="*/ 607 h 745"/>
              <a:gd name="T12" fmla="*/ 2335 w 2558"/>
              <a:gd name="T13" fmla="*/ 484 h 745"/>
              <a:gd name="T14" fmla="*/ 2558 w 2558"/>
              <a:gd name="T15" fmla="*/ 415 h 7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558" h="745">
                <a:moveTo>
                  <a:pt x="0" y="0"/>
                </a:moveTo>
                <a:cubicBezTo>
                  <a:pt x="33" y="99"/>
                  <a:pt x="66" y="199"/>
                  <a:pt x="139" y="277"/>
                </a:cubicBezTo>
                <a:cubicBezTo>
                  <a:pt x="212" y="355"/>
                  <a:pt x="288" y="399"/>
                  <a:pt x="438" y="469"/>
                </a:cubicBezTo>
                <a:cubicBezTo>
                  <a:pt x="588" y="539"/>
                  <a:pt x="869" y="655"/>
                  <a:pt x="1037" y="699"/>
                </a:cubicBezTo>
                <a:cubicBezTo>
                  <a:pt x="1205" y="743"/>
                  <a:pt x="1275" y="745"/>
                  <a:pt x="1444" y="730"/>
                </a:cubicBezTo>
                <a:cubicBezTo>
                  <a:pt x="1613" y="715"/>
                  <a:pt x="1903" y="648"/>
                  <a:pt x="2051" y="607"/>
                </a:cubicBezTo>
                <a:cubicBezTo>
                  <a:pt x="2199" y="566"/>
                  <a:pt x="2251" y="516"/>
                  <a:pt x="2335" y="484"/>
                </a:cubicBezTo>
                <a:cubicBezTo>
                  <a:pt x="2419" y="452"/>
                  <a:pt x="2525" y="430"/>
                  <a:pt x="2558" y="415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128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  <a:br>
              <a:rPr lang="en-US" dirty="0"/>
            </a:br>
            <a:r>
              <a:rPr lang="en-US" dirty="0"/>
              <a:t>(RNN)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feedback loops where some units’ current outputs determine some future network inputs.</a:t>
            </a:r>
          </a:p>
          <a:p>
            <a:r>
              <a:rPr lang="en-US" dirty="0"/>
              <a:t>RNNs can model dynamic finite-state machines, beyond the static combinatorial circuits modeled by feed-forward networks.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27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763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Recurrent Network</a:t>
            </a:r>
            <a:br>
              <a:rPr lang="en-US" dirty="0"/>
            </a:br>
            <a:r>
              <a:rPr lang="en-US" dirty="0"/>
              <a:t>(SRN)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239" y="1371600"/>
            <a:ext cx="7772400" cy="2734322"/>
          </a:xfrm>
        </p:spPr>
        <p:txBody>
          <a:bodyPr/>
          <a:lstStyle/>
          <a:p>
            <a:r>
              <a:rPr lang="en-US"/>
              <a:t>Initially </a:t>
            </a:r>
            <a:r>
              <a:rPr lang="en-US" dirty="0"/>
              <a:t>developed by Jeff Elman (“</a:t>
            </a:r>
            <a:r>
              <a:rPr lang="en-US" i="1" dirty="0"/>
              <a:t>Finding structure in time</a:t>
            </a:r>
            <a:r>
              <a:rPr lang="en-US" dirty="0"/>
              <a:t>,” 1990).</a:t>
            </a:r>
          </a:p>
          <a:p>
            <a:r>
              <a:rPr lang="en-US" dirty="0"/>
              <a:t>Additional input to hidden layer is the state of the hidden layer in the previous time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28</a:t>
            </a:fld>
            <a:endParaRPr lang="en-US">
              <a:latin typeface="+mn-lt"/>
            </a:endParaRPr>
          </a:p>
        </p:txBody>
      </p:sp>
      <p:pic>
        <p:nvPicPr>
          <p:cNvPr id="5" name="Picture 2" descr="http://www.willamette.edu/%7Egorr/classes/cs449/Temporal/elman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58" y="4063034"/>
            <a:ext cx="3200400" cy="2468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02" name="Picture 2" descr="http://colah.github.io/posts/2015-08-Understanding-LSTMs/img/RNN-rolle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995" y="3993969"/>
            <a:ext cx="1493205" cy="231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868463" y="6246911"/>
            <a:ext cx="4532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http://colah.github.io/posts/2015-08-Understanding-LSTMs/</a:t>
            </a:r>
          </a:p>
        </p:txBody>
      </p:sp>
    </p:spTree>
    <p:extLst>
      <p:ext uri="{BB962C8B-B14F-4D97-AF65-F5344CB8AC3E}">
        <p14:creationId xmlns:p14="http://schemas.microsoft.com/office/powerpoint/2010/main" val="2520263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Unrolled RNN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138" y="1722269"/>
            <a:ext cx="7772400" cy="1318333"/>
          </a:xfrm>
        </p:spPr>
        <p:txBody>
          <a:bodyPr/>
          <a:lstStyle/>
          <a:p>
            <a:r>
              <a:rPr lang="en-US" dirty="0"/>
              <a:t>Behavior of RNN is perhaps best viewed by “unrolling” the network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29</a:t>
            </a:fld>
            <a:endParaRPr lang="en-US">
              <a:latin typeface="+mn-lt"/>
            </a:endParaRPr>
          </a:p>
        </p:txBody>
      </p:sp>
      <p:pic>
        <p:nvPicPr>
          <p:cNvPr id="257026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373" y="3796906"/>
            <a:ext cx="6628208" cy="174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488924" y="5788241"/>
            <a:ext cx="4052657" cy="266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5126053" y="5788241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832128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CEF741-2F79-4646-BC98-52BC8BAF856E}" type="slidenum">
              <a:rPr lang="en-US"/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 Neurons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Cell structures</a:t>
            </a:r>
          </a:p>
          <a:p>
            <a:pPr lvl="1"/>
            <a:r>
              <a:rPr lang="en-US"/>
              <a:t>Cell body</a:t>
            </a:r>
          </a:p>
          <a:p>
            <a:pPr lvl="1"/>
            <a:r>
              <a:rPr lang="en-US"/>
              <a:t>Dendrites</a:t>
            </a:r>
          </a:p>
          <a:p>
            <a:pPr lvl="1"/>
            <a:r>
              <a:rPr lang="en-US"/>
              <a:t>Axon</a:t>
            </a:r>
          </a:p>
          <a:p>
            <a:pPr lvl="1"/>
            <a:r>
              <a:rPr lang="en-US"/>
              <a:t>Synaptic terminals</a:t>
            </a:r>
          </a:p>
        </p:txBody>
      </p:sp>
      <p:pic>
        <p:nvPicPr>
          <p:cNvPr id="230404" name="Picture 4" descr="neuron_lar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35525" y="1409700"/>
            <a:ext cx="3763963" cy="5049838"/>
          </a:xfrm>
          <a:prstGeom prst="rect">
            <a:avLst/>
          </a:prstGeom>
          <a:noFill/>
        </p:spPr>
      </p:pic>
      <p:sp>
        <p:nvSpPr>
          <p:cNvPr id="230405" name="Line 5"/>
          <p:cNvSpPr>
            <a:spLocks noChangeShapeType="1"/>
          </p:cNvSpPr>
          <p:nvPr/>
        </p:nvSpPr>
        <p:spPr bwMode="auto">
          <a:xfrm>
            <a:off x="2951163" y="2193925"/>
            <a:ext cx="3035300" cy="2317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0406" name="Line 6"/>
          <p:cNvSpPr>
            <a:spLocks noChangeShapeType="1"/>
          </p:cNvSpPr>
          <p:nvPr/>
        </p:nvSpPr>
        <p:spPr bwMode="auto">
          <a:xfrm>
            <a:off x="2914650" y="2730500"/>
            <a:ext cx="2170113" cy="2936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0407" name="Line 7"/>
          <p:cNvSpPr>
            <a:spLocks noChangeShapeType="1"/>
          </p:cNvSpPr>
          <p:nvPr/>
        </p:nvSpPr>
        <p:spPr bwMode="auto">
          <a:xfrm flipV="1">
            <a:off x="4340225" y="2646363"/>
            <a:ext cx="877888" cy="268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0408" name="Line 8"/>
          <p:cNvSpPr>
            <a:spLocks noChangeShapeType="1"/>
          </p:cNvSpPr>
          <p:nvPr/>
        </p:nvSpPr>
        <p:spPr bwMode="auto">
          <a:xfrm>
            <a:off x="2401888" y="3292475"/>
            <a:ext cx="5522912" cy="157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0409" name="Line 9"/>
          <p:cNvSpPr>
            <a:spLocks noChangeShapeType="1"/>
          </p:cNvSpPr>
          <p:nvPr/>
        </p:nvSpPr>
        <p:spPr bwMode="auto">
          <a:xfrm>
            <a:off x="4194175" y="3852863"/>
            <a:ext cx="1023938" cy="7429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RNN’s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019" y="1306776"/>
            <a:ext cx="7907784" cy="1954009"/>
          </a:xfrm>
        </p:spPr>
        <p:txBody>
          <a:bodyPr/>
          <a:lstStyle/>
          <a:p>
            <a:r>
              <a:rPr lang="en-US" dirty="0"/>
              <a:t>RNNs can be trained using “backpropagation through time.”</a:t>
            </a:r>
          </a:p>
          <a:p>
            <a:r>
              <a:rPr lang="en-US" dirty="0"/>
              <a:t>Can viewed as applying normal backprop to the unrolled network.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30</a:t>
            </a:fld>
            <a:endParaRPr lang="en-US">
              <a:latin typeface="+mn-lt"/>
            </a:endParaRP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 flipV="1">
            <a:off x="1191787" y="6434317"/>
            <a:ext cx="4119237" cy="2663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1254547" y="6334780"/>
            <a:ext cx="3711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backpropagated errors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62004" y="3239344"/>
            <a:ext cx="26725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training outputs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76525" y="5814746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training inputs</a:t>
            </a:r>
          </a:p>
        </p:txBody>
      </p:sp>
      <p:sp>
        <p:nvSpPr>
          <p:cNvPr id="13" name="Rectangle: Rounded Corners 12"/>
          <p:cNvSpPr/>
          <p:nvPr/>
        </p:nvSpPr>
        <p:spPr bwMode="auto">
          <a:xfrm>
            <a:off x="45812" y="4253577"/>
            <a:ext cx="923278" cy="102981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1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9895" y="3368253"/>
            <a:ext cx="5925615" cy="15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n unrolled recurrent neural network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8393" y="4647838"/>
            <a:ext cx="5925615" cy="155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/>
          <p:cNvGrpSpPr/>
          <p:nvPr/>
        </p:nvGrpSpPr>
        <p:grpSpPr>
          <a:xfrm>
            <a:off x="4716781" y="3260786"/>
            <a:ext cx="360996" cy="400110"/>
            <a:chOff x="4716781" y="3260786"/>
            <a:chExt cx="360996" cy="400110"/>
          </a:xfrm>
        </p:grpSpPr>
        <p:sp>
          <p:nvSpPr>
            <p:cNvPr id="15" name="Flowchart: Connector 14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716781" y="3260786"/>
              <a:ext cx="360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y</a:t>
              </a:r>
              <a:r>
                <a:rPr lang="en-US" baseline="-25000" dirty="0" err="1"/>
                <a:t>t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54859" y="3257911"/>
            <a:ext cx="397866" cy="400110"/>
            <a:chOff x="4698346" y="3260786"/>
            <a:chExt cx="397866" cy="400110"/>
          </a:xfrm>
        </p:grpSpPr>
        <p:sp>
          <p:nvSpPr>
            <p:cNvPr id="20" name="Flowchart: Connector 19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98346" y="3260786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2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518074" y="3272289"/>
            <a:ext cx="397866" cy="400110"/>
            <a:chOff x="4698346" y="3260786"/>
            <a:chExt cx="397866" cy="400110"/>
          </a:xfrm>
        </p:grpSpPr>
        <p:sp>
          <p:nvSpPr>
            <p:cNvPr id="23" name="Flowchart: Connector 22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98346" y="3260786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0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377840" y="3278041"/>
            <a:ext cx="397866" cy="400110"/>
            <a:chOff x="4698346" y="3260786"/>
            <a:chExt cx="397866" cy="400110"/>
          </a:xfrm>
        </p:grpSpPr>
        <p:sp>
          <p:nvSpPr>
            <p:cNvPr id="26" name="Flowchart: Connector 25"/>
            <p:cNvSpPr/>
            <p:nvPr/>
          </p:nvSpPr>
          <p:spPr bwMode="auto">
            <a:xfrm>
              <a:off x="4753155" y="3355675"/>
              <a:ext cx="258792" cy="276046"/>
            </a:xfrm>
            <a:prstGeom prst="flowChartConnector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98346" y="3260786"/>
              <a:ext cx="3978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r>
                <a:rPr lang="en-US" baseline="-25000" dirty="0"/>
                <a:t>1</a:t>
              </a:r>
              <a:endParaRPr lang="en-US" dirty="0"/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4632385" y="4002658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3180273" y="3982531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2323381" y="3996908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1449237" y="3985407"/>
            <a:ext cx="500332" cy="340735"/>
          </a:xfrm>
          <a:prstGeom prst="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-1017917" y="3347049"/>
            <a:ext cx="2044460" cy="3071004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981200" y="3843867"/>
            <a:ext cx="313267" cy="4022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844800" y="3987800"/>
            <a:ext cx="313267" cy="4022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3708400" y="3937000"/>
            <a:ext cx="897467" cy="40229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431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“Feed forward” neural networks are a powerful machine learning technique for feature-vector classification.</a:t>
            </a:r>
          </a:p>
          <a:p>
            <a:r>
              <a:rPr lang="en-US" sz="2800" dirty="0"/>
              <a:t>Training becomes increasingly difficult as the number of neural layers increases.</a:t>
            </a:r>
          </a:p>
          <a:p>
            <a:pPr lvl="1"/>
            <a:r>
              <a:rPr lang="en-US" sz="2400" dirty="0" err="1"/>
              <a:t>Perceptron</a:t>
            </a:r>
            <a:r>
              <a:rPr lang="en-US" sz="2400" dirty="0"/>
              <a:t> for training a single layer network</a:t>
            </a:r>
          </a:p>
          <a:p>
            <a:pPr lvl="1"/>
            <a:r>
              <a:rPr lang="en-US" sz="2400" dirty="0" err="1"/>
              <a:t>Backpropagation</a:t>
            </a:r>
            <a:r>
              <a:rPr lang="en-US" sz="2400" dirty="0"/>
              <a:t> for multi-layer networks</a:t>
            </a:r>
          </a:p>
          <a:p>
            <a:r>
              <a:rPr lang="en-US" sz="2800" dirty="0"/>
              <a:t>Recurrent neural networks can perform sequence modeling and labeling, but </a:t>
            </a:r>
            <a:r>
              <a:rPr lang="en-US" sz="2800" dirty="0" err="1"/>
              <a:t>backpropagation</a:t>
            </a:r>
            <a:r>
              <a:rPr lang="en-US" sz="2800" dirty="0"/>
              <a:t> thru time has problems training unrolled networks that are “deep in time.”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D553280-E9B5-4529-AC08-074397BE5D29}" type="slidenum">
              <a:rPr lang="en-US" smtClean="0"/>
              <a:pPr/>
              <a:t>31</a:t>
            </a:fld>
            <a:endParaRPr lang="en-US" dirty="0">
              <a:latin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24768D-D2C7-4B7C-8093-B86CE2719217}" type="slidenum">
              <a:rPr lang="en-US"/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Neural Communication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371600"/>
            <a:ext cx="8016875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Electrical potential across cell membrane exhibits spikes called action potentials.</a:t>
            </a:r>
          </a:p>
          <a:p>
            <a:pPr>
              <a:lnSpc>
                <a:spcPct val="90000"/>
              </a:lnSpc>
            </a:pPr>
            <a:r>
              <a:rPr lang="en-US" sz="2400"/>
              <a:t>Spike originates in cell body, travels down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axon, and causes synaptic terminals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release neurotransmitters.</a:t>
            </a:r>
          </a:p>
          <a:p>
            <a:pPr>
              <a:lnSpc>
                <a:spcPct val="90000"/>
              </a:lnSpc>
            </a:pPr>
            <a:r>
              <a:rPr lang="en-US" sz="2400"/>
              <a:t>Chemical diffuses across synapse to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 dendrites of other neurons.</a:t>
            </a:r>
          </a:p>
          <a:p>
            <a:pPr>
              <a:lnSpc>
                <a:spcPct val="90000"/>
              </a:lnSpc>
            </a:pPr>
            <a:r>
              <a:rPr lang="en-US" sz="2400"/>
              <a:t>Neurotransmitters can be excititory or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/>
              <a:t>    inhibitory.</a:t>
            </a:r>
          </a:p>
          <a:p>
            <a:pPr>
              <a:lnSpc>
                <a:spcPct val="90000"/>
              </a:lnSpc>
            </a:pPr>
            <a:r>
              <a:rPr lang="en-US" sz="2400"/>
              <a:t>If net input of neurotransmitters to a neuron from other neurons is excititory and exceeds some threshold, it fires an action potential.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231428" name="Picture 4" descr="300px-Action-potent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03938" y="1922463"/>
            <a:ext cx="2857500" cy="281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5C1BB-798E-4A72-BFE9-C8263964DC39}" type="slidenum">
              <a:rPr lang="en-US"/>
              <a:pPr/>
              <a:t>5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Artificial Neuron Model</a:t>
            </a:r>
            <a:br>
              <a:rPr lang="en-US" dirty="0"/>
            </a:br>
            <a:r>
              <a:rPr lang="en-US" sz="3200" dirty="0"/>
              <a:t>(Linear Threshold Unit)</a:t>
            </a:r>
            <a:endParaRPr lang="en-US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7832725" cy="4687888"/>
          </a:xfrm>
        </p:spPr>
        <p:txBody>
          <a:bodyPr/>
          <a:lstStyle/>
          <a:p>
            <a:r>
              <a:rPr lang="en-US" sz="2400" dirty="0"/>
              <a:t>Model network as a graph with cells as nodes and synaptic connections as weighted edges from node </a:t>
            </a:r>
            <a:r>
              <a:rPr lang="en-US" sz="2400" i="1" dirty="0" err="1"/>
              <a:t>i</a:t>
            </a:r>
            <a:r>
              <a:rPr lang="en-US" sz="2400" dirty="0"/>
              <a:t> to node </a:t>
            </a:r>
            <a:r>
              <a:rPr lang="en-US" sz="2400" i="1" dirty="0"/>
              <a:t>j</a:t>
            </a:r>
            <a:r>
              <a:rPr lang="en-US" sz="2400" dirty="0"/>
              <a:t>, </a:t>
            </a:r>
            <a:r>
              <a:rPr lang="en-US" sz="2400" i="1" dirty="0" err="1"/>
              <a:t>w</a:t>
            </a:r>
            <a:r>
              <a:rPr lang="en-US" sz="2400" i="1" baseline="-25000" dirty="0" err="1"/>
              <a:t>ji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Model net input to cell as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Cell output is: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aseline="-25000" dirty="0"/>
          </a:p>
        </p:txBody>
      </p:sp>
      <p:grpSp>
        <p:nvGrpSpPr>
          <p:cNvPr id="233476" name="Group 4"/>
          <p:cNvGrpSpPr>
            <a:grpSpLocks/>
          </p:cNvGrpSpPr>
          <p:nvPr/>
        </p:nvGrpSpPr>
        <p:grpSpPr bwMode="auto">
          <a:xfrm>
            <a:off x="5837238" y="2147888"/>
            <a:ext cx="2192337" cy="1768475"/>
            <a:chOff x="3339" y="1637"/>
            <a:chExt cx="1381" cy="1114"/>
          </a:xfrm>
        </p:grpSpPr>
        <p:sp>
          <p:nvSpPr>
            <p:cNvPr id="233477" name="Oval 5"/>
            <p:cNvSpPr>
              <a:spLocks noChangeArrowheads="1"/>
            </p:cNvSpPr>
            <p:nvPr/>
          </p:nvSpPr>
          <p:spPr bwMode="auto">
            <a:xfrm>
              <a:off x="3963" y="1866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78" name="Oval 6"/>
            <p:cNvSpPr>
              <a:spLocks noChangeArrowheads="1"/>
            </p:cNvSpPr>
            <p:nvPr/>
          </p:nvSpPr>
          <p:spPr bwMode="auto">
            <a:xfrm>
              <a:off x="3398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79" name="Oval 7"/>
            <p:cNvSpPr>
              <a:spLocks noChangeArrowheads="1"/>
            </p:cNvSpPr>
            <p:nvPr/>
          </p:nvSpPr>
          <p:spPr bwMode="auto">
            <a:xfrm>
              <a:off x="3701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0" name="Oval 8"/>
            <p:cNvSpPr>
              <a:spLocks noChangeArrowheads="1"/>
            </p:cNvSpPr>
            <p:nvPr/>
          </p:nvSpPr>
          <p:spPr bwMode="auto">
            <a:xfrm>
              <a:off x="4005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1" name="Oval 9"/>
            <p:cNvSpPr>
              <a:spLocks noChangeArrowheads="1"/>
            </p:cNvSpPr>
            <p:nvPr/>
          </p:nvSpPr>
          <p:spPr bwMode="auto">
            <a:xfrm>
              <a:off x="4308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2" name="Oval 10"/>
            <p:cNvSpPr>
              <a:spLocks noChangeArrowheads="1"/>
            </p:cNvSpPr>
            <p:nvPr/>
          </p:nvSpPr>
          <p:spPr bwMode="auto">
            <a:xfrm>
              <a:off x="4612" y="2415"/>
              <a:ext cx="77" cy="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 anchor="ctr">
              <a:spAutoFit/>
            </a:bodyPr>
            <a:lstStyle/>
            <a:p>
              <a:endParaRPr lang="en-US"/>
            </a:p>
          </p:txBody>
        </p:sp>
        <p:sp>
          <p:nvSpPr>
            <p:cNvPr id="233483" name="Text Box 11"/>
            <p:cNvSpPr txBox="1">
              <a:spLocks noChangeArrowheads="1"/>
            </p:cNvSpPr>
            <p:nvPr/>
          </p:nvSpPr>
          <p:spPr bwMode="auto">
            <a:xfrm>
              <a:off x="3939" y="1637"/>
              <a:ext cx="1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1</a:t>
              </a:r>
            </a:p>
          </p:txBody>
        </p:sp>
        <p:sp>
          <p:nvSpPr>
            <p:cNvPr id="233484" name="Text Box 12"/>
            <p:cNvSpPr txBox="1">
              <a:spLocks noChangeArrowheads="1"/>
            </p:cNvSpPr>
            <p:nvPr/>
          </p:nvSpPr>
          <p:spPr bwMode="auto">
            <a:xfrm>
              <a:off x="3651" y="2520"/>
              <a:ext cx="1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3</a:t>
              </a:r>
            </a:p>
          </p:txBody>
        </p:sp>
        <p:sp>
          <p:nvSpPr>
            <p:cNvPr id="233485" name="Text Box 13"/>
            <p:cNvSpPr txBox="1">
              <a:spLocks noChangeArrowheads="1"/>
            </p:cNvSpPr>
            <p:nvPr/>
          </p:nvSpPr>
          <p:spPr bwMode="auto">
            <a:xfrm>
              <a:off x="3339" y="2520"/>
              <a:ext cx="1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2</a:t>
              </a:r>
            </a:p>
          </p:txBody>
        </p:sp>
        <p:sp>
          <p:nvSpPr>
            <p:cNvPr id="233486" name="Text Box 14"/>
            <p:cNvSpPr txBox="1">
              <a:spLocks noChangeArrowheads="1"/>
            </p:cNvSpPr>
            <p:nvPr/>
          </p:nvSpPr>
          <p:spPr bwMode="auto">
            <a:xfrm>
              <a:off x="4257" y="2520"/>
              <a:ext cx="1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5</a:t>
              </a:r>
            </a:p>
          </p:txBody>
        </p:sp>
        <p:sp>
          <p:nvSpPr>
            <p:cNvPr id="233487" name="Text Box 15"/>
            <p:cNvSpPr txBox="1">
              <a:spLocks noChangeArrowheads="1"/>
            </p:cNvSpPr>
            <p:nvPr/>
          </p:nvSpPr>
          <p:spPr bwMode="auto">
            <a:xfrm>
              <a:off x="3954" y="2520"/>
              <a:ext cx="1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4</a:t>
              </a:r>
            </a:p>
          </p:txBody>
        </p:sp>
        <p:sp>
          <p:nvSpPr>
            <p:cNvPr id="233488" name="Text Box 16"/>
            <p:cNvSpPr txBox="1">
              <a:spLocks noChangeArrowheads="1"/>
            </p:cNvSpPr>
            <p:nvPr/>
          </p:nvSpPr>
          <p:spPr bwMode="auto">
            <a:xfrm>
              <a:off x="4534" y="2520"/>
              <a:ext cx="18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b="1"/>
                <a:t>6</a:t>
              </a:r>
            </a:p>
          </p:txBody>
        </p:sp>
        <p:sp>
          <p:nvSpPr>
            <p:cNvPr id="233489" name="Line 17"/>
            <p:cNvSpPr>
              <a:spLocks noChangeShapeType="1"/>
            </p:cNvSpPr>
            <p:nvPr/>
          </p:nvSpPr>
          <p:spPr bwMode="auto">
            <a:xfrm flipH="1">
              <a:off x="3441" y="1935"/>
              <a:ext cx="522" cy="47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0" name="Line 18"/>
            <p:cNvSpPr>
              <a:spLocks noChangeShapeType="1"/>
            </p:cNvSpPr>
            <p:nvPr/>
          </p:nvSpPr>
          <p:spPr bwMode="auto">
            <a:xfrm flipH="1">
              <a:off x="3740" y="1928"/>
              <a:ext cx="238" cy="49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1" name="Line 19"/>
            <p:cNvSpPr>
              <a:spLocks noChangeShapeType="1"/>
            </p:cNvSpPr>
            <p:nvPr/>
          </p:nvSpPr>
          <p:spPr bwMode="auto">
            <a:xfrm>
              <a:off x="4001" y="1920"/>
              <a:ext cx="39" cy="50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2" name="Line 20"/>
            <p:cNvSpPr>
              <a:spLocks noChangeShapeType="1"/>
            </p:cNvSpPr>
            <p:nvPr/>
          </p:nvSpPr>
          <p:spPr bwMode="auto">
            <a:xfrm>
              <a:off x="4024" y="1905"/>
              <a:ext cx="308" cy="537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3" name="Line 21"/>
            <p:cNvSpPr>
              <a:spLocks noChangeShapeType="1"/>
            </p:cNvSpPr>
            <p:nvPr/>
          </p:nvSpPr>
          <p:spPr bwMode="auto">
            <a:xfrm>
              <a:off x="4025" y="1874"/>
              <a:ext cx="599" cy="560"/>
            </a:xfrm>
            <a:prstGeom prst="line">
              <a:avLst/>
            </a:prstGeom>
            <a:noFill/>
            <a:ln w="762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lIns="90000" tIns="46800" rIns="90000" bIns="46800">
              <a:spAutoFit/>
            </a:bodyPr>
            <a:lstStyle/>
            <a:p>
              <a:endParaRPr lang="en-US"/>
            </a:p>
          </p:txBody>
        </p:sp>
        <p:sp>
          <p:nvSpPr>
            <p:cNvPr id="233494" name="Text Box 22"/>
            <p:cNvSpPr txBox="1">
              <a:spLocks noChangeArrowheads="1"/>
            </p:cNvSpPr>
            <p:nvPr/>
          </p:nvSpPr>
          <p:spPr bwMode="auto">
            <a:xfrm>
              <a:off x="3356" y="2020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/>
                <a:t>w</a:t>
              </a:r>
              <a:r>
                <a:rPr lang="en-US" sz="1800" baseline="-25000"/>
                <a:t>12</a:t>
              </a:r>
            </a:p>
          </p:txBody>
        </p:sp>
        <p:sp>
          <p:nvSpPr>
            <p:cNvPr id="233495" name="Text Box 23"/>
            <p:cNvSpPr txBox="1">
              <a:spLocks noChangeArrowheads="1"/>
            </p:cNvSpPr>
            <p:nvPr/>
          </p:nvSpPr>
          <p:spPr bwMode="auto">
            <a:xfrm>
              <a:off x="3637" y="2217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/>
                <a:t>w</a:t>
              </a:r>
              <a:r>
                <a:rPr lang="en-US" sz="1800" baseline="-25000"/>
                <a:t>13</a:t>
              </a:r>
            </a:p>
          </p:txBody>
        </p:sp>
        <p:sp>
          <p:nvSpPr>
            <p:cNvPr id="233496" name="Text Box 24"/>
            <p:cNvSpPr txBox="1">
              <a:spLocks noChangeArrowheads="1"/>
            </p:cNvSpPr>
            <p:nvPr/>
          </p:nvSpPr>
          <p:spPr bwMode="auto">
            <a:xfrm>
              <a:off x="3917" y="2197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/>
                <a:t>w</a:t>
              </a:r>
              <a:r>
                <a:rPr lang="en-US" sz="1800" baseline="-25000"/>
                <a:t>14</a:t>
              </a:r>
            </a:p>
          </p:txBody>
        </p:sp>
        <p:sp>
          <p:nvSpPr>
            <p:cNvPr id="233497" name="Text Box 25"/>
            <p:cNvSpPr txBox="1">
              <a:spLocks noChangeArrowheads="1"/>
            </p:cNvSpPr>
            <p:nvPr/>
          </p:nvSpPr>
          <p:spPr bwMode="auto">
            <a:xfrm>
              <a:off x="4067" y="2101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/>
                <a:t>w</a:t>
              </a:r>
              <a:r>
                <a:rPr lang="en-US" sz="1800" baseline="-25000"/>
                <a:t>15</a:t>
              </a:r>
            </a:p>
          </p:txBody>
        </p:sp>
        <p:sp>
          <p:nvSpPr>
            <p:cNvPr id="233498" name="Text Box 26"/>
            <p:cNvSpPr txBox="1">
              <a:spLocks noChangeArrowheads="1"/>
            </p:cNvSpPr>
            <p:nvPr/>
          </p:nvSpPr>
          <p:spPr bwMode="auto">
            <a:xfrm>
              <a:off x="4378" y="2020"/>
              <a:ext cx="30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sz="1800" i="1"/>
                <a:t>w</a:t>
              </a:r>
              <a:r>
                <a:rPr lang="en-US" sz="1800" baseline="-25000"/>
                <a:t>16</a:t>
              </a:r>
            </a:p>
          </p:txBody>
        </p:sp>
      </p:grpSp>
      <p:graphicFrame>
        <p:nvGraphicFramePr>
          <p:cNvPr id="23349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067677"/>
              </p:ext>
            </p:extLst>
          </p:nvPr>
        </p:nvGraphicFramePr>
        <p:xfrm>
          <a:off x="1249039" y="3143250"/>
          <a:ext cx="2092325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4" name="Equation" r:id="rId3" imgW="21945600" imgH="8229600" progId="Equation.3">
                  <p:embed/>
                </p:oleObj>
              </mc:Choice>
              <mc:Fallback>
                <p:oleObj name="Equation" r:id="rId3" imgW="21945600" imgH="8229600" progId="Equation.3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9039" y="3143250"/>
                        <a:ext cx="2092325" cy="782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0" name="Text Box 28"/>
          <p:cNvSpPr txBox="1">
            <a:spLocks noChangeArrowheads="1"/>
          </p:cNvSpPr>
          <p:nvPr/>
        </p:nvSpPr>
        <p:spPr bwMode="auto">
          <a:xfrm>
            <a:off x="1185863" y="5599113"/>
            <a:ext cx="3216275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400"/>
              <a:t>(</a:t>
            </a:r>
            <a:r>
              <a:rPr lang="en-US" sz="2400" i="1"/>
              <a:t>T</a:t>
            </a:r>
            <a:r>
              <a:rPr lang="en-US" sz="2400" i="1" baseline="-25000"/>
              <a:t>j</a:t>
            </a:r>
            <a:r>
              <a:rPr lang="en-US" sz="2400" baseline="-25000"/>
              <a:t> </a:t>
            </a:r>
            <a:r>
              <a:rPr lang="en-US" sz="2400"/>
              <a:t>is threshold for unit </a:t>
            </a:r>
            <a:r>
              <a:rPr lang="en-US" sz="2400" i="1"/>
              <a:t>j</a:t>
            </a:r>
            <a:r>
              <a:rPr lang="en-US" sz="2400"/>
              <a:t>)</a:t>
            </a:r>
          </a:p>
        </p:txBody>
      </p:sp>
      <p:graphicFrame>
        <p:nvGraphicFramePr>
          <p:cNvPr id="233501" name="Object 29"/>
          <p:cNvGraphicFramePr>
            <a:graphicFrameLocks noGrp="1" noChangeAspect="1"/>
          </p:cNvGraphicFramePr>
          <p:nvPr>
            <p:ph sz="half" idx="2"/>
          </p:nvPr>
        </p:nvGraphicFramePr>
        <p:xfrm>
          <a:off x="1638300" y="4545013"/>
          <a:ext cx="20748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535" name="Equation" r:id="rId5" imgW="26822400" imgH="10972800" progId="Equation.3">
                  <p:embed/>
                </p:oleObj>
              </mc:Choice>
              <mc:Fallback>
                <p:oleObj name="Equation" r:id="rId5" imgW="26822400" imgH="10972800" progId="Equation.3">
                  <p:embed/>
                  <p:pic>
                    <p:nvPicPr>
                      <p:cNvPr id="0" name="Picture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4545013"/>
                        <a:ext cx="2074863" cy="849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502" name="Line 30"/>
          <p:cNvSpPr>
            <a:spLocks noChangeShapeType="1"/>
          </p:cNvSpPr>
          <p:nvPr/>
        </p:nvSpPr>
        <p:spPr bwMode="auto">
          <a:xfrm flipV="1">
            <a:off x="5376863" y="4389438"/>
            <a:ext cx="0" cy="1560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3503" name="Line 31"/>
          <p:cNvSpPr>
            <a:spLocks noChangeShapeType="1"/>
          </p:cNvSpPr>
          <p:nvPr/>
        </p:nvSpPr>
        <p:spPr bwMode="auto">
          <a:xfrm>
            <a:off x="5376863" y="5949950"/>
            <a:ext cx="2803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3504" name="Text Box 32"/>
          <p:cNvSpPr txBox="1">
            <a:spLocks noChangeArrowheads="1"/>
          </p:cNvSpPr>
          <p:nvPr/>
        </p:nvSpPr>
        <p:spPr bwMode="auto">
          <a:xfrm>
            <a:off x="7524750" y="5951538"/>
            <a:ext cx="5365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net</a:t>
            </a:r>
            <a:r>
              <a:rPr lang="en-US" i="1" baseline="-25000"/>
              <a:t>j</a:t>
            </a:r>
          </a:p>
        </p:txBody>
      </p:sp>
      <p:sp>
        <p:nvSpPr>
          <p:cNvPr id="233505" name="Text Box 33"/>
          <p:cNvSpPr txBox="1">
            <a:spLocks noChangeArrowheads="1"/>
          </p:cNvSpPr>
          <p:nvPr/>
        </p:nvSpPr>
        <p:spPr bwMode="auto">
          <a:xfrm>
            <a:off x="4975225" y="4325938"/>
            <a:ext cx="354013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o</a:t>
            </a:r>
            <a:r>
              <a:rPr lang="en-US" i="1" baseline="-25000"/>
              <a:t>j</a:t>
            </a:r>
          </a:p>
        </p:txBody>
      </p:sp>
      <p:sp>
        <p:nvSpPr>
          <p:cNvPr id="233506" name="Text Box 34"/>
          <p:cNvSpPr txBox="1">
            <a:spLocks noChangeArrowheads="1"/>
          </p:cNvSpPr>
          <p:nvPr/>
        </p:nvSpPr>
        <p:spPr bwMode="auto">
          <a:xfrm>
            <a:off x="6511925" y="5940425"/>
            <a:ext cx="3683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i="1"/>
              <a:t>T</a:t>
            </a:r>
            <a:r>
              <a:rPr lang="en-US" i="1" baseline="-25000"/>
              <a:t>j</a:t>
            </a:r>
          </a:p>
        </p:txBody>
      </p:sp>
      <p:sp>
        <p:nvSpPr>
          <p:cNvPr id="233507" name="Line 35"/>
          <p:cNvSpPr>
            <a:spLocks noChangeShapeType="1"/>
          </p:cNvSpPr>
          <p:nvPr/>
        </p:nvSpPr>
        <p:spPr bwMode="auto">
          <a:xfrm>
            <a:off x="6692900" y="5827713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3508" name="Text Box 36"/>
          <p:cNvSpPr txBox="1">
            <a:spLocks noChangeArrowheads="1"/>
          </p:cNvSpPr>
          <p:nvPr/>
        </p:nvSpPr>
        <p:spPr bwMode="auto">
          <a:xfrm>
            <a:off x="4992688" y="5757863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0</a:t>
            </a:r>
          </a:p>
        </p:txBody>
      </p:sp>
      <p:sp>
        <p:nvSpPr>
          <p:cNvPr id="233509" name="Text Box 37"/>
          <p:cNvSpPr txBox="1">
            <a:spLocks noChangeArrowheads="1"/>
          </p:cNvSpPr>
          <p:nvPr/>
        </p:nvSpPr>
        <p:spPr bwMode="auto">
          <a:xfrm>
            <a:off x="4984750" y="4849813"/>
            <a:ext cx="3079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b="1"/>
              <a:t>1</a:t>
            </a:r>
          </a:p>
        </p:txBody>
      </p:sp>
      <p:sp>
        <p:nvSpPr>
          <p:cNvPr id="233510" name="Line 38"/>
          <p:cNvSpPr>
            <a:spLocks noChangeShapeType="1"/>
          </p:cNvSpPr>
          <p:nvPr/>
        </p:nvSpPr>
        <p:spPr bwMode="auto">
          <a:xfrm flipV="1">
            <a:off x="5267325" y="5048250"/>
            <a:ext cx="268288" cy="11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3511" name="Line 39"/>
          <p:cNvSpPr>
            <a:spLocks noChangeShapeType="1"/>
          </p:cNvSpPr>
          <p:nvPr/>
        </p:nvSpPr>
        <p:spPr bwMode="auto">
          <a:xfrm flipV="1">
            <a:off x="5376863" y="5937250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3512" name="Line 40"/>
          <p:cNvSpPr>
            <a:spLocks noChangeShapeType="1"/>
          </p:cNvSpPr>
          <p:nvPr/>
        </p:nvSpPr>
        <p:spPr bwMode="auto">
          <a:xfrm flipV="1">
            <a:off x="6681788" y="502285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233513" name="Line 41"/>
          <p:cNvSpPr>
            <a:spLocks noChangeShapeType="1"/>
          </p:cNvSpPr>
          <p:nvPr/>
        </p:nvSpPr>
        <p:spPr bwMode="auto">
          <a:xfrm flipV="1">
            <a:off x="6664325" y="4992688"/>
            <a:ext cx="1304925" cy="12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1F9CA4-BA2A-4439-8F9B-B9E3CEBBD0AE}" type="slidenum">
              <a:rPr lang="en-US"/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Training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Assume supervised training examples giving the desired output for a unit given a set of known input activations.</a:t>
            </a:r>
          </a:p>
          <a:p>
            <a:r>
              <a:rPr lang="en-US"/>
              <a:t>Learn synaptic weights so that unit produces the correct output for each example.</a:t>
            </a:r>
          </a:p>
          <a:p>
            <a:r>
              <a:rPr lang="en-US"/>
              <a:t>Perceptron uses iterative update algorithm to learn a correct set of weights.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AADD2E-49ED-4215-B90D-7001665FA137}" type="slidenum">
              <a:rPr lang="en-US"/>
              <a:pPr/>
              <a:t>7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Learning Rule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027988" cy="4687888"/>
          </a:xfrm>
        </p:spPr>
        <p:txBody>
          <a:bodyPr/>
          <a:lstStyle/>
          <a:p>
            <a:r>
              <a:rPr lang="en-US" sz="2800"/>
              <a:t>Update weights by:</a:t>
            </a:r>
          </a:p>
          <a:p>
            <a:endParaRPr lang="en-US" sz="2800"/>
          </a:p>
          <a:p>
            <a:pPr>
              <a:buFontTx/>
              <a:buNone/>
            </a:pPr>
            <a:r>
              <a:rPr lang="en-US" sz="2800"/>
              <a:t>     where </a:t>
            </a:r>
            <a:r>
              <a:rPr lang="el-GR" sz="2800">
                <a:cs typeface="Times New Roman" pitchFamily="18" charset="0"/>
              </a:rPr>
              <a:t>η</a:t>
            </a:r>
            <a:r>
              <a:rPr lang="en-US" sz="2800">
                <a:cs typeface="Times New Roman" pitchFamily="18" charset="0"/>
              </a:rPr>
              <a:t> is the “learning rate”</a:t>
            </a:r>
          </a:p>
          <a:p>
            <a:pPr>
              <a:buFontTx/>
              <a:buNone/>
            </a:pPr>
            <a:r>
              <a:rPr lang="en-US" sz="2800">
                <a:cs typeface="Times New Roman" pitchFamily="18" charset="0"/>
              </a:rPr>
              <a:t>     </a:t>
            </a:r>
            <a:r>
              <a:rPr lang="en-US" sz="2800" i="1">
                <a:cs typeface="Times New Roman" pitchFamily="18" charset="0"/>
              </a:rPr>
              <a:t>t</a:t>
            </a:r>
            <a:r>
              <a:rPr lang="en-US" sz="2800" i="1" baseline="-25000">
                <a:cs typeface="Times New Roman" pitchFamily="18" charset="0"/>
              </a:rPr>
              <a:t>j</a:t>
            </a:r>
            <a:r>
              <a:rPr lang="en-US" sz="2800">
                <a:cs typeface="Times New Roman" pitchFamily="18" charset="0"/>
              </a:rPr>
              <a:t> is the teacher specified output for unit </a:t>
            </a:r>
            <a:r>
              <a:rPr lang="en-US" sz="2800" i="1">
                <a:cs typeface="Times New Roman" pitchFamily="18" charset="0"/>
              </a:rPr>
              <a:t>j</a:t>
            </a:r>
            <a:r>
              <a:rPr lang="en-US" sz="2800">
                <a:cs typeface="Times New Roman" pitchFamily="18" charset="0"/>
              </a:rPr>
              <a:t>.</a:t>
            </a:r>
            <a:endParaRPr lang="el-GR" sz="2800">
              <a:cs typeface="Times New Roman" pitchFamily="18" charset="0"/>
            </a:endParaRPr>
          </a:p>
          <a:p>
            <a:r>
              <a:rPr lang="en-US" sz="2800"/>
              <a:t>Equivalent to rules:</a:t>
            </a:r>
          </a:p>
          <a:p>
            <a:pPr lvl="1"/>
            <a:r>
              <a:rPr lang="en-US" sz="2400"/>
              <a:t>If output is correct do nothing.</a:t>
            </a:r>
          </a:p>
          <a:p>
            <a:pPr lvl="1"/>
            <a:r>
              <a:rPr lang="en-US" sz="2400"/>
              <a:t>If output is high, lower weights on active inputs</a:t>
            </a:r>
          </a:p>
          <a:p>
            <a:pPr lvl="1"/>
            <a:r>
              <a:rPr lang="en-US" sz="2400"/>
              <a:t>If output is low, increase weights on active inputs</a:t>
            </a:r>
          </a:p>
          <a:p>
            <a:r>
              <a:rPr lang="en-US" sz="2800"/>
              <a:t>Also adjust threshold to compensate:</a:t>
            </a:r>
          </a:p>
        </p:txBody>
      </p:sp>
      <p:graphicFrame>
        <p:nvGraphicFramePr>
          <p:cNvPr id="2355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185863" y="1822450"/>
          <a:ext cx="38100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6" name="Equation" r:id="rId3" imgW="33223200" imgH="5791200" progId="Equation.3">
                  <p:embed/>
                </p:oleObj>
              </mc:Choice>
              <mc:Fallback>
                <p:oleObj name="Equation" r:id="rId3" imgW="33223200" imgH="5791200" progId="Equation.3">
                  <p:embed/>
                  <p:pic>
                    <p:nvPicPr>
                      <p:cNvPr id="0" name="Picture 3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1822450"/>
                        <a:ext cx="3810000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5" name="Object 5"/>
          <p:cNvGraphicFramePr>
            <a:graphicFrameLocks noChangeAspect="1"/>
          </p:cNvGraphicFramePr>
          <p:nvPr/>
        </p:nvGraphicFramePr>
        <p:xfrm>
          <a:off x="1374775" y="5788025"/>
          <a:ext cx="33718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7" name="Equation" r:id="rId5" imgW="28041600" imgH="5791200" progId="Equation.3">
                  <p:embed/>
                </p:oleObj>
              </mc:Choice>
              <mc:Fallback>
                <p:oleObj name="Equation" r:id="rId5" imgW="28041600" imgH="57912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788025"/>
                        <a:ext cx="337185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766C5CC-83C5-4410-9DB7-701965FCA5A4}" type="slidenum">
              <a:rPr lang="en-US"/>
              <a:pPr/>
              <a:t>8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Perceptron Learning Algorithm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918450" cy="4687888"/>
          </a:xfrm>
        </p:spPr>
        <p:txBody>
          <a:bodyPr/>
          <a:lstStyle/>
          <a:p>
            <a:r>
              <a:rPr lang="en-US"/>
              <a:t>Iteratively update weights until convergence.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Each execution of the outer loop is typically called an </a:t>
            </a:r>
            <a:r>
              <a:rPr lang="en-US" i="1"/>
              <a:t>epoch</a:t>
            </a:r>
            <a:r>
              <a:rPr lang="en-US"/>
              <a:t>.</a:t>
            </a:r>
          </a:p>
        </p:txBody>
      </p:sp>
      <p:sp>
        <p:nvSpPr>
          <p:cNvPr id="236548" name="Text Box 4"/>
          <p:cNvSpPr txBox="1">
            <a:spLocks noChangeArrowheads="1"/>
          </p:cNvSpPr>
          <p:nvPr/>
        </p:nvSpPr>
        <p:spPr bwMode="auto">
          <a:xfrm>
            <a:off x="585788" y="2060575"/>
            <a:ext cx="8250237" cy="2282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l"/>
            <a:r>
              <a:rPr lang="en-US" sz="2400"/>
              <a:t>Initialize weights to random values</a:t>
            </a:r>
          </a:p>
          <a:p>
            <a:pPr algn="l"/>
            <a:r>
              <a:rPr lang="en-US" sz="2400"/>
              <a:t>Until outputs of all training examples are correct</a:t>
            </a:r>
          </a:p>
          <a:p>
            <a:pPr algn="l"/>
            <a:r>
              <a:rPr lang="en-US" sz="2400"/>
              <a:t>      For each training pair, </a:t>
            </a:r>
            <a:r>
              <a:rPr lang="en-US" sz="2400" i="1"/>
              <a:t>E</a:t>
            </a:r>
            <a:r>
              <a:rPr lang="en-US" sz="2400"/>
              <a:t>, do: </a:t>
            </a:r>
          </a:p>
          <a:p>
            <a:pPr algn="l"/>
            <a:r>
              <a:rPr lang="en-US" sz="2400"/>
              <a:t>             Compute current output </a:t>
            </a:r>
            <a:r>
              <a:rPr lang="en-US" sz="2400" i="1"/>
              <a:t>o</a:t>
            </a:r>
            <a:r>
              <a:rPr lang="en-US" sz="2400" i="1" baseline="-25000"/>
              <a:t>j</a:t>
            </a:r>
            <a:r>
              <a:rPr lang="en-US" sz="2400"/>
              <a:t> for </a:t>
            </a:r>
            <a:r>
              <a:rPr lang="en-US" sz="2400" i="1"/>
              <a:t>E</a:t>
            </a:r>
            <a:r>
              <a:rPr lang="en-US" sz="2400"/>
              <a:t> given its inputs</a:t>
            </a:r>
          </a:p>
          <a:p>
            <a:pPr algn="l"/>
            <a:r>
              <a:rPr lang="en-US" sz="2400"/>
              <a:t>             Compare current output to target value, </a:t>
            </a:r>
            <a:r>
              <a:rPr lang="en-US" sz="2400" i="1"/>
              <a:t>t</a:t>
            </a:r>
            <a:r>
              <a:rPr lang="en-US" sz="2400" i="1" baseline="-25000"/>
              <a:t>j</a:t>
            </a:r>
            <a:r>
              <a:rPr lang="en-US" sz="2400" baseline="-25000"/>
              <a:t> , </a:t>
            </a:r>
            <a:r>
              <a:rPr lang="en-US" sz="2400"/>
              <a:t>for </a:t>
            </a:r>
            <a:r>
              <a:rPr lang="en-US" sz="2400" i="1"/>
              <a:t>E</a:t>
            </a:r>
            <a:endParaRPr lang="en-US" sz="2400" i="1" baseline="-25000"/>
          </a:p>
          <a:p>
            <a:pPr algn="l"/>
            <a:r>
              <a:rPr lang="en-US" sz="2400"/>
              <a:t>             Update synaptic weights and threshold using learning rule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lide Number Placeholder 3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A2C5242-28E9-4BF0-B530-1AF68D38A6BA}" type="slidenum">
              <a:rPr lang="en-US" altLang="en-US"/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Perceptron as a Linear Separator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71600"/>
            <a:ext cx="8285163" cy="4687888"/>
          </a:xfrm>
        </p:spPr>
        <p:txBody>
          <a:bodyPr/>
          <a:lstStyle/>
          <a:p>
            <a:r>
              <a:rPr lang="en-US" altLang="en-US" sz="2800"/>
              <a:t>Since perceptron uses linear threshold function, it is searching for a linear separator that discriminates the classes.</a:t>
            </a:r>
          </a:p>
        </p:txBody>
      </p:sp>
      <p:sp>
        <p:nvSpPr>
          <p:cNvPr id="308228" name="Line 4"/>
          <p:cNvSpPr>
            <a:spLocks noChangeShapeType="1"/>
          </p:cNvSpPr>
          <p:nvPr/>
        </p:nvSpPr>
        <p:spPr bwMode="auto">
          <a:xfrm flipV="1">
            <a:off x="935038" y="30797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29" name="Line 5"/>
          <p:cNvSpPr>
            <a:spLocks noChangeShapeType="1"/>
          </p:cNvSpPr>
          <p:nvPr/>
        </p:nvSpPr>
        <p:spPr bwMode="auto">
          <a:xfrm flipV="1">
            <a:off x="800100" y="6005513"/>
            <a:ext cx="4081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30" name="AutoShape 6"/>
          <p:cNvSpPr>
            <a:spLocks noChangeArrowheads="1"/>
          </p:cNvSpPr>
          <p:nvPr/>
        </p:nvSpPr>
        <p:spPr bwMode="auto">
          <a:xfrm>
            <a:off x="1974850" y="3835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1" name="AutoShape 7"/>
          <p:cNvSpPr>
            <a:spLocks noChangeArrowheads="1"/>
          </p:cNvSpPr>
          <p:nvPr/>
        </p:nvSpPr>
        <p:spPr bwMode="auto">
          <a:xfrm>
            <a:off x="1400175" y="419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2" name="AutoShape 8"/>
          <p:cNvSpPr>
            <a:spLocks noChangeArrowheads="1"/>
          </p:cNvSpPr>
          <p:nvPr/>
        </p:nvSpPr>
        <p:spPr bwMode="auto">
          <a:xfrm>
            <a:off x="1552575" y="4738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3" name="AutoShape 9"/>
          <p:cNvSpPr>
            <a:spLocks noChangeArrowheads="1"/>
          </p:cNvSpPr>
          <p:nvPr/>
        </p:nvSpPr>
        <p:spPr bwMode="auto">
          <a:xfrm>
            <a:off x="11715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4" name="AutoShape 10"/>
          <p:cNvSpPr>
            <a:spLocks noChangeArrowheads="1"/>
          </p:cNvSpPr>
          <p:nvPr/>
        </p:nvSpPr>
        <p:spPr bwMode="auto">
          <a:xfrm>
            <a:off x="1704975" y="35956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5" name="AutoShape 11"/>
          <p:cNvSpPr>
            <a:spLocks noChangeArrowheads="1"/>
          </p:cNvSpPr>
          <p:nvPr/>
        </p:nvSpPr>
        <p:spPr bwMode="auto">
          <a:xfrm>
            <a:off x="1171575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6" name="AutoShape 12"/>
          <p:cNvSpPr>
            <a:spLocks noChangeArrowheads="1"/>
          </p:cNvSpPr>
          <p:nvPr/>
        </p:nvSpPr>
        <p:spPr bwMode="auto">
          <a:xfrm>
            <a:off x="1323975" y="4662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7" name="AutoShape 13"/>
          <p:cNvSpPr>
            <a:spLocks noChangeArrowheads="1"/>
          </p:cNvSpPr>
          <p:nvPr/>
        </p:nvSpPr>
        <p:spPr bwMode="auto">
          <a:xfrm>
            <a:off x="2085975" y="42814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8" name="AutoShape 14"/>
          <p:cNvSpPr>
            <a:spLocks noChangeArrowheads="1"/>
          </p:cNvSpPr>
          <p:nvPr/>
        </p:nvSpPr>
        <p:spPr bwMode="auto">
          <a:xfrm>
            <a:off x="2987675" y="4268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39" name="AutoShape 15"/>
          <p:cNvSpPr>
            <a:spLocks noChangeArrowheads="1"/>
          </p:cNvSpPr>
          <p:nvPr/>
        </p:nvSpPr>
        <p:spPr bwMode="auto">
          <a:xfrm>
            <a:off x="26193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0" name="AutoShape 16"/>
          <p:cNvSpPr>
            <a:spLocks noChangeArrowheads="1"/>
          </p:cNvSpPr>
          <p:nvPr/>
        </p:nvSpPr>
        <p:spPr bwMode="auto">
          <a:xfrm>
            <a:off x="3609975" y="5195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1" name="AutoShape 17"/>
          <p:cNvSpPr>
            <a:spLocks noChangeArrowheads="1"/>
          </p:cNvSpPr>
          <p:nvPr/>
        </p:nvSpPr>
        <p:spPr bwMode="auto">
          <a:xfrm>
            <a:off x="2301875" y="57165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2" name="AutoShape 18"/>
          <p:cNvSpPr>
            <a:spLocks noChangeArrowheads="1"/>
          </p:cNvSpPr>
          <p:nvPr/>
        </p:nvSpPr>
        <p:spPr bwMode="auto">
          <a:xfrm>
            <a:off x="2924175" y="4586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3" name="AutoShape 19"/>
          <p:cNvSpPr>
            <a:spLocks noChangeArrowheads="1"/>
          </p:cNvSpPr>
          <p:nvPr/>
        </p:nvSpPr>
        <p:spPr bwMode="auto">
          <a:xfrm>
            <a:off x="2301875" y="50307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4" name="AutoShape 20"/>
          <p:cNvSpPr>
            <a:spLocks noChangeArrowheads="1"/>
          </p:cNvSpPr>
          <p:nvPr/>
        </p:nvSpPr>
        <p:spPr bwMode="auto">
          <a:xfrm>
            <a:off x="3000375" y="5424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5" name="AutoShape 21"/>
          <p:cNvSpPr>
            <a:spLocks noChangeArrowheads="1"/>
          </p:cNvSpPr>
          <p:nvPr/>
        </p:nvSpPr>
        <p:spPr bwMode="auto">
          <a:xfrm>
            <a:off x="3686175" y="45100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6" name="AutoShape 22"/>
          <p:cNvSpPr>
            <a:spLocks noChangeArrowheads="1"/>
          </p:cNvSpPr>
          <p:nvPr/>
        </p:nvSpPr>
        <p:spPr bwMode="auto">
          <a:xfrm>
            <a:off x="2171700" y="29972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7" name="AutoShape 23"/>
          <p:cNvSpPr>
            <a:spLocks noChangeArrowheads="1"/>
          </p:cNvSpPr>
          <p:nvPr/>
        </p:nvSpPr>
        <p:spPr bwMode="auto">
          <a:xfrm>
            <a:off x="2781300" y="30734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8" name="AutoShape 24"/>
          <p:cNvSpPr>
            <a:spLocks noChangeArrowheads="1"/>
          </p:cNvSpPr>
          <p:nvPr/>
        </p:nvSpPr>
        <p:spPr bwMode="auto">
          <a:xfrm>
            <a:off x="3848100" y="3835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49" name="Line 25"/>
          <p:cNvSpPr>
            <a:spLocks noChangeShapeType="1"/>
          </p:cNvSpPr>
          <p:nvPr/>
        </p:nvSpPr>
        <p:spPr bwMode="auto">
          <a:xfrm flipV="1">
            <a:off x="1181100" y="3149600"/>
            <a:ext cx="2667000" cy="25908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08250" name="Object 26"/>
          <p:cNvGraphicFramePr>
            <a:graphicFrameLocks noGrp="1" noChangeAspect="1"/>
          </p:cNvGraphicFramePr>
          <p:nvPr>
            <p:ph sz="half" idx="2"/>
          </p:nvPr>
        </p:nvGraphicFramePr>
        <p:xfrm>
          <a:off x="5064125" y="2998788"/>
          <a:ext cx="3167063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4" name="Equation" r:id="rId3" imgW="1117440" imgH="253800" progId="Equation.3">
                  <p:embed/>
                </p:oleObj>
              </mc:Choice>
              <mc:Fallback>
                <p:oleObj name="Equation" r:id="rId3" imgW="1117440" imgH="253800" progId="Equation.3">
                  <p:embed/>
                  <p:pic>
                    <p:nvPicPr>
                      <p:cNvPr id="30825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4125" y="2998788"/>
                        <a:ext cx="3167063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1" name="Text Box 27"/>
          <p:cNvSpPr txBox="1">
            <a:spLocks noChangeArrowheads="1"/>
          </p:cNvSpPr>
          <p:nvPr/>
        </p:nvSpPr>
        <p:spPr bwMode="auto">
          <a:xfrm>
            <a:off x="355600" y="2890838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400"/>
              <a:t>o</a:t>
            </a:r>
            <a:r>
              <a:rPr lang="en-US" altLang="en-US" sz="2400" b="1" i="0" baseline="-25000"/>
              <a:t>3</a:t>
            </a:r>
          </a:p>
        </p:txBody>
      </p:sp>
      <p:sp>
        <p:nvSpPr>
          <p:cNvPr id="308252" name="Text Box 28"/>
          <p:cNvSpPr txBox="1">
            <a:spLocks noChangeArrowheads="1"/>
          </p:cNvSpPr>
          <p:nvPr/>
        </p:nvSpPr>
        <p:spPr bwMode="auto">
          <a:xfrm>
            <a:off x="4311650" y="5908675"/>
            <a:ext cx="434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400"/>
              <a:t>o</a:t>
            </a:r>
            <a:r>
              <a:rPr lang="en-US" altLang="en-US" sz="2400" b="1" i="0" baseline="-25000"/>
              <a:t>2</a:t>
            </a:r>
          </a:p>
        </p:txBody>
      </p:sp>
      <p:graphicFrame>
        <p:nvGraphicFramePr>
          <p:cNvPr id="308253" name="Object 29"/>
          <p:cNvGraphicFramePr>
            <a:graphicFrameLocks noChangeAspect="1"/>
          </p:cNvGraphicFramePr>
          <p:nvPr/>
        </p:nvGraphicFramePr>
        <p:xfrm>
          <a:off x="4903788" y="3962400"/>
          <a:ext cx="3454400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5" name="Equation" r:id="rId5" imgW="1218960" imgH="431640" progId="Equation.3">
                  <p:embed/>
                </p:oleObj>
              </mc:Choice>
              <mc:Fallback>
                <p:oleObj name="Equation" r:id="rId5" imgW="1218960" imgH="431640" progId="Equation.3">
                  <p:embed/>
                  <p:pic>
                    <p:nvPicPr>
                      <p:cNvPr id="308253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788" y="3962400"/>
                        <a:ext cx="3454400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54" name="Freeform 30"/>
          <p:cNvSpPr>
            <a:spLocks/>
          </p:cNvSpPr>
          <p:nvPr/>
        </p:nvSpPr>
        <p:spPr bwMode="auto">
          <a:xfrm>
            <a:off x="2974975" y="3268663"/>
            <a:ext cx="463550" cy="182562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5" name="Freeform 31"/>
          <p:cNvSpPr>
            <a:spLocks/>
          </p:cNvSpPr>
          <p:nvPr/>
        </p:nvSpPr>
        <p:spPr bwMode="auto">
          <a:xfrm rot="5400000" flipH="1">
            <a:off x="3785394" y="3409157"/>
            <a:ext cx="463550" cy="182562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6" name="Freeform 32"/>
          <p:cNvSpPr>
            <a:spLocks/>
          </p:cNvSpPr>
          <p:nvPr/>
        </p:nvSpPr>
        <p:spPr bwMode="auto">
          <a:xfrm rot="16200000" flipH="1">
            <a:off x="870744" y="5310982"/>
            <a:ext cx="463550" cy="182562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7" name="Freeform 33"/>
          <p:cNvSpPr>
            <a:spLocks/>
          </p:cNvSpPr>
          <p:nvPr/>
        </p:nvSpPr>
        <p:spPr bwMode="auto">
          <a:xfrm rot="10800000">
            <a:off x="1609725" y="5424488"/>
            <a:ext cx="463550" cy="182562"/>
          </a:xfrm>
          <a:custGeom>
            <a:avLst/>
            <a:gdLst>
              <a:gd name="T0" fmla="*/ 292 w 292"/>
              <a:gd name="T1" fmla="*/ 115 h 115"/>
              <a:gd name="T2" fmla="*/ 192 w 292"/>
              <a:gd name="T3" fmla="*/ 15 h 115"/>
              <a:gd name="T4" fmla="*/ 0 w 292"/>
              <a:gd name="T5" fmla="*/ 23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2" h="115">
                <a:moveTo>
                  <a:pt x="292" y="115"/>
                </a:moveTo>
                <a:cubicBezTo>
                  <a:pt x="266" y="72"/>
                  <a:pt x="241" y="30"/>
                  <a:pt x="192" y="15"/>
                </a:cubicBezTo>
                <a:cubicBezTo>
                  <a:pt x="143" y="0"/>
                  <a:pt x="71" y="11"/>
                  <a:pt x="0" y="23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en-US"/>
          </a:p>
        </p:txBody>
      </p:sp>
      <p:sp>
        <p:nvSpPr>
          <p:cNvPr id="308258" name="Text Box 34"/>
          <p:cNvSpPr txBox="1">
            <a:spLocks noChangeArrowheads="1"/>
          </p:cNvSpPr>
          <p:nvPr/>
        </p:nvSpPr>
        <p:spPr bwMode="auto">
          <a:xfrm>
            <a:off x="2255838" y="3571875"/>
            <a:ext cx="53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pPr algn="ctr"/>
            <a:r>
              <a:rPr lang="en-US" altLang="en-US" sz="2800" b="1" i="0"/>
              <a:t>??</a:t>
            </a:r>
          </a:p>
        </p:txBody>
      </p:sp>
      <p:sp>
        <p:nvSpPr>
          <p:cNvPr id="308259" name="Text Box 35"/>
          <p:cNvSpPr txBox="1">
            <a:spLocks noChangeArrowheads="1"/>
          </p:cNvSpPr>
          <p:nvPr/>
        </p:nvSpPr>
        <p:spPr bwMode="auto">
          <a:xfrm>
            <a:off x="5365750" y="5414963"/>
            <a:ext cx="28146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en-US" sz="2400" b="1" i="0">
                <a:solidFill>
                  <a:srgbClr val="006600"/>
                </a:solidFill>
              </a:rPr>
              <a:t>Or </a:t>
            </a:r>
            <a:r>
              <a:rPr lang="en-US" altLang="en-US" sz="2400" b="1">
                <a:solidFill>
                  <a:srgbClr val="006600"/>
                </a:solidFill>
              </a:rPr>
              <a:t>hyperplane</a:t>
            </a:r>
            <a:r>
              <a:rPr lang="en-US" altLang="en-US" sz="2400" b="1" i="0">
                <a:solidFill>
                  <a:srgbClr val="006600"/>
                </a:solidFill>
              </a:rPr>
              <a:t> in </a:t>
            </a:r>
          </a:p>
          <a:p>
            <a:r>
              <a:rPr lang="en-US" altLang="en-US" sz="2400" b="1">
                <a:solidFill>
                  <a:srgbClr val="006600"/>
                </a:solidFill>
              </a:rPr>
              <a:t>n</a:t>
            </a:r>
            <a:r>
              <a:rPr lang="en-US" altLang="en-US" sz="2400" b="1" i="0">
                <a:solidFill>
                  <a:srgbClr val="006600"/>
                </a:solidFill>
              </a:rPr>
              <a:t>-dimensional space</a:t>
            </a:r>
          </a:p>
        </p:txBody>
      </p:sp>
    </p:spTree>
    <p:extLst>
      <p:ext uri="{BB962C8B-B14F-4D97-AF65-F5344CB8AC3E}">
        <p14:creationId xmlns:p14="http://schemas.microsoft.com/office/powerpoint/2010/main" val="1348524154"/>
      </p:ext>
    </p:extLst>
  </p:cSld>
  <p:clrMapOvr>
    <a:masterClrMapping/>
  </p:clrMapOvr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11701</TotalTime>
  <Words>1695</Words>
  <Application>Microsoft Office PowerPoint</Application>
  <PresentationFormat>On-screen Show (4:3)</PresentationFormat>
  <Paragraphs>300</Paragraphs>
  <Slides>31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Helvetica</vt:lpstr>
      <vt:lpstr>Times New Roman</vt:lpstr>
      <vt:lpstr>models</vt:lpstr>
      <vt:lpstr>Equation</vt:lpstr>
      <vt:lpstr>CS 388: Natural Language Processing: Neural Networks</vt:lpstr>
      <vt:lpstr>Neural Network Learning</vt:lpstr>
      <vt:lpstr>Real Neurons</vt:lpstr>
      <vt:lpstr>Neural Communication</vt:lpstr>
      <vt:lpstr>Simple Artificial Neuron Model (Linear Threshold Unit)</vt:lpstr>
      <vt:lpstr>Perceptron Training</vt:lpstr>
      <vt:lpstr>Perceptron Learning Rule</vt:lpstr>
      <vt:lpstr>Perceptron Learning Algorithm</vt:lpstr>
      <vt:lpstr>Perceptron as a Linear Separator</vt:lpstr>
      <vt:lpstr>Concept Perceptron Cannot Learn</vt:lpstr>
      <vt:lpstr>Perceptron Convergence  and Cycling Theorems</vt:lpstr>
      <vt:lpstr>Perceptron as Hill Climbing</vt:lpstr>
      <vt:lpstr>Threshold to “Bias”</vt:lpstr>
      <vt:lpstr>Multi-Layer Feed-Forward Networks</vt:lpstr>
      <vt:lpstr>Hill-Climbing in Multi-Layer Nets</vt:lpstr>
      <vt:lpstr>Differentiable Output Function</vt:lpstr>
      <vt:lpstr>Gradient Descent</vt:lpstr>
      <vt:lpstr>Backpropagation Learning Rule</vt:lpstr>
      <vt:lpstr>Error Backpropagation</vt:lpstr>
      <vt:lpstr>Error Backpropagation</vt:lpstr>
      <vt:lpstr>Error Backpropagation</vt:lpstr>
      <vt:lpstr>Backpropagation Training Algorithm</vt:lpstr>
      <vt:lpstr>Comments on Training Algorithm</vt:lpstr>
      <vt:lpstr>Hidden Unit Representations</vt:lpstr>
      <vt:lpstr>Over-Training Prevention</vt:lpstr>
      <vt:lpstr>Determining the Best  Number of Hidden Units</vt:lpstr>
      <vt:lpstr>Recurrent Neural Networks (RNN)</vt:lpstr>
      <vt:lpstr>Simple Recurrent Network (SRN)</vt:lpstr>
      <vt:lpstr>Unrolled RNN</vt:lpstr>
      <vt:lpstr>Training RNN’s</vt:lpstr>
      <vt:lpstr>Conclusions</vt:lpstr>
    </vt:vector>
  </TitlesOfParts>
  <Company>University of Texas at Austin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Raymond Mooney</cp:lastModifiedBy>
  <cp:revision>275</cp:revision>
  <cp:lastPrinted>1601-01-01T00:00:00Z</cp:lastPrinted>
  <dcterms:created xsi:type="dcterms:W3CDTF">2001-05-20T22:11:52Z</dcterms:created>
  <dcterms:modified xsi:type="dcterms:W3CDTF">2017-02-14T23:30:25Z</dcterms:modified>
</cp:coreProperties>
</file>