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6" r:id="rId31"/>
    <p:sldId id="287" r:id="rId32"/>
    <p:sldId id="285" r:id="rId33"/>
    <p:sldId id="288" r:id="rId34"/>
    <p:sldId id="289" r:id="rId35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00000"/>
    <a:srgbClr val="008000"/>
    <a:srgbClr val="66CCFF"/>
    <a:srgbClr val="FF99CC"/>
    <a:srgbClr val="FF66FF"/>
    <a:srgbClr val="FF99FF"/>
    <a:srgbClr val="99CCFF"/>
    <a:srgbClr val="00D7D2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60" autoAdjust="0"/>
  </p:normalViewPr>
  <p:slideViewPr>
    <p:cSldViewPr snapToGrid="0">
      <p:cViewPr varScale="1">
        <p:scale>
          <a:sx n="111" d="100"/>
          <a:sy n="111" d="100"/>
        </p:scale>
        <p:origin x="-8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101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C283BF-0BA9-4AAD-8D3F-07F4DAFC450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67BD4D-13A7-44ED-BF04-327BA14DA82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CFB756-5E79-44D0-A3FD-07662386315B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325C0B-7B47-4DF2-8096-963C405FE387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CFE872-8072-4992-BC76-188BD8071DD1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8339569-C54D-41F6-8779-E9FE5F1AC6BA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553280-E9B5-4529-AC08-074397BE5D29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1B43E3-6828-462B-A15E-90E214CFFFD1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44A158-2169-4D94-9858-9E3332431911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AA8203-8749-4A79-B31A-A8EB4DF19DA6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B2DA28-B224-47BD-AC28-682D73341F0A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5FC62D-7238-4053-B612-C122DAB0DA0A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3E7AF9-1FD7-46D0-9163-7E020B0992D4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1DBD43-AF5F-4F4E-B379-1EED6B54EA0A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Second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9933"/>
                </a:solidFill>
              </a:defRPr>
            </a:lvl1pPr>
          </a:lstStyle>
          <a:p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</a:defRPr>
            </a:lvl1pPr>
          </a:lstStyle>
          <a:p>
            <a:fld id="{A16937E3-2D37-4145-B280-18E522600F4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FF0000"/>
              </a:buClr>
              <a:buFontTx/>
              <a:buChar char="•"/>
              <a:defRPr sz="1400">
                <a:solidFill>
                  <a:srgbClr val="CC6600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91FD97-0BC1-4F46-A8BD-4732B4B14019}" type="slidenum">
              <a:rPr lang="en-US"/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CS 388: Natural Language Processing:</a:t>
            </a:r>
            <a:br>
              <a:rPr lang="en-US" b="1" dirty="0"/>
            </a:br>
            <a:r>
              <a:rPr lang="en-US" b="1" dirty="0">
                <a:solidFill>
                  <a:srgbClr val="006600"/>
                </a:solidFill>
              </a:rPr>
              <a:t>Neural Shift-Reduce </a:t>
            </a:r>
            <a:br>
              <a:rPr lang="en-US" b="1" dirty="0">
                <a:solidFill>
                  <a:srgbClr val="006600"/>
                </a:solidFill>
              </a:rPr>
            </a:br>
            <a:r>
              <a:rPr lang="en-US" b="1" dirty="0">
                <a:solidFill>
                  <a:srgbClr val="006600"/>
                </a:solidFill>
              </a:rPr>
              <a:t>Dependency Parsing</a:t>
            </a:r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171950"/>
            <a:ext cx="8242720" cy="1752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Raymond J. Mooney</a:t>
            </a:r>
          </a:p>
          <a:p>
            <a:r>
              <a:rPr lang="en-US" dirty="0"/>
              <a:t>University of Texas at Austin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“Bob eats pasta”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10</a:t>
            </a:fld>
            <a:endParaRPr lang="en-US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3795" y="2518300"/>
            <a:ext cx="1305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Buffer: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199587" y="25183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Stack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048560" y="1634232"/>
            <a:ext cx="5154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Action: </a:t>
            </a:r>
            <a:r>
              <a:rPr lang="en-US" sz="2800" dirty="0">
                <a:solidFill>
                  <a:srgbClr val="006600"/>
                </a:solidFill>
              </a:rPr>
              <a:t>Reduce(VB NP </a:t>
            </a:r>
            <a:r>
              <a:rPr lang="en-US" sz="2800" dirty="0">
                <a:solidFill>
                  <a:srgbClr val="006600"/>
                </a:solidFill>
                <a:sym typeface="Symbol" panose="05050102010706020507" pitchFamily="18" charset="2"/>
              </a:rPr>
              <a:t> VP</a:t>
            </a:r>
            <a:r>
              <a:rPr lang="en-US" sz="2800" dirty="0">
                <a:solidFill>
                  <a:srgbClr val="006600"/>
                </a:solidFill>
              </a:rPr>
              <a:t>)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endParaRPr lang="en-US" sz="2800" dirty="0">
              <a:solidFill>
                <a:srgbClr val="00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1787" y="3564740"/>
            <a:ext cx="164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(NP Bob)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61890" y="3041520"/>
            <a:ext cx="39490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(VP (VB eats)(NP pasta))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8364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“Bob eats pasta”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11</a:t>
            </a:fld>
            <a:endParaRPr lang="en-US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075" y="2518300"/>
            <a:ext cx="1305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Buffer: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199587" y="25183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Stack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048560" y="1634232"/>
            <a:ext cx="5154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Action: </a:t>
            </a:r>
            <a:r>
              <a:rPr lang="en-US" sz="2800" dirty="0">
                <a:solidFill>
                  <a:srgbClr val="006600"/>
                </a:solidFill>
              </a:rPr>
              <a:t>Reduce(S </a:t>
            </a:r>
            <a:r>
              <a:rPr lang="en-US" sz="2800" dirty="0">
                <a:solidFill>
                  <a:srgbClr val="006600"/>
                </a:solidFill>
                <a:sym typeface="Symbol" panose="05050102010706020507" pitchFamily="18" charset="2"/>
              </a:rPr>
              <a:t> NP VP</a:t>
            </a:r>
            <a:r>
              <a:rPr lang="en-US" sz="2800" dirty="0">
                <a:solidFill>
                  <a:srgbClr val="006600"/>
                </a:solidFill>
              </a:rPr>
              <a:t>)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endParaRPr lang="en-US" sz="2800" dirty="0">
              <a:solidFill>
                <a:srgbClr val="00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0245" y="2957182"/>
            <a:ext cx="5944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(S (NP Bob) (VP (VB eats)(NP pasta)))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950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Reduce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use “look ahead” to use next words in the buffer to pick the correct action.</a:t>
            </a:r>
          </a:p>
          <a:p>
            <a:r>
              <a:rPr lang="en-US" dirty="0"/>
              <a:t>Originally introduced to parse programming languages which are DCFLs.</a:t>
            </a:r>
          </a:p>
          <a:p>
            <a:r>
              <a:rPr lang="en-US" dirty="0"/>
              <a:t>Use for NLP requires heuristics to pick an action at each step which (due to ambiguity) could be wrong, resulting in a “garden path.”</a:t>
            </a:r>
          </a:p>
          <a:p>
            <a:r>
              <a:rPr lang="en-US" dirty="0"/>
              <a:t>Can perform backup when an impasse is reached in order to search for a parse.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12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13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Shift-Reduce Dependency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adapted to dependency parsing by using reduce operators that introduce dependency arcs.</a:t>
            </a:r>
          </a:p>
          <a:p>
            <a:r>
              <a:rPr lang="en-US" dirty="0"/>
              <a:t>In addition to a stack and buffer, maintain a set of dependency arcs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13</a:t>
            </a:fld>
            <a:endParaRPr lang="en-US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0640" y="3974623"/>
            <a:ext cx="6458210" cy="263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22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Arc-Standard System</a:t>
            </a:r>
            <a:br>
              <a:rPr lang="en-US" dirty="0"/>
            </a:br>
            <a:r>
              <a:rPr lang="en-US" sz="3200" dirty="0">
                <a:solidFill>
                  <a:srgbClr val="006600"/>
                </a:solidFill>
              </a:rPr>
              <a:t>(</a:t>
            </a:r>
            <a:r>
              <a:rPr lang="en-US" sz="3200" dirty="0" err="1">
                <a:solidFill>
                  <a:srgbClr val="006600"/>
                </a:solidFill>
              </a:rPr>
              <a:t>Nivre</a:t>
            </a:r>
            <a:r>
              <a:rPr lang="en-US" sz="3200" dirty="0">
                <a:solidFill>
                  <a:srgbClr val="006600"/>
                </a:solidFill>
              </a:rPr>
              <a:t>, 2004)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3339"/>
            <a:ext cx="8138604" cy="4687888"/>
          </a:xfrm>
        </p:spPr>
        <p:txBody>
          <a:bodyPr/>
          <a:lstStyle/>
          <a:p>
            <a:r>
              <a:rPr lang="en-US" dirty="0">
                <a:solidFill>
                  <a:srgbClr val="006600"/>
                </a:solidFill>
              </a:rPr>
              <a:t>Buffer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= [</a:t>
            </a:r>
            <a:r>
              <a:rPr lang="en-US" i="1" dirty="0"/>
              <a:t>b</a:t>
            </a:r>
            <a:r>
              <a:rPr lang="en-US" i="1" baseline="-25000" dirty="0"/>
              <a:t>1</a:t>
            </a:r>
            <a:r>
              <a:rPr lang="en-US" i="1" dirty="0"/>
              <a:t>, b</a:t>
            </a:r>
            <a:r>
              <a:rPr lang="en-US" i="1" baseline="-25000" dirty="0"/>
              <a:t>2</a:t>
            </a:r>
            <a:r>
              <a:rPr lang="en-US" i="1" dirty="0"/>
              <a:t>,… 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en-US" dirty="0"/>
              <a:t>]</a:t>
            </a:r>
            <a:endParaRPr lang="en-US" baseline="-25000" dirty="0"/>
          </a:p>
          <a:p>
            <a:r>
              <a:rPr lang="en-US" dirty="0">
                <a:solidFill>
                  <a:srgbClr val="006600"/>
                </a:solidFill>
              </a:rPr>
              <a:t>Stack </a:t>
            </a:r>
            <a:r>
              <a:rPr lang="en-US" i="1" dirty="0"/>
              <a:t>s</a:t>
            </a:r>
            <a:r>
              <a:rPr lang="en-US" dirty="0"/>
              <a:t> = [</a:t>
            </a:r>
            <a:r>
              <a:rPr lang="en-US" i="1" dirty="0"/>
              <a:t>s</a:t>
            </a:r>
            <a:r>
              <a:rPr lang="en-US" i="1" baseline="-25000" dirty="0"/>
              <a:t>1</a:t>
            </a:r>
            <a:r>
              <a:rPr lang="en-US" i="1" dirty="0"/>
              <a:t>, s</a:t>
            </a:r>
            <a:r>
              <a:rPr lang="en-US" i="1" baseline="-25000" dirty="0"/>
              <a:t>2</a:t>
            </a:r>
            <a:r>
              <a:rPr lang="en-US" i="1" dirty="0"/>
              <a:t>,… </a:t>
            </a:r>
            <a:r>
              <a:rPr lang="en-US" i="1" dirty="0" err="1"/>
              <a:t>s</a:t>
            </a:r>
            <a:r>
              <a:rPr lang="en-US" i="1" baseline="-25000" dirty="0" err="1"/>
              <a:t>m</a:t>
            </a:r>
            <a:r>
              <a:rPr lang="en-US" dirty="0"/>
              <a:t>]</a:t>
            </a:r>
          </a:p>
          <a:p>
            <a:r>
              <a:rPr lang="en-US" dirty="0">
                <a:solidFill>
                  <a:srgbClr val="006600"/>
                </a:solidFill>
              </a:rPr>
              <a:t>Arcs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= {</a:t>
            </a:r>
            <a:r>
              <a:rPr lang="en-US" i="1" dirty="0"/>
              <a:t>label</a:t>
            </a:r>
            <a:r>
              <a:rPr lang="en-US" dirty="0"/>
              <a:t>(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w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  <a:r>
              <a:rPr lang="en-US" i="1" dirty="0"/>
              <a:t>, </a:t>
            </a:r>
            <a:r>
              <a:rPr lang="en-US" dirty="0"/>
              <a:t>…}</a:t>
            </a:r>
            <a:endParaRPr lang="en-US" baseline="-25000" dirty="0"/>
          </a:p>
          <a:p>
            <a:r>
              <a:rPr lang="en-US" dirty="0">
                <a:solidFill>
                  <a:srgbClr val="006600"/>
                </a:solidFill>
              </a:rPr>
              <a:t>Configuration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= (</a:t>
            </a:r>
            <a:r>
              <a:rPr lang="en-US" i="1" dirty="0"/>
              <a:t>s, b, A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6600"/>
                </a:solidFill>
              </a:rPr>
              <a:t>Initial Config: </a:t>
            </a:r>
            <a:r>
              <a:rPr lang="en-US" dirty="0"/>
              <a:t>([ROOT], [</a:t>
            </a:r>
            <a:r>
              <a:rPr lang="en-US" i="1" dirty="0"/>
              <a:t>w</a:t>
            </a:r>
            <a:r>
              <a:rPr lang="en-US" i="1" baseline="-25000" dirty="0"/>
              <a:t>1</a:t>
            </a:r>
            <a:r>
              <a:rPr lang="en-US" i="1" dirty="0"/>
              <a:t>, w</a:t>
            </a:r>
            <a:r>
              <a:rPr lang="en-US" i="1" baseline="-25000" dirty="0"/>
              <a:t>2</a:t>
            </a:r>
            <a:r>
              <a:rPr lang="en-US" i="1" dirty="0"/>
              <a:t>, … </a:t>
            </a:r>
            <a:r>
              <a:rPr lang="en-US" i="1" dirty="0" err="1"/>
              <a:t>w</a:t>
            </a:r>
            <a:r>
              <a:rPr lang="en-US" i="1" baseline="-25000" dirty="0" err="1"/>
              <a:t>n</a:t>
            </a:r>
            <a:r>
              <a:rPr lang="en-US" dirty="0"/>
              <a:t>], {})</a:t>
            </a:r>
          </a:p>
          <a:p>
            <a:r>
              <a:rPr lang="en-US" dirty="0">
                <a:solidFill>
                  <a:srgbClr val="006600"/>
                </a:solidFill>
              </a:rPr>
              <a:t>Final Config: </a:t>
            </a:r>
            <a:r>
              <a:rPr lang="en-US" dirty="0"/>
              <a:t>([ROOT], [],</a:t>
            </a:r>
            <a:r>
              <a:rPr lang="en-US" i="1" dirty="0"/>
              <a:t> </a:t>
            </a:r>
            <a:r>
              <a:rPr lang="en-US" dirty="0"/>
              <a:t>{</a:t>
            </a:r>
            <a:r>
              <a:rPr lang="en-US" i="1" dirty="0"/>
              <a:t>label</a:t>
            </a:r>
            <a:r>
              <a:rPr lang="en-US" dirty="0"/>
              <a:t>(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w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  <a:r>
              <a:rPr lang="en-US" i="1" dirty="0"/>
              <a:t>, </a:t>
            </a:r>
            <a:r>
              <a:rPr lang="en-US" dirty="0"/>
              <a:t>…})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14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 Standard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15</a:t>
            </a:fld>
            <a:endParaRPr lang="en-US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84" y="1661901"/>
            <a:ext cx="7378116" cy="449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504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“He has good control”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16</a:t>
            </a:fld>
            <a:endParaRPr lang="en-US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984940"/>
            <a:ext cx="4767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Buffer: </a:t>
            </a:r>
            <a:r>
              <a:rPr lang="en-US" sz="2800" dirty="0"/>
              <a:t>[He, has, good, control]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4568" y="2513861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Stack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12128" y="2513861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Arcs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03999" y="2984940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xmlns="" val="323140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“He has good control”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17</a:t>
            </a:fld>
            <a:endParaRPr lang="en-US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942211"/>
            <a:ext cx="4116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Buffer: </a:t>
            </a:r>
            <a:r>
              <a:rPr lang="en-US" sz="2800" dirty="0"/>
              <a:t>[has, good, control]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4568" y="2513861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Stack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12128" y="2513861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Arcs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57265" y="3415685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3245" y="1604920"/>
            <a:ext cx="453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Action: </a:t>
            </a:r>
            <a:r>
              <a:rPr lang="en-US" sz="2800" dirty="0">
                <a:solidFill>
                  <a:srgbClr val="006600"/>
                </a:solidFill>
              </a:rPr>
              <a:t>Shift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endParaRPr lang="en-US" sz="2800" dirty="0">
              <a:solidFill>
                <a:srgbClr val="00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6988" y="2964773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</a:t>
            </a:r>
          </a:p>
        </p:txBody>
      </p:sp>
    </p:spTree>
    <p:extLst>
      <p:ext uri="{BB962C8B-B14F-4D97-AF65-F5344CB8AC3E}">
        <p14:creationId xmlns:p14="http://schemas.microsoft.com/office/powerpoint/2010/main" xmlns="" val="212828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“He has good control”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18</a:t>
            </a:fld>
            <a:endParaRPr lang="en-US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71" y="2967185"/>
            <a:ext cx="3459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Buffer: </a:t>
            </a:r>
            <a:r>
              <a:rPr lang="en-US" sz="2800" dirty="0"/>
              <a:t>[good, control]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4568" y="2513861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Stack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12128" y="2513861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Arcs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94568" y="4090388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3245" y="1604920"/>
            <a:ext cx="453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Action: </a:t>
            </a:r>
            <a:r>
              <a:rPr lang="en-US" sz="2800" dirty="0">
                <a:solidFill>
                  <a:srgbClr val="006600"/>
                </a:solidFill>
              </a:rPr>
              <a:t>Shift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endParaRPr lang="en-US" sz="2800" dirty="0">
              <a:solidFill>
                <a:srgbClr val="00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3722" y="3567168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54067" y="3048845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xmlns="" val="32980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“He has good control”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19</a:t>
            </a:fld>
            <a:endParaRPr lang="en-US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55" y="2983743"/>
            <a:ext cx="3459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Buffer: </a:t>
            </a:r>
            <a:r>
              <a:rPr lang="en-US" sz="2800" dirty="0"/>
              <a:t>[good, control]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4568" y="2513861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Stack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12128" y="2513861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Arcs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45741" y="3583829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3245" y="1604920"/>
            <a:ext cx="453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Action: </a:t>
            </a:r>
            <a:r>
              <a:rPr lang="en-US" sz="2800" dirty="0" err="1">
                <a:solidFill>
                  <a:srgbClr val="006600"/>
                </a:solidFill>
              </a:rPr>
              <a:t>LeftArc</a:t>
            </a:r>
            <a:r>
              <a:rPr lang="en-US" sz="2800" dirty="0">
                <a:solidFill>
                  <a:srgbClr val="006600"/>
                </a:solidFill>
              </a:rPr>
              <a:t>(</a:t>
            </a:r>
            <a:r>
              <a:rPr lang="en-US" sz="2800" dirty="0" err="1">
                <a:solidFill>
                  <a:srgbClr val="006600"/>
                </a:solidFill>
              </a:rPr>
              <a:t>nsubj</a:t>
            </a:r>
            <a:r>
              <a:rPr lang="en-US" sz="2800" dirty="0">
                <a:solidFill>
                  <a:srgbClr val="006600"/>
                </a:solidFill>
              </a:rPr>
              <a:t>)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endParaRPr lang="en-US" sz="2800" dirty="0">
              <a:solidFill>
                <a:srgbClr val="00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4067" y="3048845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9288" y="2983743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nsubj</a:t>
            </a:r>
            <a:r>
              <a:rPr lang="en-US" sz="2800" dirty="0"/>
              <a:t>(</a:t>
            </a:r>
            <a:r>
              <a:rPr lang="en-US" sz="2800" dirty="0" err="1"/>
              <a:t>has,He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40312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Reduce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Deterministically builds a parse incrementally, bottom up, and left to right, without backtracking.</a:t>
            </a:r>
          </a:p>
          <a:p>
            <a:r>
              <a:rPr lang="en-US" dirty="0"/>
              <a:t>Maintains buffer of input words and a stack of constructed constituents.</a:t>
            </a:r>
          </a:p>
          <a:p>
            <a:r>
              <a:rPr lang="en-US" dirty="0"/>
              <a:t>Perform sequence of operations/actions: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Shift</a:t>
            </a:r>
            <a:r>
              <a:rPr lang="en-US" dirty="0"/>
              <a:t>: Push the next word in the buffer onto the stack.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Reduce</a:t>
            </a:r>
            <a:r>
              <a:rPr lang="en-US" dirty="0"/>
              <a:t>: Replace a set of the top elements on the stack with a constituent composed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2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56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“He has good control”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20</a:t>
            </a:fld>
            <a:endParaRPr lang="en-US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678" y="2997343"/>
            <a:ext cx="2561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Buffer: </a:t>
            </a:r>
            <a:r>
              <a:rPr lang="en-US" sz="2800" dirty="0"/>
              <a:t>[control]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4568" y="2513861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Stack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12128" y="2513861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Arcs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32425" y="3957786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3245" y="1604920"/>
            <a:ext cx="453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Action: </a:t>
            </a:r>
            <a:r>
              <a:rPr lang="en-US" sz="2800" dirty="0">
                <a:solidFill>
                  <a:srgbClr val="006600"/>
                </a:solidFill>
              </a:rPr>
              <a:t>Shift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endParaRPr lang="en-US" sz="2800" dirty="0">
              <a:solidFill>
                <a:srgbClr val="00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0751" y="3422802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9288" y="2983743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nsubj</a:t>
            </a:r>
            <a:r>
              <a:rPr lang="en-US" sz="2800" dirty="0"/>
              <a:t>(</a:t>
            </a:r>
            <a:r>
              <a:rPr lang="en-US" sz="2800" dirty="0" err="1"/>
              <a:t>has,He</a:t>
            </a:r>
            <a:r>
              <a:rPr lang="en-US" sz="2800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17422" y="294448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xmlns="" val="13951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“He has good control”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21</a:t>
            </a:fld>
            <a:endParaRPr lang="en-US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752" y="2983743"/>
            <a:ext cx="1545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Buffer: </a:t>
            </a:r>
            <a:r>
              <a:rPr lang="en-US" sz="2800" dirty="0"/>
              <a:t>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4568" y="2513861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Stack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12128" y="2513861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Arcs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88119" y="4436105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3245" y="1604920"/>
            <a:ext cx="453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Action: </a:t>
            </a:r>
            <a:r>
              <a:rPr lang="en-US" sz="2800" dirty="0">
                <a:solidFill>
                  <a:srgbClr val="006600"/>
                </a:solidFill>
              </a:rPr>
              <a:t>Shift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endParaRPr lang="en-US" sz="2800" dirty="0">
              <a:solidFill>
                <a:srgbClr val="00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6445" y="3901121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9288" y="2983743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nsubj</a:t>
            </a:r>
            <a:r>
              <a:rPr lang="en-US" sz="2800" dirty="0"/>
              <a:t>(</a:t>
            </a:r>
            <a:r>
              <a:rPr lang="en-US" sz="2800" dirty="0" err="1"/>
              <a:t>has,He</a:t>
            </a:r>
            <a:r>
              <a:rPr lang="en-US" sz="2800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73116" y="342280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good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8343" y="2992180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xmlns="" val="11117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“He has good control”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22</a:t>
            </a:fld>
            <a:endParaRPr lang="en-US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752" y="2983743"/>
            <a:ext cx="1545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Buffer: </a:t>
            </a:r>
            <a:r>
              <a:rPr lang="en-US" sz="2800" dirty="0"/>
              <a:t>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4568" y="2513861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Stack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12128" y="2513861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Arcs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43730" y="3932046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3245" y="1604920"/>
            <a:ext cx="453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Action: </a:t>
            </a:r>
            <a:r>
              <a:rPr lang="en-US" sz="2800" dirty="0" err="1">
                <a:solidFill>
                  <a:srgbClr val="006600"/>
                </a:solidFill>
              </a:rPr>
              <a:t>LeftArc</a:t>
            </a:r>
            <a:r>
              <a:rPr lang="en-US" sz="2800" dirty="0">
                <a:solidFill>
                  <a:srgbClr val="006600"/>
                </a:solidFill>
              </a:rPr>
              <a:t>(</a:t>
            </a:r>
            <a:r>
              <a:rPr lang="en-US" sz="2800" dirty="0" err="1">
                <a:solidFill>
                  <a:srgbClr val="006600"/>
                </a:solidFill>
              </a:rPr>
              <a:t>amod</a:t>
            </a:r>
            <a:r>
              <a:rPr lang="en-US" sz="2800" dirty="0">
                <a:solidFill>
                  <a:srgbClr val="006600"/>
                </a:solidFill>
              </a:rPr>
              <a:t>)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endParaRPr lang="en-US" sz="2800" dirty="0">
              <a:solidFill>
                <a:srgbClr val="00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4066" y="3452532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9288" y="2983743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nsubj</a:t>
            </a:r>
            <a:r>
              <a:rPr lang="en-US" sz="2800" dirty="0"/>
              <a:t>(</a:t>
            </a:r>
            <a:r>
              <a:rPr lang="en-US" sz="2800" dirty="0" err="1"/>
              <a:t>has,He</a:t>
            </a:r>
            <a:r>
              <a:rPr lang="en-US" sz="2800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8343" y="2992180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74086" y="3377901"/>
            <a:ext cx="304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amod</a:t>
            </a:r>
            <a:r>
              <a:rPr lang="en-US" sz="2800" dirty="0"/>
              <a:t>(</a:t>
            </a:r>
            <a:r>
              <a:rPr lang="en-US" sz="2800" dirty="0" err="1"/>
              <a:t>control,good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7907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“He has good control”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23</a:t>
            </a:fld>
            <a:endParaRPr lang="en-US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752" y="2983743"/>
            <a:ext cx="1545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Buffer: </a:t>
            </a:r>
            <a:r>
              <a:rPr lang="en-US" sz="2800" dirty="0"/>
              <a:t>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4568" y="2513861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Stack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12128" y="2513861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Arcs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68690" y="3458203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3245" y="1604920"/>
            <a:ext cx="453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Action: </a:t>
            </a:r>
            <a:r>
              <a:rPr lang="en-US" sz="2800" dirty="0" err="1">
                <a:solidFill>
                  <a:srgbClr val="006600"/>
                </a:solidFill>
              </a:rPr>
              <a:t>RightArc</a:t>
            </a:r>
            <a:r>
              <a:rPr lang="en-US" sz="2800" dirty="0">
                <a:solidFill>
                  <a:srgbClr val="006600"/>
                </a:solidFill>
              </a:rPr>
              <a:t>(</a:t>
            </a:r>
            <a:r>
              <a:rPr lang="en-US" sz="2800" dirty="0" err="1">
                <a:solidFill>
                  <a:srgbClr val="006600"/>
                </a:solidFill>
              </a:rPr>
              <a:t>dobj</a:t>
            </a:r>
            <a:r>
              <a:rPr lang="en-US" sz="2800" dirty="0">
                <a:solidFill>
                  <a:srgbClr val="006600"/>
                </a:solidFill>
              </a:rPr>
              <a:t>)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endParaRPr lang="en-US" sz="2800" dirty="0">
              <a:solidFill>
                <a:srgbClr val="00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9026" y="2978689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9288" y="2983743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nsubj</a:t>
            </a:r>
            <a:r>
              <a:rPr lang="en-US" sz="2800" dirty="0"/>
              <a:t>(</a:t>
            </a:r>
            <a:r>
              <a:rPr lang="en-US" sz="2800" dirty="0" err="1"/>
              <a:t>has,He</a:t>
            </a:r>
            <a:r>
              <a:rPr lang="en-US" sz="2800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74086" y="3377901"/>
            <a:ext cx="304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amod</a:t>
            </a:r>
            <a:r>
              <a:rPr lang="en-US" sz="2800" dirty="0"/>
              <a:t>(</a:t>
            </a:r>
            <a:r>
              <a:rPr lang="en-US" sz="2800" dirty="0" err="1"/>
              <a:t>control,good</a:t>
            </a:r>
            <a:r>
              <a:rPr lang="en-US" sz="2800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97122" y="3816327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dobj</a:t>
            </a:r>
            <a:r>
              <a:rPr lang="en-US" sz="2800" dirty="0"/>
              <a:t>(</a:t>
            </a:r>
            <a:r>
              <a:rPr lang="en-US" sz="2800" dirty="0" err="1"/>
              <a:t>has,control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00102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“He has good control”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24</a:t>
            </a:fld>
            <a:endParaRPr lang="en-US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752" y="2983743"/>
            <a:ext cx="1545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Buffer: </a:t>
            </a:r>
            <a:r>
              <a:rPr lang="en-US" sz="2800" dirty="0"/>
              <a:t>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94568" y="2513861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Stack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12128" y="2513861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Arcs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894568" y="3037081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3245" y="1604920"/>
            <a:ext cx="453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Action: </a:t>
            </a:r>
            <a:r>
              <a:rPr lang="en-US" sz="2800" dirty="0" err="1">
                <a:solidFill>
                  <a:srgbClr val="006600"/>
                </a:solidFill>
              </a:rPr>
              <a:t>RightArc</a:t>
            </a:r>
            <a:r>
              <a:rPr lang="en-US" sz="2800" dirty="0">
                <a:solidFill>
                  <a:srgbClr val="006600"/>
                </a:solidFill>
              </a:rPr>
              <a:t>(root)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endParaRPr lang="en-US" sz="2800" dirty="0">
              <a:solidFill>
                <a:srgbClr val="00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49288" y="2983743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nsubj</a:t>
            </a:r>
            <a:r>
              <a:rPr lang="en-US" sz="2800" dirty="0"/>
              <a:t>(</a:t>
            </a:r>
            <a:r>
              <a:rPr lang="en-US" sz="2800" dirty="0" err="1"/>
              <a:t>has,He</a:t>
            </a:r>
            <a:r>
              <a:rPr lang="en-US" sz="2800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74086" y="3377901"/>
            <a:ext cx="3046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amod</a:t>
            </a:r>
            <a:r>
              <a:rPr lang="en-US" sz="2800" dirty="0"/>
              <a:t>(</a:t>
            </a:r>
            <a:r>
              <a:rPr lang="en-US" sz="2800" dirty="0" err="1"/>
              <a:t>control,good</a:t>
            </a:r>
            <a:r>
              <a:rPr lang="en-US" sz="2800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97122" y="3816327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dobj</a:t>
            </a:r>
            <a:r>
              <a:rPr lang="en-US" sz="2800" dirty="0"/>
              <a:t>(</a:t>
            </a:r>
            <a:r>
              <a:rPr lang="en-US" sz="2800" dirty="0" err="1"/>
              <a:t>has,control</a:t>
            </a:r>
            <a:r>
              <a:rPr lang="en-US" sz="2800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5489" y="4233504"/>
            <a:ext cx="2522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root(</a:t>
            </a:r>
            <a:r>
              <a:rPr lang="en-US" sz="2800" dirty="0" err="1"/>
              <a:t>ROOT,has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5791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97" y="175334"/>
            <a:ext cx="7772400" cy="990600"/>
          </a:xfrm>
        </p:spPr>
        <p:txBody>
          <a:bodyPr/>
          <a:lstStyle/>
          <a:p>
            <a:r>
              <a:rPr lang="en-US" dirty="0"/>
              <a:t>Stanford Neural Dependency Parser</a:t>
            </a:r>
            <a:br>
              <a:rPr lang="en-US" dirty="0"/>
            </a:br>
            <a:r>
              <a:rPr lang="en-US" sz="3200" dirty="0">
                <a:solidFill>
                  <a:srgbClr val="006600"/>
                </a:solidFill>
              </a:rPr>
              <a:t>(Chen and Manning, 2014)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660" y="1439423"/>
            <a:ext cx="8149701" cy="4687888"/>
          </a:xfrm>
        </p:spPr>
        <p:txBody>
          <a:bodyPr/>
          <a:lstStyle/>
          <a:p>
            <a:r>
              <a:rPr lang="en-US" dirty="0"/>
              <a:t>Train a neural net to choose the best shift-reduce parser action to take at each step.</a:t>
            </a:r>
          </a:p>
          <a:p>
            <a:r>
              <a:rPr lang="en-US" dirty="0"/>
              <a:t>Uses features (words, POS tags, arc labels) extracted from the current stack, buffer, and arcs as context.</a:t>
            </a:r>
          </a:p>
          <a:p>
            <a:r>
              <a:rPr lang="en-US" dirty="0"/>
              <a:t>History (thru citation trail):</a:t>
            </a:r>
          </a:p>
          <a:p>
            <a:pPr lvl="1"/>
            <a:r>
              <a:rPr lang="en-US" sz="2400" dirty="0"/>
              <a:t>Neural shift-reduce parser </a:t>
            </a:r>
            <a:r>
              <a:rPr lang="en-US" sz="2000" dirty="0">
                <a:solidFill>
                  <a:srgbClr val="006600"/>
                </a:solidFill>
              </a:rPr>
              <a:t>(Mayberry &amp; </a:t>
            </a:r>
            <a:r>
              <a:rPr lang="en-US" sz="2000" dirty="0" err="1">
                <a:solidFill>
                  <a:srgbClr val="006600"/>
                </a:solidFill>
              </a:rPr>
              <a:t>Miikkulainen</a:t>
            </a:r>
            <a:r>
              <a:rPr lang="en-US" sz="2000" dirty="0">
                <a:solidFill>
                  <a:srgbClr val="006600"/>
                </a:solidFill>
              </a:rPr>
              <a:t>, 1999)</a:t>
            </a:r>
          </a:p>
          <a:p>
            <a:pPr lvl="1"/>
            <a:r>
              <a:rPr lang="en-US" sz="2400" dirty="0"/>
              <a:t>Decision-tree shift-reduce parser </a:t>
            </a:r>
            <a:r>
              <a:rPr lang="en-US" sz="2000" dirty="0">
                <a:solidFill>
                  <a:srgbClr val="006600"/>
                </a:solidFill>
              </a:rPr>
              <a:t>(</a:t>
            </a:r>
            <a:r>
              <a:rPr lang="en-US" sz="2000" dirty="0" err="1">
                <a:solidFill>
                  <a:srgbClr val="006600"/>
                </a:solidFill>
              </a:rPr>
              <a:t>Hermjakob</a:t>
            </a:r>
            <a:r>
              <a:rPr lang="en-US" sz="2000" dirty="0">
                <a:solidFill>
                  <a:srgbClr val="006600"/>
                </a:solidFill>
              </a:rPr>
              <a:t> &amp; Mooney, 1997)</a:t>
            </a:r>
          </a:p>
          <a:p>
            <a:pPr lvl="1"/>
            <a:r>
              <a:rPr lang="en-US" sz="2400" dirty="0"/>
              <a:t>Simple learned shift-reduce parser </a:t>
            </a:r>
            <a:r>
              <a:rPr lang="en-US" sz="2000" dirty="0">
                <a:solidFill>
                  <a:srgbClr val="006600"/>
                </a:solidFill>
              </a:rPr>
              <a:t>(Simmons &amp; Yu, 1992)</a:t>
            </a:r>
          </a:p>
          <a:p>
            <a:pPr lvl="1"/>
            <a:endParaRPr lang="en-US" sz="2400" dirty="0">
              <a:solidFill>
                <a:srgbClr val="0066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25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8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62143" y="1845906"/>
            <a:ext cx="9165866" cy="39068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26</a:t>
            </a:fld>
            <a:endParaRPr lang="en-US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0771" y="1826671"/>
            <a:ext cx="2999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Parse action classification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8640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Features Used</a:t>
            </a:r>
            <a:br>
              <a:rPr lang="en-US" dirty="0"/>
            </a:br>
            <a:r>
              <a:rPr lang="en-US" sz="3200" dirty="0">
                <a:solidFill>
                  <a:srgbClr val="006600"/>
                </a:solidFill>
              </a:rPr>
              <a:t>(</a:t>
            </a:r>
            <a:r>
              <a:rPr lang="en-US" sz="3200" dirty="0" err="1">
                <a:solidFill>
                  <a:srgbClr val="006600"/>
                </a:solidFill>
              </a:rPr>
              <a:t>rc</a:t>
            </a:r>
            <a:r>
              <a:rPr lang="en-US" sz="3200" dirty="0">
                <a:solidFill>
                  <a:srgbClr val="006600"/>
                </a:solidFill>
              </a:rPr>
              <a:t> = right-child, </a:t>
            </a:r>
            <a:r>
              <a:rPr lang="en-US" sz="3200" dirty="0" err="1">
                <a:solidFill>
                  <a:srgbClr val="006600"/>
                </a:solidFill>
              </a:rPr>
              <a:t>lc</a:t>
            </a:r>
            <a:r>
              <a:rPr lang="en-US" sz="3200" dirty="0">
                <a:solidFill>
                  <a:srgbClr val="006600"/>
                </a:solidFill>
              </a:rPr>
              <a:t>=left-child)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894468" cy="4687888"/>
          </a:xfrm>
        </p:spPr>
        <p:txBody>
          <a:bodyPr/>
          <a:lstStyle/>
          <a:p>
            <a:r>
              <a:rPr lang="en-US" dirty="0"/>
              <a:t>The top 3 words on the stack and buffer: s</a:t>
            </a:r>
            <a:r>
              <a:rPr lang="en-US" baseline="-25000" dirty="0"/>
              <a:t>1</a:t>
            </a:r>
            <a:r>
              <a:rPr lang="en-US" dirty="0"/>
              <a:t>; s</a:t>
            </a:r>
            <a:r>
              <a:rPr lang="en-US" baseline="-25000" dirty="0"/>
              <a:t>2</a:t>
            </a:r>
            <a:r>
              <a:rPr lang="en-US" dirty="0"/>
              <a:t>; s</a:t>
            </a:r>
            <a:r>
              <a:rPr lang="en-US" baseline="-25000" dirty="0"/>
              <a:t>3</a:t>
            </a:r>
            <a:r>
              <a:rPr lang="en-US" dirty="0"/>
              <a:t>; b</a:t>
            </a:r>
            <a:r>
              <a:rPr lang="en-US" baseline="-25000" dirty="0"/>
              <a:t>1</a:t>
            </a:r>
            <a:r>
              <a:rPr lang="en-US" dirty="0"/>
              <a:t>; b</a:t>
            </a:r>
            <a:r>
              <a:rPr lang="en-US" baseline="-25000" dirty="0"/>
              <a:t>2</a:t>
            </a:r>
            <a:r>
              <a:rPr lang="en-US" dirty="0"/>
              <a:t>; b</a:t>
            </a:r>
            <a:r>
              <a:rPr lang="en-US" baseline="-25000" dirty="0"/>
              <a:t>3</a:t>
            </a:r>
            <a:r>
              <a:rPr lang="en-US" dirty="0"/>
              <a:t>;</a:t>
            </a:r>
          </a:p>
          <a:p>
            <a:r>
              <a:rPr lang="en-US" dirty="0"/>
              <a:t>The first and second leftmost / rightmost children of the top two words on the stack: </a:t>
            </a:r>
            <a:r>
              <a:rPr lang="it-IT" dirty="0"/>
              <a:t>lc</a:t>
            </a:r>
            <a:r>
              <a:rPr lang="it-IT" baseline="-25000" dirty="0"/>
              <a:t>1</a:t>
            </a:r>
            <a:r>
              <a:rPr lang="it-IT" dirty="0"/>
              <a:t>(s</a:t>
            </a:r>
            <a:r>
              <a:rPr lang="it-IT" baseline="-25000" dirty="0"/>
              <a:t>i</a:t>
            </a:r>
            <a:r>
              <a:rPr lang="it-IT" dirty="0"/>
              <a:t>); rc</a:t>
            </a:r>
            <a:r>
              <a:rPr lang="it-IT" baseline="-25000" dirty="0"/>
              <a:t>1</a:t>
            </a:r>
            <a:r>
              <a:rPr lang="it-IT" dirty="0"/>
              <a:t>(s</a:t>
            </a:r>
            <a:r>
              <a:rPr lang="it-IT" baseline="-25000" dirty="0"/>
              <a:t>i</a:t>
            </a:r>
            <a:r>
              <a:rPr lang="it-IT" dirty="0"/>
              <a:t>); lc</a:t>
            </a:r>
            <a:r>
              <a:rPr lang="it-IT" baseline="-25000" dirty="0"/>
              <a:t>2</a:t>
            </a:r>
            <a:r>
              <a:rPr lang="it-IT" dirty="0"/>
              <a:t>(s</a:t>
            </a:r>
            <a:r>
              <a:rPr lang="it-IT" baseline="-25000" dirty="0"/>
              <a:t>i</a:t>
            </a:r>
            <a:r>
              <a:rPr lang="it-IT" dirty="0"/>
              <a:t>); rc</a:t>
            </a:r>
            <a:r>
              <a:rPr lang="it-IT" baseline="-25000" dirty="0"/>
              <a:t>2 </a:t>
            </a:r>
            <a:r>
              <a:rPr lang="it-IT" dirty="0"/>
              <a:t>(s</a:t>
            </a:r>
            <a:r>
              <a:rPr lang="it-IT" baseline="-25000" dirty="0"/>
              <a:t>i</a:t>
            </a:r>
            <a:r>
              <a:rPr lang="it-IT" dirty="0"/>
              <a:t>), i = 1; 2. </a:t>
            </a:r>
          </a:p>
          <a:p>
            <a:r>
              <a:rPr lang="en-US" dirty="0"/>
              <a:t>The leftmost-of-leftmost and rightmost-of-rightmost children of the top two words on the stack: </a:t>
            </a:r>
            <a:r>
              <a:rPr lang="it-IT" dirty="0"/>
              <a:t>lc</a:t>
            </a:r>
            <a:r>
              <a:rPr lang="it-IT" baseline="-25000" dirty="0"/>
              <a:t>1</a:t>
            </a:r>
            <a:r>
              <a:rPr lang="it-IT" dirty="0"/>
              <a:t>(lc</a:t>
            </a:r>
            <a:r>
              <a:rPr lang="it-IT" baseline="-25000" dirty="0"/>
              <a:t>1</a:t>
            </a:r>
            <a:r>
              <a:rPr lang="it-IT" dirty="0"/>
              <a:t>(s</a:t>
            </a:r>
            <a:r>
              <a:rPr lang="it-IT" baseline="-25000" dirty="0"/>
              <a:t>i</a:t>
            </a:r>
            <a:r>
              <a:rPr lang="it-IT" dirty="0"/>
              <a:t>)); rc</a:t>
            </a:r>
            <a:r>
              <a:rPr lang="it-IT" baseline="-25000" dirty="0"/>
              <a:t>1</a:t>
            </a:r>
            <a:r>
              <a:rPr lang="it-IT" dirty="0"/>
              <a:t>(rc</a:t>
            </a:r>
            <a:r>
              <a:rPr lang="it-IT" baseline="-25000" dirty="0"/>
              <a:t>1</a:t>
            </a:r>
            <a:r>
              <a:rPr lang="it-IT" dirty="0"/>
              <a:t>(s</a:t>
            </a:r>
            <a:r>
              <a:rPr lang="it-IT" baseline="-25000" dirty="0"/>
              <a:t>i</a:t>
            </a:r>
            <a:r>
              <a:rPr lang="it-IT" dirty="0"/>
              <a:t>)), i = 1; 2.</a:t>
            </a:r>
          </a:p>
          <a:p>
            <a:r>
              <a:rPr lang="it-IT" dirty="0"/>
              <a:t>Also include the POS tag and parent arc label (where available) for these same items.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27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051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one-hot input encodings, words and POS tags are “embedded” in a 50 dimensional set of input features.</a:t>
            </a:r>
          </a:p>
          <a:p>
            <a:r>
              <a:rPr lang="en-US" dirty="0"/>
              <a:t>Embedding POS tags is unusual since there are relatively few; however, it allows similar tags (e.g. NN and NNS) to have similar </a:t>
            </a:r>
            <a:r>
              <a:rPr lang="en-US" dirty="0" err="1"/>
              <a:t>embeddings</a:t>
            </a:r>
            <a:r>
              <a:rPr lang="en-US" dirty="0"/>
              <a:t> and thereby behave similarly.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28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28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Cube Activation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non-linear output function instead of sigmoid (</a:t>
            </a:r>
            <a:r>
              <a:rPr lang="en-US" dirty="0" err="1"/>
              <a:t>softmax</a:t>
            </a:r>
            <a:r>
              <a:rPr lang="en-US" dirty="0"/>
              <a:t>) or tanh.</a:t>
            </a:r>
          </a:p>
          <a:p>
            <a:r>
              <a:rPr lang="en-US" dirty="0"/>
              <a:t>Allows modeling the product terms of </a:t>
            </a:r>
            <a:r>
              <a:rPr lang="en-US" i="1" dirty="0" err="1"/>
              <a:t>x</a:t>
            </a:r>
            <a:r>
              <a:rPr lang="en-US" i="1" baseline="-25000" dirty="0" err="1"/>
              <a:t>i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 for any three different input elements.</a:t>
            </a:r>
          </a:p>
          <a:p>
            <a:r>
              <a:rPr lang="en-US" dirty="0"/>
              <a:t>Based on previous empirical results, capturing interactions of three elements seems important for shift-reduce dependency parsing.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29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44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“Bob eats pasta”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3</a:t>
            </a:fld>
            <a:endParaRPr lang="en-US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328" y="2518300"/>
            <a:ext cx="337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Buffer: </a:t>
            </a:r>
            <a:r>
              <a:rPr lang="en-US" sz="2800" dirty="0"/>
              <a:t>Bob eats pasta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9587" y="25183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Stack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811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construct dependency parses from treebank phrase-structure parse trees.</a:t>
            </a:r>
          </a:p>
          <a:p>
            <a:r>
              <a:rPr lang="en-US" dirty="0"/>
              <a:t>Compute correct sequence of “oracle” shift-reduce parse actions (transitions, 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dirty="0"/>
              <a:t>) at each step from gold-standard parse trees.</a:t>
            </a:r>
          </a:p>
          <a:p>
            <a:r>
              <a:rPr lang="en-US" dirty="0"/>
              <a:t>Determine correct parse sequence by using a “shortest stack” oracle which always prefers </a:t>
            </a:r>
            <a:r>
              <a:rPr lang="en-US" dirty="0" err="1"/>
              <a:t>LeftArc</a:t>
            </a:r>
            <a:r>
              <a:rPr lang="en-US" dirty="0"/>
              <a:t> over Shift.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30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3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029200"/>
          </a:xfrm>
        </p:spPr>
        <p:txBody>
          <a:bodyPr/>
          <a:lstStyle/>
          <a:p>
            <a:r>
              <a:rPr lang="en-US" dirty="0"/>
              <a:t>Training objective is to minimize the cross-entropy loss, plus a L2-regularization term: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Initialize word </a:t>
            </a:r>
            <a:r>
              <a:rPr lang="en-US" dirty="0" err="1"/>
              <a:t>embeddings</a:t>
            </a:r>
            <a:r>
              <a:rPr lang="en-US" dirty="0"/>
              <a:t> to precomputed values such as Word2Vec.</a:t>
            </a:r>
          </a:p>
          <a:p>
            <a:r>
              <a:rPr lang="en-US" dirty="0"/>
              <a:t>Use </a:t>
            </a:r>
            <a:r>
              <a:rPr lang="en-US" dirty="0" err="1"/>
              <a:t>AdaGrad</a:t>
            </a:r>
            <a:r>
              <a:rPr lang="en-US" dirty="0"/>
              <a:t> with dropout to compute model parameters that approximately minimize this objective.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31</a:t>
            </a:fld>
            <a:endParaRPr lang="en-US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9405" y="2388093"/>
            <a:ext cx="5449553" cy="123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05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</a:t>
            </a:r>
            <a:br>
              <a:rPr lang="en-US" dirty="0"/>
            </a:br>
            <a:r>
              <a:rPr lang="en-US" dirty="0"/>
              <a:t>for Dependency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6600"/>
                </a:solidFill>
              </a:rPr>
              <a:t>Unlabeled </a:t>
            </a:r>
            <a:r>
              <a:rPr lang="en-US" b="1" dirty="0" err="1">
                <a:solidFill>
                  <a:srgbClr val="006600"/>
                </a:solidFill>
              </a:rPr>
              <a:t>Atachment</a:t>
            </a:r>
            <a:r>
              <a:rPr lang="en-US" b="1" dirty="0">
                <a:solidFill>
                  <a:srgbClr val="006600"/>
                </a:solidFill>
              </a:rPr>
              <a:t> Score (UAS): </a:t>
            </a:r>
            <a:r>
              <a:rPr lang="en-US" dirty="0"/>
              <a:t>% of tokens for which a system has predicted the correct parent.</a:t>
            </a:r>
          </a:p>
          <a:p>
            <a:r>
              <a:rPr lang="en-US" b="1" dirty="0">
                <a:solidFill>
                  <a:srgbClr val="006600"/>
                </a:solidFill>
              </a:rPr>
              <a:t>Labeled </a:t>
            </a:r>
            <a:r>
              <a:rPr lang="en-US" b="1" dirty="0" err="1">
                <a:solidFill>
                  <a:srgbClr val="006600"/>
                </a:solidFill>
              </a:rPr>
              <a:t>Atachment</a:t>
            </a:r>
            <a:r>
              <a:rPr lang="en-US" b="1" dirty="0">
                <a:solidFill>
                  <a:srgbClr val="006600"/>
                </a:solidFill>
              </a:rPr>
              <a:t> Score (LAS): </a:t>
            </a:r>
            <a:r>
              <a:rPr lang="en-US" dirty="0"/>
              <a:t>% of tokens for which a system has predicted the correct parent with the correct arc label.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32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327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Results on Penn WSJ Treebank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33</a:t>
            </a:fld>
            <a:endParaRPr lang="en-US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9026" y="1951645"/>
            <a:ext cx="6416508" cy="34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54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783" y="1371600"/>
            <a:ext cx="8083117" cy="4687888"/>
          </a:xfrm>
        </p:spPr>
        <p:txBody>
          <a:bodyPr/>
          <a:lstStyle/>
          <a:p>
            <a:r>
              <a:rPr lang="en-US" dirty="0"/>
              <a:t>Shift-reduce parsing is an efficient and effective alternative to standard PCFG parsing.</a:t>
            </a:r>
          </a:p>
          <a:p>
            <a:r>
              <a:rPr lang="en-US" dirty="0"/>
              <a:t>Particularly effective for dependency parsing.</a:t>
            </a:r>
          </a:p>
          <a:p>
            <a:r>
              <a:rPr lang="en-US" dirty="0"/>
              <a:t>Models deterministic, left-to-right parsing that seems to characterize human parsing (therefore subject to garden paths).</a:t>
            </a:r>
          </a:p>
          <a:p>
            <a:r>
              <a:rPr lang="en-US" dirty="0"/>
              <a:t>Neural methods to select parse </a:t>
            </a:r>
            <a:r>
              <a:rPr lang="en-US"/>
              <a:t>operations give </a:t>
            </a:r>
            <a:r>
              <a:rPr lang="en-US" dirty="0"/>
              <a:t>state-of-the-art results.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34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026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“Bob eats pasta”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4</a:t>
            </a:fld>
            <a:endParaRPr lang="en-US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626" y="2518300"/>
            <a:ext cx="2686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Buffer: </a:t>
            </a:r>
            <a:r>
              <a:rPr lang="en-US" sz="2800" dirty="0"/>
              <a:t>eats pasta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9587" y="25183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Stack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585061" y="1607140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Action: </a:t>
            </a:r>
            <a:r>
              <a:rPr lang="en-US" sz="2800" dirty="0">
                <a:solidFill>
                  <a:srgbClr val="006600"/>
                </a:solidFill>
              </a:rPr>
              <a:t>Shift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4088" y="3041520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xmlns="" val="114377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“Bob eats pasta”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5</a:t>
            </a:fld>
            <a:endParaRPr lang="en-US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408" y="2482457"/>
            <a:ext cx="2686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Buffer: </a:t>
            </a:r>
            <a:r>
              <a:rPr lang="en-US" sz="2800" dirty="0" smtClean="0"/>
              <a:t>eats pasta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199587" y="25183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Stack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917409" y="1607140"/>
            <a:ext cx="4819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Action: </a:t>
            </a:r>
            <a:r>
              <a:rPr lang="en-US" sz="2800" dirty="0">
                <a:solidFill>
                  <a:srgbClr val="006600"/>
                </a:solidFill>
              </a:rPr>
              <a:t>Reduce(Bob </a:t>
            </a:r>
            <a:r>
              <a:rPr lang="en-US" sz="2800" dirty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sz="2800" dirty="0">
                <a:solidFill>
                  <a:srgbClr val="006600"/>
                </a:solidFill>
              </a:rPr>
              <a:t> NP)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7199" y="3091826"/>
            <a:ext cx="164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(NP Bob)</a:t>
            </a:r>
          </a:p>
        </p:txBody>
      </p:sp>
    </p:spTree>
    <p:extLst>
      <p:ext uri="{BB962C8B-B14F-4D97-AF65-F5344CB8AC3E}">
        <p14:creationId xmlns:p14="http://schemas.microsoft.com/office/powerpoint/2010/main" xmlns="" val="37760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“Bob eats pasta”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6</a:t>
            </a:fld>
            <a:endParaRPr lang="en-US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351" y="2447278"/>
            <a:ext cx="204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Buffer: </a:t>
            </a:r>
            <a:r>
              <a:rPr lang="en-US" sz="2800" dirty="0"/>
              <a:t>pasta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9587" y="25183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Stack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917410" y="1607140"/>
            <a:ext cx="338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Action: </a:t>
            </a:r>
            <a:r>
              <a:rPr lang="en-US" sz="2800" dirty="0">
                <a:solidFill>
                  <a:srgbClr val="006600"/>
                </a:solidFill>
              </a:rPr>
              <a:t>Shift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74928" y="3041520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eats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8170" y="3478005"/>
            <a:ext cx="164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(NP Bob)</a:t>
            </a:r>
          </a:p>
        </p:txBody>
      </p:sp>
    </p:spTree>
    <p:extLst>
      <p:ext uri="{BB962C8B-B14F-4D97-AF65-F5344CB8AC3E}">
        <p14:creationId xmlns:p14="http://schemas.microsoft.com/office/powerpoint/2010/main" xmlns="" val="10883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“Bob eats pasta”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7</a:t>
            </a:fld>
            <a:endParaRPr lang="en-US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402" y="2518300"/>
            <a:ext cx="2040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Buffer: </a:t>
            </a:r>
            <a:r>
              <a:rPr lang="en-US" sz="2800" dirty="0"/>
              <a:t>pasta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9587" y="25183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Stack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917410" y="1607140"/>
            <a:ext cx="453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Action: </a:t>
            </a:r>
            <a:r>
              <a:rPr lang="en-US" sz="2800" dirty="0">
                <a:solidFill>
                  <a:srgbClr val="006600"/>
                </a:solidFill>
              </a:rPr>
              <a:t>Reduce(eats </a:t>
            </a:r>
            <a:r>
              <a:rPr lang="en-US" sz="2800" dirty="0">
                <a:solidFill>
                  <a:srgbClr val="006600"/>
                </a:solidFill>
                <a:sym typeface="Symbol" panose="05050102010706020507" pitchFamily="18" charset="2"/>
              </a:rPr>
              <a:t></a:t>
            </a:r>
            <a:r>
              <a:rPr lang="en-US" sz="2800" dirty="0">
                <a:solidFill>
                  <a:srgbClr val="006600"/>
                </a:solidFill>
              </a:rPr>
              <a:t>VB)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0554" y="3041520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(VB eats)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8170" y="3478005"/>
            <a:ext cx="164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(NP Bob)</a:t>
            </a:r>
          </a:p>
        </p:txBody>
      </p:sp>
    </p:spTree>
    <p:extLst>
      <p:ext uri="{BB962C8B-B14F-4D97-AF65-F5344CB8AC3E}">
        <p14:creationId xmlns:p14="http://schemas.microsoft.com/office/powerpoint/2010/main" xmlns="" val="24110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“Bob eats pasta”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8</a:t>
            </a:fld>
            <a:endParaRPr lang="en-US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593" y="2447279"/>
            <a:ext cx="1305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Buffer: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199587" y="25183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Stack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306522" y="1615737"/>
            <a:ext cx="453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Action: </a:t>
            </a:r>
            <a:r>
              <a:rPr lang="en-US" sz="2800" dirty="0">
                <a:solidFill>
                  <a:srgbClr val="006600"/>
                </a:solidFill>
              </a:rPr>
              <a:t>Shift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11727" y="3510557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(VB eats)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9343" y="3947042"/>
            <a:ext cx="164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(NP Bob)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31328" y="3041520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pasta</a:t>
            </a:r>
          </a:p>
        </p:txBody>
      </p:sp>
    </p:spTree>
    <p:extLst>
      <p:ext uri="{BB962C8B-B14F-4D97-AF65-F5344CB8AC3E}">
        <p14:creationId xmlns:p14="http://schemas.microsoft.com/office/powerpoint/2010/main" xmlns="" val="13909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Parse of</a:t>
            </a:r>
            <a:br>
              <a:rPr lang="en-US" dirty="0"/>
            </a:br>
            <a:r>
              <a:rPr lang="en-US" dirty="0"/>
              <a:t>“Bob eats pasta”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9</a:t>
            </a:fld>
            <a:endParaRPr lang="en-US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644" y="2518300"/>
            <a:ext cx="1305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Buffer: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199587" y="25183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Stack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243869" y="1626627"/>
            <a:ext cx="453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Action: </a:t>
            </a:r>
            <a:r>
              <a:rPr lang="en-US" sz="2800" dirty="0">
                <a:solidFill>
                  <a:srgbClr val="006600"/>
                </a:solidFill>
              </a:rPr>
              <a:t>Reduce(pasta </a:t>
            </a:r>
            <a:r>
              <a:rPr lang="en-US" sz="2800" dirty="0">
                <a:solidFill>
                  <a:srgbClr val="006600"/>
                </a:solidFill>
                <a:sym typeface="Symbol" panose="05050102010706020507" pitchFamily="18" charset="2"/>
              </a:rPr>
              <a:t> NP</a:t>
            </a:r>
            <a:r>
              <a:rPr lang="en-US" sz="2800" dirty="0">
                <a:solidFill>
                  <a:srgbClr val="006600"/>
                </a:solidFill>
              </a:rPr>
              <a:t>)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endParaRPr lang="en-US" sz="2800" dirty="0">
              <a:solidFill>
                <a:srgbClr val="00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1727" y="3510557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(VB eats)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9343" y="3947042"/>
            <a:ext cx="164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(NP Bob)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2857" y="3041520"/>
            <a:ext cx="1787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(NP pasta)</a:t>
            </a:r>
          </a:p>
        </p:txBody>
      </p:sp>
    </p:spTree>
    <p:extLst>
      <p:ext uri="{BB962C8B-B14F-4D97-AF65-F5344CB8AC3E}">
        <p14:creationId xmlns:p14="http://schemas.microsoft.com/office/powerpoint/2010/main" xmlns="" val="307742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Documents\Powerpoint\IR Course\models.ppt</Template>
  <TotalTime>14852</TotalTime>
  <Words>1143</Words>
  <Application>Microsoft Office PowerPoint</Application>
  <PresentationFormat>On-screen Show (4:3)</PresentationFormat>
  <Paragraphs>226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models</vt:lpstr>
      <vt:lpstr>CS 388: Natural Language Processing: Neural Shift-Reduce  Dependency Parsing</vt:lpstr>
      <vt:lpstr>Shift Reduce Parser</vt:lpstr>
      <vt:lpstr>Sample Parse of “Bob eats pasta”</vt:lpstr>
      <vt:lpstr>Sample Parse of “Bob eats pasta”</vt:lpstr>
      <vt:lpstr>Sample Parse of “Bob eats pasta”</vt:lpstr>
      <vt:lpstr>Sample Parse of “Bob eats pasta”</vt:lpstr>
      <vt:lpstr>Sample Parse of “Bob eats pasta”</vt:lpstr>
      <vt:lpstr>Sample Parse of “Bob eats pasta”</vt:lpstr>
      <vt:lpstr>Sample Parse of “Bob eats pasta”</vt:lpstr>
      <vt:lpstr>Sample Parse of “Bob eats pasta”</vt:lpstr>
      <vt:lpstr>Sample Parse of “Bob eats pasta”</vt:lpstr>
      <vt:lpstr>Shift Reduce Parsing</vt:lpstr>
      <vt:lpstr>Shift-Reduce Dependency Parser</vt:lpstr>
      <vt:lpstr>Arc-Standard System (Nivre, 2004)</vt:lpstr>
      <vt:lpstr>Arc Standard Actions</vt:lpstr>
      <vt:lpstr>Sample Parse of “He has good control”</vt:lpstr>
      <vt:lpstr>Sample Parse of “He has good control”</vt:lpstr>
      <vt:lpstr>Sample Parse of “He has good control”</vt:lpstr>
      <vt:lpstr>Sample Parse of “He has good control”</vt:lpstr>
      <vt:lpstr>Sample Parse of “He has good control”</vt:lpstr>
      <vt:lpstr>Sample Parse of “He has good control”</vt:lpstr>
      <vt:lpstr>Sample Parse of “He has good control”</vt:lpstr>
      <vt:lpstr>Sample Parse of “He has good control”</vt:lpstr>
      <vt:lpstr>Sample Parse of “He has good control”</vt:lpstr>
      <vt:lpstr>Stanford Neural Dependency Parser (Chen and Manning, 2014)</vt:lpstr>
      <vt:lpstr>Neural Architecture</vt:lpstr>
      <vt:lpstr>Context Features Used (rc = right-child, lc=left-child)</vt:lpstr>
      <vt:lpstr>Input Embeddings</vt:lpstr>
      <vt:lpstr>Cube Activation Function</vt:lpstr>
      <vt:lpstr>Training Data</vt:lpstr>
      <vt:lpstr>Training Algorithm</vt:lpstr>
      <vt:lpstr>Evaluation Metrics  for Dependency Parsing</vt:lpstr>
      <vt:lpstr>Sample Results on Penn WSJ Treebank </vt:lpstr>
      <vt:lpstr>Conclusions</vt:lpstr>
    </vt:vector>
  </TitlesOfParts>
  <Company>University of Texas at Austin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Retrieval and Web Search</dc:title>
  <dc:creator>Raymond Mooney</dc:creator>
  <cp:lastModifiedBy>mooney</cp:lastModifiedBy>
  <cp:revision>368</cp:revision>
  <cp:lastPrinted>1601-01-01T00:00:00Z</cp:lastPrinted>
  <dcterms:created xsi:type="dcterms:W3CDTF">2001-05-20T22:11:52Z</dcterms:created>
  <dcterms:modified xsi:type="dcterms:W3CDTF">2017-03-17T18:52:50Z</dcterms:modified>
</cp:coreProperties>
</file>