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67" r:id="rId3"/>
  </p:sldMasterIdLst>
  <p:sldIdLst>
    <p:sldId id="256" r:id="rId4"/>
    <p:sldId id="26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1" r:id="rId21"/>
    <p:sldId id="282" r:id="rId22"/>
    <p:sldId id="284" r:id="rId23"/>
    <p:sldId id="273" r:id="rId24"/>
    <p:sldId id="274" r:id="rId25"/>
    <p:sldId id="275" r:id="rId26"/>
    <p:sldId id="276" r:id="rId27"/>
    <p:sldId id="277" r:id="rId28"/>
    <p:sldId id="288" r:id="rId29"/>
    <p:sldId id="289" r:id="rId30"/>
    <p:sldId id="278" r:id="rId31"/>
    <p:sldId id="279" r:id="rId32"/>
    <p:sldId id="285" r:id="rId33"/>
    <p:sldId id="286" r:id="rId34"/>
    <p:sldId id="287" r:id="rId35"/>
    <p:sldId id="280" r:id="rId36"/>
  </p:sldIdLst>
  <p:sldSz cx="9144000" cy="6858000" type="screen4x3"/>
  <p:notesSz cx="6858000" cy="91170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DA5-CBE6-40FC-9526-448B1ED72192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5BFE-129C-4751-BC00-4D5962D9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7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5E5D0-8946-4035-B2BC-8B5DF63388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8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4B1AB6-1DF2-409F-98D3-FFFF000989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3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06E2FA-7AEC-4AEC-9C53-FEF2FACE899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1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EC8F0-D6BF-4EAB-A2A2-97EB126E0B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E42B0-8F7C-4C29-9921-D688E7982B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58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59D4A-7844-4DF2-9DCA-D04C20EF44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80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3AB51-04F5-4AE9-AD18-D2D6F81971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79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A8E5-4C00-474F-B278-686712ED2E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35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270C5-9A00-4523-BCD7-D9E50C4F44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32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761A4-20F8-474E-9DEC-7FE8C27245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8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01AF4D-3C64-4166-BEC1-A7C5054E6E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9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14A46-7040-4004-881E-ED4AC6E8DC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68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FAE1F-F502-42AF-BE7F-9DB011BFA8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52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A0FE5-03E5-4BC9-8082-330BC249D2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09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09541-434D-4E8E-AC9B-D8C152FF37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29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85024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F20594-50F8-4305-B380-CCD2775D852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1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989D40-E938-40E5-BBB3-7B7E6BB92B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B6389E-9A70-4647-A346-39EF9AEFAC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7EFF6A-008A-420A-BCFB-6368939602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F48BF0-44FC-4EF1-80D6-93BDCE4A3D6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7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3D539E-A657-4056-93BA-098FB41BE0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360AF0-02C6-423E-AC03-A8A8CC38B2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1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0DA5-CBE6-40FC-9526-448B1ED72192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95BFE-129C-4751-BC00-4D5962D9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Second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 smtClean="0">
                <a:solidFill>
                  <a:srgbClr val="FF9933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i="1">
              <a:solidFill>
                <a:srgbClr val="000000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latin typeface="Helvetic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9FF31E-6E23-44B4-B8F5-AD614187691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 i="0" smtClean="0">
                <a:solidFill>
                  <a:srgbClr val="CC6600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3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Second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9933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230405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16B067-0D67-432E-9BEA-0B8E2CC9E86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2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Vector-Space (Distributional)</a:t>
            </a:r>
            <a:br>
              <a:rPr lang="en-US" sz="4000"/>
            </a:br>
            <a:r>
              <a:rPr lang="en-US" sz="4000"/>
              <a:t>Lexical Semantics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4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Vector-Space (Distributional)</a:t>
            </a:r>
            <a:br>
              <a:rPr lang="en-US" dirty="0"/>
            </a:br>
            <a:r>
              <a:rPr lang="en-US" dirty="0"/>
              <a:t>Lexical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518" y="1371600"/>
            <a:ext cx="7988643" cy="4687888"/>
          </a:xfrm>
        </p:spPr>
        <p:txBody>
          <a:bodyPr/>
          <a:lstStyle/>
          <a:p>
            <a:r>
              <a:rPr lang="en-US" dirty="0"/>
              <a:t>Represent word meanings as points (vectors) in a (high-dimensional) Euclidian space.</a:t>
            </a:r>
          </a:p>
          <a:p>
            <a:r>
              <a:rPr lang="en-US" dirty="0"/>
              <a:t>Dimensions encode aspects of the context in which the word appears (e.g. how often it co-occurs with another specific word).</a:t>
            </a:r>
          </a:p>
          <a:p>
            <a:pPr lvl="1"/>
            <a:r>
              <a:rPr lang="en-US" dirty="0"/>
              <a:t>“You will know a word by the company that it keeps.”  (J.R. Firth, 1957)</a:t>
            </a:r>
          </a:p>
          <a:p>
            <a:r>
              <a:rPr lang="en-US" dirty="0"/>
              <a:t>Semantic similarity defined as distance between points in this semantic space.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7567E9-EBB8-4FD5-BBD5-A58698DCC6D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494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Lexical Vector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7567E9-EBB8-4FD5-BBD5-A58698DCC6D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606378" y="1779373"/>
            <a:ext cx="8238" cy="42836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606378" y="6071286"/>
            <a:ext cx="6557319" cy="247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883243" y="348460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dog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9502" y="374821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cat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25577" y="4753232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man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48928" y="4563761"/>
            <a:ext cx="939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woman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0584" y="2677298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bottle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89125" y="2767914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cup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39697" y="3426940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water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96216" y="4670854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rock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77946" y="4085968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computer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45924" y="4341341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robot</a:t>
            </a:r>
          </a:p>
        </p:txBody>
      </p:sp>
    </p:spTree>
    <p:extLst>
      <p:ext uri="{BB962C8B-B14F-4D97-AF65-F5344CB8AC3E}">
        <p14:creationId xmlns:p14="http://schemas.microsoft.com/office/powerpoint/2010/main" val="48619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Word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4687888"/>
          </a:xfrm>
        </p:spPr>
        <p:txBody>
          <a:bodyPr/>
          <a:lstStyle/>
          <a:p>
            <a:r>
              <a:rPr lang="en-US" dirty="0"/>
              <a:t>For a given target word, </a:t>
            </a:r>
            <a:r>
              <a:rPr lang="en-US" i="1" dirty="0"/>
              <a:t>w</a:t>
            </a:r>
            <a:r>
              <a:rPr lang="en-US" dirty="0"/>
              <a:t>, create a bag-of-words “document” of all of the words that co-occur with the target word in a large corpus.</a:t>
            </a:r>
          </a:p>
          <a:p>
            <a:pPr lvl="1"/>
            <a:r>
              <a:rPr lang="en-US" dirty="0"/>
              <a:t>Window of </a:t>
            </a:r>
            <a:r>
              <a:rPr lang="en-US" i="1" dirty="0"/>
              <a:t>k</a:t>
            </a:r>
            <a:r>
              <a:rPr lang="en-US" dirty="0"/>
              <a:t> words on either side.</a:t>
            </a:r>
          </a:p>
          <a:p>
            <a:pPr lvl="1"/>
            <a:r>
              <a:rPr lang="en-US" dirty="0"/>
              <a:t>All words in the sentence, paragraph, or document.</a:t>
            </a:r>
          </a:p>
          <a:p>
            <a:r>
              <a:rPr lang="en-US" dirty="0"/>
              <a:t>For each word, create a (</a:t>
            </a:r>
            <a:r>
              <a:rPr lang="en-US" dirty="0" err="1"/>
              <a:t>tf-idf</a:t>
            </a:r>
            <a:r>
              <a:rPr lang="en-US" dirty="0"/>
              <a:t> weighted) vector from the “document” for that word.</a:t>
            </a:r>
          </a:p>
          <a:p>
            <a:r>
              <a:rPr lang="en-US" dirty="0"/>
              <a:t>Compute semantic relatedness of words as the cosine similarity of their vectors.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450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Contextual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syntax to move beyond simple bag-of-words features.</a:t>
            </a:r>
          </a:p>
          <a:p>
            <a:r>
              <a:rPr lang="en-US" dirty="0"/>
              <a:t>Produced typed (edge-labeled) dependency parses for each sentence in a large corpus.</a:t>
            </a:r>
          </a:p>
          <a:p>
            <a:r>
              <a:rPr lang="en-US" dirty="0"/>
              <a:t>For each target word, produce features for it having specific dependency links to specific other words (e.g. </a:t>
            </a:r>
            <a:r>
              <a:rPr lang="en-US" dirty="0" err="1"/>
              <a:t>subj</a:t>
            </a:r>
            <a:r>
              <a:rPr lang="en-US" dirty="0"/>
              <a:t>=dog, </a:t>
            </a:r>
            <a:r>
              <a:rPr lang="en-US" dirty="0" err="1"/>
              <a:t>obj</a:t>
            </a:r>
            <a:r>
              <a:rPr lang="en-US" dirty="0"/>
              <a:t>=food, mod=red)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695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71600"/>
                <a:ext cx="7772400" cy="1676400"/>
              </a:xfrm>
            </p:spPr>
            <p:txBody>
              <a:bodyPr/>
              <a:lstStyle/>
              <a:p>
                <a:r>
                  <a:rPr lang="en-US" dirty="0">
                    <a:latin typeface="Cambria Math"/>
                  </a:rPr>
                  <a:t>Replace TF-IDF with other feature weights.</a:t>
                </a:r>
                <a:endParaRPr lang="en-US" b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 err="1"/>
                  <a:t>Pointwise</a:t>
                </a:r>
                <a:r>
                  <a:rPr lang="en-US" i="1" dirty="0"/>
                  <a:t> mutual information </a:t>
                </a:r>
                <a:r>
                  <a:rPr lang="en-US" dirty="0"/>
                  <a:t>(PMI) between target word, </a:t>
                </a:r>
                <a:r>
                  <a:rPr lang="en-US" i="1" dirty="0"/>
                  <a:t>w</a:t>
                </a:r>
                <a:r>
                  <a:rPr lang="en-US" dirty="0"/>
                  <a:t>, and the given feature, </a:t>
                </a:r>
                <a:r>
                  <a:rPr lang="en-US" i="1" dirty="0"/>
                  <a:t>f</a:t>
                </a:r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71600"/>
                <a:ext cx="7772400" cy="1676400"/>
              </a:xfrm>
              <a:blipFill rotWithShape="1">
                <a:blip r:embed="rId2"/>
                <a:stretch>
                  <a:fillRect l="-1961" t="-4727" b="-68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96291" y="4267200"/>
                <a:ext cx="5735782" cy="1279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𝑃𝑀𝐼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𝑙𝑜𝑔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291" y="4267200"/>
                <a:ext cx="5735782" cy="12791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14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687888"/>
          </a:xfrm>
        </p:spPr>
        <p:txBody>
          <a:bodyPr/>
          <a:lstStyle/>
          <a:p>
            <a:r>
              <a:rPr lang="en-US" dirty="0"/>
              <a:t>Word-based features result in extremely high-dimensional spaces that can easily result in over-fitting.</a:t>
            </a:r>
          </a:p>
          <a:p>
            <a:r>
              <a:rPr lang="en-US" dirty="0"/>
              <a:t>Reduce the dimensionality of the space by using various mathematical techniques to create a smaller set of </a:t>
            </a:r>
            <a:r>
              <a:rPr lang="en-US" i="1" dirty="0"/>
              <a:t>k</a:t>
            </a:r>
            <a:r>
              <a:rPr lang="en-US" dirty="0"/>
              <a:t> new dimensions that most account for the variance in the data.</a:t>
            </a:r>
          </a:p>
          <a:p>
            <a:pPr lvl="1"/>
            <a:r>
              <a:rPr lang="en-US" dirty="0"/>
              <a:t>Singular Value Decomposition (SVD) used in Latent Semantic Analysis (LSA)</a:t>
            </a:r>
          </a:p>
          <a:p>
            <a:pPr lvl="1"/>
            <a:r>
              <a:rPr lang="en-US" dirty="0"/>
              <a:t>Principle Component Analysis (PCA)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110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Dimensionality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19200" y="1676400"/>
            <a:ext cx="0" cy="411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19200" y="5791200"/>
            <a:ext cx="6172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362200" y="45720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8509" y="42672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09900" y="453043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07773" y="4038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5200" y="365413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12227" y="376150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86200" y="4114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78827" y="30480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85309" y="463780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45627" y="3276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02281" y="31242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34000" y="361603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40036" y="27432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62600" y="293023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24600" y="19050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67400" y="23622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48400" y="273627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18564" y="2400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22918" y="19812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517467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24645" y="525433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219200" y="1676400"/>
            <a:ext cx="5943600" cy="411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 flipV="1">
            <a:off x="1219200" y="1676400"/>
            <a:ext cx="5943600" cy="411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Dimensionality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19200" y="1676400"/>
            <a:ext cx="0" cy="411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19200" y="5791200"/>
            <a:ext cx="6172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84942" y="4838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87806" y="45559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74181" y="45178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86571" y="4235378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02627" y="4000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29100" y="364136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78827" y="39624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370414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29000" y="419965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07527" y="3238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72000" y="34290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76800" y="3162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29441" y="294473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10200" y="28161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77000" y="20574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05500" y="2466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19800" y="2400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24600" y="2209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06898" y="194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0256" y="514869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40181" y="459970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895600"/>
            <a:ext cx="3276600" cy="3908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Word2Vec</a:t>
            </a:r>
            <a:br>
              <a:rPr lang="en-US" dirty="0"/>
            </a:br>
            <a:r>
              <a:rPr lang="en-US" sz="3200" dirty="0">
                <a:solidFill>
                  <a:srgbClr val="006600"/>
                </a:solidFill>
              </a:rPr>
              <a:t>(</a:t>
            </a:r>
            <a:r>
              <a:rPr lang="en-US" sz="3200" dirty="0" err="1">
                <a:solidFill>
                  <a:srgbClr val="006600"/>
                </a:solidFill>
              </a:rPr>
              <a:t>Mikolov</a:t>
            </a:r>
            <a:r>
              <a:rPr lang="en-US" sz="3200" dirty="0">
                <a:solidFill>
                  <a:srgbClr val="006600"/>
                </a:solidFill>
              </a:rPr>
              <a:t> et al., 2013)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600200"/>
          </a:xfrm>
        </p:spPr>
        <p:txBody>
          <a:bodyPr/>
          <a:lstStyle/>
          <a:p>
            <a:r>
              <a:rPr lang="en-US" dirty="0"/>
              <a:t>Learn an “embedding” of words that supports effective prediction of surrounding “skip gram” of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3522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Word2Vec</a:t>
            </a:r>
            <a:br>
              <a:rPr lang="en-US" dirty="0"/>
            </a:br>
            <a:r>
              <a:rPr lang="en-US" dirty="0"/>
              <a:t>Network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Screen Shot 2016-11-16 at 7.21.01 PM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765392" y="2133600"/>
            <a:ext cx="7613216" cy="415448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4724400" y="5029200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Softmax</a:t>
            </a:r>
            <a:r>
              <a:rPr lang="en-US" sz="2000" b="1" dirty="0"/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127006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42A3CF9-CD27-4950-A284-2D6D8FA33685}" type="slidenum">
              <a:rPr lang="en-US" sz="1200" i="0">
                <a:solidFill>
                  <a:srgbClr val="000000"/>
                </a:solidFill>
                <a:latin typeface="Helvetica" pitchFamily="34" charset="0"/>
              </a:rPr>
              <a:pPr eaLnBrk="1" hangingPunct="1"/>
              <a:t>2</a:t>
            </a:fld>
            <a:endParaRPr lang="en-US" sz="1200" i="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Information Retrieval System</a:t>
            </a:r>
          </a:p>
        </p:txBody>
      </p:sp>
      <p:pic>
        <p:nvPicPr>
          <p:cNvPr id="37895" name="Picture 7" descr="C:\Program Files\MSOffice\Clipart\Popular\amconfu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931863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3962400" y="3352800"/>
            <a:ext cx="2057400" cy="1066800"/>
          </a:xfrm>
          <a:prstGeom prst="rect">
            <a:avLst/>
          </a:prstGeom>
          <a:solidFill>
            <a:srgbClr val="98ED87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8ED87"/>
            </a:extrusionClr>
          </a:sp3d>
        </p:spPr>
        <p:txBody>
          <a:bodyPr wrap="none" anchor="ctr">
            <a:flatTx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IR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System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828800" y="3505200"/>
            <a:ext cx="2133600" cy="914400"/>
            <a:chOff x="1152" y="2208"/>
            <a:chExt cx="1344" cy="576"/>
          </a:xfrm>
        </p:grpSpPr>
        <p:sp>
          <p:nvSpPr>
            <p:cNvPr id="16400" name="AutoShape 8"/>
            <p:cNvSpPr>
              <a:spLocks noChangeArrowheads="1"/>
            </p:cNvSpPr>
            <p:nvPr/>
          </p:nvSpPr>
          <p:spPr bwMode="auto">
            <a:xfrm>
              <a:off x="1152" y="2208"/>
              <a:ext cx="816" cy="576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solidFill>
              <a:srgbClr val="11DBD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6401" name="Rectangle 9"/>
            <p:cNvSpPr>
              <a:spLocks noChangeArrowheads="1"/>
            </p:cNvSpPr>
            <p:nvPr/>
          </p:nvSpPr>
          <p:spPr bwMode="auto">
            <a:xfrm>
              <a:off x="1248" y="2256"/>
              <a:ext cx="596" cy="518"/>
            </a:xfrm>
            <a:prstGeom prst="rect">
              <a:avLst/>
            </a:prstGeom>
            <a:solidFill>
              <a:srgbClr val="11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Query String</a:t>
              </a:r>
            </a:p>
          </p:txBody>
        </p:sp>
        <p:sp>
          <p:nvSpPr>
            <p:cNvPr id="16402" name="Line 13"/>
            <p:cNvSpPr>
              <a:spLocks noChangeShapeType="1"/>
            </p:cNvSpPr>
            <p:nvPr/>
          </p:nvSpPr>
          <p:spPr bwMode="auto">
            <a:xfrm>
              <a:off x="1968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i="1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114800" y="1981200"/>
            <a:ext cx="2749550" cy="1371600"/>
            <a:chOff x="2592" y="1248"/>
            <a:chExt cx="1732" cy="864"/>
          </a:xfrm>
        </p:grpSpPr>
        <p:sp>
          <p:nvSpPr>
            <p:cNvPr id="16397" name="Oval 5"/>
            <p:cNvSpPr>
              <a:spLocks noChangeArrowheads="1"/>
            </p:cNvSpPr>
            <p:nvPr/>
          </p:nvSpPr>
          <p:spPr bwMode="auto">
            <a:xfrm>
              <a:off x="2592" y="1248"/>
              <a:ext cx="1056" cy="576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Document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corpus</a:t>
              </a:r>
            </a:p>
          </p:txBody>
        </p:sp>
        <p:sp>
          <p:nvSpPr>
            <p:cNvPr id="16398" name="Line 12"/>
            <p:cNvSpPr>
              <a:spLocks noChangeShapeType="1"/>
            </p:cNvSpPr>
            <p:nvPr/>
          </p:nvSpPr>
          <p:spPr bwMode="auto">
            <a:xfrm>
              <a:off x="3120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i="1">
                <a:solidFill>
                  <a:srgbClr val="000000"/>
                </a:solidFill>
              </a:endParaRPr>
            </a:p>
          </p:txBody>
        </p:sp>
        <p:pic>
          <p:nvPicPr>
            <p:cNvPr id="16399" name="Picture 15" descr="c:\Program Files\Common Files\Microsoft Shared\Clipart\cagcat50\bs00554_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248"/>
              <a:ext cx="628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114800" y="4419600"/>
            <a:ext cx="3429000" cy="1955800"/>
            <a:chOff x="2592" y="2784"/>
            <a:chExt cx="2160" cy="1232"/>
          </a:xfrm>
        </p:grpSpPr>
        <p:sp>
          <p:nvSpPr>
            <p:cNvPr id="16393" name="Oval 14"/>
            <p:cNvSpPr>
              <a:spLocks noChangeArrowheads="1"/>
            </p:cNvSpPr>
            <p:nvPr/>
          </p:nvSpPr>
          <p:spPr bwMode="auto">
            <a:xfrm>
              <a:off x="2592" y="3216"/>
              <a:ext cx="1104" cy="576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Ranked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Documents</a:t>
              </a:r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3120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i="1">
                <a:solidFill>
                  <a:srgbClr val="000000"/>
                </a:solidFill>
              </a:endParaRPr>
            </a:p>
          </p:txBody>
        </p:sp>
        <p:sp>
          <p:nvSpPr>
            <p:cNvPr id="16395" name="Rectangle 18"/>
            <p:cNvSpPr>
              <a:spLocks noChangeArrowheads="1"/>
            </p:cNvSpPr>
            <p:nvPr/>
          </p:nvSpPr>
          <p:spPr bwMode="auto">
            <a:xfrm>
              <a:off x="3984" y="2976"/>
              <a:ext cx="768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6396" name="Text Box 20"/>
            <p:cNvSpPr txBox="1">
              <a:spLocks noChangeArrowheads="1"/>
            </p:cNvSpPr>
            <p:nvPr/>
          </p:nvSpPr>
          <p:spPr bwMode="auto">
            <a:xfrm>
              <a:off x="4070" y="3015"/>
              <a:ext cx="521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sz="1600" i="1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i="0">
                  <a:solidFill>
                    <a:srgbClr val="000000"/>
                  </a:solidFill>
                </a:rPr>
                <a:t>1. Doc1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i="0">
                  <a:solidFill>
                    <a:srgbClr val="000000"/>
                  </a:solidFill>
                </a:rPr>
                <a:t>2. Doc2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i="0">
                  <a:solidFill>
                    <a:srgbClr val="000000"/>
                  </a:solidFill>
                </a:rPr>
                <a:t>3. Doc3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i="0">
                  <a:solidFill>
                    <a:srgbClr val="000000"/>
                  </a:solidFill>
                </a:rPr>
                <a:t>    .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i="0">
                  <a:solidFill>
                    <a:srgbClr val="000000"/>
                  </a:solidFill>
                </a:rPr>
                <a:t>    .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800" i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03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6353"/>
            <a:ext cx="7772400" cy="4687888"/>
          </a:xfrm>
        </p:spPr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classifier predicts surrounding words from a word embedding.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 to maximize the probability of skip-gram 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1" y="2667000"/>
            <a:ext cx="5029200" cy="1029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0664" y="5029200"/>
            <a:ext cx="6174054" cy="11286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46782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Vector-Space </a:t>
            </a:r>
            <a:br>
              <a:rPr lang="en-US" dirty="0"/>
            </a:br>
            <a:r>
              <a:rPr lang="en-US" dirty="0"/>
              <a:t>Lexical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humans rate the semantic similarity of a large set of word pairs.</a:t>
            </a:r>
          </a:p>
          <a:p>
            <a:pPr lvl="1"/>
            <a:r>
              <a:rPr lang="en-US" dirty="0"/>
              <a:t>(dog, canine): 10; (dog, cat): 7; (dog, carrot): 3; (dog, knife): 1</a:t>
            </a:r>
          </a:p>
          <a:p>
            <a:r>
              <a:rPr lang="en-US" dirty="0"/>
              <a:t>Compute vector-space similarity of each pair.</a:t>
            </a:r>
          </a:p>
          <a:p>
            <a:r>
              <a:rPr lang="en-US" dirty="0"/>
              <a:t>Compute correlation coefficient (Pearson or Spearman) between human and machine ratings.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981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TOEFL Synonymy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LSA shown to be able to pass TOEFL synonymy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7" t="13492" r="34953" b="52083"/>
          <a:stretch/>
        </p:blipFill>
        <p:spPr bwMode="auto">
          <a:xfrm>
            <a:off x="1295400" y="2514600"/>
            <a:ext cx="5413828" cy="309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47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Vector-Space </a:t>
            </a:r>
            <a:br>
              <a:rPr lang="en-US" dirty="0"/>
            </a:br>
            <a:r>
              <a:rPr lang="en-US" dirty="0"/>
              <a:t>Word Sense Induction (WSI)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772400" cy="4687888"/>
          </a:xfrm>
        </p:spPr>
        <p:txBody>
          <a:bodyPr/>
          <a:lstStyle/>
          <a:p>
            <a:r>
              <a:rPr lang="en-US" dirty="0"/>
              <a:t>Create a context-vector for </a:t>
            </a:r>
            <a:r>
              <a:rPr lang="en-US" b="1" i="1" dirty="0"/>
              <a:t>each individual occurrence</a:t>
            </a:r>
            <a:r>
              <a:rPr lang="en-US" dirty="0"/>
              <a:t> of the target word, </a:t>
            </a:r>
            <a:r>
              <a:rPr lang="en-US" i="1" dirty="0"/>
              <a:t>w</a:t>
            </a:r>
            <a:r>
              <a:rPr lang="en-US" dirty="0"/>
              <a:t>.</a:t>
            </a:r>
          </a:p>
          <a:p>
            <a:r>
              <a:rPr lang="en-US" dirty="0"/>
              <a:t>Cluster these vectors into </a:t>
            </a:r>
            <a:r>
              <a:rPr lang="en-US" i="1" dirty="0"/>
              <a:t>k</a:t>
            </a:r>
            <a:r>
              <a:rPr lang="en-US" dirty="0"/>
              <a:t> groups.</a:t>
            </a:r>
          </a:p>
          <a:p>
            <a:r>
              <a:rPr lang="en-US" dirty="0"/>
              <a:t>Assume each group represents a “sense” of the word and compute a vector for this sense by taking the mean of each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9515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Word Sense Induction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19200" y="1676400"/>
            <a:ext cx="0" cy="411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19200" y="5791200"/>
            <a:ext cx="6172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057400" y="433647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05100" y="463780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29300" y="406284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34000" y="361603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62600" y="293023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720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517467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81300" y="525433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66900" y="163848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Occurrence vectors for “bat”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3238" y="3878179"/>
            <a:ext cx="105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99064" y="51077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29100" y="282177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64428" y="510777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wooden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79814" y="4923104"/>
            <a:ext cx="77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2757054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10200" y="343137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vampire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62600" y="4105686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99064" y="4367646"/>
            <a:ext cx="105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baseball</a:t>
            </a:r>
          </a:p>
        </p:txBody>
      </p:sp>
    </p:spTree>
    <p:extLst>
      <p:ext uri="{BB962C8B-B14F-4D97-AF65-F5344CB8AC3E}">
        <p14:creationId xmlns:p14="http://schemas.microsoft.com/office/powerpoint/2010/main" val="3923693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Word Sense Induction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19200" y="1676400"/>
            <a:ext cx="0" cy="411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19200" y="5791200"/>
            <a:ext cx="6172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057400" y="433647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05100" y="463780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29300" y="4062845"/>
            <a:ext cx="76200" cy="76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34000" y="3616036"/>
            <a:ext cx="76200" cy="76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62600" y="2930236"/>
            <a:ext cx="76200" cy="76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72000" y="3200400"/>
            <a:ext cx="76200" cy="76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517467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81300" y="525433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66900" y="163848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Occurrence vectors for “bat”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3238" y="3878179"/>
            <a:ext cx="105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99064" y="51077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29100" y="282177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91429" y="507601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wooden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79814" y="4923104"/>
            <a:ext cx="77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2757054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10200" y="343137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vampire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62600" y="4105686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99064" y="4367646"/>
            <a:ext cx="105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baseball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5881" y="4714009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40417" y="3191102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8568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Sense and Vector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209800"/>
          </a:xfrm>
        </p:spPr>
        <p:txBody>
          <a:bodyPr/>
          <a:lstStyle/>
          <a:p>
            <a:r>
              <a:rPr lang="en-US" dirty="0"/>
              <a:t>Having one vector per word ignores the impact of homonymous senses.</a:t>
            </a:r>
          </a:p>
          <a:p>
            <a:r>
              <a:rPr lang="en-US" dirty="0"/>
              <a:t>Similarity of ambiguous words violates the triangle inequality.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38400" y="3962400"/>
            <a:ext cx="0" cy="2438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438400" y="6392944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52800" y="4724400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76600" y="384607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club</a:t>
            </a:r>
          </a:p>
        </p:txBody>
      </p:sp>
      <p:sp>
        <p:nvSpPr>
          <p:cNvPr id="11" name="Oval 10"/>
          <p:cNvSpPr/>
          <p:nvPr/>
        </p:nvSpPr>
        <p:spPr>
          <a:xfrm>
            <a:off x="3858811" y="4030744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9684" y="4725185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1831" y="464017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0122" y="469198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association</a:t>
            </a:r>
          </a:p>
        </p:txBody>
      </p:sp>
      <p:cxnSp>
        <p:nvCxnSpPr>
          <p:cNvPr id="16" name="Straight Connector 15"/>
          <p:cNvCxnSpPr>
            <a:stCxn id="11" idx="4"/>
            <a:endCxn id="9" idx="7"/>
          </p:cNvCxnSpPr>
          <p:nvPr/>
        </p:nvCxnSpPr>
        <p:spPr>
          <a:xfrm flipH="1">
            <a:off x="3417841" y="4106944"/>
            <a:ext cx="479070" cy="62861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11" idx="6"/>
          </p:cNvCxnSpPr>
          <p:nvPr/>
        </p:nvCxnSpPr>
        <p:spPr>
          <a:xfrm>
            <a:off x="3935011" y="4068844"/>
            <a:ext cx="440970" cy="63974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55496" y="417763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25050" y="41854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22" name="Straight Connector 21"/>
          <p:cNvCxnSpPr>
            <a:stCxn id="9" idx="6"/>
            <a:endCxn id="12" idx="2"/>
          </p:cNvCxnSpPr>
          <p:nvPr/>
        </p:nvCxnSpPr>
        <p:spPr>
          <a:xfrm>
            <a:off x="3429000" y="4762500"/>
            <a:ext cx="920684" cy="78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27634" y="4724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5200" y="5486400"/>
            <a:ext cx="117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 ≤ A + B</a:t>
            </a:r>
          </a:p>
        </p:txBody>
      </p:sp>
    </p:spTree>
    <p:extLst>
      <p:ext uri="{BB962C8B-B14F-4D97-AF65-F5344CB8AC3E}">
        <p14:creationId xmlns:p14="http://schemas.microsoft.com/office/powerpoint/2010/main" val="3680227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Multi-Prototype Vector Space Models</a:t>
            </a:r>
            <a:br>
              <a:rPr lang="en-US" dirty="0"/>
            </a:br>
            <a:r>
              <a:rPr lang="en-US" sz="3200" dirty="0">
                <a:solidFill>
                  <a:srgbClr val="006600"/>
                </a:solidFill>
              </a:rPr>
              <a:t>(Reisinger &amp; Mooney, 2010)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550958"/>
          </a:xfrm>
        </p:spPr>
        <p:txBody>
          <a:bodyPr/>
          <a:lstStyle/>
          <a:p>
            <a:r>
              <a:rPr lang="en-US" dirty="0"/>
              <a:t>Do WSI and create a multiple sense-specific vectors for ambiguous words.</a:t>
            </a:r>
          </a:p>
          <a:p>
            <a:r>
              <a:rPr lang="en-US" dirty="0"/>
              <a:t>Similarity of two words is the maximum similarity of sense vectors of 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14600" y="3894056"/>
            <a:ext cx="0" cy="2438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514600" y="6324600"/>
            <a:ext cx="365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29000" y="4656056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9400" y="416038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club-1</a:t>
            </a:r>
          </a:p>
        </p:txBody>
      </p:sp>
      <p:sp>
        <p:nvSpPr>
          <p:cNvPr id="9" name="Oval 8"/>
          <p:cNvSpPr/>
          <p:nvPr/>
        </p:nvSpPr>
        <p:spPr>
          <a:xfrm>
            <a:off x="3593971" y="4306947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11220" y="4694156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88031" y="457182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bat-1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3917" y="468699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6649" y="419848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club-2</a:t>
            </a:r>
          </a:p>
        </p:txBody>
      </p:sp>
      <p:sp>
        <p:nvSpPr>
          <p:cNvPr id="21" name="Oval 20"/>
          <p:cNvSpPr/>
          <p:nvPr/>
        </p:nvSpPr>
        <p:spPr>
          <a:xfrm>
            <a:off x="5211220" y="4345047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833059" y="5805747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57751" y="57706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bat-2</a:t>
            </a:r>
          </a:p>
        </p:txBody>
      </p:sp>
      <p:sp>
        <p:nvSpPr>
          <p:cNvPr id="25" name="Oval 24"/>
          <p:cNvSpPr/>
          <p:nvPr/>
        </p:nvSpPr>
        <p:spPr>
          <a:xfrm>
            <a:off x="4490884" y="5802576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97010" y="579738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mouse-1</a:t>
            </a:r>
          </a:p>
        </p:txBody>
      </p:sp>
    </p:spTree>
    <p:extLst>
      <p:ext uri="{BB962C8B-B14F-4D97-AF65-F5344CB8AC3E}">
        <p14:creationId xmlns:p14="http://schemas.microsoft.com/office/powerpoint/2010/main" val="453431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Vector-Space Word Meaning in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 semantic vector for an individual occurrence of a word based on its context.</a:t>
            </a:r>
          </a:p>
          <a:p>
            <a:r>
              <a:rPr lang="en-US" dirty="0"/>
              <a:t>Combine a standard vector for a word with vectors representing the immediate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1011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Dependency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753100" y="1870873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fired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19700" y="248047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hunter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438900" y="2480473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gun</a:t>
            </a:r>
          </a:p>
        </p:txBody>
      </p:sp>
      <p:cxnSp>
        <p:nvCxnSpPr>
          <p:cNvPr id="12" name="Straight Arrow Connector 11"/>
          <p:cNvCxnSpPr>
            <a:cxnSpLocks noChangeShapeType="1"/>
            <a:stCxn id="9" idx="2"/>
          </p:cNvCxnSpPr>
          <p:nvPr/>
        </p:nvCxnSpPr>
        <p:spPr bwMode="auto">
          <a:xfrm flipH="1">
            <a:off x="5600704" y="2240205"/>
            <a:ext cx="469150" cy="31646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  <a:stCxn id="9" idx="2"/>
          </p:cNvCxnSpPr>
          <p:nvPr/>
        </p:nvCxnSpPr>
        <p:spPr bwMode="auto">
          <a:xfrm>
            <a:off x="6069854" y="2240205"/>
            <a:ext cx="521446" cy="31646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143500" y="2175673"/>
            <a:ext cx="673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</a:rPr>
              <a:t>nsubj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10300" y="2099473"/>
            <a:ext cx="57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</a:rPr>
              <a:t>dobj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209800" y="1870873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fired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676400" y="2480473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boss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895600" y="2480473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secretary</a:t>
            </a:r>
          </a:p>
        </p:txBody>
      </p:sp>
      <p:cxnSp>
        <p:nvCxnSpPr>
          <p:cNvPr id="19" name="Straight Arrow Connector 18"/>
          <p:cNvCxnSpPr>
            <a:cxnSpLocks noChangeShapeType="1"/>
            <a:stCxn id="16" idx="2"/>
          </p:cNvCxnSpPr>
          <p:nvPr/>
        </p:nvCxnSpPr>
        <p:spPr bwMode="auto">
          <a:xfrm flipH="1">
            <a:off x="2057404" y="2240205"/>
            <a:ext cx="469150" cy="31646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  <a:stCxn id="16" idx="2"/>
          </p:cNvCxnSpPr>
          <p:nvPr/>
        </p:nvCxnSpPr>
        <p:spPr bwMode="auto">
          <a:xfrm>
            <a:off x="2526554" y="2240205"/>
            <a:ext cx="521446" cy="31646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600200" y="2175673"/>
            <a:ext cx="673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</a:rPr>
              <a:t>nsubj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667000" y="2099473"/>
            <a:ext cx="57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</a:rPr>
              <a:t>dobj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85800" y="3124200"/>
            <a:ext cx="8001000" cy="3581400"/>
          </a:xfrm>
        </p:spPr>
        <p:txBody>
          <a:bodyPr/>
          <a:lstStyle/>
          <a:p>
            <a:r>
              <a:rPr lang="en-US" sz="2400" dirty="0"/>
              <a:t>Compute vector for </a:t>
            </a:r>
            <a:r>
              <a:rPr lang="en-US" sz="2400" dirty="0" err="1"/>
              <a:t>nsubj</a:t>
            </a:r>
            <a:r>
              <a:rPr lang="en-US" sz="2400" dirty="0"/>
              <a:t>-boss by summing contextual vectors for all word occurrences that have “boss” as a subject.</a:t>
            </a:r>
          </a:p>
          <a:p>
            <a:r>
              <a:rPr lang="en-US" sz="2400" dirty="0"/>
              <a:t>Compute vector for </a:t>
            </a:r>
            <a:r>
              <a:rPr lang="en-US" sz="2400" dirty="0" err="1"/>
              <a:t>dobj</a:t>
            </a:r>
            <a:r>
              <a:rPr lang="en-US" sz="2400" dirty="0"/>
              <a:t>-secretary by summing contextual vectors for all word occurrences that have “secretary” as a direct object. </a:t>
            </a:r>
          </a:p>
          <a:p>
            <a:r>
              <a:rPr lang="en-US" sz="2400" dirty="0"/>
              <a:t>Compute “in context” vector for “fire” in “boss fired secretary” by  adding </a:t>
            </a:r>
            <a:r>
              <a:rPr lang="en-US" sz="2400" dirty="0" err="1"/>
              <a:t>nsubj</a:t>
            </a:r>
            <a:r>
              <a:rPr lang="en-US" sz="2400" dirty="0"/>
              <a:t>-boss and </a:t>
            </a:r>
            <a:r>
              <a:rPr lang="en-US" sz="2400" dirty="0" err="1"/>
              <a:t>dobj</a:t>
            </a:r>
            <a:r>
              <a:rPr lang="en-US" sz="2400" dirty="0"/>
              <a:t>-secretary vectors to the general vector for “fire”</a:t>
            </a:r>
          </a:p>
        </p:txBody>
      </p:sp>
    </p:spTree>
    <p:extLst>
      <p:ext uri="{BB962C8B-B14F-4D97-AF65-F5344CB8AC3E}">
        <p14:creationId xmlns:p14="http://schemas.microsoft.com/office/powerpoint/2010/main" val="290220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The Vector-Space Model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30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Vector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vector meanings of phrases and sentences by combining (composing) the vector meanings of its words.</a:t>
            </a:r>
          </a:p>
          <a:p>
            <a:r>
              <a:rPr lang="en-US" dirty="0"/>
              <a:t>Simplest approach is to use vector addition or component-wise multiplication to combine word vectors.</a:t>
            </a:r>
          </a:p>
          <a:p>
            <a:r>
              <a:rPr lang="en-US" dirty="0"/>
              <a:t>Evaluate on human judgements of sentence-level semantic similarity (</a:t>
            </a:r>
            <a:r>
              <a:rPr lang="en-US" i="1" dirty="0"/>
              <a:t>semantic textual similarity</a:t>
            </a:r>
            <a:r>
              <a:rPr lang="en-US" dirty="0"/>
              <a:t>, STS, </a:t>
            </a:r>
            <a:r>
              <a:rPr lang="en-US" dirty="0" err="1"/>
              <a:t>SemEval</a:t>
            </a:r>
            <a:r>
              <a:rPr lang="en-US" dirty="0"/>
              <a:t> competition).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9669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429000"/>
            <a:ext cx="2133600" cy="1853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66056"/>
                <a:ext cx="7772400" cy="4687888"/>
              </a:xfrm>
            </p:spPr>
            <p:txBody>
              <a:bodyPr/>
              <a:lstStyle/>
              <a:p>
                <a:r>
                  <a:rPr lang="en-US" dirty="0"/>
                  <a:t>Compute meanings of words by mathematically combining meanings of other words </a:t>
                </a:r>
                <a:r>
                  <a:rPr lang="en-US" sz="2800" dirty="0">
                    <a:solidFill>
                      <a:srgbClr val="006600"/>
                    </a:solidFill>
                  </a:rPr>
                  <a:t>(</a:t>
                </a:r>
                <a:r>
                  <a:rPr lang="en-US" sz="2800" dirty="0" err="1">
                    <a:solidFill>
                      <a:srgbClr val="006600"/>
                    </a:solidFill>
                  </a:rPr>
                  <a:t>Mikolov</a:t>
                </a:r>
                <a:r>
                  <a:rPr lang="en-US" sz="2800" dirty="0">
                    <a:solidFill>
                      <a:srgbClr val="006600"/>
                    </a:solidFill>
                  </a:rPr>
                  <a:t>, et al., 2013)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𝑘𝑖𝑛𝑔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𝑚𝑎𝑙𝑒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Evaluate on solving word analogies</a:t>
                </a:r>
              </a:p>
              <a:p>
                <a:pPr lvl="1"/>
                <a:r>
                  <a:rPr lang="en-US" dirty="0"/>
                  <a:t>King is to queen as uncle is to ______?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66056"/>
                <a:ext cx="7772400" cy="4687888"/>
              </a:xfrm>
              <a:blipFill>
                <a:blip r:embed="rId3"/>
                <a:stretch>
                  <a:fillRect l="-1725" t="-1818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Vector Semantics Computations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4592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body" idx="1"/>
          </p:nvPr>
        </p:nvSpPr>
        <p:spPr>
          <a:xfrm>
            <a:off x="669727" y="1821657"/>
            <a:ext cx="7804547" cy="2140744"/>
          </a:xfrm>
          <a:prstGeom prst="rect">
            <a:avLst/>
          </a:prstGeom>
        </p:spPr>
        <p:txBody>
          <a:bodyPr/>
          <a:lstStyle/>
          <a:p>
            <a:pPr marL="303846" indent="-303846">
              <a:defRPr sz="1800"/>
            </a:pPr>
            <a:r>
              <a:rPr sz="2800" dirty="0"/>
              <a:t>“Skip-Thought Vectors”</a:t>
            </a:r>
            <a:r>
              <a:rPr lang="en-US" sz="2800" dirty="0"/>
              <a:t> </a:t>
            </a:r>
            <a:r>
              <a:rPr lang="fr-FR" sz="2400" dirty="0">
                <a:solidFill>
                  <a:srgbClr val="006600"/>
                </a:solidFill>
              </a:rPr>
              <a:t>(</a:t>
            </a:r>
            <a:r>
              <a:rPr lang="fr-FR" sz="2400" dirty="0" err="1">
                <a:solidFill>
                  <a:srgbClr val="006600"/>
                </a:solidFill>
              </a:rPr>
              <a:t>Kiros</a:t>
            </a:r>
            <a:r>
              <a:rPr lang="fr-FR" sz="2400" dirty="0">
                <a:solidFill>
                  <a:srgbClr val="006600"/>
                </a:solidFill>
              </a:rPr>
              <a:t> et al., NIPS 2015)</a:t>
            </a:r>
            <a:endParaRPr sz="2400" dirty="0">
              <a:solidFill>
                <a:srgbClr val="006600"/>
              </a:solidFill>
            </a:endParaRPr>
          </a:p>
          <a:p>
            <a:pPr marL="616374" lvl="1" indent="-303846">
              <a:defRPr sz="1800"/>
            </a:pPr>
            <a:r>
              <a:rPr lang="en-US" sz="2400" dirty="0"/>
              <a:t>Use LSTMs to e</a:t>
            </a:r>
            <a:r>
              <a:rPr sz="2400" dirty="0"/>
              <a:t>ncode whole sentences into low</a:t>
            </a:r>
            <a:r>
              <a:rPr lang="en-US" sz="2400" dirty="0"/>
              <a:t>er</a:t>
            </a:r>
            <a:r>
              <a:rPr sz="2400" dirty="0"/>
              <a:t>-dimensional vector</a:t>
            </a:r>
            <a:r>
              <a:rPr lang="en-US" sz="2400" dirty="0"/>
              <a:t>s.</a:t>
            </a:r>
          </a:p>
          <a:p>
            <a:pPr marL="616374" lvl="1" indent="-303846">
              <a:defRPr sz="1800"/>
            </a:pPr>
            <a:r>
              <a:rPr lang="en-US" sz="2400" dirty="0"/>
              <a:t>Vectors </a:t>
            </a:r>
            <a:r>
              <a:rPr sz="2400" dirty="0"/>
              <a:t>trained to </a:t>
            </a:r>
            <a:r>
              <a:rPr lang="en-US" sz="2400" dirty="0"/>
              <a:t>predict</a:t>
            </a:r>
            <a:r>
              <a:rPr sz="2400" dirty="0"/>
              <a:t> previous</a:t>
            </a:r>
            <a:r>
              <a:rPr lang="en-US" sz="2400" dirty="0"/>
              <a:t> and </a:t>
            </a:r>
            <a:r>
              <a:rPr sz="2400" dirty="0"/>
              <a:t>next sentences.</a:t>
            </a:r>
            <a:endParaRPr lang="en-US" sz="2400" dirty="0"/>
          </a:p>
          <a:p>
            <a:pPr marL="216324" indent="-303846">
              <a:defRPr sz="1800"/>
            </a:pPr>
            <a:endParaRPr sz="2861" dirty="0"/>
          </a:p>
        </p:txBody>
      </p:sp>
      <p:sp>
        <p:nvSpPr>
          <p:cNvPr id="215" name="Shape 2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32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27718" y="131249"/>
            <a:ext cx="5839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2600FF"/>
                </a:solidFill>
              </a:rPr>
              <a:t>Sentence-Level </a:t>
            </a:r>
            <a:br>
              <a:rPr lang="en-US" sz="3600" dirty="0">
                <a:solidFill>
                  <a:srgbClr val="2600FF"/>
                </a:solidFill>
              </a:rPr>
            </a:br>
            <a:r>
              <a:rPr lang="en-US" sz="3600" dirty="0">
                <a:solidFill>
                  <a:srgbClr val="2600FF"/>
                </a:solidFill>
              </a:rPr>
              <a:t>Neural Language Models</a:t>
            </a:r>
          </a:p>
        </p:txBody>
      </p:sp>
      <p:sp>
        <p:nvSpPr>
          <p:cNvPr id="6" name="Shape 286"/>
          <p:cNvSpPr/>
          <p:nvPr/>
        </p:nvSpPr>
        <p:spPr>
          <a:xfrm>
            <a:off x="199432" y="3877242"/>
            <a:ext cx="2209800" cy="1947328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>
              <a:defRPr sz="1800"/>
            </a:pPr>
            <a:r>
              <a:rPr sz="2531" dirty="0">
                <a:latin typeface="Helvetica"/>
                <a:ea typeface="Helvetica"/>
                <a:cs typeface="Helvetica"/>
              </a:rPr>
              <a:t>“Jim jumped from the plane and </a:t>
            </a:r>
          </a:p>
          <a:p>
            <a:pPr lvl="0">
              <a:defRPr sz="1800"/>
            </a:pPr>
            <a:r>
              <a:rPr sz="2531" dirty="0">
                <a:latin typeface="Helvetica"/>
                <a:ea typeface="Helvetica"/>
                <a:cs typeface="Helvetica"/>
              </a:rPr>
              <a:t>opened his parachute.”</a:t>
            </a:r>
          </a:p>
        </p:txBody>
      </p:sp>
      <p:sp>
        <p:nvSpPr>
          <p:cNvPr id="8" name="Shape 288"/>
          <p:cNvSpPr/>
          <p:nvPr/>
        </p:nvSpPr>
        <p:spPr>
          <a:xfrm>
            <a:off x="2719335" y="4473429"/>
            <a:ext cx="1210268" cy="778931"/>
          </a:xfrm>
          <a:prstGeom prst="rect">
            <a:avLst/>
          </a:prstGeom>
          <a:solidFill>
            <a:srgbClr val="C1D6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/>
          <a:p>
            <a:pPr lvl="0" algn="ctr">
              <a:defRPr sz="1800"/>
            </a:pPr>
            <a:r>
              <a:rPr lang="en-US" sz="2531" dirty="0">
                <a:latin typeface="Helvetica"/>
                <a:ea typeface="Helvetica"/>
                <a:cs typeface="Helvetica"/>
              </a:rPr>
              <a:t>Encoder</a:t>
            </a:r>
          </a:p>
          <a:p>
            <a:pPr lvl="0" algn="ctr">
              <a:defRPr sz="1800"/>
            </a:pPr>
            <a:r>
              <a:rPr sz="2531" dirty="0">
                <a:latin typeface="Helvetica"/>
                <a:ea typeface="Helvetica"/>
                <a:cs typeface="Helvetica"/>
              </a:rPr>
              <a:t>LSTM</a:t>
            </a:r>
          </a:p>
        </p:txBody>
      </p:sp>
      <p:sp>
        <p:nvSpPr>
          <p:cNvPr id="10" name="Shape 288"/>
          <p:cNvSpPr/>
          <p:nvPr/>
        </p:nvSpPr>
        <p:spPr>
          <a:xfrm>
            <a:off x="5033825" y="4473428"/>
            <a:ext cx="1227900" cy="778931"/>
          </a:xfrm>
          <a:prstGeom prst="rect">
            <a:avLst/>
          </a:prstGeom>
          <a:solidFill>
            <a:srgbClr val="C1D6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/>
          <a:p>
            <a:pPr lvl="0" algn="ctr">
              <a:defRPr sz="1800"/>
            </a:pPr>
            <a:r>
              <a:rPr lang="en-US" sz="2531" dirty="0">
                <a:latin typeface="Helvetica"/>
                <a:ea typeface="Helvetica"/>
                <a:cs typeface="Helvetica"/>
              </a:rPr>
              <a:t>Decoder</a:t>
            </a:r>
          </a:p>
          <a:p>
            <a:pPr lvl="0" algn="ctr">
              <a:defRPr sz="1800"/>
            </a:pPr>
            <a:r>
              <a:rPr sz="2531" dirty="0">
                <a:latin typeface="Helvetica"/>
                <a:ea typeface="Helvetica"/>
                <a:cs typeface="Helvetica"/>
              </a:rPr>
              <a:t>LSTM</a:t>
            </a:r>
          </a:p>
        </p:txBody>
      </p:sp>
      <p:cxnSp>
        <p:nvCxnSpPr>
          <p:cNvPr id="4" name="Straight Arrow Connector 3"/>
          <p:cNvCxnSpPr>
            <a:stCxn id="6" idx="3"/>
            <a:endCxn id="8" idx="1"/>
          </p:cNvCxnSpPr>
          <p:nvPr/>
        </p:nvCxnSpPr>
        <p:spPr>
          <a:xfrm>
            <a:off x="2409232" y="4850906"/>
            <a:ext cx="310103" cy="1198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03268" y="3611940"/>
            <a:ext cx="366319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N</a:t>
            </a:r>
          </a:p>
          <a:p>
            <a:r>
              <a:rPr lang="en-US" dirty="0"/>
              <a:t>T.</a:t>
            </a:r>
          </a:p>
          <a:p>
            <a:endParaRPr lang="en-US" dirty="0"/>
          </a:p>
          <a:p>
            <a:r>
              <a:rPr lang="en-US" dirty="0"/>
              <a:t>V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R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3929603" y="4871506"/>
            <a:ext cx="3538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669587" y="4880352"/>
            <a:ext cx="3538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6261725" y="4883904"/>
            <a:ext cx="3538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 291"/>
          <p:cNvSpPr/>
          <p:nvPr/>
        </p:nvSpPr>
        <p:spPr>
          <a:xfrm>
            <a:off x="6615589" y="4296153"/>
            <a:ext cx="1981200" cy="116839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lvl="0">
              <a:defRPr sz="1800"/>
            </a:pPr>
            <a:r>
              <a:rPr sz="2531" dirty="0">
                <a:latin typeface="Helvetica"/>
                <a:ea typeface="Helvetica"/>
                <a:cs typeface="Helvetica"/>
              </a:rPr>
              <a:t>“Jim landed on the ground.”</a:t>
            </a:r>
          </a:p>
        </p:txBody>
      </p:sp>
    </p:spTree>
    <p:extLst>
      <p:ext uri="{BB962C8B-B14F-4D97-AF65-F5344CB8AC3E}">
        <p14:creationId xmlns:p14="http://schemas.microsoft.com/office/powerpoint/2010/main" val="53608781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 word’s meaning </a:t>
            </a:r>
            <a:r>
              <a:rPr lang="en-US" sz="2800" dirty="0"/>
              <a:t>can be represented </a:t>
            </a:r>
            <a:r>
              <a:rPr lang="en-US" sz="2800"/>
              <a:t>as a vector that encodes </a:t>
            </a:r>
            <a:r>
              <a:rPr lang="en-US" sz="2800" dirty="0"/>
              <a:t>distributional information about the contexts in </a:t>
            </a:r>
            <a:r>
              <a:rPr lang="en-US" sz="2800"/>
              <a:t>which the word </a:t>
            </a:r>
            <a:r>
              <a:rPr lang="en-US" sz="2800" dirty="0"/>
              <a:t>tends to occur.</a:t>
            </a:r>
          </a:p>
          <a:p>
            <a:r>
              <a:rPr lang="en-US" sz="2800" dirty="0"/>
              <a:t>Lexical semantic similarity can be judged by comparing vectors (e.g. cosine similarity).</a:t>
            </a:r>
          </a:p>
          <a:p>
            <a:r>
              <a:rPr lang="en-US" sz="2800" dirty="0"/>
              <a:t>Vector-based word senses can be automatically induced by clustering contexts.</a:t>
            </a:r>
          </a:p>
          <a:p>
            <a:r>
              <a:rPr lang="en-US" sz="2800" dirty="0"/>
              <a:t>Contextualized vectors for word meaning can be constructed by combining lexical and contextual vectors.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E42B0-8F7C-4C29-9921-D688E7982B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392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Graphic Representation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Term Weights: Term Frequency</a:t>
            </a:r>
            <a:endParaRPr lang="en-US" altLang="zh-TW" sz="4000">
              <a:latin typeface="Courier New" pitchFamily="49" charset="0"/>
              <a:ea typeface="新細明體" pitchFamily="2" charset="-12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8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Term Weights: </a:t>
            </a:r>
            <a:r>
              <a:rPr lang="en-US" sz="3200"/>
              <a:t>Inverse Document Frequency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8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TF-IDF Weighting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Similarity Measure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7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itchFamily="2" charset="-120"/>
              </a:rPr>
              <a:t>Cosine Similarity Measure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0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1_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1065</Words>
  <Application>Microsoft Office PowerPoint</Application>
  <PresentationFormat>On-screen Show (4:3)</PresentationFormat>
  <Paragraphs>200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新細明體</vt:lpstr>
      <vt:lpstr>Arial</vt:lpstr>
      <vt:lpstr>Calibri</vt:lpstr>
      <vt:lpstr>Cambria Math</vt:lpstr>
      <vt:lpstr>Courier New</vt:lpstr>
      <vt:lpstr>Helvetica</vt:lpstr>
      <vt:lpstr>Times New Roman</vt:lpstr>
      <vt:lpstr>Office Theme</vt:lpstr>
      <vt:lpstr>models</vt:lpstr>
      <vt:lpstr>2_models</vt:lpstr>
      <vt:lpstr>Vector-Space (Distributional) Lexical Semantics</vt:lpstr>
      <vt:lpstr>Information Retrieval System</vt:lpstr>
      <vt:lpstr>The Vector-Space Model</vt:lpstr>
      <vt:lpstr>Graphic Representation</vt:lpstr>
      <vt:lpstr>Term Weights: Term Frequency</vt:lpstr>
      <vt:lpstr>Term Weights: Inverse Document Frequency</vt:lpstr>
      <vt:lpstr>TF-IDF Weighting</vt:lpstr>
      <vt:lpstr>Similarity Measure</vt:lpstr>
      <vt:lpstr>Cosine Similarity Measure</vt:lpstr>
      <vt:lpstr>Vector-Space (Distributional) Lexical Semantics</vt:lpstr>
      <vt:lpstr>Sample Lexical Vector Space</vt:lpstr>
      <vt:lpstr>Simple Word Vectors</vt:lpstr>
      <vt:lpstr>Other Contextual Features</vt:lpstr>
      <vt:lpstr>Other Feature Weights</vt:lpstr>
      <vt:lpstr>Dimensionality Reduction</vt:lpstr>
      <vt:lpstr>Sample Dimensionality Reduction</vt:lpstr>
      <vt:lpstr>Sample Dimensionality Reduction</vt:lpstr>
      <vt:lpstr>Neural Word2Vec (Mikolov et al., 2013)</vt:lpstr>
      <vt:lpstr>Skip-Gram Word2Vec Network Architecture</vt:lpstr>
      <vt:lpstr>Word2Vec Math</vt:lpstr>
      <vt:lpstr>Evaluation of Vector-Space  Lexical Semantics</vt:lpstr>
      <vt:lpstr>TOEFL Synonymy Test</vt:lpstr>
      <vt:lpstr>Vector-Space  Word Sense Induction (WSI)</vt:lpstr>
      <vt:lpstr>Sample Word Sense Induction</vt:lpstr>
      <vt:lpstr>Sample Word Sense Induction</vt:lpstr>
      <vt:lpstr>Word Sense and Vector Semantics</vt:lpstr>
      <vt:lpstr>Multi-Prototype Vector Space Models (Reisinger &amp; Mooney, 2010)</vt:lpstr>
      <vt:lpstr>Vector-Space Word Meaning in Context</vt:lpstr>
      <vt:lpstr>Example Using Dependency Context</vt:lpstr>
      <vt:lpstr>Compositional Vector Semantics</vt:lpstr>
      <vt:lpstr>Other Vector Semantics Computations</vt:lpstr>
      <vt:lpstr>PowerPoint Presentation</vt:lpstr>
      <vt:lpstr>Conclusions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Vector-Space (Distributional) Lexical Semantics</dc:title>
  <dc:creator>Ray Mooney</dc:creator>
  <cp:lastModifiedBy>Raymond Mooney</cp:lastModifiedBy>
  <cp:revision>44</cp:revision>
  <dcterms:created xsi:type="dcterms:W3CDTF">2013-03-30T16:47:23Z</dcterms:created>
  <dcterms:modified xsi:type="dcterms:W3CDTF">2017-03-24T13:10:43Z</dcterms:modified>
</cp:coreProperties>
</file>