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4235" r:id="rId2"/>
  </p:sldMasterIdLst>
  <p:notesMasterIdLst>
    <p:notesMasterId r:id="rId46"/>
  </p:notesMasterIdLst>
  <p:handoutMasterIdLst>
    <p:handoutMasterId r:id="rId47"/>
  </p:handoutMasterIdLst>
  <p:sldIdLst>
    <p:sldId id="572" r:id="rId3"/>
    <p:sldId id="579" r:id="rId4"/>
    <p:sldId id="674" r:id="rId5"/>
    <p:sldId id="675" r:id="rId6"/>
    <p:sldId id="676" r:id="rId7"/>
    <p:sldId id="677" r:id="rId8"/>
    <p:sldId id="692" r:id="rId9"/>
    <p:sldId id="679" r:id="rId10"/>
    <p:sldId id="680" r:id="rId11"/>
    <p:sldId id="681" r:id="rId12"/>
    <p:sldId id="693" r:id="rId13"/>
    <p:sldId id="682" r:id="rId14"/>
    <p:sldId id="684" r:id="rId15"/>
    <p:sldId id="581" r:id="rId16"/>
    <p:sldId id="582" r:id="rId17"/>
    <p:sldId id="685" r:id="rId18"/>
    <p:sldId id="614" r:id="rId19"/>
    <p:sldId id="615" r:id="rId20"/>
    <p:sldId id="616" r:id="rId21"/>
    <p:sldId id="617" r:id="rId22"/>
    <p:sldId id="618" r:id="rId23"/>
    <p:sldId id="619" r:id="rId24"/>
    <p:sldId id="620" r:id="rId25"/>
    <p:sldId id="643" r:id="rId26"/>
    <p:sldId id="644" r:id="rId27"/>
    <p:sldId id="694" r:id="rId28"/>
    <p:sldId id="695" r:id="rId29"/>
    <p:sldId id="696" r:id="rId30"/>
    <p:sldId id="697" r:id="rId31"/>
    <p:sldId id="698" r:id="rId32"/>
    <p:sldId id="699" r:id="rId33"/>
    <p:sldId id="700" r:id="rId34"/>
    <p:sldId id="701" r:id="rId35"/>
    <p:sldId id="702" r:id="rId36"/>
    <p:sldId id="703" r:id="rId37"/>
    <p:sldId id="704" r:id="rId38"/>
    <p:sldId id="705" r:id="rId39"/>
    <p:sldId id="706" r:id="rId40"/>
    <p:sldId id="707" r:id="rId41"/>
    <p:sldId id="708" r:id="rId42"/>
    <p:sldId id="709" r:id="rId43"/>
    <p:sldId id="710" r:id="rId44"/>
    <p:sldId id="711" r:id="rId4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006600"/>
    <a:srgbClr val="336600"/>
    <a:srgbClr val="009900"/>
    <a:srgbClr val="3366FF"/>
    <a:srgbClr val="6699FF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snapVertSplitter="1" vertBarState="minimized" horzBarState="maximized">
    <p:restoredLeft sz="15640" autoAdjust="0"/>
    <p:restoredTop sz="99835" autoAdjust="0"/>
  </p:normalViewPr>
  <p:slideViewPr>
    <p:cSldViewPr snapToGrid="0">
      <p:cViewPr varScale="1">
        <p:scale>
          <a:sx n="86" d="100"/>
          <a:sy n="86" d="100"/>
        </p:scale>
        <p:origin x="1846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A2F768D-E7BC-4A12-A887-26F2F2272FFA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733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30700"/>
            <a:ext cx="5029200" cy="410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9B7EC5-3E16-48A1-A534-5BE6CC38EC09}" type="slidenum">
              <a:rPr lang="ar-SA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11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97792-034D-44F0-B365-52A2E732736E}" type="slidenum">
              <a:rPr lang="ar-SA"/>
              <a:pPr/>
              <a:t>1</a:t>
            </a:fld>
            <a:endParaRPr lang="en-US"/>
          </a:p>
        </p:txBody>
      </p:sp>
      <p:sp>
        <p:nvSpPr>
          <p:cNvPr id="67586" name="Rectangle 7"/>
          <p:cNvSpPr txBox="1">
            <a:spLocks noGrp="1" noChangeArrowheads="1"/>
          </p:cNvSpPr>
          <p:nvPr/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C3760E9-8A1D-4714-9470-008E1375DA97}" type="slidenum">
              <a:rPr lang="ar-SA" sz="1200"/>
              <a:pPr algn="r"/>
              <a:t>1</a:t>
            </a:fld>
            <a:endParaRPr lang="en-US" sz="1200"/>
          </a:p>
        </p:txBody>
      </p:sp>
      <p:sp>
        <p:nvSpPr>
          <p:cNvPr id="67587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8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67589" name="Slide Number Placeholder 3"/>
          <p:cNvSpPr txBox="1">
            <a:spLocks noGrp="1"/>
          </p:cNvSpPr>
          <p:nvPr/>
        </p:nvSpPr>
        <p:spPr bwMode="auto">
          <a:xfrm>
            <a:off x="3886200" y="866140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4085DC5B-B61E-4232-9409-9D9E7D5CF153}" type="slidenum">
              <a:rPr lang="ar-SA" sz="1200" b="1"/>
              <a:pPr algn="r"/>
              <a:t>1</a:t>
            </a:fld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25243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0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  <p:sp>
        <p:nvSpPr>
          <p:cNvPr id="73731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023778-71A4-4634-AEA5-3CD5CB7FCDBF}" type="slidenum">
              <a:rPr lang="ar-SA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759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1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Arial" charset="0"/>
            </a:endParaRPr>
          </a:p>
        </p:txBody>
      </p:sp>
      <p:sp>
        <p:nvSpPr>
          <p:cNvPr id="201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D0B483-7EB0-4ED1-A068-E68F39D4E5A5}" type="slidenum">
              <a:rPr lang="en-US" smtClean="0"/>
              <a:pPr/>
              <a:t>7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2801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8192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A40ED2-4A3E-4E50-BA3D-FD381BF4DBF8}" type="slidenum">
              <a:rPr lang="ar-SA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1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5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290233-7E0E-48AB-A612-65E18E5AAF0A}" type="slidenum">
              <a:rPr lang="ar-SA">
                <a:solidFill>
                  <a:srgbClr val="FFFFFF"/>
                </a:solidFill>
              </a:rPr>
              <a:pPr/>
              <a:t>26</a:t>
            </a:fld>
            <a:endParaRPr lang="ar-SA">
              <a:solidFill>
                <a:srgbClr val="FFFFFF"/>
              </a:solidFill>
            </a:endParaRPr>
          </a:p>
        </p:txBody>
      </p:sp>
      <p:sp>
        <p:nvSpPr>
          <p:cNvPr id="21197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197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30700"/>
            <a:ext cx="5029200" cy="4100513"/>
          </a:xfrm>
          <a:noFill/>
          <a:ln/>
        </p:spPr>
        <p:txBody>
          <a:bodyPr wrap="none" anchor="ctr"/>
          <a:lstStyle/>
          <a:p>
            <a:pPr>
              <a:spcBef>
                <a:spcPts val="45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2000" smtClean="0">
              <a:solidFill>
                <a:srgbClr val="000000"/>
              </a:solidFill>
              <a:ea typeface="MS PGothic" pitchFamily="34" charset="-128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330047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5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811498-9E77-4971-889F-863E572DFF82}" type="slidenum">
              <a:rPr lang="ar-SA">
                <a:solidFill>
                  <a:srgbClr val="FFFFFF"/>
                </a:solidFill>
              </a:rPr>
              <a:pPr/>
              <a:t>27</a:t>
            </a:fld>
            <a:endParaRPr lang="ar-SA">
              <a:solidFill>
                <a:srgbClr val="FFFFFF"/>
              </a:solidFill>
            </a:endParaRPr>
          </a:p>
        </p:txBody>
      </p:sp>
      <p:sp>
        <p:nvSpPr>
          <p:cNvPr id="214019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402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30700"/>
            <a:ext cx="5486400" cy="41021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91787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52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653EE-685D-410C-9147-BD6A526DBAC6}" type="slidenum">
              <a:rPr lang="ar-SA">
                <a:solidFill>
                  <a:srgbClr val="FFFFFF"/>
                </a:solidFill>
              </a:rPr>
              <a:pPr/>
              <a:t>28</a:t>
            </a:fld>
            <a:endParaRPr lang="ar-SA">
              <a:solidFill>
                <a:srgbClr val="FFFFFF"/>
              </a:solidFill>
            </a:endParaRPr>
          </a:p>
        </p:txBody>
      </p:sp>
      <p:sp>
        <p:nvSpPr>
          <p:cNvPr id="216067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1606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30700"/>
            <a:ext cx="5486400" cy="410210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7853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2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EEF0693-BBB0-6E41-93B1-F3F7451B8CE5}" type="slidenum">
              <a:rPr lang="ar-SA">
                <a:solidFill>
                  <a:prstClr val="white"/>
                </a:solidFill>
              </a:rPr>
              <a:pPr/>
              <a:t>29</a:t>
            </a:fld>
            <a:endParaRPr lang="ar-SA">
              <a:solidFill>
                <a:prstClr val="white"/>
              </a:solidFill>
            </a:endParaRPr>
          </a:p>
        </p:txBody>
      </p:sp>
      <p:sp>
        <p:nvSpPr>
          <p:cNvPr id="501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0938" y="684213"/>
            <a:ext cx="4557712" cy="341788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501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29946"/>
            <a:ext cx="5486400" cy="4102974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1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5351A7-4134-4082-A0E9-6341CDB86050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512B38A-5389-40C0-A815-F5D581C54AF0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3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3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9A6DA5F-8C4F-4F63-A72F-A6CF182057EB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5B2F19-4B0F-4F91-8B91-7859545CD5E4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ED500B-4985-4D45-A1EF-8140122A40AF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FA640C-23EF-4D1E-9056-CDBC23E39EB0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7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5675" y="1600200"/>
            <a:ext cx="4000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08D75-ACF0-46D7-A2BE-0C6B895A7AA2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A0C1F5-A939-4C3F-8361-279CBD01ED71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C7C4C8-C82D-4B5F-8D8D-9A39F24CB51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B0A928-8D08-4FC0-89E9-5A3AA57D46C5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DF880E-E13F-4D87-8DD4-5E5181DE86E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0908E0-2CD8-43DB-8F16-1B583539CFFD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343D7-E7B5-4B9D-98EF-700317174C53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33280-DAB7-4827-ABBE-68A5E1F845AD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7825" y="228600"/>
            <a:ext cx="203835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965825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0BDF1-7263-467B-9856-4CA8C0E4C67A}" type="slidenum">
              <a:rPr lang="ar-SA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3682176-1801-4022-B1F4-F682DE90B0C9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878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52B1129-5BE8-46F7-A0DC-BBAB5D892F40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B7AAE7A-3133-4DDC-9749-60D20543CA89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489AD03-C3A6-4E35-A7D9-CF24BEE8E6A1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0C8CDA-A774-4B6D-8119-F8CBA064DEA5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8342714-2CD5-4A89-98B7-75890A950192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432229D-5558-4ECC-9BEC-F759E6044270}" type="slidenum">
              <a:rPr lang="ar-SA"/>
              <a:pPr/>
              <a:t>‹#›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8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level Second 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9933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1" name="Line 5"/>
          <p:cNvSpPr>
            <a:spLocks noChangeShapeType="1"/>
          </p:cNvSpPr>
          <p:nvPr/>
        </p:nvSpPr>
        <p:spPr bwMode="auto">
          <a:xfrm>
            <a:off x="533400" y="1295400"/>
            <a:ext cx="8077200" cy="0"/>
          </a:xfrm>
          <a:prstGeom prst="line">
            <a:avLst/>
          </a:prstGeom>
          <a:noFill/>
          <a:ln w="76200">
            <a:solidFill>
              <a:srgbClr val="FF505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en-US">
              <a:cs typeface="+mn-cs"/>
            </a:endParaRP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Helvetica" pitchFamily="34" charset="0"/>
              </a:defRPr>
            </a:lvl1pPr>
          </a:lstStyle>
          <a:p>
            <a:fld id="{F64BDAFC-8900-4F2C-8994-2436A6E4070B}" type="slidenum">
              <a:rPr lang="ar-SA"/>
              <a:pPr/>
              <a:t>‹#›</a:t>
            </a:fld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buClr>
                <a:srgbClr val="FF0000"/>
              </a:buClr>
              <a:buFontTx/>
              <a:buChar char="•"/>
              <a:defRPr sz="1400">
                <a:solidFill>
                  <a:srgbClr val="CC66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CC00"/>
        </a:buClr>
        <a:buChar char="–"/>
        <a:defRPr sz="2800">
          <a:solidFill>
            <a:srgbClr val="33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•"/>
        <a:defRPr sz="2400">
          <a:solidFill>
            <a:srgbClr val="00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3333CC"/>
        </a:buClr>
        <a:buChar char="»"/>
        <a:defRPr sz="2000">
          <a:solidFill>
            <a:srgbClr val="0000CC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3315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rgbClr val="04617B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rgbClr val="04617B"/>
                </a:solidFill>
                <a:latin typeface="Times New Roman" pitchFamily="18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2400">
              <a:solidFill>
                <a:srgbClr val="FFFFFF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400800"/>
            <a:ext cx="4572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r">
              <a:defRPr sz="1400" b="1">
                <a:solidFill>
                  <a:srgbClr val="0F6FC6"/>
                </a:solidFill>
              </a:defRPr>
            </a:lvl1pPr>
          </a:lstStyle>
          <a:p>
            <a:fld id="{10633979-8F35-4CA2-ADA7-18EDDB25F16C}" type="slidenum">
              <a:rPr lang="ar-SA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>
          <a:solidFill>
            <a:schemeClr val="tx1"/>
          </a:solidFill>
          <a:latin typeface="+mn-lt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>
          <a:solidFill>
            <a:schemeClr val="tx1"/>
          </a:solidFill>
          <a:latin typeface="+mn-lt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0BD0D9"/>
        </a:buClr>
        <a:buSzPct val="7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5pPr>
      <a:lvl6pPr marL="2286000" indent="-228600" algn="l" rtl="0" fontAlgn="base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6pPr>
      <a:lvl7pPr marL="2743200" indent="-228600" algn="l" rtl="0" fontAlgn="base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7pPr>
      <a:lvl8pPr marL="3200400" indent="-228600" algn="l" rtl="0" fontAlgn="base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8pPr>
      <a:lvl9pPr marL="3657600" indent="-228600" algn="l" rtl="0" fontAlgn="base">
        <a:spcBef>
          <a:spcPts val="400"/>
        </a:spcBef>
        <a:spcAft>
          <a:spcPct val="0"/>
        </a:spcAft>
        <a:buClr>
          <a:srgbClr val="10CF9B"/>
        </a:buClr>
        <a:buSzPct val="65000"/>
        <a:buFont typeface="Wingdings" pitchFamily="2" charset="2"/>
        <a:buChar char="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0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Slide Number Placehold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DB0A9D0-DAC1-49E5-B7B6-63345D737540}" type="slidenum">
              <a:rPr lang="ar-SA"/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66562" name="Slide Number Placeholder 2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48F0796-7289-4C15-AC57-816919732FAD}" type="slidenum">
              <a:rPr lang="ar-SA" sz="1200">
                <a:latin typeface="Helvetica" pitchFamily="34" charset="0"/>
              </a:rPr>
              <a:pPr algn="r"/>
              <a:t>1</a:t>
            </a:fld>
            <a:endParaRPr lang="en-US" sz="1200"/>
          </a:p>
        </p:txBody>
      </p:sp>
      <p:sp>
        <p:nvSpPr>
          <p:cNvPr id="66563" name="Slide Number Placeholder 4"/>
          <p:cNvSpPr txBox="1">
            <a:spLocks noGrp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5029A97-B710-429F-B3FD-322130ABB5B4}" type="slidenum">
              <a:rPr lang="ar-SA" sz="1200" b="1">
                <a:latin typeface="Helvetica" pitchFamily="34" charset="0"/>
              </a:rPr>
              <a:pPr algn="r"/>
              <a:t>1</a:t>
            </a:fld>
            <a:endParaRPr lang="en-US" sz="1200" b="1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1912938"/>
            <a:ext cx="7772400" cy="1254125"/>
          </a:xfrm>
        </p:spPr>
        <p:txBody>
          <a:bodyPr/>
          <a:lstStyle/>
          <a:p>
            <a:pPr eaLnBrk="1" hangingPunct="1"/>
            <a:r>
              <a:rPr lang="en-US" sz="4000" dirty="0" smtClean="0"/>
              <a:t>Natural Language Semantics Combining Logical and Distributional Methods using Probabilistic Logic</a:t>
            </a:r>
            <a:endParaRPr lang="en-US" sz="4000" b="1" dirty="0" smtClean="0">
              <a:solidFill>
                <a:srgbClr val="3366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47351" y="3924000"/>
            <a:ext cx="7356389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Raymond J. Mooney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Katrin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2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Erk</a:t>
            </a:r>
            <a:endParaRPr kumimoji="0" lang="en-US" sz="32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Islam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Beltagy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Stephen Roller, </a:t>
            </a:r>
            <a:r>
              <a:rPr kumimoji="0" lang="en-US" sz="28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Pengxiang</a:t>
            </a:r>
            <a:r>
              <a:rPr kumimoji="0" 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Cheng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University of Texas at Austin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Issues with Distributional Semantics</a:t>
            </a:r>
          </a:p>
        </p:txBody>
      </p:sp>
      <p:sp>
        <p:nvSpPr>
          <p:cNvPr id="76802" name="Content Placeholder 2"/>
          <p:cNvSpPr>
            <a:spLocks noGrp="1"/>
          </p:cNvSpPr>
          <p:nvPr>
            <p:ph idx="1"/>
          </p:nvPr>
        </p:nvSpPr>
        <p:spPr>
          <a:xfrm>
            <a:off x="436605" y="1371600"/>
            <a:ext cx="8526163" cy="4687888"/>
          </a:xfrm>
        </p:spPr>
        <p:txBody>
          <a:bodyPr/>
          <a:lstStyle/>
          <a:p>
            <a:r>
              <a:rPr lang="en-US" sz="2800" dirty="0" smtClean="0"/>
              <a:t>How to compose meanings of larger phrases and sentences from lexical representations? (many recent proposals involving matrices, tensors, etc…)</a:t>
            </a:r>
          </a:p>
          <a:p>
            <a:r>
              <a:rPr lang="en-US" sz="2800" dirty="0" smtClean="0"/>
              <a:t>None of the proposals for compositionality capture the full representational or inferential power of FOPC </a:t>
            </a:r>
            <a:r>
              <a:rPr lang="en-US" sz="2400" dirty="0" smtClean="0">
                <a:solidFill>
                  <a:srgbClr val="006600"/>
                </a:solidFill>
              </a:rPr>
              <a:t>(</a:t>
            </a:r>
            <a:r>
              <a:rPr lang="en-US" sz="2400" dirty="0" err="1" smtClean="0">
                <a:solidFill>
                  <a:srgbClr val="006600"/>
                </a:solidFill>
              </a:rPr>
              <a:t>Grefenstette</a:t>
            </a:r>
            <a:r>
              <a:rPr lang="en-US" sz="2400" dirty="0" smtClean="0">
                <a:solidFill>
                  <a:srgbClr val="006600"/>
                </a:solidFill>
              </a:rPr>
              <a:t>, 2013).</a:t>
            </a:r>
            <a:r>
              <a:rPr lang="en-US" sz="2800" dirty="0" smtClean="0">
                <a:solidFill>
                  <a:srgbClr val="000000"/>
                </a:solidFill>
              </a:rPr>
              <a:t> </a:t>
            </a:r>
          </a:p>
          <a:p>
            <a:r>
              <a:rPr lang="en-US" sz="2800" dirty="0" smtClean="0">
                <a:solidFill>
                  <a:srgbClr val="000000"/>
                </a:solidFill>
              </a:rPr>
              <a:t>My impassioned reaction to this work:</a:t>
            </a:r>
            <a:endParaRPr lang="en-US" sz="2400" dirty="0" smtClean="0">
              <a:solidFill>
                <a:srgbClr val="006600"/>
              </a:solidFill>
            </a:endParaRPr>
          </a:p>
        </p:txBody>
      </p:sp>
      <p:sp>
        <p:nvSpPr>
          <p:cNvPr id="76803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2660E1-503A-41CE-A121-744CD262BDB8}" type="slidenum">
              <a:rPr lang="ar-SA">
                <a:solidFill>
                  <a:srgbClr val="000000"/>
                </a:solidFill>
              </a:rPr>
              <a:pPr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4" name="TextBox 4"/>
          <p:cNvSpPr txBox="1">
            <a:spLocks noChangeArrowheads="1"/>
          </p:cNvSpPr>
          <p:nvPr/>
        </p:nvSpPr>
        <p:spPr bwMode="auto">
          <a:xfrm>
            <a:off x="1237435" y="4703805"/>
            <a:ext cx="668655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A50021"/>
                </a:solidFill>
              </a:rPr>
              <a:t>“You can’t cram the meaning of a whole </a:t>
            </a:r>
          </a:p>
          <a:p>
            <a:r>
              <a:rPr lang="en-US" sz="2800" dirty="0">
                <a:solidFill>
                  <a:srgbClr val="A50021"/>
                </a:solidFill>
              </a:rPr>
              <a:t>%&amp;!$# sentence into a single $&amp;!#* vector!”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Distributional Representations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would a distributional approach represent and answer complex questions requiring aggregation of data?</a:t>
            </a:r>
          </a:p>
          <a:p>
            <a:r>
              <a:rPr lang="en-US" dirty="0" smtClean="0"/>
              <a:t>Given IMDB or </a:t>
            </a:r>
            <a:r>
              <a:rPr lang="en-US" dirty="0" err="1" smtClean="0"/>
              <a:t>FreeBase</a:t>
            </a:r>
            <a:r>
              <a:rPr lang="en-US" dirty="0" smtClean="0"/>
              <a:t> data, answer the question:</a:t>
            </a:r>
          </a:p>
          <a:p>
            <a:pPr lvl="1"/>
            <a:r>
              <a:rPr lang="en-US" dirty="0" smtClean="0"/>
              <a:t>Did Woody Allen make more movies with Diane Keaton or Mia Farrow?</a:t>
            </a:r>
          </a:p>
          <a:p>
            <a:pPr lvl="1">
              <a:buNone/>
            </a:pPr>
            <a:endParaRPr lang="en-US" dirty="0" smtClean="0"/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Answer:</a:t>
            </a:r>
            <a:r>
              <a:rPr lang="en-US" dirty="0" smtClean="0"/>
              <a:t> Mia Farrow (12 vs. 7)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/>
              <a:pPr/>
              <a:t>11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FF"/>
                </a:solidFill>
              </a:rPr>
              <a:t>Using Distributional Semantics with Standard Logical Form</a:t>
            </a:r>
          </a:p>
        </p:txBody>
      </p:sp>
      <p:sp>
        <p:nvSpPr>
          <p:cNvPr id="77826" name="Content Placeholder 2"/>
          <p:cNvSpPr>
            <a:spLocks noGrp="1"/>
          </p:cNvSpPr>
          <p:nvPr>
            <p:ph idx="1"/>
          </p:nvPr>
        </p:nvSpPr>
        <p:spPr>
          <a:xfrm>
            <a:off x="685800" y="1516251"/>
            <a:ext cx="7985502" cy="4687888"/>
          </a:xfrm>
        </p:spPr>
        <p:txBody>
          <a:bodyPr/>
          <a:lstStyle/>
          <a:p>
            <a:r>
              <a:rPr lang="en-US" dirty="0" smtClean="0"/>
              <a:t>Recent work on </a:t>
            </a:r>
            <a:r>
              <a:rPr lang="en-US" i="1" dirty="0" smtClean="0"/>
              <a:t>unsupervised semantic parsing</a:t>
            </a:r>
            <a:r>
              <a:rPr lang="en-US" dirty="0" smtClean="0"/>
              <a:t> (Poon &amp; </a:t>
            </a:r>
            <a:r>
              <a:rPr lang="en-US" dirty="0" err="1" smtClean="0"/>
              <a:t>Domingos</a:t>
            </a:r>
            <a:r>
              <a:rPr lang="en-US" dirty="0" smtClean="0"/>
              <a:t>, 2009) and work by Lewis and </a:t>
            </a:r>
            <a:r>
              <a:rPr lang="en-US" dirty="0" err="1" smtClean="0"/>
              <a:t>Steedman</a:t>
            </a:r>
            <a:r>
              <a:rPr lang="en-US" dirty="0" smtClean="0"/>
              <a:t> (2013) automatically create an ontology of predicates by clustering based using distributional information.</a:t>
            </a:r>
          </a:p>
          <a:p>
            <a:r>
              <a:rPr lang="en-US" dirty="0"/>
              <a:t>B</a:t>
            </a:r>
            <a:r>
              <a:rPr lang="en-US" dirty="0" smtClean="0"/>
              <a:t>ut they do not allow </a:t>
            </a:r>
            <a:r>
              <a:rPr lang="en-US" dirty="0" err="1" smtClean="0"/>
              <a:t>gradedness</a:t>
            </a:r>
            <a:r>
              <a:rPr lang="en-US" dirty="0" smtClean="0"/>
              <a:t> and uncertainty in the final semantic representation and inference.</a:t>
            </a:r>
            <a:endParaRPr lang="en-US" b="1" dirty="0" smtClean="0">
              <a:solidFill>
                <a:srgbClr val="006600"/>
              </a:solidFill>
            </a:endParaRPr>
          </a:p>
          <a:p>
            <a:endParaRPr lang="en-US" dirty="0" smtClean="0"/>
          </a:p>
        </p:txBody>
      </p:sp>
      <p:sp>
        <p:nvSpPr>
          <p:cNvPr id="7782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4D5CAC6-890D-4FA7-9C1C-CF74874E45FA}" type="slidenum">
              <a:rPr lang="ar-SA">
                <a:solidFill>
                  <a:srgbClr val="000000"/>
                </a:solidFill>
              </a:rPr>
              <a:pPr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Probabilistic AI Paradigm</a:t>
            </a:r>
          </a:p>
        </p:txBody>
      </p:sp>
      <p:sp>
        <p:nvSpPr>
          <p:cNvPr id="788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Represents knowledge and data as a fixed set of random variables with a joint probability distribution. </a:t>
            </a:r>
          </a:p>
          <a:p>
            <a:pPr>
              <a:buFontTx/>
              <a:buNone/>
            </a:pPr>
            <a:r>
              <a:rPr lang="en-US" sz="3600" b="1" smtClean="0">
                <a:solidFill>
                  <a:srgbClr val="FF0000"/>
                </a:solidFill>
              </a:rPr>
              <a:t>+</a:t>
            </a:r>
            <a:r>
              <a:rPr lang="en-US" smtClean="0"/>
              <a:t>  H</a:t>
            </a:r>
            <a:r>
              <a:rPr lang="en-US" smtClean="0">
                <a:sym typeface="Symbol" pitchFamily="18" charset="2"/>
              </a:rPr>
              <a:t>andles uncertain knowledge and probabilistic reasoning.</a:t>
            </a:r>
            <a:endParaRPr lang="en-US" smtClean="0"/>
          </a:p>
          <a:p>
            <a:pPr>
              <a:buFontTx/>
              <a:buNone/>
            </a:pPr>
            <a:r>
              <a:rPr lang="en-US" sz="3600" b="1" smtClean="0">
                <a:solidFill>
                  <a:srgbClr val="FF0000"/>
                </a:solidFill>
                <a:sym typeface="Symbol" pitchFamily="18" charset="2"/>
              </a:rPr>
              <a:t> </a:t>
            </a:r>
            <a:r>
              <a:rPr lang="en-US" smtClean="0">
                <a:sym typeface="Symbol" pitchFamily="18" charset="2"/>
              </a:rPr>
              <a:t>Unable to</a:t>
            </a:r>
            <a:r>
              <a:rPr lang="en-US" sz="3600" b="1" smtClean="0">
                <a:sym typeface="Symbol" pitchFamily="18" charset="2"/>
              </a:rPr>
              <a:t> </a:t>
            </a:r>
            <a:r>
              <a:rPr lang="en-US" smtClean="0"/>
              <a:t>handle arbitrary sets of objects, with properties, relations, quantifiers,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Statistical Relational Learning (SRL)</a:t>
            </a:r>
          </a:p>
        </p:txBody>
      </p:sp>
      <p:sp>
        <p:nvSpPr>
          <p:cNvPr id="79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SRL methods attempt to integrate methods from predicate logic (or relational databases) and probabilistic graphical models to handle structured, multi-relational data. </a:t>
            </a:r>
          </a:p>
          <a:p>
            <a:endParaRPr lang="en-US" smtClean="0"/>
          </a:p>
        </p:txBody>
      </p:sp>
      <p:pic>
        <p:nvPicPr>
          <p:cNvPr id="7987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13100" y="3725863"/>
            <a:ext cx="2600325" cy="3095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/>
          <a:p>
            <a:pPr algn="ctr">
              <a:buClr>
                <a:srgbClr val="FF0000"/>
              </a:buClr>
              <a:buFontTx/>
              <a:buChar char="•"/>
            </a:pPr>
            <a:fld id="{790C479C-A491-4CBD-A3FB-35390DD0ADE9}" type="slidenum">
              <a:rPr lang="ar-SA" sz="1400">
                <a:solidFill>
                  <a:srgbClr val="CC6600"/>
                </a:solidFill>
                <a:latin typeface="Times New Roman" pitchFamily="18" charset="0"/>
              </a:rPr>
              <a:pPr algn="ctr">
                <a:buClr>
                  <a:srgbClr val="FF0000"/>
                </a:buClr>
                <a:buFontTx/>
                <a:buChar char="•"/>
              </a:pPr>
              <a:t>15</a:t>
            </a:fld>
            <a:endParaRPr lang="en-US" sz="1400">
              <a:solidFill>
                <a:srgbClr val="CC6600"/>
              </a:solidFill>
              <a:latin typeface="Times" pitchFamily="18" charset="0"/>
            </a:endParaRPr>
          </a:p>
        </p:txBody>
      </p:sp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SRL Approaches</a:t>
            </a:r>
            <a:br>
              <a:rPr lang="en-US" sz="3200" smtClean="0"/>
            </a:br>
            <a:r>
              <a:rPr lang="en-US" sz="2800" smtClean="0"/>
              <a:t>(A Taste of the “Alphabet Soup”)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915400" cy="4687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Stochastic Logic Programs </a:t>
            </a:r>
            <a:r>
              <a:rPr lang="en-US" smtClean="0"/>
              <a:t>(SLPs)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     (Muggleton, 1996)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Probabilistic Relational Models </a:t>
            </a:r>
            <a:r>
              <a:rPr lang="en-US" smtClean="0"/>
              <a:t>(PRMs)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     (Koller, 1999)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Bayesian Logic Programs </a:t>
            </a:r>
            <a:r>
              <a:rPr lang="en-US" smtClean="0"/>
              <a:t>(BLPs)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     (Kersting &amp; De Raedt,  2001)</a:t>
            </a:r>
          </a:p>
          <a:p>
            <a:pPr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Markov Logic Networks </a:t>
            </a:r>
            <a:r>
              <a:rPr lang="en-US" smtClean="0"/>
              <a:t>(MLNs)                </a:t>
            </a:r>
            <a:r>
              <a:rPr lang="en-US" sz="2400" smtClean="0">
                <a:solidFill>
                  <a:srgbClr val="003366"/>
                </a:solidFill>
              </a:rPr>
              <a:t>(Richardson &amp; Domingos, 2006)</a:t>
            </a: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 </a:t>
            </a:r>
            <a:r>
              <a:rPr lang="en-US" smtClean="0">
                <a:solidFill>
                  <a:srgbClr val="FF0000"/>
                </a:solidFill>
              </a:rPr>
              <a:t>Probabilistic Soft Logic</a:t>
            </a:r>
            <a:r>
              <a:rPr lang="en-US" smtClean="0"/>
              <a:t> (PSL)                                </a:t>
            </a:r>
            <a:r>
              <a:rPr lang="en-US" sz="2400" smtClean="0">
                <a:solidFill>
                  <a:srgbClr val="003366"/>
                </a:solidFill>
              </a:rPr>
              <a:t>(Kimmig et al., 2012)</a:t>
            </a:r>
            <a:r>
              <a:rPr lang="en-US" smtClean="0"/>
              <a:t>                           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chemeClr val="hlink"/>
                </a:solidFill>
              </a:rPr>
              <a:t>  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400" smtClean="0">
              <a:solidFill>
                <a:schemeClr val="hlink"/>
              </a:solidFill>
            </a:endParaRPr>
          </a:p>
        </p:txBody>
      </p:sp>
      <p:sp>
        <p:nvSpPr>
          <p:cNvPr id="19465" name="Oval 9"/>
          <p:cNvSpPr>
            <a:spLocks noChangeArrowheads="1"/>
          </p:cNvSpPr>
          <p:nvPr/>
        </p:nvSpPr>
        <p:spPr bwMode="auto">
          <a:xfrm>
            <a:off x="347663" y="4133850"/>
            <a:ext cx="6781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  <p:sp>
        <p:nvSpPr>
          <p:cNvPr id="7" name="Oval 9"/>
          <p:cNvSpPr>
            <a:spLocks noChangeArrowheads="1"/>
          </p:cNvSpPr>
          <p:nvPr/>
        </p:nvSpPr>
        <p:spPr bwMode="auto">
          <a:xfrm>
            <a:off x="393700" y="5010150"/>
            <a:ext cx="6781800" cy="6096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000" tIns="46800" rIns="90000" bIns="46800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5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Formal Semantics for Natural Language using Probabilistic Logical Form</a:t>
            </a:r>
          </a:p>
        </p:txBody>
      </p:sp>
      <p:sp>
        <p:nvSpPr>
          <p:cNvPr id="83970" name="Content Placeholder 2"/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4687888"/>
          </a:xfrm>
        </p:spPr>
        <p:txBody>
          <a:bodyPr/>
          <a:lstStyle/>
          <a:p>
            <a:r>
              <a:rPr lang="en-US" dirty="0" smtClean="0"/>
              <a:t>Represent the meaning of natural language in a formal </a:t>
            </a:r>
            <a:r>
              <a:rPr lang="en-US" b="1" i="1" dirty="0" smtClean="0"/>
              <a:t>probabilistic</a:t>
            </a:r>
            <a:r>
              <a:rPr lang="en-US" dirty="0" smtClean="0"/>
              <a:t> logic </a:t>
            </a:r>
            <a:r>
              <a:rPr lang="en-US" sz="2400" dirty="0" smtClean="0">
                <a:solidFill>
                  <a:srgbClr val="006600"/>
                </a:solidFill>
              </a:rPr>
              <a:t>(</a:t>
            </a:r>
            <a:r>
              <a:rPr lang="en-US" sz="2400" dirty="0" err="1" smtClean="0">
                <a:solidFill>
                  <a:srgbClr val="006600"/>
                </a:solidFill>
              </a:rPr>
              <a:t>Beltagy</a:t>
            </a:r>
            <a:r>
              <a:rPr lang="en-US" sz="2400" dirty="0" smtClean="0">
                <a:solidFill>
                  <a:srgbClr val="006600"/>
                </a:solidFill>
              </a:rPr>
              <a:t> et al., 2013, 2014, 2015)</a:t>
            </a: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            </a:t>
            </a:r>
          </a:p>
          <a:p>
            <a:pPr>
              <a:buFontTx/>
              <a:buNone/>
            </a:pPr>
            <a:r>
              <a:rPr lang="en-US" b="1" dirty="0" smtClean="0">
                <a:solidFill>
                  <a:srgbClr val="C00000"/>
                </a:solidFill>
              </a:rPr>
              <a:t>            “Montague meets Markov” </a:t>
            </a:r>
          </a:p>
        </p:txBody>
      </p:sp>
      <p:sp>
        <p:nvSpPr>
          <p:cNvPr id="83971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30994" y="5404023"/>
            <a:ext cx="1905000" cy="457200"/>
          </a:xfrm>
          <a:noFill/>
        </p:spPr>
        <p:txBody>
          <a:bodyPr/>
          <a:lstStyle/>
          <a:p>
            <a:fld id="{67205C35-9E52-4F3B-92FD-0604BA33FEB1}" type="slidenum">
              <a:rPr lang="ar-SA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1849394" y="3346623"/>
            <a:ext cx="5140325" cy="898525"/>
          </a:xfrm>
          <a:prstGeom prst="rect">
            <a:avLst/>
          </a:prstGeom>
          <a:noFill/>
          <a:ln w="38100" algn="ctr">
            <a:solidFill>
              <a:srgbClr val="006600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83973" name="Picture 2" descr="AAMarkov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30994" y="3346623"/>
            <a:ext cx="1866900" cy="243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3974" name="Picture 5" descr="Richardmontagu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2994" y="3575223"/>
            <a:ext cx="1614488" cy="198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39" name="Slide Number Placeholder 4"/>
          <p:cNvSpPr txBox="1">
            <a:spLocks noGrp="1"/>
          </p:cNvSpPr>
          <p:nvPr/>
        </p:nvSpPr>
        <p:spPr bwMode="auto">
          <a:xfrm>
            <a:off x="8751888" y="6416675"/>
            <a:ext cx="392112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D3EFE88-63E0-4185-9D53-77CEC7157B83}" type="slidenum">
              <a:rPr lang="ar-SA" sz="1400" b="1">
                <a:solidFill>
                  <a:srgbClr val="04617B"/>
                </a:solidFill>
              </a:rPr>
              <a:pPr algn="r"/>
              <a:t>17</a:t>
            </a:fld>
            <a:endParaRPr lang="en-US" sz="1400" b="1">
              <a:solidFill>
                <a:srgbClr val="04617B"/>
              </a:solidFill>
            </a:endParaRPr>
          </a:p>
        </p:txBody>
      </p:sp>
      <p:sp>
        <p:nvSpPr>
          <p:cNvPr id="18854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228600"/>
            <a:ext cx="8915400" cy="990600"/>
          </a:xfrm>
        </p:spPr>
        <p:txBody>
          <a:bodyPr/>
          <a:lstStyle/>
          <a:p>
            <a:pPr algn="ctr" eaLnBrk="1" hangingPunct="1"/>
            <a:r>
              <a:rPr lang="en-US" sz="3600" smtClean="0">
                <a:latin typeface="Times New Roman" pitchFamily="18" charset="0"/>
                <a:cs typeface="Times New Roman" pitchFamily="18" charset="0"/>
              </a:rPr>
              <a:t>Markov Logic Networks</a:t>
            </a:r>
            <a:r>
              <a:rPr lang="en-US" sz="2900" smtClean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sz="29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600" smtClean="0">
                <a:solidFill>
                  <a:srgbClr val="55A839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smtClean="0">
                <a:solidFill>
                  <a:srgbClr val="55A839"/>
                </a:solidFill>
                <a:latin typeface="Times New Roman" pitchFamily="18" charset="0"/>
                <a:cs typeface="Times New Roman" pitchFamily="18" charset="0"/>
              </a:rPr>
              <a:t>Richardson &amp; Domingos, 2006]</a:t>
            </a:r>
            <a:endParaRPr lang="en-US" sz="2900" smtClean="0">
              <a:solidFill>
                <a:srgbClr val="55A83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854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1855788"/>
            <a:ext cx="7772400" cy="2438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Set of weighted clauses in first-order predicate logic.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Larger weight indicates stronger belief that the clause should hold.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MLNs are templates for constructing Markov networks for a given set of constants</a:t>
            </a:r>
          </a:p>
        </p:txBody>
      </p:sp>
      <p:sp>
        <p:nvSpPr>
          <p:cNvPr id="188542" name="Rectangle 2"/>
          <p:cNvSpPr>
            <a:spLocks noChangeArrowheads="1"/>
          </p:cNvSpPr>
          <p:nvPr/>
        </p:nvSpPr>
        <p:spPr bwMode="auto">
          <a:xfrm>
            <a:off x="1524000" y="51054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88537" name="Object 121"/>
          <p:cNvGraphicFramePr>
            <a:graphicFrameLocks noChangeAspect="1"/>
          </p:cNvGraphicFramePr>
          <p:nvPr/>
        </p:nvGraphicFramePr>
        <p:xfrm>
          <a:off x="1593850" y="5181600"/>
          <a:ext cx="60198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69" name="Equation" r:id="rId3" imgW="3046678" imgH="431613" progId="Equation.3">
                  <p:embed/>
                </p:oleObj>
              </mc:Choice>
              <mc:Fallback>
                <p:oleObj name="Equation" r:id="rId3" imgW="3046678" imgH="431613" progId="Equation.3">
                  <p:embed/>
                  <p:pic>
                    <p:nvPicPr>
                      <p:cNvPr id="0" name="Picture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5181600"/>
                        <a:ext cx="60198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543" name="Rectangle 5"/>
          <p:cNvSpPr>
            <a:spLocks noChangeArrowheads="1"/>
          </p:cNvSpPr>
          <p:nvPr/>
        </p:nvSpPr>
        <p:spPr bwMode="auto">
          <a:xfrm>
            <a:off x="838200" y="51054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</a:endParaRPr>
          </a:p>
        </p:txBody>
      </p:sp>
      <p:graphicFrame>
        <p:nvGraphicFramePr>
          <p:cNvPr id="188538" name="Object 122"/>
          <p:cNvGraphicFramePr>
            <a:graphicFrameLocks noChangeAspect="1"/>
          </p:cNvGraphicFramePr>
          <p:nvPr/>
        </p:nvGraphicFramePr>
        <p:xfrm>
          <a:off x="977900" y="5172075"/>
          <a:ext cx="42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8570" name="Equation" r:id="rId5" imgW="215806" imgH="406224" progId="Equation.3">
                  <p:embed/>
                </p:oleObj>
              </mc:Choice>
              <mc:Fallback>
                <p:oleObj name="Equation" r:id="rId5" imgW="215806" imgH="4062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5172075"/>
                        <a:ext cx="425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544" name="Rectangle 3"/>
          <p:cNvSpPr txBox="1">
            <a:spLocks noChangeArrowheads="1"/>
          </p:cNvSpPr>
          <p:nvPr/>
        </p:nvSpPr>
        <p:spPr bwMode="auto">
          <a:xfrm>
            <a:off x="762000" y="4191000"/>
            <a:ext cx="7543800" cy="65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en-US" sz="2800">
                <a:solidFill>
                  <a:srgbClr val="04617B"/>
                </a:solidFill>
                <a:cs typeface="Times New Roman" pitchFamily="18" charset="0"/>
              </a:rPr>
              <a:t>MLN Example: Friends &amp; Smokers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63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8956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543800" cy="655638"/>
          </a:xfrm>
        </p:spPr>
        <p:txBody>
          <a:bodyPr/>
          <a:lstStyle/>
          <a:p>
            <a:pPr eaLnBrk="1" hangingPunct="1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Example: Friends &amp; Smokers</a:t>
            </a:r>
          </a:p>
        </p:txBody>
      </p:sp>
      <p:graphicFrame>
        <p:nvGraphicFramePr>
          <p:cNvPr id="189561" name="Object 121"/>
          <p:cNvGraphicFramePr>
            <a:graphicFrameLocks noGrp="1" noChangeAspect="1"/>
          </p:cNvGraphicFramePr>
          <p:nvPr>
            <p:ph idx="4294967295"/>
          </p:nvPr>
        </p:nvGraphicFramePr>
        <p:xfrm>
          <a:off x="1339850" y="1447800"/>
          <a:ext cx="6096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3" name="Equation" r:id="rId3" imgW="3084761" imgH="431613" progId="Equation.3">
                  <p:embed/>
                </p:oleObj>
              </mc:Choice>
              <mc:Fallback>
                <p:oleObj name="Equation" r:id="rId3" imgW="3084761" imgH="431613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447800"/>
                        <a:ext cx="60960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65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89562" name="Object 122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594" name="Equation" r:id="rId5" imgW="215806" imgH="406224" progId="Equation.3">
                  <p:embed/>
                </p:oleObj>
              </mc:Choice>
              <mc:Fallback>
                <p:oleObj name="Equation" r:id="rId5" imgW="215806" imgH="4062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438275"/>
                        <a:ext cx="425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9566" name="Text Box 17"/>
          <p:cNvSpPr txBox="1">
            <a:spLocks noChangeArrowheads="1"/>
          </p:cNvSpPr>
          <p:nvPr/>
        </p:nvSpPr>
        <p:spPr bwMode="auto">
          <a:xfrm>
            <a:off x="533400" y="2401888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Two constants: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Anna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(A) and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Bob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(B)</a:t>
            </a:r>
          </a:p>
        </p:txBody>
      </p:sp>
      <p:sp>
        <p:nvSpPr>
          <p:cNvPr id="189567" name="Slide Number Placeholder 17"/>
          <p:cNvSpPr txBox="1">
            <a:spLocks noGrp="1"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88CCFE4C-C808-4A98-8E5B-C1C015471BBC}" type="slidenum">
              <a:rPr lang="ar-SA" sz="1400" b="1">
                <a:solidFill>
                  <a:srgbClr val="0F6FC6"/>
                </a:solidFill>
                <a:cs typeface="Times New Roman" pitchFamily="18" charset="0"/>
              </a:rPr>
              <a:pPr algn="r"/>
              <a:t>18</a:t>
            </a:fld>
            <a:endParaRPr lang="en-US" sz="1400" b="1">
              <a:solidFill>
                <a:srgbClr val="0F6FC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87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90588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543800" cy="655638"/>
          </a:xfrm>
        </p:spPr>
        <p:txBody>
          <a:bodyPr/>
          <a:lstStyle/>
          <a:p>
            <a:pPr eaLnBrk="1" hangingPunct="1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Example: Friends &amp; Smokers</a:t>
            </a:r>
          </a:p>
        </p:txBody>
      </p:sp>
      <p:graphicFrame>
        <p:nvGraphicFramePr>
          <p:cNvPr id="190585" name="Object 121"/>
          <p:cNvGraphicFramePr>
            <a:graphicFrameLocks noGrp="1" noChangeAspect="1"/>
          </p:cNvGraphicFramePr>
          <p:nvPr>
            <p:ph idx="4294967295"/>
          </p:nvPr>
        </p:nvGraphicFramePr>
        <p:xfrm>
          <a:off x="1339850" y="1447800"/>
          <a:ext cx="6096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7" name="Equation" r:id="rId3" imgW="3084761" imgH="431613" progId="Equation.3">
                  <p:embed/>
                </p:oleObj>
              </mc:Choice>
              <mc:Fallback>
                <p:oleObj name="Equation" r:id="rId3" imgW="3084761" imgH="431613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447800"/>
                        <a:ext cx="60960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89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90586" name="Object 122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0618" name="Equation" r:id="rId5" imgW="215806" imgH="406224" progId="Equation.3">
                  <p:embed/>
                </p:oleObj>
              </mc:Choice>
              <mc:Fallback>
                <p:oleObj name="Equation" r:id="rId5" imgW="215806" imgH="4062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438275"/>
                        <a:ext cx="425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590" name="Oval 7"/>
          <p:cNvSpPr>
            <a:spLocks noChangeArrowheads="1"/>
          </p:cNvSpPr>
          <p:nvPr/>
        </p:nvSpPr>
        <p:spPr bwMode="auto">
          <a:xfrm>
            <a:off x="15240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Cancer(A)</a:t>
            </a:r>
          </a:p>
        </p:txBody>
      </p:sp>
      <p:sp>
        <p:nvSpPr>
          <p:cNvPr id="190591" name="Oval 8"/>
          <p:cNvSpPr>
            <a:spLocks noChangeArrowheads="1"/>
          </p:cNvSpPr>
          <p:nvPr/>
        </p:nvSpPr>
        <p:spPr bwMode="auto">
          <a:xfrm>
            <a:off x="27432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Smokes(A)</a:t>
            </a:r>
          </a:p>
        </p:txBody>
      </p:sp>
      <p:sp>
        <p:nvSpPr>
          <p:cNvPr id="190592" name="Oval 9"/>
          <p:cNvSpPr>
            <a:spLocks noChangeArrowheads="1"/>
          </p:cNvSpPr>
          <p:nvPr/>
        </p:nvSpPr>
        <p:spPr bwMode="auto">
          <a:xfrm>
            <a:off x="5334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Friends(A,A)</a:t>
            </a:r>
          </a:p>
        </p:txBody>
      </p:sp>
      <p:sp>
        <p:nvSpPr>
          <p:cNvPr id="190593" name="Oval 10"/>
          <p:cNvSpPr>
            <a:spLocks noChangeArrowheads="1"/>
          </p:cNvSpPr>
          <p:nvPr/>
        </p:nvSpPr>
        <p:spPr bwMode="auto">
          <a:xfrm>
            <a:off x="3505200" y="5334000"/>
            <a:ext cx="1752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Friends(B,A)</a:t>
            </a:r>
          </a:p>
        </p:txBody>
      </p:sp>
      <p:sp>
        <p:nvSpPr>
          <p:cNvPr id="190594" name="Oval 11"/>
          <p:cNvSpPr>
            <a:spLocks noChangeArrowheads="1"/>
          </p:cNvSpPr>
          <p:nvPr/>
        </p:nvSpPr>
        <p:spPr bwMode="auto">
          <a:xfrm>
            <a:off x="45720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Smokes(B)</a:t>
            </a:r>
          </a:p>
        </p:txBody>
      </p:sp>
      <p:sp>
        <p:nvSpPr>
          <p:cNvPr id="190595" name="Oval 13"/>
          <p:cNvSpPr>
            <a:spLocks noChangeArrowheads="1"/>
          </p:cNvSpPr>
          <p:nvPr/>
        </p:nvSpPr>
        <p:spPr bwMode="auto">
          <a:xfrm>
            <a:off x="3543300" y="2971800"/>
            <a:ext cx="1676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Friends(A,B)</a:t>
            </a:r>
          </a:p>
        </p:txBody>
      </p:sp>
      <p:sp>
        <p:nvSpPr>
          <p:cNvPr id="190596" name="Oval 14"/>
          <p:cNvSpPr>
            <a:spLocks noChangeArrowheads="1"/>
          </p:cNvSpPr>
          <p:nvPr/>
        </p:nvSpPr>
        <p:spPr bwMode="auto">
          <a:xfrm>
            <a:off x="58674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Cancer(B)</a:t>
            </a:r>
          </a:p>
        </p:txBody>
      </p:sp>
      <p:sp>
        <p:nvSpPr>
          <p:cNvPr id="190597" name="Oval 15"/>
          <p:cNvSpPr>
            <a:spLocks noChangeArrowheads="1"/>
          </p:cNvSpPr>
          <p:nvPr/>
        </p:nvSpPr>
        <p:spPr bwMode="auto">
          <a:xfrm>
            <a:off x="64008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Friends(B,B)</a:t>
            </a:r>
          </a:p>
        </p:txBody>
      </p:sp>
      <p:sp>
        <p:nvSpPr>
          <p:cNvPr id="190598" name="Text Box 17"/>
          <p:cNvSpPr txBox="1">
            <a:spLocks noChangeArrowheads="1"/>
          </p:cNvSpPr>
          <p:nvPr/>
        </p:nvSpPr>
        <p:spPr bwMode="auto">
          <a:xfrm>
            <a:off x="533400" y="2401888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Two constants: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Anna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(A) and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Bob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(B)</a:t>
            </a:r>
          </a:p>
        </p:txBody>
      </p:sp>
      <p:sp>
        <p:nvSpPr>
          <p:cNvPr id="190599" name="Slide Number Placeholder 17"/>
          <p:cNvSpPr txBox="1">
            <a:spLocks noGrp="1"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5147DFFA-7CCF-4D51-971D-278702C5B0CB}" type="slidenum">
              <a:rPr lang="ar-SA" sz="1400" b="1">
                <a:solidFill>
                  <a:srgbClr val="0F6FC6"/>
                </a:solidFill>
                <a:cs typeface="Times New Roman" pitchFamily="18" charset="0"/>
              </a:rPr>
              <a:pPr algn="r"/>
              <a:t>19</a:t>
            </a:fld>
            <a:endParaRPr lang="en-US" sz="1400" b="1">
              <a:solidFill>
                <a:srgbClr val="0F6FC6"/>
              </a:solidFill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AI Paradigm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Represents knowledge and data in a binary symbolic logic such as FOPC. </a:t>
            </a:r>
          </a:p>
          <a:p>
            <a:pPr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  Rich representation that handles arbitrary sets of objects, with properties, relations, </a:t>
            </a:r>
            <a:r>
              <a:rPr lang="en-US" dirty="0" smtClean="0"/>
              <a:t>logical connectives, and quantifiers.</a:t>
            </a:r>
            <a:endParaRPr lang="en-US" dirty="0" smtClean="0"/>
          </a:p>
          <a:p>
            <a:pPr>
              <a:buFontTx/>
              <a:buNone/>
            </a:pPr>
            <a:r>
              <a:rPr lang="en-US" sz="3600" b="1" dirty="0" smtClean="0">
                <a:solidFill>
                  <a:srgbClr val="FF0000"/>
                </a:solidFill>
                <a:sym typeface="Symbol" pitchFamily="18" charset="2"/>
              </a:rPr>
              <a:t> </a:t>
            </a:r>
            <a:r>
              <a:rPr lang="en-US" dirty="0" smtClean="0">
                <a:sym typeface="Symbol" pitchFamily="18" charset="2"/>
              </a:rPr>
              <a:t>Unable to handle uncertain knowledge and probabilistic reasoning.</a:t>
            </a:r>
            <a:endParaRPr lang="en-US" dirty="0" smtClean="0">
              <a:solidFill>
                <a:srgbClr val="FF0000"/>
              </a:solidFill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11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91612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543800" cy="655638"/>
          </a:xfrm>
        </p:spPr>
        <p:txBody>
          <a:bodyPr/>
          <a:lstStyle/>
          <a:p>
            <a:pPr eaLnBrk="1" hangingPunct="1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Example: Friends &amp; Smokers</a:t>
            </a:r>
          </a:p>
        </p:txBody>
      </p:sp>
      <p:graphicFrame>
        <p:nvGraphicFramePr>
          <p:cNvPr id="191609" name="Object 121"/>
          <p:cNvGraphicFramePr>
            <a:graphicFrameLocks noGrp="1" noChangeAspect="1"/>
          </p:cNvGraphicFramePr>
          <p:nvPr>
            <p:ph idx="4294967295"/>
          </p:nvPr>
        </p:nvGraphicFramePr>
        <p:xfrm>
          <a:off x="1327150" y="1447800"/>
          <a:ext cx="6096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1" name="Equation" r:id="rId3" imgW="3084761" imgH="431613" progId="Equation.3">
                  <p:embed/>
                </p:oleObj>
              </mc:Choice>
              <mc:Fallback>
                <p:oleObj name="Equation" r:id="rId3" imgW="3084761" imgH="431613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47800"/>
                        <a:ext cx="60960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613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91610" name="Object 122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2" name="Equation" r:id="rId5" imgW="215806" imgH="406224" progId="Equation.3">
                  <p:embed/>
                </p:oleObj>
              </mc:Choice>
              <mc:Fallback>
                <p:oleObj name="Equation" r:id="rId5" imgW="215806" imgH="4062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438275"/>
                        <a:ext cx="425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614" name="Oval 7"/>
          <p:cNvSpPr>
            <a:spLocks noChangeArrowheads="1"/>
          </p:cNvSpPr>
          <p:nvPr/>
        </p:nvSpPr>
        <p:spPr bwMode="auto">
          <a:xfrm>
            <a:off x="15240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Cancer(A)</a:t>
            </a:r>
          </a:p>
        </p:txBody>
      </p:sp>
      <p:sp>
        <p:nvSpPr>
          <p:cNvPr id="191615" name="Oval 8"/>
          <p:cNvSpPr>
            <a:spLocks noChangeArrowheads="1"/>
          </p:cNvSpPr>
          <p:nvPr/>
        </p:nvSpPr>
        <p:spPr bwMode="auto">
          <a:xfrm>
            <a:off x="27432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Smokes(A)</a:t>
            </a:r>
          </a:p>
        </p:txBody>
      </p:sp>
      <p:sp>
        <p:nvSpPr>
          <p:cNvPr id="191616" name="Oval 9"/>
          <p:cNvSpPr>
            <a:spLocks noChangeArrowheads="1"/>
          </p:cNvSpPr>
          <p:nvPr/>
        </p:nvSpPr>
        <p:spPr bwMode="auto">
          <a:xfrm>
            <a:off x="5334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Friends(A,A)</a:t>
            </a:r>
          </a:p>
        </p:txBody>
      </p:sp>
      <p:sp>
        <p:nvSpPr>
          <p:cNvPr id="191617" name="Oval 10"/>
          <p:cNvSpPr>
            <a:spLocks noChangeArrowheads="1"/>
          </p:cNvSpPr>
          <p:nvPr/>
        </p:nvSpPr>
        <p:spPr bwMode="auto">
          <a:xfrm>
            <a:off x="3505200" y="5334000"/>
            <a:ext cx="1752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Friends(B,A)</a:t>
            </a:r>
          </a:p>
        </p:txBody>
      </p:sp>
      <p:sp>
        <p:nvSpPr>
          <p:cNvPr id="191618" name="Oval 11"/>
          <p:cNvSpPr>
            <a:spLocks noChangeArrowheads="1"/>
          </p:cNvSpPr>
          <p:nvPr/>
        </p:nvSpPr>
        <p:spPr bwMode="auto">
          <a:xfrm>
            <a:off x="45720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Smokes(B)</a:t>
            </a:r>
          </a:p>
        </p:txBody>
      </p:sp>
      <p:cxnSp>
        <p:nvCxnSpPr>
          <p:cNvPr id="191619" name="AutoShape 12"/>
          <p:cNvCxnSpPr>
            <a:cxnSpLocks noChangeShapeType="1"/>
            <a:stCxn id="191615" idx="3"/>
            <a:endCxn id="191614" idx="7"/>
          </p:cNvCxnSpPr>
          <p:nvPr/>
        </p:nvCxnSpPr>
        <p:spPr bwMode="auto">
          <a:xfrm flipH="1">
            <a:off x="2693988" y="4494213"/>
            <a:ext cx="250825" cy="612775"/>
          </a:xfrm>
          <a:prstGeom prst="straightConnector1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</p:spPr>
      </p:cxnSp>
      <p:sp>
        <p:nvSpPr>
          <p:cNvPr id="191620" name="Oval 13"/>
          <p:cNvSpPr>
            <a:spLocks noChangeArrowheads="1"/>
          </p:cNvSpPr>
          <p:nvPr/>
        </p:nvSpPr>
        <p:spPr bwMode="auto">
          <a:xfrm>
            <a:off x="3543300" y="2971800"/>
            <a:ext cx="1676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Friends(A,B)</a:t>
            </a:r>
          </a:p>
        </p:txBody>
      </p:sp>
      <p:sp>
        <p:nvSpPr>
          <p:cNvPr id="191621" name="Oval 14"/>
          <p:cNvSpPr>
            <a:spLocks noChangeArrowheads="1"/>
          </p:cNvSpPr>
          <p:nvPr/>
        </p:nvSpPr>
        <p:spPr bwMode="auto">
          <a:xfrm>
            <a:off x="58674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Cancer(B)</a:t>
            </a:r>
          </a:p>
        </p:txBody>
      </p:sp>
      <p:sp>
        <p:nvSpPr>
          <p:cNvPr id="191622" name="Oval 15"/>
          <p:cNvSpPr>
            <a:spLocks noChangeArrowheads="1"/>
          </p:cNvSpPr>
          <p:nvPr/>
        </p:nvSpPr>
        <p:spPr bwMode="auto">
          <a:xfrm>
            <a:off x="64008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Friends(B,B)</a:t>
            </a:r>
          </a:p>
        </p:txBody>
      </p:sp>
      <p:cxnSp>
        <p:nvCxnSpPr>
          <p:cNvPr id="191623" name="AutoShape 16"/>
          <p:cNvCxnSpPr>
            <a:cxnSpLocks noChangeShapeType="1"/>
            <a:stCxn id="191618" idx="5"/>
            <a:endCxn id="191621" idx="1"/>
          </p:cNvCxnSpPr>
          <p:nvPr/>
        </p:nvCxnSpPr>
        <p:spPr bwMode="auto">
          <a:xfrm>
            <a:off x="5741988" y="4494213"/>
            <a:ext cx="327025" cy="612775"/>
          </a:xfrm>
          <a:prstGeom prst="straightConnector1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</p:spPr>
      </p:cxnSp>
      <p:sp>
        <p:nvSpPr>
          <p:cNvPr id="191624" name="Text Box 17"/>
          <p:cNvSpPr txBox="1">
            <a:spLocks noChangeArrowheads="1"/>
          </p:cNvSpPr>
          <p:nvPr/>
        </p:nvSpPr>
        <p:spPr bwMode="auto">
          <a:xfrm>
            <a:off x="533400" y="2401888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Two constants: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Anna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(A) and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Bob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(B)</a:t>
            </a:r>
          </a:p>
        </p:txBody>
      </p:sp>
      <p:sp>
        <p:nvSpPr>
          <p:cNvPr id="191625" name="Slide Number Placeholder 17"/>
          <p:cNvSpPr txBox="1">
            <a:spLocks noGrp="1"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119D3E72-5A50-4A77-8454-BC32ED711631}" type="slidenum">
              <a:rPr lang="ar-SA" sz="1400" b="1">
                <a:solidFill>
                  <a:srgbClr val="0F6FC6"/>
                </a:solidFill>
                <a:cs typeface="Times New Roman" pitchFamily="18" charset="0"/>
              </a:rPr>
              <a:pPr algn="r"/>
              <a:t>20</a:t>
            </a:fld>
            <a:endParaRPr lang="en-US" sz="1400" b="1">
              <a:solidFill>
                <a:srgbClr val="0F6FC6"/>
              </a:solidFill>
              <a:cs typeface="Times New Roman" pitchFamily="18" charset="0"/>
            </a:endParaRPr>
          </a:p>
        </p:txBody>
      </p:sp>
      <p:cxnSp>
        <p:nvCxnSpPr>
          <p:cNvPr id="191626" name="Straight Connector 18"/>
          <p:cNvCxnSpPr>
            <a:cxnSpLocks noChangeShapeType="1"/>
          </p:cNvCxnSpPr>
          <p:nvPr/>
        </p:nvCxnSpPr>
        <p:spPr bwMode="auto">
          <a:xfrm>
            <a:off x="8001000" y="1676400"/>
            <a:ext cx="762000" cy="1588"/>
          </a:xfrm>
          <a:prstGeom prst="line">
            <a:avLst/>
          </a:prstGeom>
          <a:noFill/>
          <a:ln w="57150" algn="ctr">
            <a:solidFill>
              <a:srgbClr val="990099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635" name="Rectangle 2"/>
          <p:cNvSpPr>
            <a:spLocks noChangeArrowheads="1"/>
          </p:cNvSpPr>
          <p:nvPr/>
        </p:nvSpPr>
        <p:spPr bwMode="auto">
          <a:xfrm>
            <a:off x="1295400" y="1371600"/>
            <a:ext cx="65532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192636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81000"/>
            <a:ext cx="7543800" cy="655638"/>
          </a:xfrm>
        </p:spPr>
        <p:txBody>
          <a:bodyPr/>
          <a:lstStyle/>
          <a:p>
            <a:pPr eaLnBrk="1" hangingPunct="1"/>
            <a:r>
              <a:rPr lang="en-US" sz="3500" smtClean="0">
                <a:latin typeface="Times New Roman" pitchFamily="18" charset="0"/>
                <a:cs typeface="Times New Roman" pitchFamily="18" charset="0"/>
              </a:rPr>
              <a:t>Example: Friends &amp; Smokers</a:t>
            </a:r>
          </a:p>
        </p:txBody>
      </p:sp>
      <p:graphicFrame>
        <p:nvGraphicFramePr>
          <p:cNvPr id="192633" name="Object 121"/>
          <p:cNvGraphicFramePr>
            <a:graphicFrameLocks noGrp="1" noChangeAspect="1"/>
          </p:cNvGraphicFramePr>
          <p:nvPr>
            <p:ph idx="4294967295"/>
          </p:nvPr>
        </p:nvGraphicFramePr>
        <p:xfrm>
          <a:off x="1327150" y="1447800"/>
          <a:ext cx="6096000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5" name="Equation" r:id="rId3" imgW="3084761" imgH="431613" progId="Equation.3">
                  <p:embed/>
                </p:oleObj>
              </mc:Choice>
              <mc:Fallback>
                <p:oleObj name="Equation" r:id="rId3" imgW="3084761" imgH="431613" progId="Equation.3">
                  <p:embed/>
                  <p:pic>
                    <p:nvPicPr>
                      <p:cNvPr id="0" name="Picture 14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1447800"/>
                        <a:ext cx="6096000" cy="852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637" name="Rectangle 5"/>
          <p:cNvSpPr>
            <a:spLocks noChangeArrowheads="1"/>
          </p:cNvSpPr>
          <p:nvPr/>
        </p:nvSpPr>
        <p:spPr bwMode="auto">
          <a:xfrm>
            <a:off x="609600" y="1371600"/>
            <a:ext cx="685800" cy="9906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>
              <a:solidFill>
                <a:srgbClr val="000000"/>
              </a:solidFill>
              <a:cs typeface="Times New Roman" pitchFamily="18" charset="0"/>
            </a:endParaRPr>
          </a:p>
        </p:txBody>
      </p:sp>
      <p:graphicFrame>
        <p:nvGraphicFramePr>
          <p:cNvPr id="192634" name="Object 122"/>
          <p:cNvGraphicFramePr>
            <a:graphicFrameLocks noChangeAspect="1"/>
          </p:cNvGraphicFramePr>
          <p:nvPr/>
        </p:nvGraphicFramePr>
        <p:xfrm>
          <a:off x="749300" y="1438275"/>
          <a:ext cx="425450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666" name="Equation" r:id="rId5" imgW="215806" imgH="406224" progId="Equation.3">
                  <p:embed/>
                </p:oleObj>
              </mc:Choice>
              <mc:Fallback>
                <p:oleObj name="Equation" r:id="rId5" imgW="215806" imgH="406224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1438275"/>
                        <a:ext cx="425450" cy="803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638" name="Oval 7"/>
          <p:cNvSpPr>
            <a:spLocks noChangeArrowheads="1"/>
          </p:cNvSpPr>
          <p:nvPr/>
        </p:nvSpPr>
        <p:spPr bwMode="auto">
          <a:xfrm>
            <a:off x="15240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Cancer(A)</a:t>
            </a:r>
          </a:p>
        </p:txBody>
      </p:sp>
      <p:sp>
        <p:nvSpPr>
          <p:cNvPr id="192639" name="Oval 8"/>
          <p:cNvSpPr>
            <a:spLocks noChangeArrowheads="1"/>
          </p:cNvSpPr>
          <p:nvPr/>
        </p:nvSpPr>
        <p:spPr bwMode="auto">
          <a:xfrm>
            <a:off x="27432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Smokes(A)</a:t>
            </a:r>
          </a:p>
        </p:txBody>
      </p:sp>
      <p:sp>
        <p:nvSpPr>
          <p:cNvPr id="192640" name="Oval 9"/>
          <p:cNvSpPr>
            <a:spLocks noChangeArrowheads="1"/>
          </p:cNvSpPr>
          <p:nvPr/>
        </p:nvSpPr>
        <p:spPr bwMode="auto">
          <a:xfrm>
            <a:off x="5334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Friends(A,A)</a:t>
            </a:r>
          </a:p>
        </p:txBody>
      </p:sp>
      <p:sp>
        <p:nvSpPr>
          <p:cNvPr id="192641" name="Oval 10"/>
          <p:cNvSpPr>
            <a:spLocks noChangeArrowheads="1"/>
          </p:cNvSpPr>
          <p:nvPr/>
        </p:nvSpPr>
        <p:spPr bwMode="auto">
          <a:xfrm>
            <a:off x="3505200" y="5334000"/>
            <a:ext cx="1752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Friends(B,A)</a:t>
            </a:r>
          </a:p>
        </p:txBody>
      </p:sp>
      <p:sp>
        <p:nvSpPr>
          <p:cNvPr id="192642" name="Oval 11"/>
          <p:cNvSpPr>
            <a:spLocks noChangeArrowheads="1"/>
          </p:cNvSpPr>
          <p:nvPr/>
        </p:nvSpPr>
        <p:spPr bwMode="auto">
          <a:xfrm>
            <a:off x="4572000" y="40386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Smokes(B)</a:t>
            </a:r>
          </a:p>
        </p:txBody>
      </p:sp>
      <p:cxnSp>
        <p:nvCxnSpPr>
          <p:cNvPr id="7180" name="AutoShape 12"/>
          <p:cNvCxnSpPr>
            <a:cxnSpLocks noChangeShapeType="1"/>
            <a:stCxn id="192641" idx="0"/>
            <a:endCxn id="192639" idx="4"/>
          </p:cNvCxnSpPr>
          <p:nvPr/>
        </p:nvCxnSpPr>
        <p:spPr bwMode="auto">
          <a:xfrm flipH="1" flipV="1">
            <a:off x="3429000" y="4572000"/>
            <a:ext cx="952500" cy="76200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cxnSp>
        <p:nvCxnSpPr>
          <p:cNvPr id="7181" name="AutoShape 13"/>
          <p:cNvCxnSpPr>
            <a:cxnSpLocks noChangeShapeType="1"/>
            <a:stCxn id="192639" idx="6"/>
            <a:endCxn id="192642" idx="2"/>
          </p:cNvCxnSpPr>
          <p:nvPr/>
        </p:nvCxnSpPr>
        <p:spPr bwMode="auto">
          <a:xfrm>
            <a:off x="4114800" y="4305300"/>
            <a:ext cx="457200" cy="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cxnSp>
        <p:nvCxnSpPr>
          <p:cNvPr id="7182" name="AutoShape 14"/>
          <p:cNvCxnSpPr>
            <a:cxnSpLocks noChangeShapeType="1"/>
            <a:stCxn id="192642" idx="4"/>
            <a:endCxn id="192641" idx="0"/>
          </p:cNvCxnSpPr>
          <p:nvPr/>
        </p:nvCxnSpPr>
        <p:spPr bwMode="auto">
          <a:xfrm flipH="1">
            <a:off x="4381500" y="4572000"/>
            <a:ext cx="876300" cy="76200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cxnSp>
        <p:nvCxnSpPr>
          <p:cNvPr id="192646" name="AutoShape 15"/>
          <p:cNvCxnSpPr>
            <a:cxnSpLocks noChangeShapeType="1"/>
            <a:stCxn id="192639" idx="3"/>
            <a:endCxn id="192638" idx="7"/>
          </p:cNvCxnSpPr>
          <p:nvPr/>
        </p:nvCxnSpPr>
        <p:spPr bwMode="auto">
          <a:xfrm flipH="1">
            <a:off x="2693988" y="4494213"/>
            <a:ext cx="250825" cy="612775"/>
          </a:xfrm>
          <a:prstGeom prst="straightConnector1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</p:spPr>
      </p:cxnSp>
      <p:cxnSp>
        <p:nvCxnSpPr>
          <p:cNvPr id="7184" name="AutoShape 16"/>
          <p:cNvCxnSpPr>
            <a:cxnSpLocks noChangeShapeType="1"/>
            <a:stCxn id="192640" idx="6"/>
            <a:endCxn id="192639" idx="2"/>
          </p:cNvCxnSpPr>
          <p:nvPr/>
        </p:nvCxnSpPr>
        <p:spPr bwMode="auto">
          <a:xfrm>
            <a:off x="2133600" y="4305300"/>
            <a:ext cx="609600" cy="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sp>
        <p:nvSpPr>
          <p:cNvPr id="192648" name="Oval 17"/>
          <p:cNvSpPr>
            <a:spLocks noChangeArrowheads="1"/>
          </p:cNvSpPr>
          <p:nvPr/>
        </p:nvSpPr>
        <p:spPr bwMode="auto">
          <a:xfrm>
            <a:off x="3543300" y="2971800"/>
            <a:ext cx="16764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Friends(A,B)</a:t>
            </a:r>
          </a:p>
        </p:txBody>
      </p:sp>
      <p:cxnSp>
        <p:nvCxnSpPr>
          <p:cNvPr id="7186" name="AutoShape 18"/>
          <p:cNvCxnSpPr>
            <a:cxnSpLocks noChangeShapeType="1"/>
            <a:stCxn id="192648" idx="4"/>
            <a:endCxn id="192639" idx="0"/>
          </p:cNvCxnSpPr>
          <p:nvPr/>
        </p:nvCxnSpPr>
        <p:spPr bwMode="auto">
          <a:xfrm flipH="1">
            <a:off x="3429000" y="3505200"/>
            <a:ext cx="952500" cy="53340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cxnSp>
        <p:nvCxnSpPr>
          <p:cNvPr id="7187" name="AutoShape 19"/>
          <p:cNvCxnSpPr>
            <a:cxnSpLocks noChangeShapeType="1"/>
            <a:stCxn id="192642" idx="0"/>
            <a:endCxn id="192648" idx="4"/>
          </p:cNvCxnSpPr>
          <p:nvPr/>
        </p:nvCxnSpPr>
        <p:spPr bwMode="auto">
          <a:xfrm flipH="1" flipV="1">
            <a:off x="4381500" y="3505200"/>
            <a:ext cx="876300" cy="53340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sp>
        <p:nvSpPr>
          <p:cNvPr id="192651" name="Oval 20"/>
          <p:cNvSpPr>
            <a:spLocks noChangeArrowheads="1"/>
          </p:cNvSpPr>
          <p:nvPr/>
        </p:nvSpPr>
        <p:spPr bwMode="auto">
          <a:xfrm>
            <a:off x="5867400" y="5029200"/>
            <a:ext cx="13716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Cancer(B)</a:t>
            </a:r>
          </a:p>
        </p:txBody>
      </p:sp>
      <p:sp>
        <p:nvSpPr>
          <p:cNvPr id="192652" name="Oval 21"/>
          <p:cNvSpPr>
            <a:spLocks noChangeArrowheads="1"/>
          </p:cNvSpPr>
          <p:nvPr/>
        </p:nvSpPr>
        <p:spPr bwMode="auto">
          <a:xfrm>
            <a:off x="6400800" y="4038600"/>
            <a:ext cx="1600200" cy="533400"/>
          </a:xfrm>
          <a:prstGeom prst="ellipse">
            <a:avLst/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>
                <a:solidFill>
                  <a:srgbClr val="000000"/>
                </a:solidFill>
                <a:cs typeface="Times New Roman" pitchFamily="18" charset="0"/>
              </a:rPr>
              <a:t>Friends(B,B)</a:t>
            </a:r>
          </a:p>
        </p:txBody>
      </p:sp>
      <p:cxnSp>
        <p:nvCxnSpPr>
          <p:cNvPr id="192653" name="AutoShape 22"/>
          <p:cNvCxnSpPr>
            <a:cxnSpLocks noChangeShapeType="1"/>
            <a:stCxn id="192642" idx="5"/>
            <a:endCxn id="192651" idx="1"/>
          </p:cNvCxnSpPr>
          <p:nvPr/>
        </p:nvCxnSpPr>
        <p:spPr bwMode="auto">
          <a:xfrm>
            <a:off x="5741988" y="4494213"/>
            <a:ext cx="327025" cy="612775"/>
          </a:xfrm>
          <a:prstGeom prst="straightConnector1">
            <a:avLst/>
          </a:prstGeom>
          <a:noFill/>
          <a:ln w="38100">
            <a:solidFill>
              <a:srgbClr val="990099"/>
            </a:solidFill>
            <a:round/>
            <a:headEnd/>
            <a:tailEnd/>
          </a:ln>
        </p:spPr>
      </p:cxnSp>
      <p:cxnSp>
        <p:nvCxnSpPr>
          <p:cNvPr id="7191" name="AutoShape 23"/>
          <p:cNvCxnSpPr>
            <a:cxnSpLocks noChangeShapeType="1"/>
            <a:stCxn id="192652" idx="2"/>
            <a:endCxn id="192642" idx="6"/>
          </p:cNvCxnSpPr>
          <p:nvPr/>
        </p:nvCxnSpPr>
        <p:spPr bwMode="auto">
          <a:xfrm flipH="1">
            <a:off x="5943600" y="4305300"/>
            <a:ext cx="457200" cy="0"/>
          </a:xfrm>
          <a:prstGeom prst="straightConnector1">
            <a:avLst/>
          </a:prstGeom>
          <a:noFill/>
          <a:ln w="38100">
            <a:solidFill>
              <a:srgbClr val="00CC00"/>
            </a:solidFill>
            <a:round/>
            <a:headEnd/>
            <a:tailEnd/>
          </a:ln>
        </p:spPr>
      </p:cxnSp>
      <p:sp>
        <p:nvSpPr>
          <p:cNvPr id="192655" name="Text Box 24"/>
          <p:cNvSpPr txBox="1">
            <a:spLocks noChangeArrowheads="1"/>
          </p:cNvSpPr>
          <p:nvPr/>
        </p:nvSpPr>
        <p:spPr bwMode="auto">
          <a:xfrm>
            <a:off x="533400" y="2401888"/>
            <a:ext cx="4926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Two constants: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Anna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(A) and </a:t>
            </a:r>
            <a:r>
              <a:rPr lang="en-US" sz="2400" b="1">
                <a:solidFill>
                  <a:srgbClr val="000000"/>
                </a:solidFill>
                <a:cs typeface="Times New Roman" pitchFamily="18" charset="0"/>
              </a:rPr>
              <a:t>Bob</a:t>
            </a: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 (B)</a:t>
            </a:r>
          </a:p>
        </p:txBody>
      </p:sp>
      <p:sp>
        <p:nvSpPr>
          <p:cNvPr id="192656" name="Slide Number Placeholder 24"/>
          <p:cNvSpPr txBox="1">
            <a:spLocks noGrp="1"/>
          </p:cNvSpPr>
          <p:nvPr/>
        </p:nvSpPr>
        <p:spPr bwMode="auto">
          <a:xfrm>
            <a:off x="8686800" y="64008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AAFF442-19E2-4A57-9AF0-5327663566F7}" type="slidenum">
              <a:rPr lang="ar-SA" sz="1400" b="1">
                <a:solidFill>
                  <a:srgbClr val="0F6FC6"/>
                </a:solidFill>
                <a:cs typeface="Times New Roman" pitchFamily="18" charset="0"/>
              </a:rPr>
              <a:pPr algn="r"/>
              <a:t>21</a:t>
            </a:fld>
            <a:endParaRPr lang="en-US" sz="1400" b="1">
              <a:solidFill>
                <a:srgbClr val="0F6FC6"/>
              </a:solidFill>
              <a:cs typeface="Times New Roman" pitchFamily="18" charset="0"/>
            </a:endParaRPr>
          </a:p>
        </p:txBody>
      </p:sp>
      <p:cxnSp>
        <p:nvCxnSpPr>
          <p:cNvPr id="192657" name="Straight Connector 27"/>
          <p:cNvCxnSpPr>
            <a:cxnSpLocks noChangeShapeType="1"/>
          </p:cNvCxnSpPr>
          <p:nvPr/>
        </p:nvCxnSpPr>
        <p:spPr bwMode="auto">
          <a:xfrm>
            <a:off x="8001000" y="1676400"/>
            <a:ext cx="762000" cy="1588"/>
          </a:xfrm>
          <a:prstGeom prst="line">
            <a:avLst/>
          </a:prstGeom>
          <a:noFill/>
          <a:ln w="57150" algn="ctr">
            <a:solidFill>
              <a:srgbClr val="990099"/>
            </a:solidFill>
            <a:round/>
            <a:headEnd/>
            <a:tailEnd/>
          </a:ln>
        </p:spPr>
      </p:cxnSp>
      <p:cxnSp>
        <p:nvCxnSpPr>
          <p:cNvPr id="192658" name="Straight Connector 28"/>
          <p:cNvCxnSpPr>
            <a:cxnSpLocks noChangeShapeType="1"/>
          </p:cNvCxnSpPr>
          <p:nvPr/>
        </p:nvCxnSpPr>
        <p:spPr bwMode="auto">
          <a:xfrm>
            <a:off x="8001000" y="2057400"/>
            <a:ext cx="762000" cy="1588"/>
          </a:xfrm>
          <a:prstGeom prst="line">
            <a:avLst/>
          </a:prstGeom>
          <a:noFill/>
          <a:ln w="57150" algn="ctr">
            <a:solidFill>
              <a:srgbClr val="00CC00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659" name="Group 16"/>
          <p:cNvGrpSpPr>
            <a:grpSpLocks/>
          </p:cNvGrpSpPr>
          <p:nvPr/>
        </p:nvGrpSpPr>
        <p:grpSpPr bwMode="auto">
          <a:xfrm>
            <a:off x="1066800" y="1981200"/>
            <a:ext cx="7058025" cy="1681163"/>
            <a:chOff x="1381125" y="4491037"/>
            <a:chExt cx="7058025" cy="1681163"/>
          </a:xfrm>
        </p:grpSpPr>
        <p:graphicFrame>
          <p:nvGraphicFramePr>
            <p:cNvPr id="193657" name="Object 121"/>
            <p:cNvGraphicFramePr>
              <a:graphicFrameLocks noChangeAspect="1"/>
            </p:cNvGraphicFramePr>
            <p:nvPr/>
          </p:nvGraphicFramePr>
          <p:xfrm>
            <a:off x="1381125" y="4491037"/>
            <a:ext cx="4584700" cy="1092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3689" name="Equation" r:id="rId3" imgW="1917700" imgH="457200" progId="Equation.3">
                    <p:embed/>
                  </p:oleObj>
                </mc:Choice>
                <mc:Fallback>
                  <p:oleObj name="Equation" r:id="rId3" imgW="1917700" imgH="457200" progId="Equation.3">
                    <p:embed/>
                    <p:pic>
                      <p:nvPicPr>
                        <p:cNvPr id="0" name="Picture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1125" y="4491037"/>
                          <a:ext cx="4584700" cy="1092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3665" name="Text Box 28"/>
            <p:cNvSpPr txBox="1">
              <a:spLocks noChangeArrowheads="1"/>
            </p:cNvSpPr>
            <p:nvPr/>
          </p:nvSpPr>
          <p:spPr bwMode="auto">
            <a:xfrm>
              <a:off x="2311400" y="5786437"/>
              <a:ext cx="2025650" cy="385763"/>
            </a:xfrm>
            <a:prstGeom prst="rect">
              <a:avLst/>
            </a:prstGeom>
            <a:noFill/>
            <a:ln w="1905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Weight of formula </a:t>
              </a:r>
              <a:r>
                <a:rPr lang="en-US" sz="1800" i="1">
                  <a:solidFill>
                    <a:srgbClr val="000000"/>
                  </a:solidFill>
                  <a:cs typeface="Times New Roman" pitchFamily="18" charset="0"/>
                </a:rPr>
                <a:t>i</a:t>
              </a:r>
            </a:p>
          </p:txBody>
        </p:sp>
        <p:sp>
          <p:nvSpPr>
            <p:cNvPr id="193666" name="Text Box 29"/>
            <p:cNvSpPr txBox="1">
              <a:spLocks noChangeArrowheads="1"/>
            </p:cNvSpPr>
            <p:nvPr/>
          </p:nvSpPr>
          <p:spPr bwMode="auto">
            <a:xfrm>
              <a:off x="4610100" y="5786437"/>
              <a:ext cx="3829050" cy="385763"/>
            </a:xfrm>
            <a:prstGeom prst="rect">
              <a:avLst/>
            </a:prstGeom>
            <a:noFill/>
            <a:ln w="19050">
              <a:solidFill>
                <a:srgbClr val="339966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No. of true groundings of formula </a:t>
              </a:r>
              <a:r>
                <a:rPr lang="en-US" sz="1800" i="1">
                  <a:solidFill>
                    <a:srgbClr val="000000"/>
                  </a:solidFill>
                  <a:cs typeface="Times New Roman" pitchFamily="18" charset="0"/>
                </a:rPr>
                <a:t>i </a:t>
              </a:r>
              <a:r>
                <a:rPr lang="en-US" sz="1800">
                  <a:solidFill>
                    <a:srgbClr val="000000"/>
                  </a:solidFill>
                  <a:cs typeface="Times New Roman" pitchFamily="18" charset="0"/>
                </a:rPr>
                <a:t>in </a:t>
              </a:r>
              <a:r>
                <a:rPr lang="en-US" sz="1800" i="1">
                  <a:solidFill>
                    <a:srgbClr val="000000"/>
                  </a:solidFill>
                  <a:cs typeface="Times New Roman" pitchFamily="18" charset="0"/>
                </a:rPr>
                <a:t>x</a:t>
              </a:r>
              <a:endParaRPr lang="en-US" sz="1800">
                <a:solidFill>
                  <a:srgbClr val="000000"/>
                </a:solidFill>
                <a:cs typeface="Times New Roman" pitchFamily="18" charset="0"/>
              </a:endParaRPr>
            </a:p>
          </p:txBody>
        </p:sp>
        <p:sp>
          <p:nvSpPr>
            <p:cNvPr id="193667" name="Line 30"/>
            <p:cNvSpPr>
              <a:spLocks noChangeShapeType="1"/>
            </p:cNvSpPr>
            <p:nvPr/>
          </p:nvSpPr>
          <p:spPr bwMode="auto">
            <a:xfrm flipV="1">
              <a:off x="4191000" y="5253037"/>
              <a:ext cx="609600" cy="53340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668" name="Line 31"/>
            <p:cNvSpPr>
              <a:spLocks noChangeShapeType="1"/>
            </p:cNvSpPr>
            <p:nvPr/>
          </p:nvSpPr>
          <p:spPr bwMode="auto">
            <a:xfrm flipH="1" flipV="1">
              <a:off x="5181600" y="5253037"/>
              <a:ext cx="304800" cy="533400"/>
            </a:xfrm>
            <a:prstGeom prst="line">
              <a:avLst/>
            </a:prstGeom>
            <a:noFill/>
            <a:ln w="19050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3660" name="Slide Number Placeholder 3"/>
          <p:cNvSpPr txBox="1">
            <a:spLocks noGrp="1"/>
          </p:cNvSpPr>
          <p:nvPr/>
        </p:nvSpPr>
        <p:spPr bwMode="auto">
          <a:xfrm>
            <a:off x="8763000" y="6400800"/>
            <a:ext cx="381000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8602960-0E6B-48C3-B1DE-9498DD078C22}" type="slidenum">
              <a:rPr lang="ar-SA" sz="1400" b="1">
                <a:solidFill>
                  <a:srgbClr val="04617B"/>
                </a:solidFill>
                <a:cs typeface="Times New Roman" pitchFamily="18" charset="0"/>
              </a:rPr>
              <a:pPr algn="r"/>
              <a:t>22</a:t>
            </a:fld>
            <a:endParaRPr lang="en-US" sz="1400" b="1">
              <a:solidFill>
                <a:srgbClr val="04617B"/>
              </a:solidFill>
              <a:cs typeface="Times New Roman" pitchFamily="18" charset="0"/>
            </a:endParaRPr>
          </a:p>
        </p:txBody>
      </p:sp>
      <p:sp>
        <p:nvSpPr>
          <p:cNvPr id="19366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Probability of a possible world</a:t>
            </a:r>
          </a:p>
        </p:txBody>
      </p:sp>
      <p:sp>
        <p:nvSpPr>
          <p:cNvPr id="193662" name="Text Box 6"/>
          <p:cNvSpPr txBox="1">
            <a:spLocks noChangeArrowheads="1"/>
          </p:cNvSpPr>
          <p:nvPr/>
        </p:nvSpPr>
        <p:spPr bwMode="auto">
          <a:xfrm>
            <a:off x="0" y="5345113"/>
            <a:ext cx="9144000" cy="822325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rgbClr val="000000"/>
                </a:solidFill>
                <a:cs typeface="Times New Roman" pitchFamily="18" charset="0"/>
              </a:rPr>
              <a:t>A possible world becomes exponentially less likely as the total weight of all the grounded clauses it violates increases.</a:t>
            </a:r>
          </a:p>
        </p:txBody>
      </p:sp>
      <p:sp>
        <p:nvSpPr>
          <p:cNvPr id="193663" name="Text Box 16"/>
          <p:cNvSpPr txBox="1">
            <a:spLocks noChangeArrowheads="1"/>
          </p:cNvSpPr>
          <p:nvPr/>
        </p:nvSpPr>
        <p:spPr bwMode="auto">
          <a:xfrm>
            <a:off x="604838" y="1525588"/>
            <a:ext cx="1682750" cy="36671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800">
                <a:solidFill>
                  <a:srgbClr val="006600"/>
                </a:solidFill>
                <a:cs typeface="Times New Roman" pitchFamily="18" charset="0"/>
              </a:rPr>
              <a:t>a possible world</a:t>
            </a:r>
          </a:p>
        </p:txBody>
      </p:sp>
      <p:cxnSp>
        <p:nvCxnSpPr>
          <p:cNvPr id="22" name="Straight Arrow Connector 21"/>
          <p:cNvCxnSpPr>
            <a:stCxn id="193663" idx="2"/>
          </p:cNvCxnSpPr>
          <p:nvPr/>
        </p:nvCxnSpPr>
        <p:spPr>
          <a:xfrm rot="16200000" flipH="1">
            <a:off x="1627188" y="1711325"/>
            <a:ext cx="479425" cy="841375"/>
          </a:xfrm>
          <a:prstGeom prst="straightConnector1">
            <a:avLst/>
          </a:prstGeom>
          <a:ln w="28575">
            <a:solidFill>
              <a:schemeClr val="accent5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3658" name="Object 122"/>
          <p:cNvGraphicFramePr>
            <a:graphicFrameLocks noChangeAspect="1"/>
          </p:cNvGraphicFramePr>
          <p:nvPr/>
        </p:nvGraphicFramePr>
        <p:xfrm>
          <a:off x="2897188" y="3886200"/>
          <a:ext cx="3427412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690" name="Equation" r:id="rId5" imgW="1473840" imgH="457399" progId="Equation.3">
                  <p:embed/>
                </p:oleObj>
              </mc:Choice>
              <mc:Fallback>
                <p:oleObj name="Equation" r:id="rId5" imgW="1473840" imgH="457399" progId="Equation.3">
                  <p:embed/>
                  <p:pic>
                    <p:nvPicPr>
                      <p:cNvPr id="0" name="Picture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886200"/>
                        <a:ext cx="3427412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1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MLN Inference</a:t>
            </a:r>
          </a:p>
        </p:txBody>
      </p:sp>
      <p:sp>
        <p:nvSpPr>
          <p:cNvPr id="19456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Infer probability of a particular query given a set of evidence facts.</a:t>
            </a:r>
          </a:p>
          <a:p>
            <a:pPr lvl="1"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P(Cancer(Anna) | Friends(Anna,Bob), Smokes(Bob))</a:t>
            </a:r>
          </a:p>
          <a:p>
            <a:pPr eaLnBrk="1" hangingPunct="1"/>
            <a:r>
              <a:rPr lang="en-US" smtClean="0">
                <a:latin typeface="Times New Roman" pitchFamily="18" charset="0"/>
                <a:cs typeface="Times New Roman" pitchFamily="18" charset="0"/>
              </a:rPr>
              <a:t>Use standard algorithms for inference in graphical models such as Gibbs Sampling or belief propagation.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Strengths of MLNs</a:t>
            </a:r>
          </a:p>
        </p:txBody>
      </p:sp>
      <p:sp>
        <p:nvSpPr>
          <p:cNvPr id="1966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Fully subsumes first-order predicate logic</a:t>
            </a:r>
          </a:p>
          <a:p>
            <a:pPr lvl="1"/>
            <a:r>
              <a:rPr lang="en-US" dirty="0" smtClean="0"/>
              <a:t>Just give </a:t>
            </a:r>
            <a:r>
              <a:rPr lang="en-US" dirty="0" smtClean="0">
                <a:sym typeface="Symbol" pitchFamily="18" charset="2"/>
              </a:rPr>
              <a:t> weight to all clauses</a:t>
            </a:r>
          </a:p>
          <a:p>
            <a:r>
              <a:rPr lang="en-US" dirty="0" smtClean="0">
                <a:sym typeface="Symbol" pitchFamily="18" charset="2"/>
              </a:rPr>
              <a:t>Fully subsumes probabilistic graphical models.</a:t>
            </a:r>
          </a:p>
          <a:p>
            <a:pPr lvl="1"/>
            <a:r>
              <a:rPr lang="en-US" dirty="0" smtClean="0">
                <a:sym typeface="Symbol" pitchFamily="18" charset="2"/>
              </a:rPr>
              <a:t>Can represent any joint distribution over an arbitrary set of discrete random variables. </a:t>
            </a:r>
          </a:p>
          <a:p>
            <a:r>
              <a:rPr lang="en-US" dirty="0" smtClean="0">
                <a:sym typeface="Symbol" pitchFamily="18" charset="2"/>
              </a:rPr>
              <a:t>Can utilize prior knowledge in both symbolic and probabilistic forms.</a:t>
            </a:r>
          </a:p>
          <a:p>
            <a:r>
              <a:rPr lang="en-US" dirty="0" smtClean="0">
                <a:sym typeface="Symbol" pitchFamily="18" charset="2"/>
              </a:rPr>
              <a:t>Existing open-source software (Alchemy, </a:t>
            </a:r>
            <a:r>
              <a:rPr lang="en-US" dirty="0" err="1" smtClean="0">
                <a:sym typeface="Symbol" pitchFamily="18" charset="2"/>
              </a:rPr>
              <a:t>Tuffy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CEA4C33-EEA2-4239-93DB-081A691897AC}" type="slidenum">
              <a:rPr lang="ar-SA"/>
              <a:pPr/>
              <a:t>24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Weaknesses of MLNs</a:t>
            </a:r>
          </a:p>
        </p:txBody>
      </p:sp>
      <p:sp>
        <p:nvSpPr>
          <p:cNvPr id="197634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972425" cy="4687888"/>
          </a:xfrm>
        </p:spPr>
        <p:txBody>
          <a:bodyPr/>
          <a:lstStyle/>
          <a:p>
            <a:r>
              <a:rPr lang="en-US" smtClean="0"/>
              <a:t>Inherits computational intractability of general methods for </a:t>
            </a:r>
            <a:r>
              <a:rPr lang="en-US" b="1" i="1" smtClean="0"/>
              <a:t>both</a:t>
            </a:r>
            <a:r>
              <a:rPr lang="en-US" smtClean="0"/>
              <a:t> logical and probabilistic inference and learning.</a:t>
            </a:r>
          </a:p>
          <a:p>
            <a:pPr lvl="1"/>
            <a:r>
              <a:rPr lang="en-US" smtClean="0"/>
              <a:t>Inference in FOPC is semi-decidable</a:t>
            </a:r>
          </a:p>
          <a:p>
            <a:pPr lvl="1"/>
            <a:r>
              <a:rPr lang="en-US" smtClean="0"/>
              <a:t>Inference in general graphical models is P-space complete</a:t>
            </a:r>
          </a:p>
          <a:p>
            <a:r>
              <a:rPr lang="en-US" smtClean="0"/>
              <a:t>Just producing the “ground” Markov Net can produce a combinatorial explosion. </a:t>
            </a:r>
          </a:p>
          <a:p>
            <a:pPr lvl="1"/>
            <a:r>
              <a:rPr lang="en-US" smtClean="0"/>
              <a:t>Current “lifted” inference methods do not help reasoning with many kinds of nested quantifiers.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BFBDEE-0A94-4AB5-B72C-B265A4C20E88}" type="slidenum">
              <a:rPr lang="ar-SA"/>
              <a:pPr/>
              <a:t>25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27950" cy="946150"/>
          </a:xfrm>
        </p:spPr>
        <p:txBody>
          <a:bodyPr lIns="90000" tIns="46800" rIns="90000" bIns="46800"/>
          <a:lstStyle/>
          <a:p>
            <a:pPr eaLnBrk="1">
              <a:lnSpc>
                <a:spcPct val="100000"/>
              </a:lnSpc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mtClean="0">
                <a:cs typeface="Arial" pitchFamily="34" charset="0"/>
              </a:rPr>
              <a:t>Semantic Representations</a:t>
            </a:r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3787775" cy="2062163"/>
          </a:xfrm>
        </p:spPr>
        <p:txBody>
          <a:bodyPr lIns="90000" tIns="46800" rIns="90000" bIns="46800"/>
          <a:lstStyle/>
          <a:p>
            <a:pPr marL="303213" indent="-3032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Font typeface="Times New Roman" pitchFamily="18" charset="0"/>
              <a:buChar char="•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sz="2400" dirty="0" smtClean="0">
                <a:cs typeface="Arial" pitchFamily="34" charset="0"/>
              </a:rPr>
              <a:t>Formal Semantics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dirty="0" smtClean="0">
                <a:cs typeface="Arial" pitchFamily="34" charset="0"/>
              </a:rPr>
              <a:t>Uses first-order logic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dirty="0" smtClean="0">
                <a:cs typeface="Arial" pitchFamily="34" charset="0"/>
              </a:rPr>
              <a:t>Deep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dirty="0" smtClean="0">
                <a:cs typeface="Arial" pitchFamily="34" charset="0"/>
              </a:rPr>
              <a:t>Brittle </a:t>
            </a:r>
          </a:p>
        </p:txBody>
      </p:sp>
      <p:sp>
        <p:nvSpPr>
          <p:cNvPr id="210949" name="Text Box 4"/>
          <p:cNvSpPr txBox="1">
            <a:spLocks noChangeArrowheads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0D8E125D-D498-488C-BA0E-BB2552E90FFF}" type="slidenum">
              <a:rPr lang="ar-SA" sz="1200">
                <a:solidFill>
                  <a:srgbClr val="000000"/>
                </a:solidFill>
                <a:latin typeface="Arial" pitchFamily="34" charset="0"/>
              </a:rPr>
              <a:pPr algn="r" defTabSz="45720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26</a:t>
            </a:fld>
            <a:endParaRPr lang="ar-SA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685800" y="3433763"/>
            <a:ext cx="7727950" cy="3424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249238" indent="-249238" defTabSz="457200" hangingPunct="0">
              <a:lnSpc>
                <a:spcPct val="93000"/>
              </a:lnSpc>
              <a:spcAft>
                <a:spcPts val="1425"/>
              </a:spcAft>
              <a:buClr>
                <a:srgbClr val="FF0000"/>
              </a:buClr>
              <a:buSzPct val="100000"/>
              <a:buFont typeface="Times New Roman" pitchFamily="18" charset="0"/>
              <a:buChar char="•"/>
              <a:tabLst>
                <a:tab pos="249238" algn="l"/>
                <a:tab pos="706438" algn="l"/>
                <a:tab pos="1163638" algn="l"/>
                <a:tab pos="1620838" algn="l"/>
                <a:tab pos="2078038" algn="l"/>
                <a:tab pos="2535238" algn="l"/>
                <a:tab pos="2992438" algn="l"/>
                <a:tab pos="3449638" algn="l"/>
                <a:tab pos="3906838" algn="l"/>
                <a:tab pos="4364038" algn="l"/>
                <a:tab pos="4821238" algn="l"/>
                <a:tab pos="5278438" algn="l"/>
                <a:tab pos="5735638" algn="l"/>
                <a:tab pos="6192838" algn="l"/>
                <a:tab pos="6650038" algn="l"/>
                <a:tab pos="7107238" algn="l"/>
                <a:tab pos="7564438" algn="l"/>
                <a:tab pos="8021638" algn="l"/>
                <a:tab pos="8478838" algn="l"/>
                <a:tab pos="8936038" algn="l"/>
                <a:tab pos="9393238" algn="l"/>
              </a:tabLst>
            </a:pPr>
            <a:r>
              <a:rPr lang="en-US" sz="2800" dirty="0" smtClean="0">
                <a:solidFill>
                  <a:srgbClr val="000000"/>
                </a:solidFill>
                <a:latin typeface="+mn-lt"/>
              </a:rPr>
              <a:t>Combine </a:t>
            </a:r>
            <a:r>
              <a:rPr lang="en-US" sz="2800" dirty="0">
                <a:solidFill>
                  <a:srgbClr val="000000"/>
                </a:solidFill>
                <a:latin typeface="+mn-lt"/>
              </a:rPr>
              <a:t>both logical and distributional semantics</a:t>
            </a:r>
          </a:p>
          <a:p>
            <a:pPr marL="685800" lvl="1" indent="-228600" defTabSz="457200" hangingPunct="0">
              <a:lnSpc>
                <a:spcPct val="93000"/>
              </a:lnSpc>
              <a:spcAft>
                <a:spcPts val="1138"/>
              </a:spcAft>
              <a:buClr>
                <a:srgbClr val="006600"/>
              </a:buClr>
              <a:buSzPct val="100000"/>
              <a:buFont typeface="Times New Roman" pitchFamily="18" charset="0"/>
              <a:buChar char="–"/>
              <a:tabLst>
                <a:tab pos="249238" algn="l"/>
                <a:tab pos="706438" algn="l"/>
                <a:tab pos="1163638" algn="l"/>
                <a:tab pos="1620838" algn="l"/>
                <a:tab pos="2078038" algn="l"/>
                <a:tab pos="2535238" algn="l"/>
                <a:tab pos="2992438" algn="l"/>
                <a:tab pos="3449638" algn="l"/>
                <a:tab pos="3906838" algn="l"/>
                <a:tab pos="4364038" algn="l"/>
                <a:tab pos="4821238" algn="l"/>
                <a:tab pos="5278438" algn="l"/>
                <a:tab pos="5735638" algn="l"/>
                <a:tab pos="6192838" algn="l"/>
                <a:tab pos="6650038" algn="l"/>
                <a:tab pos="7107238" algn="l"/>
                <a:tab pos="7564438" algn="l"/>
                <a:tab pos="8021638" algn="l"/>
                <a:tab pos="8478838" algn="l"/>
                <a:tab pos="8936038" algn="l"/>
                <a:tab pos="9393238" algn="l"/>
              </a:tabLst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Represent meaning using a </a:t>
            </a:r>
            <a:r>
              <a:rPr lang="en-US" sz="2400" b="1" u="sng" dirty="0">
                <a:solidFill>
                  <a:srgbClr val="000099"/>
                </a:solidFill>
                <a:latin typeface="+mn-lt"/>
              </a:rPr>
              <a:t>probabilistic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logic </a:t>
            </a:r>
          </a:p>
          <a:p>
            <a:pPr marL="1143000" lvl="2" indent="-228600" defTabSz="457200" hangingPunct="0">
              <a:lnSpc>
                <a:spcPct val="93000"/>
              </a:lnSpc>
              <a:spcAft>
                <a:spcPts val="850"/>
              </a:spcAft>
              <a:buClr>
                <a:srgbClr val="C00000"/>
              </a:buClr>
              <a:buSzPct val="100000"/>
              <a:buFont typeface="Times New Roman" pitchFamily="18" charset="0"/>
              <a:buChar char="•"/>
              <a:tabLst>
                <a:tab pos="249238" algn="l"/>
                <a:tab pos="706438" algn="l"/>
                <a:tab pos="1163638" algn="l"/>
                <a:tab pos="1620838" algn="l"/>
                <a:tab pos="2078038" algn="l"/>
                <a:tab pos="2535238" algn="l"/>
                <a:tab pos="2992438" algn="l"/>
                <a:tab pos="3449638" algn="l"/>
                <a:tab pos="3906838" algn="l"/>
                <a:tab pos="4364038" algn="l"/>
                <a:tab pos="4821238" algn="l"/>
                <a:tab pos="5278438" algn="l"/>
                <a:tab pos="5735638" algn="l"/>
                <a:tab pos="6192838" algn="l"/>
                <a:tab pos="6650038" algn="l"/>
                <a:tab pos="7107238" algn="l"/>
                <a:tab pos="7564438" algn="l"/>
                <a:tab pos="8021638" algn="l"/>
                <a:tab pos="8478838" algn="l"/>
                <a:tab pos="8936038" algn="l"/>
                <a:tab pos="9393238" algn="l"/>
              </a:tabLst>
            </a:pPr>
            <a:r>
              <a:rPr lang="en-US" dirty="0">
                <a:solidFill>
                  <a:srgbClr val="000099"/>
                </a:solidFill>
                <a:latin typeface="+mn-lt"/>
              </a:rPr>
              <a:t>Markov Logic Network (MLN) </a:t>
            </a:r>
          </a:p>
          <a:p>
            <a:pPr marL="1143000" lvl="2" indent="-228600" defTabSz="457200" hangingPunct="0">
              <a:lnSpc>
                <a:spcPct val="93000"/>
              </a:lnSpc>
              <a:spcAft>
                <a:spcPts val="850"/>
              </a:spcAft>
              <a:buClr>
                <a:srgbClr val="C00000"/>
              </a:buClr>
              <a:buSzPct val="100000"/>
              <a:buFont typeface="Times New Roman" pitchFamily="18" charset="0"/>
              <a:buChar char="•"/>
              <a:tabLst>
                <a:tab pos="249238" algn="l"/>
                <a:tab pos="706438" algn="l"/>
                <a:tab pos="1163638" algn="l"/>
                <a:tab pos="1620838" algn="l"/>
                <a:tab pos="2078038" algn="l"/>
                <a:tab pos="2535238" algn="l"/>
                <a:tab pos="2992438" algn="l"/>
                <a:tab pos="3449638" algn="l"/>
                <a:tab pos="3906838" algn="l"/>
                <a:tab pos="4364038" algn="l"/>
                <a:tab pos="4821238" algn="l"/>
                <a:tab pos="5278438" algn="l"/>
                <a:tab pos="5735638" algn="l"/>
                <a:tab pos="6192838" algn="l"/>
                <a:tab pos="6650038" algn="l"/>
                <a:tab pos="7107238" algn="l"/>
                <a:tab pos="7564438" algn="l"/>
                <a:tab pos="8021638" algn="l"/>
                <a:tab pos="8478838" algn="l"/>
                <a:tab pos="8936038" algn="l"/>
                <a:tab pos="9393238" algn="l"/>
              </a:tabLst>
            </a:pPr>
            <a:r>
              <a:rPr lang="en-US" dirty="0">
                <a:solidFill>
                  <a:srgbClr val="000099"/>
                </a:solidFill>
                <a:latin typeface="+mn-lt"/>
              </a:rPr>
              <a:t>Probabilistic Soft Logic (PSL) </a:t>
            </a:r>
          </a:p>
          <a:p>
            <a:pPr marL="685800" lvl="1" indent="-228600" defTabSz="457200" hangingPunct="0">
              <a:lnSpc>
                <a:spcPct val="93000"/>
              </a:lnSpc>
              <a:spcAft>
                <a:spcPts val="1138"/>
              </a:spcAft>
              <a:buClr>
                <a:srgbClr val="006600"/>
              </a:buClr>
              <a:buSzPct val="100000"/>
              <a:buFont typeface="Times New Roman" pitchFamily="18" charset="0"/>
              <a:buChar char="–"/>
              <a:tabLst>
                <a:tab pos="249238" algn="l"/>
                <a:tab pos="706438" algn="l"/>
                <a:tab pos="1163638" algn="l"/>
                <a:tab pos="1620838" algn="l"/>
                <a:tab pos="2078038" algn="l"/>
                <a:tab pos="2535238" algn="l"/>
                <a:tab pos="2992438" algn="l"/>
                <a:tab pos="3449638" algn="l"/>
                <a:tab pos="3906838" algn="l"/>
                <a:tab pos="4364038" algn="l"/>
                <a:tab pos="4821238" algn="l"/>
                <a:tab pos="5278438" algn="l"/>
                <a:tab pos="5735638" algn="l"/>
                <a:tab pos="6192838" algn="l"/>
                <a:tab pos="6650038" algn="l"/>
                <a:tab pos="7107238" algn="l"/>
                <a:tab pos="7564438" algn="l"/>
                <a:tab pos="8021638" algn="l"/>
                <a:tab pos="8478838" algn="l"/>
                <a:tab pos="8936038" algn="l"/>
                <a:tab pos="9393238" algn="l"/>
              </a:tabLst>
            </a:pPr>
            <a:r>
              <a:rPr lang="en-US" sz="2400" dirty="0">
                <a:solidFill>
                  <a:srgbClr val="000099"/>
                </a:solidFill>
                <a:latin typeface="+mn-lt"/>
              </a:rPr>
              <a:t>Generate </a:t>
            </a:r>
            <a:r>
              <a:rPr lang="en-US" sz="2400" b="1" u="sng" dirty="0">
                <a:solidFill>
                  <a:srgbClr val="000099"/>
                </a:solidFill>
                <a:latin typeface="+mn-lt"/>
              </a:rPr>
              <a:t>soft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 inference 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rules from </a:t>
            </a:r>
            <a:r>
              <a:rPr lang="en-US" sz="2400" dirty="0">
                <a:solidFill>
                  <a:srgbClr val="000099"/>
                </a:solidFill>
                <a:latin typeface="+mn-lt"/>
              </a:rPr>
              <a:t>distributional </a:t>
            </a:r>
            <a:r>
              <a:rPr lang="en-US" sz="2400" dirty="0" smtClean="0">
                <a:solidFill>
                  <a:srgbClr val="000099"/>
                </a:solidFill>
                <a:latin typeface="+mn-lt"/>
              </a:rPr>
              <a:t>semantics.</a:t>
            </a:r>
            <a:endParaRPr lang="en-US" dirty="0">
              <a:solidFill>
                <a:srgbClr val="000099"/>
              </a:solidFill>
              <a:latin typeface="+mn-l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4348567" y="1371600"/>
            <a:ext cx="3787775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425"/>
              </a:spcAft>
              <a:buClr>
                <a:srgbClr val="000000"/>
              </a:buClr>
              <a:buSzPct val="100000"/>
              <a:buFont typeface="Times New Roman" pitchFamily="18" charset="0"/>
              <a:defRPr sz="28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1138"/>
              </a:spcAft>
              <a:buClr>
                <a:srgbClr val="000000"/>
              </a:buClr>
              <a:buSzPct val="100000"/>
              <a:buFont typeface="Times New Roman" pitchFamily="18" charset="0"/>
              <a:defRPr sz="24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850"/>
              </a:spcAft>
              <a:buClr>
                <a:srgbClr val="000000"/>
              </a:buClr>
              <a:buSzPct val="100000"/>
              <a:buFont typeface="Times New Roman" pitchFamily="18" charset="0"/>
              <a:defRPr sz="20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575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pitchFamily="18" charset="0"/>
              <a:defRPr sz="1800">
                <a:solidFill>
                  <a:srgbClr val="000000"/>
                </a:solidFill>
                <a:latin typeface="+mn-lt"/>
                <a:ea typeface="MS PGothic" pitchFamily="34" charset="-128"/>
                <a:cs typeface="+mn-cs"/>
              </a:defRPr>
            </a:lvl5pPr>
            <a:lvl6pPr marL="25146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fontAlgn="base" hangingPunct="0">
              <a:lnSpc>
                <a:spcPct val="93000"/>
              </a:lnSpc>
              <a:spcBef>
                <a:spcPct val="0"/>
              </a:spcBef>
              <a:spcAft>
                <a:spcPts val="288"/>
              </a:spcAft>
              <a:buClr>
                <a:srgbClr val="000000"/>
              </a:buClr>
              <a:buSzPct val="100000"/>
              <a:buFont typeface="Times New Roman" charset="0"/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3213" indent="-303213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FF0000"/>
              </a:buClr>
              <a:buFont typeface="Arial" pitchFamily="34" charset="0"/>
              <a:buChar char="•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sz="2400" kern="0" dirty="0" smtClean="0">
                <a:cs typeface="Arial" pitchFamily="34" charset="0"/>
              </a:rPr>
              <a:t>Distributional Semantics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kern="0" dirty="0" smtClean="0">
                <a:solidFill>
                  <a:srgbClr val="000099"/>
                </a:solidFill>
                <a:cs typeface="Arial" pitchFamily="34" charset="0"/>
              </a:rPr>
              <a:t>Statistical method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kern="0" dirty="0" smtClean="0">
                <a:solidFill>
                  <a:srgbClr val="000099"/>
                </a:solidFill>
                <a:cs typeface="Arial" pitchFamily="34" charset="0"/>
              </a:rPr>
              <a:t>Robust</a:t>
            </a:r>
          </a:p>
          <a:p>
            <a:pPr marL="800100" lvl="1" indent="-34290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9900"/>
              </a:buClr>
              <a:buFont typeface="Courier New" panose="02070309020205020404" pitchFamily="49" charset="0"/>
              <a:buChar char="o"/>
              <a:tabLst>
                <a:tab pos="303213" algn="l"/>
                <a:tab pos="415925" algn="l"/>
                <a:tab pos="873125" algn="l"/>
                <a:tab pos="1330325" algn="l"/>
                <a:tab pos="1787525" algn="l"/>
                <a:tab pos="2244725" algn="l"/>
                <a:tab pos="2701925" algn="l"/>
                <a:tab pos="3159125" algn="l"/>
                <a:tab pos="3616325" algn="l"/>
                <a:tab pos="4073525" algn="l"/>
                <a:tab pos="4530725" algn="l"/>
                <a:tab pos="4987925" algn="l"/>
                <a:tab pos="5445125" algn="l"/>
                <a:tab pos="5902325" algn="l"/>
                <a:tab pos="6359525" algn="l"/>
                <a:tab pos="6816725" algn="l"/>
                <a:tab pos="7273925" algn="l"/>
                <a:tab pos="7731125" algn="l"/>
                <a:tab pos="8188325" algn="l"/>
                <a:tab pos="8645525" algn="l"/>
                <a:tab pos="9102725" algn="l"/>
              </a:tabLst>
            </a:pPr>
            <a:r>
              <a:rPr lang="en-US" kern="0" dirty="0" smtClean="0">
                <a:solidFill>
                  <a:srgbClr val="000099"/>
                </a:solidFill>
                <a:cs typeface="Arial" pitchFamily="34" charset="0"/>
              </a:rPr>
              <a:t>Shallow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196850"/>
            <a:ext cx="7727950" cy="1008063"/>
          </a:xfrm>
        </p:spPr>
        <p:txBody>
          <a:bodyPr lIns="90000" tIns="46800" rIns="90000" bIns="4680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System Architecture</a:t>
            </a:r>
            <a:br>
              <a:rPr lang="en-US" dirty="0" smtClean="0"/>
            </a:br>
            <a:r>
              <a:rPr lang="en-US" sz="2400" dirty="0" smtClean="0"/>
              <a:t>[</a:t>
            </a:r>
            <a:r>
              <a:rPr lang="en-US" sz="2400" dirty="0" err="1" smtClean="0"/>
              <a:t>Garrette</a:t>
            </a:r>
            <a:r>
              <a:rPr lang="en-US" sz="2400" dirty="0" smtClean="0"/>
              <a:t> et al. 2011, 2012; </a:t>
            </a:r>
            <a:r>
              <a:rPr lang="en-US" sz="2400" dirty="0" err="1" smtClean="0"/>
              <a:t>Beltagy</a:t>
            </a:r>
            <a:r>
              <a:rPr lang="en-US" sz="2400" dirty="0" smtClean="0"/>
              <a:t> et al., 2013, 2014, 2015]</a:t>
            </a:r>
          </a:p>
        </p:txBody>
      </p:sp>
      <p:sp>
        <p:nvSpPr>
          <p:cNvPr id="212995" name="Text Box 2"/>
          <p:cNvSpPr txBox="1">
            <a:spLocks noChangeArrowheads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A405BFBD-EF23-492A-8D38-7A1119EA9E0A}" type="slidenum">
              <a:rPr lang="ar-SA" sz="1200">
                <a:solidFill>
                  <a:srgbClr val="000000"/>
                </a:solidFill>
                <a:latin typeface="Arial" pitchFamily="34" charset="0"/>
              </a:rPr>
              <a:pPr algn="r" defTabSz="45720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27</a:t>
            </a:fld>
            <a:endParaRPr lang="ar-SA" sz="1200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12996" name="Oval 3"/>
          <p:cNvSpPr>
            <a:spLocks noChangeArrowheads="1"/>
          </p:cNvSpPr>
          <p:nvPr/>
        </p:nvSpPr>
        <p:spPr bwMode="auto">
          <a:xfrm>
            <a:off x="134938" y="1409700"/>
            <a:ext cx="1146175" cy="38258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Sent1</a:t>
            </a:r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1773238" y="1500188"/>
            <a:ext cx="1152525" cy="658812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C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BOXER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15238" y="1533525"/>
            <a:ext cx="1073150" cy="59213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Rule Base</a:t>
            </a:r>
          </a:p>
        </p:txBody>
      </p:sp>
      <p:sp>
        <p:nvSpPr>
          <p:cNvPr id="8198" name="Oval 6"/>
          <p:cNvSpPr>
            <a:spLocks noChangeArrowheads="1"/>
          </p:cNvSpPr>
          <p:nvPr/>
        </p:nvSpPr>
        <p:spPr bwMode="auto">
          <a:xfrm>
            <a:off x="7618413" y="3641725"/>
            <a:ext cx="1065212" cy="473075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result</a:t>
            </a:r>
          </a:p>
        </p:txBody>
      </p:sp>
      <p:sp>
        <p:nvSpPr>
          <p:cNvPr id="213000" name="Oval 7"/>
          <p:cNvSpPr>
            <a:spLocks noChangeArrowheads="1"/>
          </p:cNvSpPr>
          <p:nvPr/>
        </p:nvSpPr>
        <p:spPr bwMode="auto">
          <a:xfrm>
            <a:off x="134938" y="1843088"/>
            <a:ext cx="1146175" cy="382587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Sent2</a:t>
            </a:r>
          </a:p>
        </p:txBody>
      </p:sp>
      <p:sp>
        <p:nvSpPr>
          <p:cNvPr id="8200" name="Oval 8"/>
          <p:cNvSpPr>
            <a:spLocks noChangeArrowheads="1"/>
          </p:cNvSpPr>
          <p:nvPr/>
        </p:nvSpPr>
        <p:spPr bwMode="auto">
          <a:xfrm>
            <a:off x="3338513" y="1409700"/>
            <a:ext cx="958850" cy="38258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LF1</a:t>
            </a:r>
          </a:p>
        </p:txBody>
      </p:sp>
      <p:sp>
        <p:nvSpPr>
          <p:cNvPr id="8201" name="Oval 9"/>
          <p:cNvSpPr>
            <a:spLocks noChangeArrowheads="1"/>
          </p:cNvSpPr>
          <p:nvPr/>
        </p:nvSpPr>
        <p:spPr bwMode="auto">
          <a:xfrm>
            <a:off x="3338513" y="1843088"/>
            <a:ext cx="958850" cy="382587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LF2</a:t>
            </a:r>
          </a:p>
        </p:txBody>
      </p:sp>
      <p:sp>
        <p:nvSpPr>
          <p:cNvPr id="8202" name="Rectangle 10"/>
          <p:cNvSpPr>
            <a:spLocks noChangeArrowheads="1"/>
          </p:cNvSpPr>
          <p:nvPr/>
        </p:nvSpPr>
        <p:spPr bwMode="auto">
          <a:xfrm>
            <a:off x="5045075" y="1500188"/>
            <a:ext cx="1530350" cy="658812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C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Dist. Rule</a:t>
            </a:r>
          </a:p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Constructor</a:t>
            </a:r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4670425" y="2419350"/>
            <a:ext cx="2281238" cy="382588"/>
          </a:xfrm>
          <a:prstGeom prst="ellipse">
            <a:avLst/>
          </a:prstGeom>
          <a:solidFill>
            <a:srgbClr val="FFFFFF"/>
          </a:solidFill>
          <a:ln w="25560">
            <a:solidFill>
              <a:srgbClr val="00CC99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800">
                <a:solidFill>
                  <a:srgbClr val="000000"/>
                </a:solidFill>
                <a:latin typeface="Arial" pitchFamily="34" charset="0"/>
              </a:rPr>
              <a:t>Vector Space</a:t>
            </a:r>
          </a:p>
        </p:txBody>
      </p:sp>
      <p:cxnSp>
        <p:nvCxnSpPr>
          <p:cNvPr id="8204" name="AutoShape 12"/>
          <p:cNvCxnSpPr>
            <a:cxnSpLocks noChangeShapeType="1"/>
          </p:cNvCxnSpPr>
          <p:nvPr/>
        </p:nvCxnSpPr>
        <p:spPr bwMode="auto">
          <a:xfrm flipH="1" flipV="1">
            <a:off x="5791200" y="2152650"/>
            <a:ext cx="1588" cy="260350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205" name="AutoShape 13"/>
          <p:cNvCxnSpPr>
            <a:cxnSpLocks noChangeShapeType="1"/>
            <a:stCxn id="8202" idx="3"/>
            <a:endCxn id="8197" idx="2"/>
          </p:cNvCxnSpPr>
          <p:nvPr/>
        </p:nvCxnSpPr>
        <p:spPr bwMode="auto">
          <a:xfrm>
            <a:off x="6575425" y="1828800"/>
            <a:ext cx="1039813" cy="1588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cxnSp>
        <p:nvCxnSpPr>
          <p:cNvPr id="8206" name="AutoShape 14"/>
          <p:cNvCxnSpPr>
            <a:cxnSpLocks noChangeShapeType="1"/>
            <a:stCxn id="8197" idx="4"/>
            <a:endCxn id="8214" idx="0"/>
          </p:cNvCxnSpPr>
          <p:nvPr/>
        </p:nvCxnSpPr>
        <p:spPr bwMode="auto">
          <a:xfrm>
            <a:off x="8151813" y="2125663"/>
            <a:ext cx="1587" cy="4540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207" name="Line 15"/>
          <p:cNvSpPr>
            <a:spLocks noChangeShapeType="1"/>
          </p:cNvSpPr>
          <p:nvPr/>
        </p:nvSpPr>
        <p:spPr bwMode="auto">
          <a:xfrm>
            <a:off x="1279525" y="1600200"/>
            <a:ext cx="493713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>
            <a:off x="1281113" y="2033588"/>
            <a:ext cx="493712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09" name="Line 17"/>
          <p:cNvSpPr>
            <a:spLocks noChangeShapeType="1"/>
          </p:cNvSpPr>
          <p:nvPr/>
        </p:nvSpPr>
        <p:spPr bwMode="auto">
          <a:xfrm>
            <a:off x="4297363" y="1600200"/>
            <a:ext cx="75247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0" name="Line 18"/>
          <p:cNvSpPr>
            <a:spLocks noChangeShapeType="1"/>
          </p:cNvSpPr>
          <p:nvPr/>
        </p:nvSpPr>
        <p:spPr bwMode="auto">
          <a:xfrm>
            <a:off x="4297363" y="2033588"/>
            <a:ext cx="7524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1" name="Line 19"/>
          <p:cNvSpPr>
            <a:spLocks noChangeShapeType="1"/>
          </p:cNvSpPr>
          <p:nvPr/>
        </p:nvSpPr>
        <p:spPr bwMode="auto">
          <a:xfrm>
            <a:off x="4556125" y="1592263"/>
            <a:ext cx="1588" cy="13319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2" name="Line 20"/>
          <p:cNvSpPr>
            <a:spLocks noChangeShapeType="1"/>
          </p:cNvSpPr>
          <p:nvPr/>
        </p:nvSpPr>
        <p:spPr bwMode="auto">
          <a:xfrm>
            <a:off x="2925763" y="1600200"/>
            <a:ext cx="41275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3" name="Line 21"/>
          <p:cNvSpPr>
            <a:spLocks noChangeShapeType="1"/>
          </p:cNvSpPr>
          <p:nvPr/>
        </p:nvSpPr>
        <p:spPr bwMode="auto">
          <a:xfrm>
            <a:off x="2925763" y="2033588"/>
            <a:ext cx="412750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4" name="Rectangle 22"/>
          <p:cNvSpPr>
            <a:spLocks noChangeArrowheads="1"/>
          </p:cNvSpPr>
          <p:nvPr/>
        </p:nvSpPr>
        <p:spPr bwMode="auto">
          <a:xfrm>
            <a:off x="7215188" y="2579688"/>
            <a:ext cx="1874837" cy="658812"/>
          </a:xfrm>
          <a:prstGeom prst="rect">
            <a:avLst/>
          </a:prstGeom>
          <a:solidFill>
            <a:srgbClr val="FFFFFF"/>
          </a:solidFill>
          <a:ln w="25560">
            <a:solidFill>
              <a:srgbClr val="3333CC"/>
            </a:solidFill>
            <a:miter lim="800000"/>
            <a:headEnd/>
            <a:tailEnd/>
          </a:ln>
        </p:spPr>
        <p:txBody>
          <a:bodyPr lIns="90000" tIns="46800" rIns="90000" bIns="46800" anchor="ctr"/>
          <a:lstStyle/>
          <a:p>
            <a:pPr algn="ct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000000"/>
                </a:solidFill>
                <a:latin typeface="Arial" pitchFamily="34" charset="0"/>
              </a:rPr>
              <a:t>MLN/PSL Inference</a:t>
            </a:r>
          </a:p>
        </p:txBody>
      </p:sp>
      <p:cxnSp>
        <p:nvCxnSpPr>
          <p:cNvPr id="8215" name="AutoShape 23"/>
          <p:cNvCxnSpPr>
            <a:cxnSpLocks noChangeShapeType="1"/>
            <a:stCxn id="8214" idx="2"/>
            <a:endCxn id="8198" idx="0"/>
          </p:cNvCxnSpPr>
          <p:nvPr/>
        </p:nvCxnSpPr>
        <p:spPr bwMode="auto">
          <a:xfrm flipH="1">
            <a:off x="8151813" y="3238500"/>
            <a:ext cx="1587" cy="403225"/>
          </a:xfrm>
          <a:prstGeom prst="straightConnector1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</p:cxnSp>
      <p:sp>
        <p:nvSpPr>
          <p:cNvPr id="821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76200" y="3429000"/>
            <a:ext cx="6813550" cy="3429000"/>
          </a:xfrm>
          <a:ln w="6480">
            <a:solidFill>
              <a:srgbClr val="000000"/>
            </a:solidFill>
            <a:round/>
          </a:ln>
        </p:spPr>
        <p:txBody>
          <a:bodyPr lIns="90000" tIns="46800" rIns="90000" bIns="46800"/>
          <a:lstStyle/>
          <a:p>
            <a:pPr marL="249238" indent="-249238" eaLnBrk="1">
              <a:lnSpc>
                <a:spcPct val="90000"/>
              </a:lnSpc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400" b="1" dirty="0" smtClean="0"/>
              <a:t>BOXER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rgbClr val="336600"/>
                </a:solidFill>
              </a:rPr>
              <a:t>(</a:t>
            </a:r>
            <a:r>
              <a:rPr lang="en-US" sz="2400" dirty="0" err="1" smtClean="0">
                <a:solidFill>
                  <a:srgbClr val="336600"/>
                </a:solidFill>
              </a:rPr>
              <a:t>Bos</a:t>
            </a:r>
            <a:r>
              <a:rPr lang="en-US" sz="2400" dirty="0" smtClean="0">
                <a:solidFill>
                  <a:srgbClr val="336600"/>
                </a:solidFill>
              </a:rPr>
              <a:t>, et al. 2004) </a:t>
            </a:r>
            <a:r>
              <a:rPr lang="en-US" sz="2400" dirty="0" smtClean="0"/>
              <a:t>: CCG-based parser maps sentences to </a:t>
            </a:r>
            <a:r>
              <a:rPr lang="en-US" sz="2400" u="sng" dirty="0" smtClean="0"/>
              <a:t>logical</a:t>
            </a:r>
            <a:r>
              <a:rPr lang="en-US" sz="2400" dirty="0" smtClean="0"/>
              <a:t> form</a:t>
            </a:r>
          </a:p>
          <a:p>
            <a:pPr marL="249238" indent="-249238" eaLnBrk="1">
              <a:lnSpc>
                <a:spcPct val="90000"/>
              </a:lnSpc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400" b="1" dirty="0" smtClean="0"/>
              <a:t>Distributional Rule constructor</a:t>
            </a:r>
            <a:r>
              <a:rPr lang="en-US" sz="2400" dirty="0" smtClean="0"/>
              <a:t>: generates relevant </a:t>
            </a:r>
            <a:r>
              <a:rPr lang="en-US" sz="2400" u="sng" dirty="0" smtClean="0"/>
              <a:t>soft</a:t>
            </a:r>
            <a:r>
              <a:rPr lang="en-US" sz="2400" dirty="0" smtClean="0"/>
              <a:t> inference rules based on distributional similarity</a:t>
            </a:r>
          </a:p>
          <a:p>
            <a:pPr marL="249238" indent="-249238" eaLnBrk="1">
              <a:lnSpc>
                <a:spcPct val="90000"/>
              </a:lnSpc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400" b="1" dirty="0" smtClean="0"/>
              <a:t>MLN/PSL</a:t>
            </a:r>
            <a:r>
              <a:rPr lang="en-US" sz="2400" dirty="0" smtClean="0"/>
              <a:t>: probabilistic inference </a:t>
            </a:r>
          </a:p>
          <a:p>
            <a:pPr marL="249238" indent="-249238" eaLnBrk="1">
              <a:lnSpc>
                <a:spcPct val="90000"/>
              </a:lnSpc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400" b="1" dirty="0" smtClean="0"/>
              <a:t>Result</a:t>
            </a:r>
            <a:r>
              <a:rPr lang="en-US" sz="2400" dirty="0" smtClean="0"/>
              <a:t>: </a:t>
            </a:r>
            <a:r>
              <a:rPr lang="en-US" sz="2400" u="sng" dirty="0" smtClean="0"/>
              <a:t>degree</a:t>
            </a:r>
            <a:r>
              <a:rPr lang="en-US" sz="2400" dirty="0" smtClean="0"/>
              <a:t> of entailment or semantic similarity score (depending on the task)</a:t>
            </a:r>
          </a:p>
        </p:txBody>
      </p:sp>
      <p:sp>
        <p:nvSpPr>
          <p:cNvPr id="8217" name="Line 25"/>
          <p:cNvSpPr>
            <a:spLocks noChangeShapeType="1"/>
          </p:cNvSpPr>
          <p:nvPr/>
        </p:nvSpPr>
        <p:spPr bwMode="auto">
          <a:xfrm>
            <a:off x="3840163" y="2921000"/>
            <a:ext cx="3375025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8218" name="Line 26"/>
          <p:cNvSpPr>
            <a:spLocks noChangeShapeType="1"/>
          </p:cNvSpPr>
          <p:nvPr/>
        </p:nvSpPr>
        <p:spPr bwMode="auto">
          <a:xfrm>
            <a:off x="3843338" y="2225675"/>
            <a:ext cx="1587" cy="7127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7" grpId="0" animBg="1"/>
      <p:bldP spid="8208" grpId="0" animBg="1"/>
      <p:bldP spid="8209" grpId="0" animBg="1"/>
      <p:bldP spid="8210" grpId="0" animBg="1"/>
      <p:bldP spid="8211" grpId="0" animBg="1"/>
      <p:bldP spid="8212" grpId="0" animBg="1"/>
      <p:bldP spid="8213" grpId="0" animBg="1"/>
      <p:bldP spid="8217" grpId="0" animBg="1"/>
      <p:bldP spid="82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27950" cy="946150"/>
          </a:xfrm>
        </p:spPr>
        <p:txBody>
          <a:bodyPr lIns="90000" tIns="46800" rIns="90000" bIns="46800"/>
          <a:lstStyle/>
          <a:p>
            <a:pPr eaLnBrk="1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smtClean="0"/>
              <a:t>Recognizing Textual Entailment (RTE)</a:t>
            </a:r>
          </a:p>
        </p:txBody>
      </p:sp>
      <p:sp>
        <p:nvSpPr>
          <p:cNvPr id="2150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134" y="1363362"/>
            <a:ext cx="9055443" cy="5276850"/>
          </a:xfrm>
        </p:spPr>
        <p:txBody>
          <a:bodyPr lIns="90000" tIns="46800" rIns="90000" bIns="46800"/>
          <a:lstStyle/>
          <a:p>
            <a:pPr marL="249238" indent="-249238" eaLnBrk="1">
              <a:spcBef>
                <a:spcPts val="725"/>
              </a:spcBef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 smtClean="0"/>
              <a:t>Premise: “A man is cutting a pickle”</a:t>
            </a:r>
          </a:p>
          <a:p>
            <a:pPr marL="249238" indent="-249238" eaLnBrk="1">
              <a:spcBef>
                <a:spcPts val="725"/>
              </a:spcBef>
              <a:buClrTx/>
              <a:buFontTx/>
              <a:buNone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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x,y,z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[man(x) ∧ cut(y) ∧ agent(y, x) ∧ pickle(z) ∧ patient(y, z)]</a:t>
            </a:r>
            <a:endParaRPr lang="en-US" sz="2400" dirty="0" smtClean="0">
              <a:solidFill>
                <a:srgbClr val="003300"/>
              </a:solidFill>
              <a:latin typeface="Arial Narrow" pitchFamily="34" charset="0"/>
            </a:endParaRPr>
          </a:p>
          <a:p>
            <a:pPr marL="249238" indent="-249238" eaLnBrk="1">
              <a:spcBef>
                <a:spcPts val="725"/>
              </a:spcBef>
              <a:buClrTx/>
              <a:buFontTx/>
              <a:buNone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endParaRPr lang="en-US" sz="2400" dirty="0" smtClean="0">
              <a:latin typeface="Asana Math" pitchFamily="2" charset="0"/>
            </a:endParaRPr>
          </a:p>
          <a:p>
            <a:pPr marL="249238" indent="-249238" eaLnBrk="1">
              <a:spcBef>
                <a:spcPts val="725"/>
              </a:spcBef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 smtClean="0"/>
              <a:t>Hypothesis: “A guy is slicing a cucumber”</a:t>
            </a:r>
          </a:p>
          <a:p>
            <a:pPr marL="249238" indent="-249238" eaLnBrk="1">
              <a:spcBef>
                <a:spcPts val="725"/>
              </a:spcBef>
              <a:buClrTx/>
              <a:buFontTx/>
              <a:buNone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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x,y,z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[guy(x) ∧ slice(y) ∧ agent(y, x) ∧ cucumber(z) ∧ patient(y, z)]</a:t>
            </a:r>
          </a:p>
          <a:p>
            <a:pPr marL="249238" indent="-249238" eaLnBrk="1">
              <a:spcBef>
                <a:spcPts val="725"/>
              </a:spcBef>
              <a:buClrTx/>
              <a:buFontTx/>
              <a:buNone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endParaRPr lang="en-US" sz="2800" dirty="0" smtClean="0">
              <a:latin typeface="Asana Math" pitchFamily="2" charset="0"/>
            </a:endParaRPr>
          </a:p>
          <a:p>
            <a:pPr marL="249238" indent="-249238" eaLnBrk="1">
              <a:spcBef>
                <a:spcPts val="725"/>
              </a:spcBef>
              <a:buFont typeface="Times New Roman" pitchFamily="18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 smtClean="0"/>
              <a:t>Inference: Pr(Hypothesis | Premise)</a:t>
            </a:r>
          </a:p>
          <a:p>
            <a:pPr marL="1449388" lvl="1" indent="-534988" eaLnBrk="1">
              <a:buFont typeface="Times New Roman" pitchFamily="18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dirty="0" smtClean="0"/>
              <a:t>Degree of entailment</a:t>
            </a:r>
          </a:p>
        </p:txBody>
      </p:sp>
      <p:sp>
        <p:nvSpPr>
          <p:cNvPr id="215044" name="Text Box 3"/>
          <p:cNvSpPr txBox="1">
            <a:spLocks noChangeArrowheads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algn="r" defTabSz="457200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C2563F0C-3C52-45ED-859B-AF9C4299FDFB}" type="slidenum">
              <a:rPr lang="ar-SA" sz="1200">
                <a:solidFill>
                  <a:srgbClr val="000000"/>
                </a:solidFill>
                <a:latin typeface="Arial" pitchFamily="34" charset="0"/>
              </a:rPr>
              <a:pPr algn="r" defTabSz="457200"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t>28</a:t>
            </a:fld>
            <a:endParaRPr lang="ar-SA" sz="1200">
              <a:solidFill>
                <a:srgbClr val="000000"/>
              </a:solidFill>
              <a:latin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algn="r" defTabSz="457200">
              <a:buSzPct val="100000"/>
            </a:pPr>
            <a:fld id="{87412363-3FA2-2742-B19B-EA68171F669E}" type="slidenum">
              <a:rPr lang="ar-SA" sz="1200"/>
              <a:pPr algn="r" defTabSz="457200">
                <a:buSzPct val="100000"/>
              </a:pPr>
              <a:t>29</a:t>
            </a:fld>
            <a:endParaRPr lang="ar-SA" sz="120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27950" cy="946150"/>
          </a:xfrm>
          <a:ln/>
        </p:spPr>
        <p:txBody>
          <a:bodyPr lIns="90000" tIns="46800" rIns="90000" bIns="46800"/>
          <a:lstStyle/>
          <a:p>
            <a:pPr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Distributional Lexical Rules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799" y="1371600"/>
            <a:ext cx="8342871" cy="5467350"/>
          </a:xfrm>
          <a:ln/>
        </p:spPr>
        <p:txBody>
          <a:bodyPr lIns="90000" tIns="46800" rIns="90000" bIns="46800">
            <a:normAutofit lnSpcReduction="10000"/>
          </a:bodyPr>
          <a:lstStyle/>
          <a:p>
            <a:pPr marL="249238" indent="-249238">
              <a:buFont typeface="Times New Roman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/>
              <a:t>For </a:t>
            </a:r>
            <a:r>
              <a:rPr lang="en-US" sz="2800" u="sng" dirty="0"/>
              <a:t>all pairs</a:t>
            </a:r>
            <a:r>
              <a:rPr lang="en-US" sz="2800" dirty="0"/>
              <a:t> of words (</a:t>
            </a:r>
            <a:r>
              <a:rPr lang="en-US" sz="2800" i="1" dirty="0"/>
              <a:t>a, b</a:t>
            </a:r>
            <a:r>
              <a:rPr lang="en-US" sz="2800" dirty="0"/>
              <a:t>) where </a:t>
            </a:r>
            <a:r>
              <a:rPr lang="en-US" sz="2800" i="1" dirty="0"/>
              <a:t>a </a:t>
            </a:r>
            <a:r>
              <a:rPr lang="en-US" sz="2800" dirty="0"/>
              <a:t>is in </a:t>
            </a:r>
            <a:r>
              <a:rPr lang="en-US" sz="2800" i="1" dirty="0"/>
              <a:t>S1 </a:t>
            </a:r>
            <a:r>
              <a:rPr lang="en-US" sz="2800" dirty="0"/>
              <a:t>and </a:t>
            </a:r>
            <a:r>
              <a:rPr lang="en-US" sz="2800" i="1" dirty="0"/>
              <a:t>b </a:t>
            </a:r>
            <a:r>
              <a:rPr lang="en-US" sz="2800" dirty="0"/>
              <a:t>is in </a:t>
            </a:r>
            <a:r>
              <a:rPr lang="en-US" sz="2800" i="1" dirty="0"/>
              <a:t>S2</a:t>
            </a:r>
            <a:r>
              <a:rPr lang="en-US" sz="2800" dirty="0"/>
              <a:t> add a soft rule relating the </a:t>
            </a:r>
            <a:r>
              <a:rPr lang="en-US" sz="2800" dirty="0" smtClean="0"/>
              <a:t>two:</a:t>
            </a:r>
            <a:endParaRPr lang="en-US" sz="2800" dirty="0"/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 smtClean="0">
                <a:latin typeface="Symbol" charset="0"/>
              </a:rPr>
              <a:t></a:t>
            </a:r>
            <a:r>
              <a:rPr lang="en-US" sz="3000" dirty="0" smtClean="0">
                <a:latin typeface="Arial Narrow" pitchFamily="34" charset="0"/>
              </a:rPr>
              <a:t>x </a:t>
            </a:r>
            <a:r>
              <a:rPr lang="en-US" sz="3000" dirty="0">
                <a:latin typeface="Arial Narrow" pitchFamily="34" charset="0"/>
              </a:rPr>
              <a:t>a(x) → b(x</a:t>
            </a:r>
            <a:r>
              <a:rPr lang="en-US" sz="3000" dirty="0" smtClean="0">
                <a:latin typeface="Arial Narrow" pitchFamily="34" charset="0"/>
              </a:rPr>
              <a:t>)</a:t>
            </a:r>
            <a:r>
              <a:rPr lang="en-US" sz="3000" dirty="0">
                <a:latin typeface="Arial Narrow" pitchFamily="34" charset="0"/>
              </a:rPr>
              <a:t> </a:t>
            </a:r>
            <a:r>
              <a:rPr lang="en-US" sz="3000" dirty="0" smtClean="0">
                <a:latin typeface="Arial Narrow" pitchFamily="34" charset="0"/>
              </a:rPr>
              <a:t>  </a:t>
            </a:r>
            <a:r>
              <a:rPr lang="en-US" sz="3000" b="1" dirty="0" smtClean="0">
                <a:latin typeface="Arial Narrow" pitchFamily="34" charset="0"/>
              </a:rPr>
              <a:t>|  </a:t>
            </a:r>
            <a:r>
              <a:rPr lang="en-US" sz="3000" dirty="0">
                <a:latin typeface="Arial Narrow" pitchFamily="34" charset="0"/>
              </a:rPr>
              <a:t>wt(a, b)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Arial Narrow" pitchFamily="34" charset="0"/>
              </a:rPr>
              <a:t>wt(a, b) = </a:t>
            </a:r>
            <a:r>
              <a:rPr lang="en-US" sz="3000" dirty="0" smtClean="0">
                <a:latin typeface="Arial Narrow" pitchFamily="34" charset="0"/>
              </a:rPr>
              <a:t>f(</a:t>
            </a:r>
            <a:r>
              <a:rPr lang="en-US" sz="3000" dirty="0" err="1" smtClean="0">
                <a:latin typeface="Arial Narrow" pitchFamily="34" charset="0"/>
              </a:rPr>
              <a:t>cos</a:t>
            </a:r>
            <a:r>
              <a:rPr lang="en-US" sz="3000" dirty="0" smtClean="0">
                <a:latin typeface="Arial Narrow" pitchFamily="34" charset="0"/>
              </a:rPr>
              <a:t>(a</a:t>
            </a:r>
            <a:r>
              <a:rPr lang="en-US" sz="3000" dirty="0">
                <a:latin typeface="Arial Narrow" pitchFamily="34" charset="0"/>
              </a:rPr>
              <a:t>, b</a:t>
            </a:r>
            <a:r>
              <a:rPr lang="en-US" sz="3000" dirty="0" smtClean="0">
                <a:latin typeface="Arial Narrow" pitchFamily="34" charset="0"/>
              </a:rPr>
              <a:t>))</a:t>
            </a:r>
            <a:endParaRPr lang="en-US" sz="3000" dirty="0">
              <a:latin typeface="Arial Narrow" pitchFamily="34" charset="0"/>
            </a:endParaRPr>
          </a:p>
          <a:p>
            <a:pPr marL="249238" indent="-249238">
              <a:buFont typeface="Times New Roman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/>
              <a:t>Premise: “A man is cutting  </a:t>
            </a:r>
            <a:r>
              <a:rPr lang="en-US" sz="2800" dirty="0" smtClean="0"/>
              <a:t>a pickle”</a:t>
            </a:r>
            <a:endParaRPr lang="en-US" sz="2800" dirty="0"/>
          </a:p>
          <a:p>
            <a:pPr marL="249238" indent="-249238">
              <a:buFont typeface="Times New Roman" charset="0"/>
              <a:buChar char="•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2800" dirty="0"/>
              <a:t>Hypothesis: “A guy is slicing </a:t>
            </a:r>
            <a:r>
              <a:rPr lang="en-US" sz="2800" dirty="0" smtClean="0"/>
              <a:t>a cucumber</a:t>
            </a:r>
            <a:r>
              <a:rPr lang="en-US" sz="2800" dirty="0"/>
              <a:t>”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Symbol" charset="0"/>
              </a:rPr>
              <a:t></a:t>
            </a:r>
            <a:r>
              <a:rPr lang="en-US" sz="3000" dirty="0">
                <a:latin typeface="Arial Narrow" pitchFamily="34" charset="0"/>
              </a:rPr>
              <a:t>x man(x) → guy(x)	</a:t>
            </a:r>
            <a:r>
              <a:rPr lang="en-US" sz="3000" b="1" dirty="0">
                <a:latin typeface="Arial Narrow" pitchFamily="34" charset="0"/>
              </a:rPr>
              <a:t>| </a:t>
            </a:r>
            <a:r>
              <a:rPr lang="en-US" sz="3000" dirty="0" err="1">
                <a:latin typeface="Arial Narrow" pitchFamily="34" charset="0"/>
              </a:rPr>
              <a:t>wt</a:t>
            </a:r>
            <a:r>
              <a:rPr lang="en-US" sz="3000" dirty="0">
                <a:latin typeface="Arial Narrow" pitchFamily="34" charset="0"/>
              </a:rPr>
              <a:t>(man, guy)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Symbol" charset="0"/>
              </a:rPr>
              <a:t></a:t>
            </a:r>
            <a:r>
              <a:rPr lang="en-US" sz="3000" dirty="0">
                <a:latin typeface="Arial Narrow" pitchFamily="34" charset="0"/>
              </a:rPr>
              <a:t>x cut(x) → slice(x)	</a:t>
            </a:r>
            <a:r>
              <a:rPr lang="en-US" sz="3000" b="1" dirty="0">
                <a:latin typeface="Arial Narrow" pitchFamily="34" charset="0"/>
              </a:rPr>
              <a:t>| </a:t>
            </a:r>
            <a:r>
              <a:rPr lang="en-US" sz="3000" dirty="0" err="1">
                <a:latin typeface="Arial Narrow" pitchFamily="34" charset="0"/>
              </a:rPr>
              <a:t>wt</a:t>
            </a:r>
            <a:r>
              <a:rPr lang="en-US" sz="3000" dirty="0">
                <a:latin typeface="Arial Narrow" pitchFamily="34" charset="0"/>
              </a:rPr>
              <a:t>(cut, slice)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Symbol" charset="0"/>
              </a:rPr>
              <a:t></a:t>
            </a:r>
            <a:r>
              <a:rPr lang="en-US" sz="3000" dirty="0">
                <a:latin typeface="Arial Narrow" pitchFamily="34" charset="0"/>
              </a:rPr>
              <a:t>x pickle(x) → cucumber(x)	</a:t>
            </a:r>
            <a:r>
              <a:rPr lang="en-US" sz="3000" dirty="0" smtClean="0">
                <a:latin typeface="Arial Narrow" pitchFamily="34" charset="0"/>
              </a:rPr>
              <a:t> </a:t>
            </a:r>
            <a:r>
              <a:rPr lang="en-US" sz="3000" b="1" dirty="0" smtClean="0">
                <a:latin typeface="Arial Narrow" pitchFamily="34" charset="0"/>
              </a:rPr>
              <a:t>|  </a:t>
            </a:r>
            <a:r>
              <a:rPr lang="en-US" sz="3000" dirty="0">
                <a:latin typeface="Arial Narrow" pitchFamily="34" charset="0"/>
              </a:rPr>
              <a:t>wt(pickle, cucumber)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Symbol" charset="0"/>
              </a:rPr>
              <a:t></a:t>
            </a:r>
            <a:r>
              <a:rPr lang="en-US" sz="3000" dirty="0">
                <a:latin typeface="Arial Narrow" pitchFamily="34" charset="0"/>
              </a:rPr>
              <a:t>x man(x) → cucumber(x)	</a:t>
            </a:r>
            <a:r>
              <a:rPr lang="en-US" sz="3000" b="1" dirty="0">
                <a:latin typeface="Arial Narrow" pitchFamily="34" charset="0"/>
              </a:rPr>
              <a:t>| </a:t>
            </a:r>
            <a:r>
              <a:rPr lang="en-US" sz="3000" dirty="0" err="1">
                <a:latin typeface="Arial Narrow" pitchFamily="34" charset="0"/>
              </a:rPr>
              <a:t>wt</a:t>
            </a:r>
            <a:r>
              <a:rPr lang="en-US" sz="3000" dirty="0">
                <a:latin typeface="Arial Narrow" pitchFamily="34" charset="0"/>
              </a:rPr>
              <a:t>(man, cucumber)</a:t>
            </a:r>
          </a:p>
          <a:p>
            <a:pPr marL="685800" lvl="1" indent="-228600">
              <a:buFont typeface="Times New Roman" charset="0"/>
              <a:buChar char="–"/>
              <a:tabLst>
                <a:tab pos="249238" algn="l"/>
                <a:tab pos="361950" algn="l"/>
                <a:tab pos="819150" algn="l"/>
                <a:tab pos="1276350" algn="l"/>
                <a:tab pos="1733550" algn="l"/>
                <a:tab pos="2190750" algn="l"/>
                <a:tab pos="2647950" algn="l"/>
                <a:tab pos="3105150" algn="l"/>
                <a:tab pos="3562350" algn="l"/>
                <a:tab pos="4019550" algn="l"/>
                <a:tab pos="4476750" algn="l"/>
                <a:tab pos="4933950" algn="l"/>
                <a:tab pos="5391150" algn="l"/>
                <a:tab pos="5848350" algn="l"/>
                <a:tab pos="6305550" algn="l"/>
                <a:tab pos="6762750" algn="l"/>
                <a:tab pos="7219950" algn="l"/>
                <a:tab pos="7677150" algn="l"/>
                <a:tab pos="8134350" algn="l"/>
                <a:tab pos="8591550" algn="l"/>
                <a:tab pos="9048750" algn="l"/>
              </a:tabLst>
            </a:pPr>
            <a:r>
              <a:rPr lang="en-US" sz="3000" dirty="0">
                <a:latin typeface="Symbol" charset="0"/>
              </a:rPr>
              <a:t></a:t>
            </a:r>
            <a:r>
              <a:rPr lang="en-US" sz="3000" dirty="0">
                <a:latin typeface="Arial Narrow" pitchFamily="34" charset="0"/>
              </a:rPr>
              <a:t>x pickle(x) → guy(x)	</a:t>
            </a:r>
            <a:r>
              <a:rPr lang="en-US" sz="3000" b="1" dirty="0">
                <a:latin typeface="Arial Narrow" pitchFamily="34" charset="0"/>
              </a:rPr>
              <a:t>| </a:t>
            </a:r>
            <a:r>
              <a:rPr lang="en-US" sz="3000" dirty="0" err="1">
                <a:latin typeface="Arial Narrow" pitchFamily="34" charset="0"/>
              </a:rPr>
              <a:t>wt</a:t>
            </a:r>
            <a:r>
              <a:rPr lang="en-US" sz="3000" dirty="0">
                <a:latin typeface="Arial Narrow" pitchFamily="34" charset="0"/>
              </a:rPr>
              <a:t>(pickle, guy)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3570071" y="2607962"/>
            <a:ext cx="1600200" cy="340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000">
                <a:solidFill>
                  <a:srgbClr val="000000"/>
                </a:solidFill>
                <a:latin typeface="Arial" charset="0"/>
                <a:ea typeface="ＭＳ Ｐゴシック" charset="0"/>
                <a:cs typeface="Arial" charset="0"/>
              </a:defRPr>
            </a:lvl9pPr>
          </a:lstStyle>
          <a:p>
            <a:pPr defTabSz="457200">
              <a:spcBef>
                <a:spcPts val="875"/>
              </a:spcBef>
              <a:buSzPct val="100000"/>
            </a:pPr>
            <a:r>
              <a:rPr lang="en-US" sz="1600" b="1" dirty="0"/>
              <a:t>→  →</a:t>
            </a:r>
          </a:p>
        </p:txBody>
      </p:sp>
    </p:spTree>
    <p:extLst>
      <p:ext uri="{BB962C8B-B14F-4D97-AF65-F5344CB8AC3E}">
        <p14:creationId xmlns:p14="http://schemas.microsoft.com/office/powerpoint/2010/main" val="39286381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Logical Semantics for Language</a:t>
            </a:r>
          </a:p>
        </p:txBody>
      </p:sp>
      <p:sp>
        <p:nvSpPr>
          <p:cNvPr id="69634" name="Content Placeholder 2"/>
          <p:cNvSpPr>
            <a:spLocks noGrp="1"/>
          </p:cNvSpPr>
          <p:nvPr>
            <p:ph idx="1"/>
          </p:nvPr>
        </p:nvSpPr>
        <p:spPr>
          <a:xfrm>
            <a:off x="561975" y="1524000"/>
            <a:ext cx="6629400" cy="2133600"/>
          </a:xfrm>
        </p:spPr>
        <p:txBody>
          <a:bodyPr/>
          <a:lstStyle/>
          <a:p>
            <a:r>
              <a:rPr lang="en-US" sz="2800" smtClean="0"/>
              <a:t>Richard Montague (1970) developed a formal method for mapping natural-language to FOPC using Church’s </a:t>
            </a:r>
            <a:r>
              <a:rPr lang="en-US" sz="2800" i="1" smtClean="0"/>
              <a:t>lambda calculus </a:t>
            </a:r>
            <a:r>
              <a:rPr lang="en-US" sz="2800" smtClean="0"/>
              <a:t>of </a:t>
            </a:r>
            <a:r>
              <a:rPr lang="en-US" sz="2800" smtClean="0">
                <a:solidFill>
                  <a:srgbClr val="000000"/>
                </a:solidFill>
              </a:rPr>
              <a:t>functions and the fundamental principle of </a:t>
            </a:r>
            <a:r>
              <a:rPr lang="en-US" sz="2800" i="1" smtClean="0">
                <a:solidFill>
                  <a:srgbClr val="000000"/>
                </a:solidFill>
              </a:rPr>
              <a:t>semantic</a:t>
            </a:r>
            <a:r>
              <a:rPr lang="en-US" sz="2800" smtClean="0">
                <a:solidFill>
                  <a:srgbClr val="000000"/>
                </a:solidFill>
              </a:rPr>
              <a:t> </a:t>
            </a:r>
            <a:r>
              <a:rPr lang="en-US" sz="2800" i="1" smtClean="0">
                <a:solidFill>
                  <a:srgbClr val="000000"/>
                </a:solidFill>
              </a:rPr>
              <a:t>compositionality </a:t>
            </a:r>
            <a:r>
              <a:rPr lang="en-US" sz="2800" smtClean="0">
                <a:solidFill>
                  <a:srgbClr val="000000"/>
                </a:solidFill>
              </a:rPr>
              <a:t>for</a:t>
            </a:r>
            <a:endParaRPr lang="en-US" sz="28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E0576DF-4F97-468F-AB73-22B426A15A39}" type="slidenum">
              <a:rPr lang="ar-SA"/>
              <a:pPr/>
              <a:t>3</a:t>
            </a:fld>
            <a:endParaRPr lang="en-US">
              <a:latin typeface="Times New Roman" pitchFamily="18" charset="0"/>
            </a:endParaRPr>
          </a:p>
        </p:txBody>
      </p:sp>
      <p:pic>
        <p:nvPicPr>
          <p:cNvPr id="69636" name="Picture 5" descr="Richardmontagu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1420813"/>
            <a:ext cx="1614488" cy="198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03288" y="3644900"/>
            <a:ext cx="8243887" cy="12620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rgbClr val="FF0000"/>
              </a:buClr>
              <a:defRPr/>
            </a:pPr>
            <a:r>
              <a:rPr lang="en-US" sz="2800" kern="0" dirty="0">
                <a:solidFill>
                  <a:srgbClr val="000000"/>
                </a:solidFill>
                <a:latin typeface="Times New Roman"/>
                <a:cs typeface="+mn-cs"/>
              </a:rPr>
              <a:t>recursively computing the meaning of each syntactic constituent from the meanings of its sub-constituents.</a:t>
            </a:r>
          </a:p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69638" name="Content Placeholder 2"/>
          <p:cNvSpPr txBox="1">
            <a:spLocks/>
          </p:cNvSpPr>
          <p:nvPr/>
        </p:nvSpPr>
        <p:spPr bwMode="auto">
          <a:xfrm>
            <a:off x="533400" y="4722813"/>
            <a:ext cx="5562600" cy="763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/>
              <a:t>Later called “Montague Grammar” or “Montague Semantics”</a:t>
            </a:r>
          </a:p>
        </p:txBody>
      </p:sp>
      <p:pic>
        <p:nvPicPr>
          <p:cNvPr id="69639" name="Picture 7" descr="Introduction to Montague Semantics - Dowty, David R.; Wall, Robert E.; Peters, Stanle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24600" y="4679950"/>
            <a:ext cx="1457325" cy="215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from </a:t>
            </a:r>
            <a:r>
              <a:rPr lang="en-US" dirty="0" err="1" smtClean="0"/>
              <a:t>WordNet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849" y="1684637"/>
            <a:ext cx="7772400" cy="671384"/>
          </a:xfrm>
        </p:spPr>
        <p:txBody>
          <a:bodyPr/>
          <a:lstStyle/>
          <a:p>
            <a:r>
              <a:rPr lang="en-US" dirty="0" smtClean="0"/>
              <a:t>Extract “hard” rules from </a:t>
            </a:r>
            <a:r>
              <a:rPr lang="en-US" dirty="0" err="1" smtClean="0"/>
              <a:t>WordNet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8979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37967" y="2608701"/>
            <a:ext cx="6870355" cy="1609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Rules from Paraphrase Databases</a:t>
            </a:r>
            <a:br>
              <a:rPr lang="en-US" dirty="0" smtClean="0"/>
            </a:br>
            <a:r>
              <a:rPr lang="en-US" dirty="0" smtClean="0"/>
              <a:t>(PPDB)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61070"/>
            <a:ext cx="7772400" cy="4930346"/>
          </a:xfrm>
        </p:spPr>
        <p:txBody>
          <a:bodyPr/>
          <a:lstStyle/>
          <a:p>
            <a:r>
              <a:rPr lang="en-US" dirty="0" smtClean="0"/>
              <a:t>Translate paraphrase rules to logic:</a:t>
            </a:r>
          </a:p>
          <a:p>
            <a:pPr lvl="1"/>
            <a:r>
              <a:rPr lang="en-US" dirty="0" smtClean="0"/>
              <a:t>“person riding a bike</a:t>
            </a:r>
            <a:r>
              <a:rPr lang="en-US" smtClean="0"/>
              <a:t>” </a:t>
            </a:r>
            <a:r>
              <a:rPr lang="en-US" dirty="0" smtClean="0">
                <a:sym typeface="Symbol"/>
              </a:rPr>
              <a:t></a:t>
            </a:r>
            <a:r>
              <a:rPr lang="en-US" smtClean="0">
                <a:sym typeface="Symbol"/>
              </a:rPr>
              <a:t> </a:t>
            </a:r>
            <a:r>
              <a:rPr lang="en-US" dirty="0" smtClean="0"/>
              <a:t>“biker”</a:t>
            </a:r>
          </a:p>
          <a:p>
            <a:pPr lvl="1"/>
            <a:r>
              <a:rPr lang="en-US" dirty="0" smtClean="0"/>
              <a:t>   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Learn a scaling factor that maps PPDB weights to MLN weights to maximize performance on training data.    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10"/>
          <p:cNvGrpSpPr/>
          <p:nvPr/>
        </p:nvGrpSpPr>
        <p:grpSpPr>
          <a:xfrm>
            <a:off x="1443682" y="2768326"/>
            <a:ext cx="7123670" cy="882194"/>
            <a:chOff x="1451920" y="2480002"/>
            <a:chExt cx="7123670" cy="882194"/>
          </a:xfrm>
        </p:grpSpPr>
        <p:pic>
          <p:nvPicPr>
            <p:cNvPr id="290820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451920" y="2480002"/>
              <a:ext cx="7123670" cy="48084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0821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581664" y="2887813"/>
              <a:ext cx="2248930" cy="4275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90823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22356" y="2920354"/>
              <a:ext cx="3214560" cy="4418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Rule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Alternative to constructing rules for all word pairs.</a:t>
            </a:r>
          </a:p>
          <a:p>
            <a:r>
              <a:rPr lang="en-US" dirty="0" smtClean="0"/>
              <a:t>Construct a specific rule just sufficient to allow entailing Hypothesis from Premise.</a:t>
            </a:r>
          </a:p>
          <a:p>
            <a:pPr lvl="1"/>
            <a:r>
              <a:rPr lang="en-US" dirty="0" smtClean="0"/>
              <a:t>Uses a version of resolution theorem proving.</a:t>
            </a:r>
          </a:p>
          <a:p>
            <a:r>
              <a:rPr lang="en-US" dirty="0" smtClean="0"/>
              <a:t>Construct a weight for this rule using distributional information.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Lexical Entailment </a:t>
            </a:r>
            <a:br>
              <a:rPr lang="en-US" dirty="0" smtClean="0"/>
            </a:br>
            <a:r>
              <a:rPr lang="en-US" dirty="0" smtClean="0"/>
              <a:t>Rule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371600"/>
            <a:ext cx="8371267" cy="1217054"/>
          </a:xfrm>
        </p:spPr>
        <p:txBody>
          <a:bodyPr/>
          <a:lstStyle/>
          <a:p>
            <a:r>
              <a:rPr lang="en-US" dirty="0" smtClean="0"/>
              <a:t>Premise: “A groundhog sat on a hill.”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</a:t>
            </a:r>
            <a:r>
              <a:rPr lang="en-US" sz="2800" dirty="0" err="1">
                <a:solidFill>
                  <a:srgbClr val="003300"/>
                </a:solidFill>
                <a:latin typeface="Arial Narrow" pitchFamily="34" charset="0"/>
              </a:rPr>
              <a:t>x,y,z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[groundhog(x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sat(y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agent(y, x) 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on(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hill(z)]</a:t>
            </a:r>
            <a:endParaRPr lang="en-US" sz="2000" dirty="0">
              <a:solidFill>
                <a:srgbClr val="003300"/>
              </a:solidFill>
              <a:latin typeface="Arial Narrow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00128" y="2726029"/>
            <a:ext cx="8371267" cy="121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dirty="0" smtClean="0"/>
              <a:t>Hypothesis: “A woodchuck sat on a hill”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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x,y,z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[woodchuck(x) ∧ sat(y) ∧ agent(y, x) ∧ on(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 ∧ hill(z)]</a:t>
            </a:r>
            <a:endParaRPr lang="en-US" sz="2000" dirty="0" smtClean="0">
              <a:solidFill>
                <a:srgbClr val="003300"/>
              </a:solidFill>
              <a:latin typeface="Arial Narrow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00128" y="4080458"/>
            <a:ext cx="8371267" cy="12170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dirty="0" smtClean="0"/>
              <a:t>Constructed Rule: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</a:t>
            </a:r>
            <a:r>
              <a:rPr lang="en-US" sz="2800" dirty="0" smtClean="0">
                <a:latin typeface="Symbol" charset="0"/>
              </a:rPr>
              <a:t>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x [groundhog(x) </a:t>
            </a:r>
            <a:r>
              <a:rPr lang="en-US" sz="2800" dirty="0">
                <a:latin typeface="Arial Narrow" pitchFamily="34" charset="0"/>
              </a:rPr>
              <a:t>→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woodchuck(x)]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3679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Phrasal Entailment </a:t>
            </a:r>
            <a:br>
              <a:rPr lang="en-US" dirty="0" smtClean="0"/>
            </a:br>
            <a:r>
              <a:rPr lang="en-US" dirty="0" smtClean="0"/>
              <a:t>Rule Construction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25" y="1371599"/>
            <a:ext cx="8371267" cy="1474631"/>
          </a:xfrm>
        </p:spPr>
        <p:txBody>
          <a:bodyPr/>
          <a:lstStyle/>
          <a:p>
            <a:r>
              <a:rPr lang="en-US" dirty="0" smtClean="0"/>
              <a:t>Premise: </a:t>
            </a:r>
            <a:r>
              <a:rPr lang="en-US" sz="2800" dirty="0" smtClean="0"/>
              <a:t>“A person solved a problem.”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</a:t>
            </a:r>
            <a:r>
              <a:rPr lang="en-US" sz="2800" dirty="0" err="1">
                <a:solidFill>
                  <a:srgbClr val="003300"/>
                </a:solidFill>
                <a:latin typeface="Arial Narrow" pitchFamily="34" charset="0"/>
              </a:rPr>
              <a:t>x,y,z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[person(x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solved(y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agent(y, x) 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patient(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 </a:t>
            </a:r>
            <a:r>
              <a:rPr lang="en-US" sz="2800" dirty="0" smtClean="0">
                <a:solidFill>
                  <a:schemeClr val="bg1"/>
                </a:solidFill>
                <a:latin typeface="Arial Narrow" pitchFamily="34" charset="0"/>
              </a:rPr>
              <a:t>_______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problem(z)]</a:t>
            </a:r>
            <a:endParaRPr lang="en-US" sz="2000" dirty="0">
              <a:solidFill>
                <a:srgbClr val="003300"/>
              </a:solidFill>
              <a:latin typeface="Arial Narrow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3825" y="2846233"/>
            <a:ext cx="8643872" cy="1506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dirty="0" smtClean="0"/>
              <a:t>Hypothesis: </a:t>
            </a:r>
            <a:r>
              <a:rPr lang="en-US" sz="2800" dirty="0" smtClean="0"/>
              <a:t>“A person found a solution to a problem”</a:t>
            </a:r>
            <a:endParaRPr lang="en-US" dirty="0" smtClean="0"/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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x,y,z,w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[person(x) ∧ found(y) ∧ agent(y, x) ∧ patient(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y,w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</a:t>
            </a:r>
            <a:r>
              <a:rPr lang="en-US" sz="2800" dirty="0" smtClean="0">
                <a:solidFill>
                  <a:schemeClr val="bg1"/>
                </a:solidFill>
                <a:latin typeface="Arial Narrow" pitchFamily="34" charset="0"/>
              </a:rPr>
              <a:t>________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solution(w)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to(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y,z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problem(z)]</a:t>
            </a:r>
            <a:endParaRPr lang="en-US" sz="2000" dirty="0" smtClean="0">
              <a:solidFill>
                <a:srgbClr val="003300"/>
              </a:solidFill>
              <a:latin typeface="Arial Narrow" pitchFamily="34" charset="0"/>
            </a:endParaRPr>
          </a:p>
          <a:p>
            <a:pPr lvl="1"/>
            <a:endParaRPr lang="en-US" dirty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310638" y="4479701"/>
            <a:ext cx="8750245" cy="150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CC00"/>
              </a:buClr>
              <a:buChar char="–"/>
              <a:defRPr sz="2800">
                <a:solidFill>
                  <a:srgbClr val="333399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•"/>
              <a:defRPr sz="2400">
                <a:solidFill>
                  <a:srgbClr val="006600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Char char="»"/>
              <a:defRPr sz="2000">
                <a:solidFill>
                  <a:srgbClr val="0000CC"/>
                </a:solidFill>
                <a:latin typeface="+mn-lt"/>
              </a:defRPr>
            </a:lvl9pPr>
          </a:lstStyle>
          <a:p>
            <a:r>
              <a:rPr lang="en-US" dirty="0" smtClean="0"/>
              <a:t>Constructed Rule:</a:t>
            </a:r>
          </a:p>
          <a:p>
            <a:pPr marL="0" indent="0">
              <a:buFontTx/>
              <a:buNone/>
            </a:pP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 </a:t>
            </a:r>
            <a:r>
              <a:rPr lang="en-US" sz="2800" dirty="0" smtClean="0">
                <a:latin typeface="Symbol" charset="0"/>
              </a:rPr>
              <a:t>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x,y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[solved(y) ∧ patient(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y,x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 </a:t>
            </a:r>
            <a:r>
              <a:rPr lang="en-US" sz="2800" dirty="0" smtClean="0">
                <a:latin typeface="Arial Narrow" pitchFamily="34" charset="0"/>
              </a:rPr>
              <a:t>→ </a:t>
            </a:r>
            <a:r>
              <a:rPr lang="en-US" sz="2800" dirty="0" smtClean="0">
                <a:solidFill>
                  <a:srgbClr val="003300"/>
                </a:solidFill>
                <a:latin typeface="Symbol" pitchFamily="18" charset="2"/>
              </a:rPr>
              <a:t>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w,z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(found(y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patient(</a:t>
            </a:r>
            <a:r>
              <a:rPr lang="en-US" sz="2800" dirty="0" err="1">
                <a:solidFill>
                  <a:srgbClr val="003300"/>
                </a:solidFill>
                <a:latin typeface="Arial Narrow" pitchFamily="34" charset="0"/>
              </a:rPr>
              <a:t>y,w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) ∧ </a:t>
            </a:r>
            <a:r>
              <a:rPr lang="en-US" sz="2800" dirty="0" smtClean="0">
                <a:solidFill>
                  <a:schemeClr val="bg1"/>
                </a:solidFill>
                <a:latin typeface="Arial Narrow" pitchFamily="34" charset="0"/>
              </a:rPr>
              <a:t>_____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solution(w) </a:t>
            </a:r>
            <a:r>
              <a:rPr lang="en-US" sz="2800" dirty="0">
                <a:solidFill>
                  <a:srgbClr val="003300"/>
                </a:solidFill>
                <a:latin typeface="Arial Narrow" pitchFamily="34" charset="0"/>
              </a:rPr>
              <a:t>∧ 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to(</a:t>
            </a:r>
            <a:r>
              <a:rPr lang="en-US" sz="2800" dirty="0" err="1" smtClean="0">
                <a:solidFill>
                  <a:srgbClr val="003300"/>
                </a:solidFill>
                <a:latin typeface="Arial Narrow" pitchFamily="34" charset="0"/>
              </a:rPr>
              <a:t>y,z</a:t>
            </a:r>
            <a:r>
              <a:rPr lang="en-US" sz="2800" dirty="0" smtClean="0">
                <a:solidFill>
                  <a:srgbClr val="003300"/>
                </a:solidFill>
                <a:latin typeface="Arial Narrow" pitchFamily="34" charset="0"/>
              </a:rPr>
              <a:t>)) ]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5373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Entailment Rule Classifier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92" y="1371600"/>
            <a:ext cx="8152326" cy="4687888"/>
          </a:xfrm>
        </p:spPr>
        <p:txBody>
          <a:bodyPr/>
          <a:lstStyle/>
          <a:p>
            <a:r>
              <a:rPr lang="en-US" sz="2800" dirty="0" smtClean="0"/>
              <a:t>Use distributional information to recognize lexical relationships (e.g. synonymy, </a:t>
            </a:r>
            <a:r>
              <a:rPr lang="en-US" sz="2800" dirty="0" err="1" smtClean="0"/>
              <a:t>hypernymy</a:t>
            </a:r>
            <a:r>
              <a:rPr lang="en-US" sz="2800" dirty="0" smtClean="0"/>
              <a:t>, </a:t>
            </a:r>
            <a:r>
              <a:rPr lang="en-US" sz="2800" dirty="0" err="1" smtClean="0"/>
              <a:t>meronomy</a:t>
            </a:r>
            <a:r>
              <a:rPr lang="en-US" sz="2800" dirty="0" smtClean="0"/>
              <a:t>) </a:t>
            </a:r>
            <a:r>
              <a:rPr lang="en-US" sz="2400" dirty="0" smtClean="0">
                <a:solidFill>
                  <a:srgbClr val="006600"/>
                </a:solidFill>
              </a:rPr>
              <a:t>(</a:t>
            </a:r>
            <a:r>
              <a:rPr lang="en-US" sz="2400" dirty="0" err="1" smtClean="0">
                <a:solidFill>
                  <a:srgbClr val="006600"/>
                </a:solidFill>
              </a:rPr>
              <a:t>Baroni</a:t>
            </a:r>
            <a:r>
              <a:rPr lang="en-US" sz="2400" dirty="0" smtClean="0">
                <a:solidFill>
                  <a:srgbClr val="006600"/>
                </a:solidFill>
              </a:rPr>
              <a:t> et al, 2012; Roller et al, 2014).</a:t>
            </a:r>
            <a:endParaRPr lang="en-US" sz="2800" dirty="0" smtClean="0">
              <a:solidFill>
                <a:srgbClr val="006600"/>
              </a:solidFill>
            </a:endParaRPr>
          </a:p>
          <a:p>
            <a:r>
              <a:rPr lang="en-US" sz="2800" dirty="0" smtClean="0"/>
              <a:t>Train a supervised classifier to recognize semantic relationships using distributional (and other) features of the words.</a:t>
            </a:r>
          </a:p>
          <a:p>
            <a:r>
              <a:rPr lang="en-US" sz="2800" dirty="0" smtClean="0"/>
              <a:t>For phrasal entailment rules, use features from the compositional distributional representation of the phrases </a:t>
            </a:r>
            <a:r>
              <a:rPr lang="en-US" sz="2400" dirty="0" smtClean="0">
                <a:solidFill>
                  <a:srgbClr val="006600"/>
                </a:solidFill>
              </a:rPr>
              <a:t>(</a:t>
            </a:r>
            <a:r>
              <a:rPr lang="en-US" sz="2400" dirty="0" err="1" smtClean="0">
                <a:solidFill>
                  <a:srgbClr val="006600"/>
                </a:solidFill>
              </a:rPr>
              <a:t>Paperno</a:t>
            </a:r>
            <a:r>
              <a:rPr lang="en-US" sz="2400" dirty="0" smtClean="0">
                <a:solidFill>
                  <a:srgbClr val="006600"/>
                </a:solidFill>
              </a:rPr>
              <a:t>, et al., 2014)</a:t>
            </a:r>
            <a:r>
              <a:rPr lang="en-US" sz="2800" dirty="0" smtClean="0">
                <a:solidFill>
                  <a:srgbClr val="006600"/>
                </a:solidFill>
              </a:rPr>
              <a:t>.</a:t>
            </a:r>
          </a:p>
          <a:p>
            <a:r>
              <a:rPr lang="en-US" sz="2800" dirty="0" smtClean="0"/>
              <a:t>For SICK RTE, classify rules as </a:t>
            </a:r>
            <a:r>
              <a:rPr lang="en-US" sz="2800" dirty="0" smtClean="0">
                <a:latin typeface="Franklin Gothic Demi Cond" pitchFamily="34" charset="0"/>
              </a:rPr>
              <a:t>entails</a:t>
            </a:r>
            <a:r>
              <a:rPr lang="en-US" sz="2800" dirty="0" smtClean="0"/>
              <a:t>, </a:t>
            </a:r>
            <a:r>
              <a:rPr lang="en-US" sz="2800" dirty="0" smtClean="0">
                <a:latin typeface="Franklin Gothic Demi Cond" pitchFamily="34" charset="0"/>
              </a:rPr>
              <a:t>contradicts</a:t>
            </a:r>
            <a:r>
              <a:rPr lang="en-US" sz="2800" dirty="0" smtClean="0"/>
              <a:t>, or </a:t>
            </a:r>
            <a:r>
              <a:rPr lang="en-US" sz="2800" dirty="0" smtClean="0">
                <a:latin typeface="Franklin Gothic Demi Cond" pitchFamily="34" charset="0"/>
              </a:rPr>
              <a:t>neutral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617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Lexical Rule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908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8398" y="1383441"/>
            <a:ext cx="7334250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Phrasal Rule Features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897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897" y="1406610"/>
            <a:ext cx="8383433" cy="46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Employing Multiple CCG Parsers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Boxer relies on C&amp;C CCG parser which frequently makes mistakes.</a:t>
            </a:r>
          </a:p>
          <a:p>
            <a:r>
              <a:rPr lang="en-US" dirty="0" err="1" smtClean="0"/>
              <a:t>EasyCCG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6600"/>
                </a:solidFill>
              </a:rPr>
              <a:t>(Lewis &amp; </a:t>
            </a:r>
            <a:r>
              <a:rPr lang="en-US" dirty="0" err="1" smtClean="0">
                <a:solidFill>
                  <a:srgbClr val="006600"/>
                </a:solidFill>
              </a:rPr>
              <a:t>Steedman</a:t>
            </a:r>
            <a:r>
              <a:rPr lang="en-US" dirty="0" smtClean="0">
                <a:solidFill>
                  <a:srgbClr val="006600"/>
                </a:solidFill>
              </a:rPr>
              <a:t>, 2014) </a:t>
            </a:r>
            <a:r>
              <a:rPr lang="en-US" dirty="0" smtClean="0"/>
              <a:t>is a newer CCG parser that makes fewer (different) mistakes.</a:t>
            </a:r>
          </a:p>
          <a:p>
            <a:r>
              <a:rPr lang="en-US" dirty="0" err="1" smtClean="0"/>
              <a:t>MultiParse</a:t>
            </a:r>
            <a:r>
              <a:rPr lang="en-US" dirty="0" smtClean="0"/>
              <a:t> integrates both parse results into the RTE inference process.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Evaluation</a:t>
            </a:r>
            <a:br>
              <a:rPr lang="en-US" dirty="0" smtClean="0"/>
            </a:br>
            <a:r>
              <a:rPr lang="en-US" dirty="0" smtClean="0"/>
              <a:t>SICK RTE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SICK (Sentences Involving Compositional Knowledge) </a:t>
            </a:r>
          </a:p>
          <a:p>
            <a:r>
              <a:rPr lang="en-US" dirty="0" err="1" smtClean="0"/>
              <a:t>SemEval</a:t>
            </a:r>
            <a:r>
              <a:rPr lang="en-US" dirty="0" smtClean="0"/>
              <a:t> Task from 2014.</a:t>
            </a:r>
          </a:p>
          <a:p>
            <a:r>
              <a:rPr lang="en-US" dirty="0" smtClean="0"/>
              <a:t>RTE task is to classify pairs of sentences as:</a:t>
            </a:r>
          </a:p>
          <a:p>
            <a:pPr lvl="1"/>
            <a:r>
              <a:rPr lang="en-US" dirty="0" smtClean="0"/>
              <a:t>Entailment</a:t>
            </a:r>
          </a:p>
          <a:p>
            <a:pPr lvl="1"/>
            <a:r>
              <a:rPr lang="en-US" dirty="0" smtClean="0"/>
              <a:t>Contradiction</a:t>
            </a:r>
          </a:p>
          <a:p>
            <a:pPr lvl="1"/>
            <a:r>
              <a:rPr lang="en-US" dirty="0" smtClean="0"/>
              <a:t>Neutral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Interesting Book on Montague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DBFBE8E-FA8E-49D7-BA9A-83E168A4CD39}" type="slidenum">
              <a:rPr lang="ar-SA"/>
              <a:pPr/>
              <a:t>4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0659" name="Content Placeholder 2"/>
          <p:cNvSpPr txBox="1">
            <a:spLocks/>
          </p:cNvSpPr>
          <p:nvPr/>
        </p:nvSpPr>
        <p:spPr bwMode="auto">
          <a:xfrm>
            <a:off x="381000" y="1524000"/>
            <a:ext cx="853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 sz="2800"/>
              <a:t>See Aifric Campbell’s (2009) novel </a:t>
            </a:r>
            <a:r>
              <a:rPr lang="en-US" sz="2800" i="1"/>
              <a:t>The</a:t>
            </a:r>
            <a:r>
              <a:rPr lang="en-US" sz="2800"/>
              <a:t> </a:t>
            </a:r>
            <a:r>
              <a:rPr lang="en-US" sz="2800" i="1"/>
              <a:t>Semantics of Murder </a:t>
            </a:r>
            <a:r>
              <a:rPr lang="en-US" sz="2800"/>
              <a:t>for a fictionalized account of his mysterious death in 1971 (homicide or homoerotic asphyxiation??).</a:t>
            </a:r>
          </a:p>
        </p:txBody>
      </p:sp>
      <p:pic>
        <p:nvPicPr>
          <p:cNvPr id="70660" name="Picture 2" descr="http://images.amazon.com/images/P/1846687330.01.LZZZZZZZ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971800"/>
            <a:ext cx="24384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SICK RTE Results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972065" y="1470455"/>
          <a:ext cx="6952735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9839"/>
                <a:gridCol w="1402896"/>
              </a:tblGrid>
              <a:tr h="66415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System Components Enabled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Test Accuracy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MLN Logic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73.37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MLN Logic + PPDB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76.33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MLN</a:t>
                      </a:r>
                      <a:r>
                        <a:rPr lang="en-US" sz="2000" baseline="0" dirty="0" smtClean="0"/>
                        <a:t> Logic + PPDB + </a:t>
                      </a:r>
                      <a:r>
                        <a:rPr lang="en-US" sz="2000" baseline="0" dirty="0" err="1" smtClean="0"/>
                        <a:t>WordNet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78.40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MLN Logic + PPDB + </a:t>
                      </a:r>
                      <a:r>
                        <a:rPr lang="en-US" sz="2000" dirty="0" err="1" smtClean="0"/>
                        <a:t>WordNet</a:t>
                      </a:r>
                      <a:r>
                        <a:rPr lang="en-US" sz="2000" dirty="0" smtClean="0"/>
                        <a:t> + </a:t>
                      </a:r>
                      <a:r>
                        <a:rPr lang="en-US" sz="2000" dirty="0" err="1" smtClean="0"/>
                        <a:t>MultiParse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80.37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MLN Logic + Distributional</a:t>
                      </a:r>
                      <a:r>
                        <a:rPr lang="en-US" sz="2000" baseline="0" dirty="0" smtClean="0"/>
                        <a:t> Rules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82.99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+ </a:t>
                      </a:r>
                      <a:r>
                        <a:rPr lang="en-US" sz="2000" dirty="0" err="1" smtClean="0"/>
                        <a:t>MultiParse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83.89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+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err="1" smtClean="0"/>
                        <a:t>WordNet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84.27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+</a:t>
                      </a:r>
                      <a:r>
                        <a:rPr lang="en-US" sz="2000" baseline="0" dirty="0" smtClean="0"/>
                        <a:t> Remember Training Entailment Rules</a:t>
                      </a:r>
                      <a:endParaRPr lang="en-US" sz="2000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85.06</a:t>
                      </a:r>
                      <a:endParaRPr lang="en-US" sz="2000" dirty="0"/>
                    </a:p>
                  </a:txBody>
                  <a:tcPr>
                    <a:solidFill>
                      <a:srgbClr val="00FFFF"/>
                    </a:solidFill>
                  </a:tcPr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   + PPDB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84.94</a:t>
                      </a:r>
                      <a:endParaRPr lang="en-US" sz="2000" dirty="0"/>
                    </a:p>
                  </a:txBody>
                  <a:tcPr/>
                </a:tc>
              </a:tr>
              <a:tr h="387034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Competition</a:t>
                      </a:r>
                      <a:r>
                        <a:rPr lang="en-US" sz="2000" baseline="0" dirty="0" smtClean="0"/>
                        <a:t> Winner </a:t>
                      </a:r>
                      <a:r>
                        <a:rPr lang="en-US" sz="1800" baseline="0" dirty="0" smtClean="0">
                          <a:solidFill>
                            <a:srgbClr val="003300"/>
                          </a:solidFill>
                        </a:rPr>
                        <a:t>(Lai &amp; </a:t>
                      </a:r>
                      <a:r>
                        <a:rPr lang="en-US" sz="1800" baseline="0" dirty="0" err="1" smtClean="0">
                          <a:solidFill>
                            <a:srgbClr val="003300"/>
                          </a:solidFill>
                        </a:rPr>
                        <a:t>Hockenmaier</a:t>
                      </a:r>
                      <a:r>
                        <a:rPr lang="en-US" sz="1800" baseline="0" dirty="0" smtClean="0">
                          <a:solidFill>
                            <a:srgbClr val="003300"/>
                          </a:solidFill>
                        </a:rPr>
                        <a:t>, 2014)</a:t>
                      </a:r>
                      <a:endParaRPr lang="en-US" sz="1800" dirty="0">
                        <a:solidFill>
                          <a:srgbClr val="003300"/>
                        </a:solidFill>
                      </a:endParaRPr>
                    </a:p>
                  </a:txBody>
                  <a:tcPr>
                    <a:solidFill>
                      <a:srgbClr val="66FF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84.58</a:t>
                      </a:r>
                      <a:endParaRPr lang="en-US" sz="2000" dirty="0"/>
                    </a:p>
                  </a:txBody>
                  <a:tcPr>
                    <a:solidFill>
                      <a:srgbClr val="66FF66"/>
                    </a:solidFill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909487" y="6400800"/>
            <a:ext cx="1905000" cy="457200"/>
          </a:xfrm>
        </p:spPr>
        <p:txBody>
          <a:bodyPr/>
          <a:lstStyle/>
          <a:p>
            <a:fld id="{C00908E0-2CD8-43DB-8F16-1B583539CFFD}" type="slidenum">
              <a:rPr lang="ar-SA" smtClean="0">
                <a:solidFill>
                  <a:srgbClr val="000000"/>
                </a:solidFill>
              </a:rPr>
              <a:pPr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Future Work</a:t>
            </a:r>
          </a:p>
        </p:txBody>
      </p:sp>
      <p:sp>
        <p:nvSpPr>
          <p:cNvPr id="241666" name="Content Placeholder 2"/>
          <p:cNvSpPr>
            <a:spLocks noGrp="1"/>
          </p:cNvSpPr>
          <p:nvPr>
            <p:ph idx="1"/>
          </p:nvPr>
        </p:nvSpPr>
        <p:spPr>
          <a:xfrm>
            <a:off x="330200" y="1371600"/>
            <a:ext cx="8656638" cy="4687888"/>
          </a:xfrm>
        </p:spPr>
        <p:txBody>
          <a:bodyPr/>
          <a:lstStyle/>
          <a:p>
            <a:r>
              <a:rPr lang="en-US" dirty="0" smtClean="0"/>
              <a:t>Improve inference efficiency for MLNs by exploiting latest in “lifted inference”</a:t>
            </a:r>
          </a:p>
          <a:p>
            <a:r>
              <a:rPr lang="en-US" dirty="0" smtClean="0"/>
              <a:t>Improve logical form construction using the latest methods in semantic parsing.</a:t>
            </a:r>
          </a:p>
          <a:p>
            <a:r>
              <a:rPr lang="en-US" dirty="0" smtClean="0"/>
              <a:t>Improve entailment rule classifier.</a:t>
            </a:r>
          </a:p>
          <a:p>
            <a:r>
              <a:rPr lang="en-US" dirty="0" smtClean="0"/>
              <a:t>Improve distributional representation of phrases.</a:t>
            </a:r>
          </a:p>
          <a:p>
            <a:r>
              <a:rPr lang="en-US" dirty="0" smtClean="0"/>
              <a:t>Enable question answering by developing efficient constructive existential theorem proving in MLNs.</a:t>
            </a:r>
          </a:p>
        </p:txBody>
      </p:sp>
      <p:sp>
        <p:nvSpPr>
          <p:cNvPr id="241667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2D1496-A0DF-461C-82CB-9F799375AB62}" type="slidenum">
              <a:rPr lang="ar-SA"/>
              <a:pPr/>
              <a:t>41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Conclusions</a:t>
            </a:r>
          </a:p>
        </p:txBody>
      </p:sp>
      <p:sp>
        <p:nvSpPr>
          <p:cNvPr id="242690" name="Content Placeholder 2"/>
          <p:cNvSpPr>
            <a:spLocks noGrp="1"/>
          </p:cNvSpPr>
          <p:nvPr>
            <p:ph idx="1"/>
          </p:nvPr>
        </p:nvSpPr>
        <p:spPr>
          <a:xfrm>
            <a:off x="489204" y="1371600"/>
            <a:ext cx="8165592" cy="4687888"/>
          </a:xfrm>
        </p:spPr>
        <p:txBody>
          <a:bodyPr/>
          <a:lstStyle/>
          <a:p>
            <a:r>
              <a:rPr lang="en-US" dirty="0" smtClean="0"/>
              <a:t>Traditional logical and distributional approaches to natural language semantics have complementary strengths and weaknesses.</a:t>
            </a:r>
          </a:p>
          <a:p>
            <a:r>
              <a:rPr lang="en-US" dirty="0" smtClean="0"/>
              <a:t>These competing approaches can be combined using a probabilistic logic (e.g. MLNs) as a uniform semantic representation.</a:t>
            </a:r>
          </a:p>
          <a:p>
            <a:r>
              <a:rPr lang="en-US" dirty="0" smtClean="0"/>
              <a:t>Allows easy integration of additional knowledge sources and parsers.</a:t>
            </a:r>
          </a:p>
          <a:p>
            <a:r>
              <a:rPr lang="en-US" dirty="0" smtClean="0"/>
              <a:t>State-of-the-Art results for SICK RTE Challenge.</a:t>
            </a:r>
          </a:p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264" y="1371600"/>
            <a:ext cx="7933039" cy="4687888"/>
          </a:xfrm>
        </p:spPr>
        <p:txBody>
          <a:bodyPr/>
          <a:lstStyle/>
          <a:p>
            <a:r>
              <a:rPr lang="en-US" dirty="0" smtClean="0"/>
              <a:t>See recent in-review journal paper available on </a:t>
            </a:r>
            <a:r>
              <a:rPr lang="en-US" dirty="0" err="1" smtClean="0"/>
              <a:t>Arxiv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>
                <a:solidFill>
                  <a:srgbClr val="006600"/>
                </a:solidFill>
              </a:rPr>
              <a:t>Representing Meaning with a Combination of Logical Form and Vectors.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dirty="0" err="1" smtClean="0">
                <a:solidFill>
                  <a:srgbClr val="006600"/>
                </a:solidFill>
              </a:rPr>
              <a:t>I.Beltagy</a:t>
            </a:r>
            <a:r>
              <a:rPr lang="en-US" dirty="0" smtClean="0">
                <a:solidFill>
                  <a:srgbClr val="006600"/>
                </a:solidFill>
              </a:rPr>
              <a:t>, </a:t>
            </a:r>
            <a:r>
              <a:rPr lang="en-US" dirty="0" err="1" smtClean="0">
                <a:solidFill>
                  <a:srgbClr val="006600"/>
                </a:solidFill>
              </a:rPr>
              <a:t>S.Roller</a:t>
            </a:r>
            <a:r>
              <a:rPr lang="en-US" dirty="0" smtClean="0">
                <a:solidFill>
                  <a:srgbClr val="006600"/>
                </a:solidFill>
              </a:rPr>
              <a:t>, P. Cheng, K. </a:t>
            </a:r>
            <a:r>
              <a:rPr lang="en-US" dirty="0" err="1" smtClean="0">
                <a:solidFill>
                  <a:srgbClr val="006600"/>
                </a:solidFill>
              </a:rPr>
              <a:t>Erk</a:t>
            </a:r>
            <a:r>
              <a:rPr lang="en-US" dirty="0" smtClean="0">
                <a:solidFill>
                  <a:srgbClr val="006600"/>
                </a:solidFill>
              </a:rPr>
              <a:t> &amp; R.J. Mooney.</a:t>
            </a:r>
            <a:br>
              <a:rPr lang="en-US" dirty="0" smtClean="0">
                <a:solidFill>
                  <a:srgbClr val="006600"/>
                </a:solidFill>
              </a:rPr>
            </a:br>
            <a:r>
              <a:rPr lang="en-US" i="1" dirty="0" err="1" smtClean="0">
                <a:solidFill>
                  <a:srgbClr val="006600"/>
                </a:solidFill>
              </a:rPr>
              <a:t>arXiv</a:t>
            </a:r>
            <a:r>
              <a:rPr lang="en-US" i="1" dirty="0" smtClean="0">
                <a:solidFill>
                  <a:srgbClr val="006600"/>
                </a:solidFill>
              </a:rPr>
              <a:t> preprint:1505.06816 [cs.CL]</a:t>
            </a:r>
            <a:r>
              <a:rPr lang="en-US" dirty="0" smtClean="0">
                <a:solidFill>
                  <a:srgbClr val="006600"/>
                </a:solidFill>
              </a:rPr>
              <a:t>, 2015.</a:t>
            </a:r>
            <a:endParaRPr lang="en-US" dirty="0">
              <a:solidFill>
                <a:srgbClr val="0066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42808E-67CE-449E-AC47-9C3424BBED8F}" type="slidenum">
              <a:rPr lang="ar-SA" smtClean="0"/>
              <a:pPr/>
              <a:t>43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Semantic Parsing</a:t>
            </a:r>
          </a:p>
        </p:txBody>
      </p:sp>
      <p:sp>
        <p:nvSpPr>
          <p:cNvPr id="716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Mapping a natural-language sentence to a detailed representation of its complete meaning in a fully formal language that:</a:t>
            </a:r>
          </a:p>
          <a:p>
            <a:pPr lvl="1"/>
            <a:r>
              <a:rPr lang="en-US" smtClean="0"/>
              <a:t>Has a rich ontology of types, properties, and relations.</a:t>
            </a:r>
          </a:p>
          <a:p>
            <a:pPr lvl="1"/>
            <a:r>
              <a:rPr lang="en-US" smtClean="0"/>
              <a:t>Supports automated reasoning or execution.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F0EAD5-EED6-4BDD-A2CD-46DDC7D0969F}" type="slidenum">
              <a:rPr lang="ar-SA"/>
              <a:pPr/>
              <a:t>5</a:t>
            </a:fld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6B9951F-3EA1-4D80-8FCA-724E9EAD32A3}" type="slidenum">
              <a:rPr lang="ar-SA"/>
              <a:pPr/>
              <a:t>6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Geoquery:</a:t>
            </a:r>
            <a:br>
              <a:rPr lang="en-US" smtClean="0"/>
            </a:br>
            <a:r>
              <a:rPr lang="en-US" smtClean="0"/>
              <a:t> A Database Query Application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Query application for a U.S. geography database containing about 800 facts </a:t>
            </a:r>
            <a:r>
              <a:rPr lang="en-US" altLang="zh-CN" sz="2000" smtClean="0">
                <a:solidFill>
                  <a:srgbClr val="006600"/>
                </a:solidFill>
                <a:ea typeface="SimSun" pitchFamily="2" charset="-122"/>
              </a:rPr>
              <a:t>[Zelle &amp; Mooney, 1996] </a:t>
            </a:r>
          </a:p>
          <a:p>
            <a:pPr eaLnBrk="1" hangingPunct="1"/>
            <a:endParaRPr lang="en-US" sz="2000" smtClean="0">
              <a:solidFill>
                <a:srgbClr val="006600"/>
              </a:solidFill>
            </a:endParaRPr>
          </a:p>
          <a:p>
            <a:pPr eaLnBrk="1" hangingPunct="1"/>
            <a:endParaRPr lang="en-US" smtClean="0"/>
          </a:p>
        </p:txBody>
      </p:sp>
      <p:sp>
        <p:nvSpPr>
          <p:cNvPr id="335876" name="AutoShape 4"/>
          <p:cNvSpPr>
            <a:spLocks noChangeArrowheads="1"/>
          </p:cNvSpPr>
          <p:nvPr/>
        </p:nvSpPr>
        <p:spPr bwMode="auto">
          <a:xfrm>
            <a:off x="1308100" y="2536825"/>
            <a:ext cx="3725863" cy="1524000"/>
          </a:xfrm>
          <a:prstGeom prst="wedgeEllipseCallout">
            <a:avLst>
              <a:gd name="adj1" fmla="val -59116"/>
              <a:gd name="adj2" fmla="val -2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sz="2400">
                <a:solidFill>
                  <a:srgbClr val="009900"/>
                </a:solidFill>
                <a:latin typeface="Arial" pitchFamily="34" charset="0"/>
                <a:ea typeface="SimSun" pitchFamily="2" charset="-122"/>
              </a:rPr>
              <a:t>What is the smallest state by area?</a:t>
            </a:r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5148263" y="4956175"/>
            <a:ext cx="874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Arial" pitchFamily="34" charset="0"/>
                <a:ea typeface="SimSun" pitchFamily="2" charset="-122"/>
              </a:rPr>
              <a:t>Query</a:t>
            </a:r>
          </a:p>
        </p:txBody>
      </p:sp>
      <p:sp>
        <p:nvSpPr>
          <p:cNvPr id="335878" name="Text Box 6"/>
          <p:cNvSpPr txBox="1">
            <a:spLocks noChangeArrowheads="1"/>
          </p:cNvSpPr>
          <p:nvPr/>
        </p:nvSpPr>
        <p:spPr bwMode="auto">
          <a:xfrm>
            <a:off x="193675" y="5186363"/>
            <a:ext cx="4954588" cy="369887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solidFill>
                  <a:schemeClr val="accent2"/>
                </a:solidFill>
                <a:latin typeface="Arial" pitchFamily="34" charset="0"/>
                <a:ea typeface="SimSun" pitchFamily="2" charset="-122"/>
              </a:rPr>
              <a:t>answer(x1,smallest(x2,(state(x1),area(x1,x2))))</a:t>
            </a:r>
          </a:p>
        </p:txBody>
      </p:sp>
      <p:sp>
        <p:nvSpPr>
          <p:cNvPr id="335879" name="Line 7"/>
          <p:cNvSpPr>
            <a:spLocks noChangeShapeType="1"/>
          </p:cNvSpPr>
          <p:nvPr/>
        </p:nvSpPr>
        <p:spPr bwMode="auto">
          <a:xfrm>
            <a:off x="3227388" y="4071938"/>
            <a:ext cx="0" cy="1114425"/>
          </a:xfrm>
          <a:prstGeom prst="line">
            <a:avLst/>
          </a:prstGeom>
          <a:noFill/>
          <a:ln w="57150">
            <a:solidFill>
              <a:srgbClr val="FF6600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5880" name="Text Box 8"/>
          <p:cNvSpPr txBox="1">
            <a:spLocks noChangeArrowheads="1"/>
          </p:cNvSpPr>
          <p:nvPr/>
        </p:nvSpPr>
        <p:spPr bwMode="auto">
          <a:xfrm>
            <a:off x="1038225" y="4341813"/>
            <a:ext cx="2174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Arial" pitchFamily="34" charset="0"/>
                <a:ea typeface="SimSun" pitchFamily="2" charset="-122"/>
              </a:rPr>
              <a:t>Semantic Parsing</a:t>
            </a:r>
          </a:p>
        </p:txBody>
      </p:sp>
      <p:sp>
        <p:nvSpPr>
          <p:cNvPr id="335881" name="Line 9"/>
          <p:cNvSpPr>
            <a:spLocks noChangeShapeType="1"/>
          </p:cNvSpPr>
          <p:nvPr/>
        </p:nvSpPr>
        <p:spPr bwMode="auto">
          <a:xfrm flipV="1">
            <a:off x="5148263" y="5378450"/>
            <a:ext cx="1036637" cy="0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35883" name="Picture 11" descr="Pic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875" y="2536825"/>
            <a:ext cx="896938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5884" name="Text Box 12"/>
          <p:cNvSpPr txBox="1">
            <a:spLocks noChangeArrowheads="1"/>
          </p:cNvSpPr>
          <p:nvPr/>
        </p:nvSpPr>
        <p:spPr bwMode="auto">
          <a:xfrm>
            <a:off x="6184900" y="3035300"/>
            <a:ext cx="2563813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>
                <a:solidFill>
                  <a:schemeClr val="accent2"/>
                </a:solidFill>
                <a:ea typeface="SimSun" pitchFamily="2" charset="-122"/>
              </a:rPr>
              <a:t>Rhode Island</a:t>
            </a:r>
          </a:p>
        </p:txBody>
      </p:sp>
      <p:sp>
        <p:nvSpPr>
          <p:cNvPr id="335886" name="Text Box 14"/>
          <p:cNvSpPr txBox="1">
            <a:spLocks noChangeArrowheads="1"/>
          </p:cNvSpPr>
          <p:nvPr/>
        </p:nvSpPr>
        <p:spPr bwMode="auto">
          <a:xfrm>
            <a:off x="7519988" y="3759200"/>
            <a:ext cx="1228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>
                <a:solidFill>
                  <a:schemeClr val="accent2"/>
                </a:solidFill>
                <a:latin typeface="Arial" pitchFamily="34" charset="0"/>
                <a:ea typeface="SimSun" pitchFamily="2" charset="-122"/>
              </a:rPr>
              <a:t>Answer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6184900" y="4430713"/>
            <a:ext cx="2668588" cy="1952625"/>
            <a:chOff x="6184900" y="4430713"/>
            <a:chExt cx="2668588" cy="1953004"/>
          </a:xfrm>
        </p:grpSpPr>
        <p:pic>
          <p:nvPicPr>
            <p:cNvPr id="72719" name="Picture 10" descr="us-states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481302" y="5029200"/>
              <a:ext cx="2075783" cy="13545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2720" name="Flowchart: Magnetic Disk 1"/>
            <p:cNvSpPr>
              <a:spLocks noChangeArrowheads="1"/>
            </p:cNvSpPr>
            <p:nvPr/>
          </p:nvSpPr>
          <p:spPr bwMode="auto">
            <a:xfrm>
              <a:off x="6184900" y="4430713"/>
              <a:ext cx="2668588" cy="1944687"/>
            </a:xfrm>
            <a:prstGeom prst="flowChartMagneticDisk">
              <a:avLst/>
            </a:prstGeom>
            <a:noFill/>
            <a:ln w="38100" algn="ctr">
              <a:solidFill>
                <a:srgbClr val="C00000"/>
              </a:solidFill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Line 13"/>
          <p:cNvSpPr>
            <a:spLocks noChangeShapeType="1"/>
          </p:cNvSpPr>
          <p:nvPr/>
        </p:nvSpPr>
        <p:spPr bwMode="auto">
          <a:xfrm flipH="1" flipV="1">
            <a:off x="7507288" y="3497263"/>
            <a:ext cx="0" cy="922337"/>
          </a:xfrm>
          <a:prstGeom prst="line">
            <a:avLst/>
          </a:prstGeom>
          <a:noFill/>
          <a:ln w="57150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6" grpId="0" animBg="1"/>
      <p:bldP spid="335877" grpId="0"/>
      <p:bldP spid="335878" grpId="0" animBg="1"/>
      <p:bldP spid="335879" grpId="0" animBg="1"/>
      <p:bldP spid="335880" grpId="0"/>
      <p:bldP spid="335881" grpId="0" animBg="1"/>
      <p:bldP spid="335884" grpId="0" animBg="1"/>
      <p:bldP spid="335886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Composing Meanings from Parse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653213" y="6400800"/>
            <a:ext cx="1905000" cy="457200"/>
          </a:xfrm>
        </p:spPr>
        <p:txBody>
          <a:bodyPr/>
          <a:lstStyle/>
          <a:p>
            <a:pPr>
              <a:defRPr/>
            </a:pPr>
            <a:fld id="{3594FD08-5223-4730-9EBA-FD2CC8FC9AB1}" type="slidenum">
              <a:rPr lang="en-US" smtClean="0"/>
              <a:pPr>
                <a:defRPr/>
              </a:pPr>
              <a:t>7</a:t>
            </a:fld>
            <a:endParaRPr lang="en-US" dirty="0">
              <a:latin typeface="+mn-lt"/>
            </a:endParaRPr>
          </a:p>
        </p:txBody>
      </p:sp>
      <p:sp>
        <p:nvSpPr>
          <p:cNvPr id="41988" name="TextBox 3"/>
          <p:cNvSpPr txBox="1">
            <a:spLocks noChangeArrowheads="1"/>
          </p:cNvSpPr>
          <p:nvPr/>
        </p:nvSpPr>
        <p:spPr bwMode="auto">
          <a:xfrm>
            <a:off x="2389188" y="1243013"/>
            <a:ext cx="42164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What is the capital of Ohio?</a:t>
            </a:r>
          </a:p>
        </p:txBody>
      </p:sp>
      <p:sp>
        <p:nvSpPr>
          <p:cNvPr id="41989" name="TextBox 4"/>
          <p:cNvSpPr txBox="1">
            <a:spLocks noChangeArrowheads="1"/>
          </p:cNvSpPr>
          <p:nvPr/>
        </p:nvSpPr>
        <p:spPr bwMode="auto">
          <a:xfrm>
            <a:off x="2236788" y="1695450"/>
            <a:ext cx="385762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</a:t>
            </a:r>
          </a:p>
        </p:txBody>
      </p:sp>
      <p:sp>
        <p:nvSpPr>
          <p:cNvPr id="41990" name="TextBox 5"/>
          <p:cNvSpPr txBox="1">
            <a:spLocks noChangeArrowheads="1"/>
          </p:cNvSpPr>
          <p:nvPr/>
        </p:nvSpPr>
        <p:spPr bwMode="auto">
          <a:xfrm>
            <a:off x="255588" y="2457450"/>
            <a:ext cx="6445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NP</a:t>
            </a:r>
          </a:p>
        </p:txBody>
      </p:sp>
      <p:sp>
        <p:nvSpPr>
          <p:cNvPr id="41991" name="TextBox 6"/>
          <p:cNvSpPr txBox="1">
            <a:spLocks noChangeArrowheads="1"/>
          </p:cNvSpPr>
          <p:nvPr/>
        </p:nvSpPr>
        <p:spPr bwMode="auto">
          <a:xfrm>
            <a:off x="3382963" y="2401888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VP</a:t>
            </a:r>
          </a:p>
        </p:txBody>
      </p:sp>
      <p:sp>
        <p:nvSpPr>
          <p:cNvPr id="41992" name="TextBox 7"/>
          <p:cNvSpPr txBox="1">
            <a:spLocks noChangeArrowheads="1"/>
          </p:cNvSpPr>
          <p:nvPr/>
        </p:nvSpPr>
        <p:spPr bwMode="auto">
          <a:xfrm>
            <a:off x="103188" y="3328988"/>
            <a:ext cx="72390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WP</a:t>
            </a:r>
          </a:p>
        </p:txBody>
      </p:sp>
      <p:sp>
        <p:nvSpPr>
          <p:cNvPr id="41993" name="TextBox 8"/>
          <p:cNvSpPr txBox="1">
            <a:spLocks noChangeArrowheads="1"/>
          </p:cNvSpPr>
          <p:nvPr/>
        </p:nvSpPr>
        <p:spPr bwMode="auto">
          <a:xfrm>
            <a:off x="0" y="4041775"/>
            <a:ext cx="9604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What</a:t>
            </a:r>
          </a:p>
        </p:txBody>
      </p:sp>
      <p:sp>
        <p:nvSpPr>
          <p:cNvPr id="10" name="Text Box 59"/>
          <p:cNvSpPr txBox="1">
            <a:spLocks noChangeArrowheads="1"/>
          </p:cNvSpPr>
          <p:nvPr/>
        </p:nvSpPr>
        <p:spPr bwMode="auto">
          <a:xfrm>
            <a:off x="2557463" y="1758950"/>
            <a:ext cx="4346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answer(capital(loc_2(stateid('ohio'))))</a:t>
            </a:r>
          </a:p>
        </p:txBody>
      </p:sp>
      <p:sp>
        <p:nvSpPr>
          <p:cNvPr id="11" name="Text Box 59"/>
          <p:cNvSpPr txBox="1">
            <a:spLocks noChangeArrowheads="1"/>
          </p:cNvSpPr>
          <p:nvPr/>
        </p:nvSpPr>
        <p:spPr bwMode="auto">
          <a:xfrm>
            <a:off x="3913188" y="2471738"/>
            <a:ext cx="347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capital(loc_2(stateid('ohio')))</a:t>
            </a:r>
          </a:p>
        </p:txBody>
      </p:sp>
      <p:sp>
        <p:nvSpPr>
          <p:cNvPr id="12" name="Text Box 59"/>
          <p:cNvSpPr txBox="1">
            <a:spLocks noChangeArrowheads="1"/>
          </p:cNvSpPr>
          <p:nvPr/>
        </p:nvSpPr>
        <p:spPr bwMode="auto">
          <a:xfrm>
            <a:off x="788988" y="34163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answer()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881063" y="4105275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answer()</a:t>
            </a:r>
          </a:p>
        </p:txBody>
      </p:sp>
      <p:sp>
        <p:nvSpPr>
          <p:cNvPr id="14" name="Text Box 59"/>
          <p:cNvSpPr txBox="1">
            <a:spLocks noChangeArrowheads="1"/>
          </p:cNvSpPr>
          <p:nvPr/>
        </p:nvSpPr>
        <p:spPr bwMode="auto">
          <a:xfrm>
            <a:off x="838200" y="2514600"/>
            <a:ext cx="11811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answer()</a:t>
            </a:r>
          </a:p>
        </p:txBody>
      </p:sp>
      <p:sp>
        <p:nvSpPr>
          <p:cNvPr id="41999" name="TextBox 14"/>
          <p:cNvSpPr txBox="1">
            <a:spLocks noChangeArrowheads="1"/>
          </p:cNvSpPr>
          <p:nvPr/>
        </p:nvSpPr>
        <p:spPr bwMode="auto">
          <a:xfrm>
            <a:off x="4675188" y="3108325"/>
            <a:ext cx="644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NP</a:t>
            </a:r>
          </a:p>
        </p:txBody>
      </p:sp>
      <p:sp>
        <p:nvSpPr>
          <p:cNvPr id="16" name="Text Box 59"/>
          <p:cNvSpPr txBox="1">
            <a:spLocks noChangeArrowheads="1"/>
          </p:cNvSpPr>
          <p:nvPr/>
        </p:nvSpPr>
        <p:spPr bwMode="auto">
          <a:xfrm>
            <a:off x="5248275" y="3209925"/>
            <a:ext cx="34766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capital(loc_2(stateid('ohio')))</a:t>
            </a:r>
          </a:p>
        </p:txBody>
      </p:sp>
      <p:sp>
        <p:nvSpPr>
          <p:cNvPr id="42001" name="TextBox 16"/>
          <p:cNvSpPr txBox="1">
            <a:spLocks noChangeArrowheads="1"/>
          </p:cNvSpPr>
          <p:nvPr/>
        </p:nvSpPr>
        <p:spPr bwMode="auto">
          <a:xfrm>
            <a:off x="2951163" y="3943350"/>
            <a:ext cx="1030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VBZ</a:t>
            </a:r>
          </a:p>
        </p:txBody>
      </p:sp>
      <p:sp>
        <p:nvSpPr>
          <p:cNvPr id="42002" name="TextBox 17"/>
          <p:cNvSpPr txBox="1">
            <a:spLocks noChangeArrowheads="1"/>
          </p:cNvSpPr>
          <p:nvPr/>
        </p:nvSpPr>
        <p:spPr bwMode="auto">
          <a:xfrm>
            <a:off x="3200400" y="3133725"/>
            <a:ext cx="43815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V</a:t>
            </a:r>
          </a:p>
        </p:txBody>
      </p:sp>
      <p:sp>
        <p:nvSpPr>
          <p:cNvPr id="42003" name="TextBox 18"/>
          <p:cNvSpPr txBox="1">
            <a:spLocks noChangeArrowheads="1"/>
          </p:cNvSpPr>
          <p:nvPr/>
        </p:nvSpPr>
        <p:spPr bwMode="auto">
          <a:xfrm>
            <a:off x="3176588" y="4632325"/>
            <a:ext cx="4222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is</a:t>
            </a:r>
          </a:p>
        </p:txBody>
      </p:sp>
      <p:sp>
        <p:nvSpPr>
          <p:cNvPr id="42004" name="TextBox 19"/>
          <p:cNvSpPr txBox="1">
            <a:spLocks noChangeArrowheads="1"/>
          </p:cNvSpPr>
          <p:nvPr/>
        </p:nvSpPr>
        <p:spPr bwMode="auto">
          <a:xfrm>
            <a:off x="4054475" y="3949700"/>
            <a:ext cx="7302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DT</a:t>
            </a:r>
          </a:p>
        </p:txBody>
      </p:sp>
      <p:sp>
        <p:nvSpPr>
          <p:cNvPr id="42005" name="TextBox 20"/>
          <p:cNvSpPr txBox="1">
            <a:spLocks noChangeArrowheads="1"/>
          </p:cNvSpPr>
          <p:nvPr/>
        </p:nvSpPr>
        <p:spPr bwMode="auto">
          <a:xfrm>
            <a:off x="4999038" y="3943350"/>
            <a:ext cx="5175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</a:t>
            </a:r>
          </a:p>
        </p:txBody>
      </p:sp>
      <p:sp>
        <p:nvSpPr>
          <p:cNvPr id="42006" name="TextBox 21"/>
          <p:cNvSpPr txBox="1">
            <a:spLocks noChangeArrowheads="1"/>
          </p:cNvSpPr>
          <p:nvPr/>
        </p:nvSpPr>
        <p:spPr bwMode="auto">
          <a:xfrm>
            <a:off x="6345238" y="3938588"/>
            <a:ext cx="671512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PP</a:t>
            </a:r>
          </a:p>
        </p:txBody>
      </p:sp>
      <p:sp>
        <p:nvSpPr>
          <p:cNvPr id="23" name="Text Box 59"/>
          <p:cNvSpPr txBox="1">
            <a:spLocks noChangeArrowheads="1"/>
          </p:cNvSpPr>
          <p:nvPr/>
        </p:nvSpPr>
        <p:spPr bwMode="auto">
          <a:xfrm>
            <a:off x="6751638" y="4032250"/>
            <a:ext cx="256381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loc_2(stateid('ohio'))</a:t>
            </a:r>
          </a:p>
        </p:txBody>
      </p:sp>
      <p:sp>
        <p:nvSpPr>
          <p:cNvPr id="24" name="Text Box 59"/>
          <p:cNvSpPr txBox="1">
            <a:spLocks noChangeArrowheads="1"/>
          </p:cNvSpPr>
          <p:nvPr/>
        </p:nvSpPr>
        <p:spPr bwMode="auto">
          <a:xfrm>
            <a:off x="5278438" y="4008438"/>
            <a:ext cx="10969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capital()</a:t>
            </a:r>
          </a:p>
        </p:txBody>
      </p:sp>
      <p:sp>
        <p:nvSpPr>
          <p:cNvPr id="42009" name="TextBox 24"/>
          <p:cNvSpPr txBox="1">
            <a:spLocks noChangeArrowheads="1"/>
          </p:cNvSpPr>
          <p:nvPr/>
        </p:nvSpPr>
        <p:spPr bwMode="auto">
          <a:xfrm>
            <a:off x="5741988" y="4651375"/>
            <a:ext cx="671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IN</a:t>
            </a:r>
          </a:p>
        </p:txBody>
      </p:sp>
      <p:sp>
        <p:nvSpPr>
          <p:cNvPr id="42010" name="TextBox 25"/>
          <p:cNvSpPr txBox="1">
            <a:spLocks noChangeArrowheads="1"/>
          </p:cNvSpPr>
          <p:nvPr/>
        </p:nvSpPr>
        <p:spPr bwMode="auto">
          <a:xfrm>
            <a:off x="6954838" y="4632325"/>
            <a:ext cx="6715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NP</a:t>
            </a:r>
          </a:p>
        </p:txBody>
      </p:sp>
      <p:sp>
        <p:nvSpPr>
          <p:cNvPr id="42011" name="TextBox 26"/>
          <p:cNvSpPr txBox="1">
            <a:spLocks noChangeArrowheads="1"/>
          </p:cNvSpPr>
          <p:nvPr/>
        </p:nvSpPr>
        <p:spPr bwMode="auto">
          <a:xfrm>
            <a:off x="6838950" y="5273675"/>
            <a:ext cx="9271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NNP</a:t>
            </a:r>
          </a:p>
        </p:txBody>
      </p:sp>
      <p:sp>
        <p:nvSpPr>
          <p:cNvPr id="42012" name="TextBox 27"/>
          <p:cNvSpPr txBox="1">
            <a:spLocks noChangeArrowheads="1"/>
          </p:cNvSpPr>
          <p:nvPr/>
        </p:nvSpPr>
        <p:spPr bwMode="auto">
          <a:xfrm>
            <a:off x="6686550" y="5876925"/>
            <a:ext cx="927100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Ohio</a:t>
            </a:r>
          </a:p>
        </p:txBody>
      </p:sp>
      <p:sp>
        <p:nvSpPr>
          <p:cNvPr id="29" name="Text Box 59"/>
          <p:cNvSpPr txBox="1">
            <a:spLocks noChangeArrowheads="1"/>
          </p:cNvSpPr>
          <p:nvPr/>
        </p:nvSpPr>
        <p:spPr bwMode="auto">
          <a:xfrm>
            <a:off x="7448550" y="5953125"/>
            <a:ext cx="169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stateid('ohio')</a:t>
            </a:r>
          </a:p>
        </p:txBody>
      </p:sp>
      <p:sp>
        <p:nvSpPr>
          <p:cNvPr id="42014" name="TextBox 29"/>
          <p:cNvSpPr txBox="1">
            <a:spLocks noChangeArrowheads="1"/>
          </p:cNvSpPr>
          <p:nvPr/>
        </p:nvSpPr>
        <p:spPr bwMode="auto">
          <a:xfrm>
            <a:off x="3981450" y="4657725"/>
            <a:ext cx="669925" cy="52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the</a:t>
            </a:r>
          </a:p>
        </p:txBody>
      </p:sp>
      <p:sp>
        <p:nvSpPr>
          <p:cNvPr id="42015" name="TextBox 30"/>
          <p:cNvSpPr txBox="1">
            <a:spLocks noChangeArrowheads="1"/>
          </p:cNvSpPr>
          <p:nvPr/>
        </p:nvSpPr>
        <p:spPr bwMode="auto">
          <a:xfrm>
            <a:off x="4681538" y="4651375"/>
            <a:ext cx="12557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/>
              <a:t>capital</a:t>
            </a:r>
          </a:p>
        </p:txBody>
      </p:sp>
      <p:sp>
        <p:nvSpPr>
          <p:cNvPr id="42016" name="TextBox 32"/>
          <p:cNvSpPr txBox="1">
            <a:spLocks noChangeArrowheads="1"/>
          </p:cNvSpPr>
          <p:nvPr/>
        </p:nvSpPr>
        <p:spPr bwMode="auto">
          <a:xfrm>
            <a:off x="5876925" y="5284788"/>
            <a:ext cx="4841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of</a:t>
            </a:r>
          </a:p>
        </p:txBody>
      </p:sp>
      <p:sp>
        <p:nvSpPr>
          <p:cNvPr id="34" name="Text Box 59"/>
          <p:cNvSpPr txBox="1">
            <a:spLocks noChangeArrowheads="1"/>
          </p:cNvSpPr>
          <p:nvPr/>
        </p:nvSpPr>
        <p:spPr bwMode="auto">
          <a:xfrm>
            <a:off x="5635625" y="5648325"/>
            <a:ext cx="96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loc_2()</a:t>
            </a:r>
          </a:p>
        </p:txBody>
      </p:sp>
      <p:sp>
        <p:nvSpPr>
          <p:cNvPr id="35" name="Text Box 59"/>
          <p:cNvSpPr txBox="1">
            <a:spLocks noChangeArrowheads="1"/>
          </p:cNvSpPr>
          <p:nvPr/>
        </p:nvSpPr>
        <p:spPr bwMode="auto">
          <a:xfrm>
            <a:off x="4638675" y="5026025"/>
            <a:ext cx="109696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capital()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7543800" y="5334000"/>
            <a:ext cx="169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stateid('ohio')</a:t>
            </a:r>
          </a:p>
        </p:txBody>
      </p:sp>
      <p:sp>
        <p:nvSpPr>
          <p:cNvPr id="37" name="Text Box 59"/>
          <p:cNvSpPr txBox="1">
            <a:spLocks noChangeArrowheads="1"/>
          </p:cNvSpPr>
          <p:nvPr/>
        </p:nvSpPr>
        <p:spPr bwMode="auto">
          <a:xfrm>
            <a:off x="7448550" y="4684713"/>
            <a:ext cx="16954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stateid('ohio')</a:t>
            </a:r>
          </a:p>
        </p:txBody>
      </p:sp>
      <p:sp>
        <p:nvSpPr>
          <p:cNvPr id="38" name="Text Box 59"/>
          <p:cNvSpPr txBox="1">
            <a:spLocks noChangeArrowheads="1"/>
          </p:cNvSpPr>
          <p:nvPr/>
        </p:nvSpPr>
        <p:spPr bwMode="auto">
          <a:xfrm>
            <a:off x="6142038" y="4740275"/>
            <a:ext cx="9683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  <a:latin typeface="Arial" charset="0"/>
                <a:ea typeface="SimSun" pitchFamily="2" charset="-122"/>
              </a:rPr>
              <a:t>loc_2()</a:t>
            </a:r>
          </a:p>
        </p:txBody>
      </p:sp>
      <p:sp>
        <p:nvSpPr>
          <p:cNvPr id="39" name="Text Box 59"/>
          <p:cNvSpPr txBox="1">
            <a:spLocks noChangeArrowheads="1"/>
          </p:cNvSpPr>
          <p:nvPr/>
        </p:nvSpPr>
        <p:spPr bwMode="auto">
          <a:xfrm>
            <a:off x="3151188" y="5026025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SimSun" pitchFamily="2" charset="-122"/>
                <a:sym typeface="Symbol" pitchFamily="18" charset="2"/>
              </a:rPr>
              <a:t></a:t>
            </a:r>
            <a:endParaRPr lang="en-US" altLang="zh-CN" b="1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0" name="Text Box 59"/>
          <p:cNvSpPr txBox="1">
            <a:spLocks noChangeArrowheads="1"/>
          </p:cNvSpPr>
          <p:nvPr/>
        </p:nvSpPr>
        <p:spPr bwMode="auto">
          <a:xfrm>
            <a:off x="4132263" y="5008563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SimSun" pitchFamily="2" charset="-122"/>
                <a:sym typeface="Symbol" pitchFamily="18" charset="2"/>
              </a:rPr>
              <a:t></a:t>
            </a:r>
            <a:endParaRPr lang="en-US" altLang="zh-CN" b="1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1" name="Text Box 59"/>
          <p:cNvSpPr txBox="1">
            <a:spLocks noChangeArrowheads="1"/>
          </p:cNvSpPr>
          <p:nvPr/>
        </p:nvSpPr>
        <p:spPr bwMode="auto">
          <a:xfrm>
            <a:off x="3681413" y="4032250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SimSun" pitchFamily="2" charset="-122"/>
                <a:sym typeface="Symbol" pitchFamily="18" charset="2"/>
              </a:rPr>
              <a:t></a:t>
            </a:r>
            <a:endParaRPr lang="en-US" altLang="zh-CN" b="1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2" name="Text Box 59"/>
          <p:cNvSpPr txBox="1">
            <a:spLocks noChangeArrowheads="1"/>
          </p:cNvSpPr>
          <p:nvPr/>
        </p:nvSpPr>
        <p:spPr bwMode="auto">
          <a:xfrm>
            <a:off x="4516438" y="4038600"/>
            <a:ext cx="396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SimSun" pitchFamily="2" charset="-122"/>
                <a:sym typeface="Symbol" pitchFamily="18" charset="2"/>
              </a:rPr>
              <a:t></a:t>
            </a:r>
            <a:endParaRPr lang="en-US" altLang="zh-CN" b="1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sp>
        <p:nvSpPr>
          <p:cNvPr id="43" name="Text Box 59"/>
          <p:cNvSpPr txBox="1">
            <a:spLocks noChangeArrowheads="1"/>
          </p:cNvSpPr>
          <p:nvPr/>
        </p:nvSpPr>
        <p:spPr bwMode="auto">
          <a:xfrm>
            <a:off x="3511550" y="3240088"/>
            <a:ext cx="395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FF0000"/>
                </a:solidFill>
                <a:latin typeface="Arial" charset="0"/>
                <a:ea typeface="SimSun" pitchFamily="2" charset="-122"/>
                <a:sym typeface="Symbol" pitchFamily="18" charset="2"/>
              </a:rPr>
              <a:t></a:t>
            </a:r>
            <a:endParaRPr lang="en-US" altLang="zh-CN" b="1">
              <a:solidFill>
                <a:srgbClr val="FF0000"/>
              </a:solidFill>
              <a:latin typeface="Arial" charset="0"/>
              <a:ea typeface="SimSun" pitchFamily="2" charset="-122"/>
            </a:endParaRPr>
          </a:p>
        </p:txBody>
      </p:sp>
      <p:cxnSp>
        <p:nvCxnSpPr>
          <p:cNvPr id="42027" name="Straight Connector 46"/>
          <p:cNvCxnSpPr>
            <a:cxnSpLocks noChangeShapeType="1"/>
            <a:stCxn id="41989" idx="2"/>
            <a:endCxn id="41990" idx="0"/>
          </p:cNvCxnSpPr>
          <p:nvPr/>
        </p:nvCxnSpPr>
        <p:spPr bwMode="auto">
          <a:xfrm rot="5400000">
            <a:off x="1384301" y="1411287"/>
            <a:ext cx="239712" cy="18526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8" name="Straight Connector 48"/>
          <p:cNvCxnSpPr>
            <a:cxnSpLocks noChangeShapeType="1"/>
            <a:stCxn id="41989" idx="2"/>
            <a:endCxn id="41991" idx="0"/>
          </p:cNvCxnSpPr>
          <p:nvPr/>
        </p:nvCxnSpPr>
        <p:spPr bwMode="auto">
          <a:xfrm rot="16200000" flipH="1">
            <a:off x="2975769" y="1672432"/>
            <a:ext cx="184150" cy="127476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29" name="Straight Connector 50"/>
          <p:cNvCxnSpPr>
            <a:cxnSpLocks noChangeShapeType="1"/>
            <a:stCxn id="41990" idx="2"/>
            <a:endCxn id="41992" idx="0"/>
          </p:cNvCxnSpPr>
          <p:nvPr/>
        </p:nvCxnSpPr>
        <p:spPr bwMode="auto">
          <a:xfrm rot="5400000">
            <a:off x="346869" y="3098007"/>
            <a:ext cx="349250" cy="112712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0" name="Straight Connector 52"/>
          <p:cNvCxnSpPr>
            <a:cxnSpLocks noChangeShapeType="1"/>
            <a:endCxn id="41993" idx="0"/>
          </p:cNvCxnSpPr>
          <p:nvPr/>
        </p:nvCxnSpPr>
        <p:spPr bwMode="auto">
          <a:xfrm rot="5400000">
            <a:off x="310357" y="3864769"/>
            <a:ext cx="347662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1" name="Straight Connector 54"/>
          <p:cNvCxnSpPr>
            <a:cxnSpLocks noChangeShapeType="1"/>
            <a:stCxn id="41991" idx="2"/>
          </p:cNvCxnSpPr>
          <p:nvPr/>
        </p:nvCxnSpPr>
        <p:spPr bwMode="auto">
          <a:xfrm rot="5400000">
            <a:off x="3400425" y="2951163"/>
            <a:ext cx="330200" cy="2794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2" name="Straight Connector 56"/>
          <p:cNvCxnSpPr>
            <a:cxnSpLocks noChangeShapeType="1"/>
            <a:stCxn id="41991" idx="2"/>
          </p:cNvCxnSpPr>
          <p:nvPr/>
        </p:nvCxnSpPr>
        <p:spPr bwMode="auto">
          <a:xfrm rot="16200000" flipH="1">
            <a:off x="4180681" y="2450307"/>
            <a:ext cx="293687" cy="12446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3" name="Straight Connector 59"/>
          <p:cNvCxnSpPr>
            <a:cxnSpLocks noChangeShapeType="1"/>
            <a:stCxn id="42002" idx="2"/>
          </p:cNvCxnSpPr>
          <p:nvPr/>
        </p:nvCxnSpPr>
        <p:spPr bwMode="auto">
          <a:xfrm rot="5400000">
            <a:off x="3208337" y="3860801"/>
            <a:ext cx="415925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4" name="Straight Connector 61"/>
          <p:cNvCxnSpPr>
            <a:cxnSpLocks noChangeShapeType="1"/>
          </p:cNvCxnSpPr>
          <p:nvPr/>
        </p:nvCxnSpPr>
        <p:spPr bwMode="auto">
          <a:xfrm rot="5400000">
            <a:off x="3182144" y="4583907"/>
            <a:ext cx="390525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5" name="Straight Connector 63"/>
          <p:cNvCxnSpPr>
            <a:cxnSpLocks noChangeShapeType="1"/>
            <a:stCxn id="41999" idx="2"/>
          </p:cNvCxnSpPr>
          <p:nvPr/>
        </p:nvCxnSpPr>
        <p:spPr bwMode="auto">
          <a:xfrm rot="5400000">
            <a:off x="4510088" y="3584575"/>
            <a:ext cx="439738" cy="5349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6" name="Straight Connector 65"/>
          <p:cNvCxnSpPr>
            <a:cxnSpLocks noChangeShapeType="1"/>
          </p:cNvCxnSpPr>
          <p:nvPr/>
        </p:nvCxnSpPr>
        <p:spPr bwMode="auto">
          <a:xfrm rot="16200000" flipH="1">
            <a:off x="4901406" y="3802857"/>
            <a:ext cx="414337" cy="1714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7" name="Straight Connector 67"/>
          <p:cNvCxnSpPr>
            <a:cxnSpLocks noChangeShapeType="1"/>
            <a:stCxn id="41999" idx="2"/>
          </p:cNvCxnSpPr>
          <p:nvPr/>
        </p:nvCxnSpPr>
        <p:spPr bwMode="auto">
          <a:xfrm rot="16200000" flipH="1">
            <a:off x="5589588" y="3040062"/>
            <a:ext cx="427038" cy="1611313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8" name="Straight Connector 69"/>
          <p:cNvCxnSpPr>
            <a:cxnSpLocks noChangeShapeType="1"/>
          </p:cNvCxnSpPr>
          <p:nvPr/>
        </p:nvCxnSpPr>
        <p:spPr bwMode="auto">
          <a:xfrm rot="16200000" flipH="1">
            <a:off x="4123531" y="4587082"/>
            <a:ext cx="354013" cy="635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39" name="Straight Connector 71"/>
          <p:cNvCxnSpPr>
            <a:cxnSpLocks noChangeShapeType="1"/>
            <a:stCxn id="42005" idx="2"/>
          </p:cNvCxnSpPr>
          <p:nvPr/>
        </p:nvCxnSpPr>
        <p:spPr bwMode="auto">
          <a:xfrm rot="5400000">
            <a:off x="5094288" y="4627562"/>
            <a:ext cx="323850" cy="3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40" name="Straight Connector 73"/>
          <p:cNvCxnSpPr>
            <a:cxnSpLocks noChangeShapeType="1"/>
            <a:stCxn id="42006" idx="2"/>
          </p:cNvCxnSpPr>
          <p:nvPr/>
        </p:nvCxnSpPr>
        <p:spPr bwMode="auto">
          <a:xfrm rot="5400000">
            <a:off x="6260307" y="4345781"/>
            <a:ext cx="306388" cy="5365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41" name="Straight Connector 75"/>
          <p:cNvCxnSpPr>
            <a:cxnSpLocks noChangeShapeType="1"/>
            <a:stCxn id="42006" idx="2"/>
          </p:cNvCxnSpPr>
          <p:nvPr/>
        </p:nvCxnSpPr>
        <p:spPr bwMode="auto">
          <a:xfrm rot="16200000" flipH="1">
            <a:off x="6784182" y="4358481"/>
            <a:ext cx="306388" cy="511175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42" name="Straight Connector 77"/>
          <p:cNvCxnSpPr>
            <a:cxnSpLocks noChangeShapeType="1"/>
          </p:cNvCxnSpPr>
          <p:nvPr/>
        </p:nvCxnSpPr>
        <p:spPr bwMode="auto">
          <a:xfrm rot="5400000">
            <a:off x="5845969" y="5260182"/>
            <a:ext cx="414337" cy="1270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43" name="Straight Connector 79"/>
          <p:cNvCxnSpPr>
            <a:cxnSpLocks noChangeShapeType="1"/>
          </p:cNvCxnSpPr>
          <p:nvPr/>
        </p:nvCxnSpPr>
        <p:spPr bwMode="auto">
          <a:xfrm rot="5400000">
            <a:off x="7143750" y="5181600"/>
            <a:ext cx="29368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044" name="Straight Connector 80"/>
          <p:cNvCxnSpPr>
            <a:cxnSpLocks noChangeShapeType="1"/>
          </p:cNvCxnSpPr>
          <p:nvPr/>
        </p:nvCxnSpPr>
        <p:spPr bwMode="auto">
          <a:xfrm rot="5400000">
            <a:off x="7077075" y="5870575"/>
            <a:ext cx="293688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6" grpId="0"/>
      <p:bldP spid="23" grpId="0"/>
      <p:bldP spid="24" grpId="0"/>
      <p:bldP spid="29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Distributional (Vector-Space)</a:t>
            </a:r>
            <a:br>
              <a:rPr lang="en-US" smtClean="0"/>
            </a:br>
            <a:r>
              <a:rPr lang="en-US" smtClean="0"/>
              <a:t>Lexical Semantics</a:t>
            </a:r>
          </a:p>
        </p:txBody>
      </p:sp>
      <p:sp>
        <p:nvSpPr>
          <p:cNvPr id="74754" name="Content Placeholder 2"/>
          <p:cNvSpPr>
            <a:spLocks noGrp="1"/>
          </p:cNvSpPr>
          <p:nvPr>
            <p:ph idx="1"/>
          </p:nvPr>
        </p:nvSpPr>
        <p:spPr>
          <a:xfrm>
            <a:off x="538163" y="1371600"/>
            <a:ext cx="8224837" cy="4687888"/>
          </a:xfrm>
        </p:spPr>
        <p:txBody>
          <a:bodyPr/>
          <a:lstStyle/>
          <a:p>
            <a:r>
              <a:rPr lang="en-US" smtClean="0"/>
              <a:t>Represent word meanings as points (vectors) in a (high-dimensional) Euclidian space.</a:t>
            </a:r>
          </a:p>
          <a:p>
            <a:r>
              <a:rPr lang="en-US" smtClean="0"/>
              <a:t>Dimensions encode aspects of the context in which the word appears (e.g. how often it co-occurs with another specific word).</a:t>
            </a:r>
          </a:p>
          <a:p>
            <a:r>
              <a:rPr lang="en-US" smtClean="0"/>
              <a:t>Semantic similarity defined as distance between points in this semantic space.</a:t>
            </a:r>
          </a:p>
          <a:p>
            <a:r>
              <a:rPr lang="en-US" smtClean="0"/>
              <a:t>Many specific mathematical models for computing dimensions and similarity</a:t>
            </a:r>
          </a:p>
          <a:p>
            <a:pPr lvl="1"/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model (1990): Latent Semantic Analysis (LSA)</a:t>
            </a:r>
          </a:p>
          <a:p>
            <a:endParaRPr lang="en-US" smtClean="0"/>
          </a:p>
        </p:txBody>
      </p:sp>
      <p:sp>
        <p:nvSpPr>
          <p:cNvPr id="74755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837011A-7C44-4381-9CB1-1F622F9B66D8}" type="slidenum">
              <a:rPr lang="ar-SA">
                <a:solidFill>
                  <a:srgbClr val="000000"/>
                </a:solidFill>
              </a:rPr>
              <a:pPr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Sample Lexical Vector Space</a:t>
            </a:r>
            <a:br>
              <a:rPr lang="en-US" smtClean="0"/>
            </a:br>
            <a:r>
              <a:rPr lang="en-US" smtClean="0"/>
              <a:t>(reduced to 2 dimensions)</a:t>
            </a:r>
          </a:p>
        </p:txBody>
      </p:sp>
      <p:sp>
        <p:nvSpPr>
          <p:cNvPr id="7577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3915B48-FE38-45EA-8434-64AF45D1FECF}" type="slidenum">
              <a:rPr lang="ar-SA">
                <a:solidFill>
                  <a:srgbClr val="000000"/>
                </a:solidFill>
              </a:rPr>
              <a:pPr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cxnSp>
        <p:nvCxnSpPr>
          <p:cNvPr id="75779" name="Straight Arrow Connector 5"/>
          <p:cNvCxnSpPr>
            <a:cxnSpLocks noChangeShapeType="1"/>
          </p:cNvCxnSpPr>
          <p:nvPr/>
        </p:nvCxnSpPr>
        <p:spPr bwMode="auto">
          <a:xfrm flipV="1">
            <a:off x="1219200" y="1803400"/>
            <a:ext cx="7938" cy="428466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5780" name="Straight Arrow Connector 7"/>
          <p:cNvCxnSpPr>
            <a:cxnSpLocks noChangeShapeType="1"/>
          </p:cNvCxnSpPr>
          <p:nvPr/>
        </p:nvCxnSpPr>
        <p:spPr bwMode="auto">
          <a:xfrm>
            <a:off x="1219200" y="6096000"/>
            <a:ext cx="6557963" cy="2540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75781" name="TextBox 8"/>
          <p:cNvSpPr txBox="1">
            <a:spLocks noChangeArrowheads="1"/>
          </p:cNvSpPr>
          <p:nvPr/>
        </p:nvSpPr>
        <p:spPr bwMode="auto">
          <a:xfrm>
            <a:off x="2495550" y="3509963"/>
            <a:ext cx="569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dog</a:t>
            </a:r>
          </a:p>
        </p:txBody>
      </p:sp>
      <p:sp>
        <p:nvSpPr>
          <p:cNvPr id="75782" name="TextBox 9"/>
          <p:cNvSpPr txBox="1">
            <a:spLocks noChangeArrowheads="1"/>
          </p:cNvSpPr>
          <p:nvPr/>
        </p:nvSpPr>
        <p:spPr bwMode="auto">
          <a:xfrm>
            <a:off x="1812925" y="3773488"/>
            <a:ext cx="482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cat</a:t>
            </a:r>
          </a:p>
        </p:txBody>
      </p:sp>
      <p:sp>
        <p:nvSpPr>
          <p:cNvPr id="75783" name="TextBox 10"/>
          <p:cNvSpPr txBox="1">
            <a:spLocks noChangeArrowheads="1"/>
          </p:cNvSpPr>
          <p:nvPr/>
        </p:nvSpPr>
        <p:spPr bwMode="auto">
          <a:xfrm>
            <a:off x="2438400" y="4778375"/>
            <a:ext cx="625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man</a:t>
            </a:r>
          </a:p>
        </p:txBody>
      </p:sp>
      <p:sp>
        <p:nvSpPr>
          <p:cNvPr id="75784" name="TextBox 11"/>
          <p:cNvSpPr txBox="1">
            <a:spLocks noChangeArrowheads="1"/>
          </p:cNvSpPr>
          <p:nvPr/>
        </p:nvSpPr>
        <p:spPr bwMode="auto">
          <a:xfrm>
            <a:off x="1862138" y="4587875"/>
            <a:ext cx="939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woman</a:t>
            </a:r>
          </a:p>
        </p:txBody>
      </p:sp>
      <p:sp>
        <p:nvSpPr>
          <p:cNvPr id="75785" name="TextBox 12"/>
          <p:cNvSpPr txBox="1">
            <a:spLocks noChangeArrowheads="1"/>
          </p:cNvSpPr>
          <p:nvPr/>
        </p:nvSpPr>
        <p:spPr bwMode="auto">
          <a:xfrm>
            <a:off x="5313363" y="2701925"/>
            <a:ext cx="766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bottle</a:t>
            </a:r>
          </a:p>
        </p:txBody>
      </p:sp>
      <p:sp>
        <p:nvSpPr>
          <p:cNvPr id="75786" name="TextBox 13"/>
          <p:cNvSpPr txBox="1">
            <a:spLocks noChangeArrowheads="1"/>
          </p:cNvSpPr>
          <p:nvPr/>
        </p:nvSpPr>
        <p:spPr bwMode="auto">
          <a:xfrm>
            <a:off x="6302375" y="2792413"/>
            <a:ext cx="5540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cup</a:t>
            </a:r>
          </a:p>
        </p:txBody>
      </p:sp>
      <p:sp>
        <p:nvSpPr>
          <p:cNvPr id="75787" name="TextBox 14"/>
          <p:cNvSpPr txBox="1">
            <a:spLocks noChangeArrowheads="1"/>
          </p:cNvSpPr>
          <p:nvPr/>
        </p:nvSpPr>
        <p:spPr bwMode="auto">
          <a:xfrm>
            <a:off x="6253163" y="3451225"/>
            <a:ext cx="75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water</a:t>
            </a:r>
          </a:p>
        </p:txBody>
      </p:sp>
      <p:sp>
        <p:nvSpPr>
          <p:cNvPr id="75788" name="TextBox 15"/>
          <p:cNvSpPr txBox="1">
            <a:spLocks noChangeArrowheads="1"/>
          </p:cNvSpPr>
          <p:nvPr/>
        </p:nvSpPr>
        <p:spPr bwMode="auto">
          <a:xfrm>
            <a:off x="6408738" y="4695825"/>
            <a:ext cx="639762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rock</a:t>
            </a:r>
          </a:p>
        </p:txBody>
      </p:sp>
      <p:sp>
        <p:nvSpPr>
          <p:cNvPr id="75789" name="TextBox 16"/>
          <p:cNvSpPr txBox="1">
            <a:spLocks noChangeArrowheads="1"/>
          </p:cNvSpPr>
          <p:nvPr/>
        </p:nvSpPr>
        <p:spPr bwMode="auto">
          <a:xfrm>
            <a:off x="4391025" y="4110038"/>
            <a:ext cx="11509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computer</a:t>
            </a:r>
          </a:p>
        </p:txBody>
      </p:sp>
      <p:sp>
        <p:nvSpPr>
          <p:cNvPr id="75790" name="TextBox 17"/>
          <p:cNvSpPr txBox="1">
            <a:spLocks noChangeArrowheads="1"/>
          </p:cNvSpPr>
          <p:nvPr/>
        </p:nvSpPr>
        <p:spPr bwMode="auto">
          <a:xfrm>
            <a:off x="3559175" y="4365625"/>
            <a:ext cx="7239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robot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dels">
  <a:themeElements>
    <a:clrScheme name="">
      <a:dk1>
        <a:srgbClr val="000000"/>
      </a:dk1>
      <a:lt1>
        <a:srgbClr val="FFFFFF"/>
      </a:lt1>
      <a:dk2>
        <a:srgbClr val="3333FF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3366"/>
      </a:hlink>
      <a:folHlink>
        <a:srgbClr val="B2B2B2"/>
      </a:folHlink>
    </a:clrScheme>
    <a:fontScheme name="model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odels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ls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l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edian">
  <a:themeElements>
    <a:clrScheme name="Median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FFFFFF"/>
      </a:accent3>
      <a:accent4>
        <a:srgbClr val="000000"/>
      </a:accent4>
      <a:accent5>
        <a:srgbClr val="AABBDF"/>
      </a:accent5>
      <a:accent6>
        <a:srgbClr val="008EC4"/>
      </a:accent6>
      <a:hlink>
        <a:srgbClr val="E2D700"/>
      </a:hlink>
      <a:folHlink>
        <a:srgbClr val="85DFD0"/>
      </a:folHlink>
    </a:clrScheme>
    <a:fontScheme name="Median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edian 1">
        <a:dk1>
          <a:srgbClr val="000000"/>
        </a:dk1>
        <a:lt1>
          <a:srgbClr val="FFFFFF"/>
        </a:lt1>
        <a:dk2>
          <a:srgbClr val="04617B"/>
        </a:dk2>
        <a:lt2>
          <a:srgbClr val="DBF5F9"/>
        </a:lt2>
        <a:accent1>
          <a:srgbClr val="0F6FC6"/>
        </a:accent1>
        <a:accent2>
          <a:srgbClr val="009DD9"/>
        </a:accent2>
        <a:accent3>
          <a:srgbClr val="FFFFFF"/>
        </a:accent3>
        <a:accent4>
          <a:srgbClr val="000000"/>
        </a:accent4>
        <a:accent5>
          <a:srgbClr val="AABBDF"/>
        </a:accent5>
        <a:accent6>
          <a:srgbClr val="008EC4"/>
        </a:accent6>
        <a:hlink>
          <a:srgbClr val="E2D700"/>
        </a:hlink>
        <a:folHlink>
          <a:srgbClr val="85DF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C:\My Documents\Powerpoint\IR Course\models.ppt</Template>
  <TotalTime>24370</TotalTime>
  <Words>2084</Words>
  <Application>Microsoft Office PowerPoint</Application>
  <PresentationFormat>On-screen Show (4:3)</PresentationFormat>
  <Paragraphs>361</Paragraphs>
  <Slides>43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62" baseType="lpstr">
      <vt:lpstr>MS PGothic</vt:lpstr>
      <vt:lpstr>MS PGothic</vt:lpstr>
      <vt:lpstr>SimSun</vt:lpstr>
      <vt:lpstr>Arial</vt:lpstr>
      <vt:lpstr>Arial Narrow</vt:lpstr>
      <vt:lpstr>Asana Math</vt:lpstr>
      <vt:lpstr>Courier New</vt:lpstr>
      <vt:lpstr>DejaVu Sans</vt:lpstr>
      <vt:lpstr>Franklin Gothic Demi Cond</vt:lpstr>
      <vt:lpstr>Helvetica</vt:lpstr>
      <vt:lpstr>Symbol</vt:lpstr>
      <vt:lpstr>Times</vt:lpstr>
      <vt:lpstr>Times New Roman</vt:lpstr>
      <vt:lpstr>Tw Cen MT</vt:lpstr>
      <vt:lpstr>Wingdings</vt:lpstr>
      <vt:lpstr>Wingdings 2</vt:lpstr>
      <vt:lpstr>models</vt:lpstr>
      <vt:lpstr>Median</vt:lpstr>
      <vt:lpstr>Equation</vt:lpstr>
      <vt:lpstr>Natural Language Semantics Combining Logical and Distributional Methods using Probabilistic Logic</vt:lpstr>
      <vt:lpstr>Logical AI Paradigm</vt:lpstr>
      <vt:lpstr>Logical Semantics for Language</vt:lpstr>
      <vt:lpstr>Interesting Book on Montague</vt:lpstr>
      <vt:lpstr>Semantic Parsing</vt:lpstr>
      <vt:lpstr>Geoquery:  A Database Query Application</vt:lpstr>
      <vt:lpstr>Composing Meanings from Parse Trees</vt:lpstr>
      <vt:lpstr>Distributional (Vector-Space) Lexical Semantics</vt:lpstr>
      <vt:lpstr>Sample Lexical Vector Space (reduced to 2 dimensions)</vt:lpstr>
      <vt:lpstr>Issues with Distributional Semantics</vt:lpstr>
      <vt:lpstr>Limits of Distributional Representations</vt:lpstr>
      <vt:lpstr>Using Distributional Semantics with Standard Logical Form</vt:lpstr>
      <vt:lpstr>Probabilistic AI Paradigm</vt:lpstr>
      <vt:lpstr>Statistical Relational Learning (SRL)</vt:lpstr>
      <vt:lpstr>SRL Approaches (A Taste of the “Alphabet Soup”)</vt:lpstr>
      <vt:lpstr>Formal Semantics for Natural Language using Probabilistic Logical Form</vt:lpstr>
      <vt:lpstr>Markov Logic Networks  [Richardson &amp; Domingos, 2006]</vt:lpstr>
      <vt:lpstr>Example: Friends &amp; Smokers</vt:lpstr>
      <vt:lpstr>Example: Friends &amp; Smokers</vt:lpstr>
      <vt:lpstr>Example: Friends &amp; Smokers</vt:lpstr>
      <vt:lpstr>Example: Friends &amp; Smokers</vt:lpstr>
      <vt:lpstr>Probability of a possible world</vt:lpstr>
      <vt:lpstr>MLN Inference</vt:lpstr>
      <vt:lpstr>Strengths of MLNs</vt:lpstr>
      <vt:lpstr>Weaknesses of MLNs</vt:lpstr>
      <vt:lpstr>Semantic Representations</vt:lpstr>
      <vt:lpstr>System Architecture [Garrette et al. 2011, 2012; Beltagy et al., 2013, 2014, 2015]</vt:lpstr>
      <vt:lpstr>Recognizing Textual Entailment (RTE)</vt:lpstr>
      <vt:lpstr>Distributional Lexical Rules</vt:lpstr>
      <vt:lpstr>Rules from WordNet</vt:lpstr>
      <vt:lpstr>Rules from Paraphrase Databases (PPDB)</vt:lpstr>
      <vt:lpstr>Entailment Rule Construction</vt:lpstr>
      <vt:lpstr>Sample Lexical Entailment  Rule Construction</vt:lpstr>
      <vt:lpstr>Sample Phrasal Entailment  Rule Construction</vt:lpstr>
      <vt:lpstr>Entailment Rule Classifier</vt:lpstr>
      <vt:lpstr>Lexical Rule Features</vt:lpstr>
      <vt:lpstr>Phrasal Rule Features</vt:lpstr>
      <vt:lpstr>Employing Multiple CCG Parsers</vt:lpstr>
      <vt:lpstr>Experimental Evaluation SICK RTE Task</vt:lpstr>
      <vt:lpstr>SICK RTE Results</vt:lpstr>
      <vt:lpstr>Future Work</vt:lpstr>
      <vt:lpstr>Conclusions</vt:lpstr>
      <vt:lpstr>Questions?</vt:lpstr>
    </vt:vector>
  </TitlesOfParts>
  <Company>University of Texas at Austin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Information Retrieval and Web Search</dc:title>
  <dc:creator>Raymond Mooney</dc:creator>
  <cp:lastModifiedBy>Raymond Mooney</cp:lastModifiedBy>
  <cp:revision>408</cp:revision>
  <cp:lastPrinted>1601-01-01T00:00:00Z</cp:lastPrinted>
  <dcterms:created xsi:type="dcterms:W3CDTF">2001-05-20T22:11:52Z</dcterms:created>
  <dcterms:modified xsi:type="dcterms:W3CDTF">2015-10-24T20:15:35Z</dcterms:modified>
</cp:coreProperties>
</file>