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0"/>
  </p:notesMasterIdLst>
  <p:handoutMasterIdLst>
    <p:handoutMasterId r:id="rId31"/>
  </p:handoutMasterIdLst>
  <p:sldIdLst>
    <p:sldId id="256" r:id="rId2"/>
    <p:sldId id="323" r:id="rId3"/>
    <p:sldId id="329" r:id="rId4"/>
    <p:sldId id="330" r:id="rId5"/>
    <p:sldId id="334" r:id="rId6"/>
    <p:sldId id="331" r:id="rId7"/>
    <p:sldId id="341" r:id="rId8"/>
    <p:sldId id="332" r:id="rId9"/>
    <p:sldId id="333" r:id="rId10"/>
    <p:sldId id="342" r:id="rId11"/>
    <p:sldId id="343" r:id="rId12"/>
    <p:sldId id="346" r:id="rId13"/>
    <p:sldId id="345" r:id="rId14"/>
    <p:sldId id="344" r:id="rId15"/>
    <p:sldId id="347" r:id="rId16"/>
    <p:sldId id="348" r:id="rId17"/>
    <p:sldId id="349" r:id="rId18"/>
    <p:sldId id="351" r:id="rId19"/>
    <p:sldId id="350" r:id="rId20"/>
    <p:sldId id="352" r:id="rId21"/>
    <p:sldId id="353" r:id="rId22"/>
    <p:sldId id="324" r:id="rId23"/>
    <p:sldId id="325" r:id="rId24"/>
    <p:sldId id="326" r:id="rId25"/>
    <p:sldId id="327" r:id="rId26"/>
    <p:sldId id="328" r:id="rId27"/>
    <p:sldId id="354" r:id="rId28"/>
    <p:sldId id="322" r:id="rId29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82C"/>
    <a:srgbClr val="66FF66"/>
    <a:srgbClr val="A50021"/>
    <a:srgbClr val="006600"/>
    <a:srgbClr val="3333CC"/>
    <a:srgbClr val="0000FF"/>
    <a:srgbClr val="333399"/>
    <a:srgbClr val="FF0000"/>
    <a:srgbClr val="00FF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660" autoAdjust="0"/>
  </p:normalViewPr>
  <p:slideViewPr>
    <p:cSldViewPr>
      <p:cViewPr varScale="1">
        <p:scale>
          <a:sx n="86" d="100"/>
          <a:sy n="86" d="100"/>
        </p:scale>
        <p:origin x="1822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FCFFC17-9D3D-43DB-958E-F6654F9671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54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110BB4-2FDD-435F-9809-EB18658ACC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01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510880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51088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A7CEF7-F006-4434-AEA7-6823688BE4D9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088489-994D-484B-9E23-32B72B502E10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3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CF07CB-B2AD-4A17-BCE4-E7C7A4C83DCF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67373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07B0A0-3952-48D0-A831-2CBA31B04643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6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CB144C-2FF8-4C1C-B0C2-0FB5C574368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2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AA17CB-C272-4C3A-9440-1CCC2A1404B2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2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7332CB-A1FF-4A7C-B5A2-A8F58944CFB8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3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1E201F-71B8-4897-9324-6A7C6A8361B2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5953B9-BB13-4AEB-9292-38E137499AB6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12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4035C7-83C1-4E31-B83C-6C21CA8461E9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9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CA904EA-AA98-41EF-90BB-89C5E39469F4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2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</a:defRPr>
            </a:lvl1pPr>
          </a:lstStyle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fld id="{B6995BAD-5332-4498-A705-54A27CF8006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DDFFD2-CCC1-4197-A110-AE0D14BC73B3}" type="slidenum">
              <a:rPr lang="en-US"/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err="1"/>
              <a:t>Ensembling</a:t>
            </a:r>
            <a:r>
              <a:rPr lang="en-US" sz="4000" b="1" dirty="0"/>
              <a:t> Diverse Approaches to Question Answering</a:t>
            </a:r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Raymond J. Mooney</a:t>
            </a:r>
          </a:p>
          <a:p>
            <a:r>
              <a:rPr lang="en-US" sz="2800" dirty="0"/>
              <a:t>Dept. of Computer Science</a:t>
            </a:r>
          </a:p>
          <a:p>
            <a:r>
              <a:rPr lang="en-US" sz="2800" dirty="0">
                <a:solidFill>
                  <a:srgbClr val="006600"/>
                </a:solidFill>
              </a:rPr>
              <a:t>University of Texas at Austin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Comprehension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questions that test comprehension of a specific document.</a:t>
            </a:r>
          </a:p>
          <a:p>
            <a:r>
              <a:rPr lang="en-US" dirty="0"/>
              <a:t>Use standardized tests of reading comprehension to evaluate performance </a:t>
            </a:r>
            <a:r>
              <a:rPr lang="en-US" sz="2800" dirty="0">
                <a:solidFill>
                  <a:srgbClr val="30782C"/>
                </a:solidFill>
              </a:rPr>
              <a:t>(Hirschman et al. 1999; </a:t>
            </a:r>
            <a:r>
              <a:rPr lang="en-US" sz="2800" dirty="0" err="1">
                <a:solidFill>
                  <a:srgbClr val="30782C"/>
                </a:solidFill>
              </a:rPr>
              <a:t>Rilo</a:t>
            </a:r>
            <a:r>
              <a:rPr lang="en-US" sz="2800" dirty="0">
                <a:solidFill>
                  <a:srgbClr val="30782C"/>
                </a:solidFill>
              </a:rPr>
              <a:t> &amp; </a:t>
            </a:r>
            <a:r>
              <a:rPr lang="en-US" sz="2800" dirty="0" err="1">
                <a:solidFill>
                  <a:srgbClr val="30782C"/>
                </a:solidFill>
              </a:rPr>
              <a:t>Thelen</a:t>
            </a:r>
            <a:r>
              <a:rPr lang="en-US" sz="2800" dirty="0">
                <a:solidFill>
                  <a:srgbClr val="30782C"/>
                </a:solidFill>
              </a:rPr>
              <a:t>, 2000; Ng et al. 2000; </a:t>
            </a:r>
            <a:r>
              <a:rPr lang="en-US" sz="2800" dirty="0" err="1">
                <a:solidFill>
                  <a:srgbClr val="30782C"/>
                </a:solidFill>
              </a:rPr>
              <a:t>Charniak</a:t>
            </a:r>
            <a:r>
              <a:rPr lang="en-US" sz="2800" dirty="0">
                <a:solidFill>
                  <a:srgbClr val="30782C"/>
                </a:solidFill>
              </a:rPr>
              <a:t> et al. 2000).</a:t>
            </a:r>
            <a:endParaRPr lang="en-US" dirty="0">
              <a:solidFill>
                <a:srgbClr val="30782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10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Reading Comprehension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11</a:t>
            </a:fld>
            <a:endParaRPr lang="en-US">
              <a:latin typeface="+mn-lt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00199"/>
            <a:ext cx="5791200" cy="498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</a:t>
            </a:r>
            <a:br>
              <a:rPr lang="en-US" dirty="0"/>
            </a:br>
            <a:r>
              <a:rPr lang="en-US" dirty="0"/>
              <a:t>Reading Comprehension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2590800"/>
          </a:xfrm>
        </p:spPr>
        <p:txBody>
          <a:bodyPr/>
          <a:lstStyle/>
          <a:p>
            <a:r>
              <a:rPr lang="en-US" dirty="0" err="1"/>
              <a:t>DeepMind’s</a:t>
            </a:r>
            <a:r>
              <a:rPr lang="en-US" dirty="0"/>
              <a:t> large-scale data for reading comprehension </a:t>
            </a:r>
            <a:r>
              <a:rPr lang="en-US"/>
              <a:t>Q/A </a:t>
            </a:r>
            <a:r>
              <a:rPr lang="en-US" sz="2800">
                <a:solidFill>
                  <a:srgbClr val="30782C"/>
                </a:solidFill>
              </a:rPr>
              <a:t>(Hermann </a:t>
            </a:r>
            <a:r>
              <a:rPr lang="en-US" sz="2800" dirty="0">
                <a:solidFill>
                  <a:srgbClr val="30782C"/>
                </a:solidFill>
              </a:rPr>
              <a:t>et al., 2015)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News articles used as source documents.</a:t>
            </a:r>
          </a:p>
          <a:p>
            <a:pPr lvl="1"/>
            <a:r>
              <a:rPr lang="en-US" dirty="0"/>
              <a:t>Questions constructed automatically from article summary sentences.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12</a:t>
            </a:fld>
            <a:endParaRPr lang="en-US">
              <a:latin typeface="+mn-lt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886200"/>
            <a:ext cx="5734050" cy="279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  <a:r>
              <a:rPr lang="en-US" dirty="0" err="1"/>
              <a:t>DeepMind</a:t>
            </a:r>
            <a:r>
              <a:rPr lang="en-US" dirty="0"/>
              <a:t> Reading Comprehension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13</a:t>
            </a:fld>
            <a:endParaRPr lang="en-US">
              <a:latin typeface="+mn-lt"/>
            </a:endParaRPr>
          </a:p>
        </p:txBody>
      </p:sp>
      <p:pic>
        <p:nvPicPr>
          <p:cNvPr id="1013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217" y="1447800"/>
            <a:ext cx="8170983" cy="43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LSTM Reader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1600200"/>
          </a:xfrm>
        </p:spPr>
        <p:txBody>
          <a:bodyPr/>
          <a:lstStyle/>
          <a:p>
            <a:r>
              <a:rPr lang="en-US" dirty="0" err="1"/>
              <a:t>DeepMind</a:t>
            </a:r>
            <a:r>
              <a:rPr lang="en-US" dirty="0"/>
              <a:t> uses LSTM recurrent neural net (RNN) to encode document and query into a vector that is then used to predict the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14</a:t>
            </a:fld>
            <a:endParaRPr lang="en-US">
              <a:latin typeface="+mn-lt"/>
            </a:endParaRPr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381000" y="3414712"/>
            <a:ext cx="1489075" cy="382588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Document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62200" y="3505200"/>
            <a:ext cx="1152525" cy="658812"/>
          </a:xfrm>
          <a:prstGeom prst="rect">
            <a:avLst/>
          </a:prstGeom>
          <a:solidFill>
            <a:srgbClr val="FFFFFF"/>
          </a:solidFill>
          <a:ln w="25560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LSTM</a:t>
            </a:r>
          </a:p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Encoder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81000" y="3848100"/>
            <a:ext cx="1489075" cy="382587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Question</a:t>
            </a:r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1868487" y="3605212"/>
            <a:ext cx="4937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1870075" y="4038600"/>
            <a:ext cx="4937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3505200" y="3810000"/>
            <a:ext cx="4937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1" name="Oval 3"/>
          <p:cNvSpPr>
            <a:spLocks noChangeArrowheads="1"/>
          </p:cNvSpPr>
          <p:nvPr/>
        </p:nvSpPr>
        <p:spPr bwMode="auto">
          <a:xfrm>
            <a:off x="3997411" y="3630827"/>
            <a:ext cx="1600200" cy="382588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Embedding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011562" y="3540211"/>
            <a:ext cx="1219200" cy="658812"/>
          </a:xfrm>
          <a:prstGeom prst="rect">
            <a:avLst/>
          </a:prstGeom>
          <a:solidFill>
            <a:srgbClr val="FFFFFF"/>
          </a:solidFill>
          <a:ln w="25560">
            <a:solidFill>
              <a:srgbClr val="33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Answer</a:t>
            </a:r>
          </a:p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Extractor</a:t>
            </a: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5609969" y="3810000"/>
            <a:ext cx="409832" cy="4119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7241061" y="3838832"/>
            <a:ext cx="409832" cy="4119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8" name="Oval 7"/>
          <p:cNvSpPr>
            <a:spLocks noChangeArrowheads="1"/>
          </p:cNvSpPr>
          <p:nvPr/>
        </p:nvSpPr>
        <p:spPr bwMode="auto">
          <a:xfrm>
            <a:off x="7654925" y="3657600"/>
            <a:ext cx="1108075" cy="382587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CC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charset="0"/>
                <a:cs typeface="Arial" charset="0"/>
              </a:rPr>
              <a:t>Answer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685800" y="4724400"/>
            <a:ext cx="7772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Incorporated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various forms of attention to focus the reader on answering the question while reading the document.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6" grpId="0" animBg="1"/>
      <p:bldP spid="17" grpId="0" animBg="1"/>
      <p:bldP spid="18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Question Answering (VQA)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natural language questions about information in images.</a:t>
            </a:r>
          </a:p>
          <a:p>
            <a:r>
              <a:rPr lang="en-US" dirty="0" err="1"/>
              <a:t>VaTech</a:t>
            </a:r>
            <a:r>
              <a:rPr lang="en-US" dirty="0"/>
              <a:t>/MSR group has put together VQA dataset with ~750K questions over ~250K images </a:t>
            </a:r>
            <a:r>
              <a:rPr lang="en-US" sz="2800" dirty="0">
                <a:solidFill>
                  <a:srgbClr val="30782C"/>
                </a:solidFill>
              </a:rPr>
              <a:t>(</a:t>
            </a:r>
            <a:r>
              <a:rPr lang="en-US" sz="2800" dirty="0" err="1">
                <a:solidFill>
                  <a:srgbClr val="30782C"/>
                </a:solidFill>
              </a:rPr>
              <a:t>Antol</a:t>
            </a:r>
            <a:r>
              <a:rPr lang="en-US" sz="2800" dirty="0">
                <a:solidFill>
                  <a:srgbClr val="30782C"/>
                </a:solidFill>
              </a:rPr>
              <a:t> et al., 2016)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15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VQA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16</a:t>
            </a:fld>
            <a:endParaRPr lang="en-US">
              <a:latin typeface="+mn-lt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524000"/>
            <a:ext cx="6257925" cy="4912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System for VQA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17</a:t>
            </a:fld>
            <a:endParaRPr lang="en-US">
              <a:latin typeface="+mn-lt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28800"/>
            <a:ext cx="9144000" cy="341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RNN/Semantic-Parsing for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Recent approach composes neural-network for a specific question </a:t>
            </a:r>
            <a:r>
              <a:rPr lang="en-US" sz="2800" dirty="0">
                <a:solidFill>
                  <a:srgbClr val="30782C"/>
                </a:solidFill>
              </a:rPr>
              <a:t>(Andreas et al. 2016)</a:t>
            </a:r>
            <a:r>
              <a:rPr lang="en-US" dirty="0"/>
              <a:t>.</a:t>
            </a:r>
          </a:p>
          <a:p>
            <a:r>
              <a:rPr lang="en-US" dirty="0"/>
              <a:t>Combines syntactic parse with lexically-based component neural networks.</a:t>
            </a:r>
          </a:p>
          <a:p>
            <a:r>
              <a:rPr lang="en-US" dirty="0"/>
              <a:t>Test on multiple types of Q/A</a:t>
            </a:r>
          </a:p>
          <a:p>
            <a:pPr lvl="1"/>
            <a:r>
              <a:rPr lang="en-US" dirty="0"/>
              <a:t>Visual Question Answering</a:t>
            </a:r>
          </a:p>
          <a:p>
            <a:pPr lvl="1"/>
            <a:r>
              <a:rPr lang="en-US" dirty="0"/>
              <a:t>Geographical database queries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18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Neural Nets for Q/A </a:t>
            </a:r>
            <a:br>
              <a:rPr lang="en-US" dirty="0"/>
            </a:br>
            <a:r>
              <a:rPr lang="en-US" sz="3200" dirty="0">
                <a:solidFill>
                  <a:srgbClr val="30782C"/>
                </a:solidFill>
              </a:rPr>
              <a:t>(Andreas et al., 2016)</a:t>
            </a:r>
            <a:endParaRPr lang="en-US" dirty="0">
              <a:solidFill>
                <a:srgbClr val="30782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19</a:t>
            </a:fld>
            <a:endParaRPr lang="en-US">
              <a:latin typeface="+mn-lt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24000"/>
            <a:ext cx="5924550" cy="5147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Diverse Types of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01000" cy="4687888"/>
          </a:xfrm>
        </p:spPr>
        <p:txBody>
          <a:bodyPr/>
          <a:lstStyle/>
          <a:p>
            <a:r>
              <a:rPr lang="en-US" dirty="0"/>
              <a:t>Factoid querying of open-domain raw text.</a:t>
            </a:r>
          </a:p>
          <a:p>
            <a:r>
              <a:rPr lang="en-US" dirty="0"/>
              <a:t>Compositional querying of manually </a:t>
            </a:r>
            <a:r>
              <a:rPr lang="en-US" dirty="0" err="1"/>
              <a:t>curated</a:t>
            </a:r>
            <a:r>
              <a:rPr lang="en-US" dirty="0"/>
              <a:t> structured database / knowledge-graph.</a:t>
            </a:r>
          </a:p>
          <a:p>
            <a:r>
              <a:rPr lang="en-US" dirty="0"/>
              <a:t>Compositional querying of knowledge base/graph automatically constructed from raw text.</a:t>
            </a:r>
          </a:p>
          <a:p>
            <a:r>
              <a:rPr lang="en-US" dirty="0"/>
              <a:t>Reading comprehension querying of specific documents.</a:t>
            </a:r>
          </a:p>
          <a:p>
            <a:r>
              <a:rPr lang="en-US" dirty="0"/>
              <a:t>Visual question answering from images and/or videos.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2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Ensembling</a:t>
            </a:r>
            <a:r>
              <a:rPr lang="en-US" dirty="0"/>
              <a:t> for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Ensembling</a:t>
            </a:r>
            <a:r>
              <a:rPr lang="en-US" dirty="0"/>
              <a:t> multiple methods is a proven approach to generating robust, general-purpose systems.</a:t>
            </a:r>
          </a:p>
          <a:p>
            <a:r>
              <a:rPr lang="en-US" dirty="0"/>
              <a:t>Using supervised learning to train a meta-classifier to optimally combine multiple outputs, i.e. </a:t>
            </a:r>
            <a:r>
              <a:rPr lang="en-US" i="1" dirty="0"/>
              <a:t>stacking </a:t>
            </a:r>
            <a:r>
              <a:rPr lang="en-US" sz="2800" dirty="0">
                <a:solidFill>
                  <a:srgbClr val="30782C"/>
                </a:solidFill>
              </a:rPr>
              <a:t>(</a:t>
            </a:r>
            <a:r>
              <a:rPr lang="en-US" sz="2800" dirty="0" err="1">
                <a:solidFill>
                  <a:srgbClr val="30782C"/>
                </a:solidFill>
              </a:rPr>
              <a:t>Wolpert</a:t>
            </a:r>
            <a:r>
              <a:rPr lang="en-US" sz="2800" dirty="0">
                <a:solidFill>
                  <a:srgbClr val="30782C"/>
                </a:solidFill>
              </a:rPr>
              <a:t>, 1992)</a:t>
            </a:r>
            <a:r>
              <a:rPr lang="en-US" dirty="0"/>
              <a:t>, is particularly effective.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20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in IBM 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00400"/>
            <a:ext cx="7772400" cy="3276600"/>
          </a:xfrm>
        </p:spPr>
        <p:txBody>
          <a:bodyPr/>
          <a:lstStyle/>
          <a:p>
            <a:r>
              <a:rPr lang="en-US" dirty="0"/>
              <a:t>Stacking was used to combine evidence for each answer from many different components in the IBM Watson Jeopardy system </a:t>
            </a:r>
            <a:r>
              <a:rPr lang="en-US" sz="2800" dirty="0">
                <a:solidFill>
                  <a:srgbClr val="30782C"/>
                </a:solidFill>
              </a:rPr>
              <a:t>(</a:t>
            </a:r>
            <a:r>
              <a:rPr lang="it-IT" sz="2800" dirty="0">
                <a:solidFill>
                  <a:srgbClr val="30782C"/>
                </a:solidFill>
              </a:rPr>
              <a:t>Ferrucci et al. 2010) </a:t>
            </a:r>
            <a:r>
              <a:rPr lang="it-IT" dirty="0"/>
              <a:t>.</a:t>
            </a:r>
          </a:p>
          <a:p>
            <a:r>
              <a:rPr lang="it-IT" dirty="0"/>
              <a:t>Meta-classifier was trained to correctly answer years of prior Jeopardy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21</a:t>
            </a:fld>
            <a:endParaRPr lang="en-US">
              <a:latin typeface="+mn-lt"/>
            </a:endParaRPr>
          </a:p>
        </p:txBody>
      </p:sp>
      <p:pic>
        <p:nvPicPr>
          <p:cNvPr id="106498" name="Picture 2" descr="https://upload.wikimedia.org/wikipedia/en/thumb/3/31/Watson%27s_avatar.jpg/220px-Watson%27s_avata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371601"/>
            <a:ext cx="1981200" cy="18821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  <a:pPr lvl="0">
                <a:defRPr sz="1800"/>
              </a:pPr>
              <a:t>22</a:t>
            </a:fld>
            <a:endParaRPr sz="1200"/>
          </a:p>
        </p:txBody>
      </p:sp>
      <p:sp>
        <p:nvSpPr>
          <p:cNvPr id="190" name="Shape 190"/>
          <p:cNvSpPr/>
          <p:nvPr/>
        </p:nvSpPr>
        <p:spPr>
          <a:xfrm>
            <a:off x="3210288" y="4006504"/>
            <a:ext cx="81856" cy="5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3210288" y="4171604"/>
            <a:ext cx="81856" cy="5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3210288" y="4349404"/>
            <a:ext cx="81856" cy="5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682748" y="2534491"/>
            <a:ext cx="2183657" cy="1370725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666930" y="3313924"/>
            <a:ext cx="1997862" cy="896853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5" name="Shape 195"/>
          <p:cNvSpPr/>
          <p:nvPr/>
        </p:nvSpPr>
        <p:spPr>
          <a:xfrm flipV="1">
            <a:off x="3661672" y="4373644"/>
            <a:ext cx="2006746" cy="646097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 flipV="1">
            <a:off x="3674034" y="4540608"/>
            <a:ext cx="2129999" cy="1262877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709854" y="4816258"/>
            <a:ext cx="1" cy="69710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846147" y="2262163"/>
            <a:ext cx="1379688" cy="542282"/>
          </a:xfrm>
          <a:prstGeom prst="rect">
            <a:avLst/>
          </a:prstGeom>
          <a:solidFill>
            <a:srgbClr val="00A37A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sz="2000" b="1"/>
              <a:t>System 1</a:t>
            </a:r>
          </a:p>
        </p:txBody>
      </p:sp>
      <p:sp>
        <p:nvSpPr>
          <p:cNvPr id="199" name="Shape 199"/>
          <p:cNvSpPr/>
          <p:nvPr/>
        </p:nvSpPr>
        <p:spPr>
          <a:xfrm>
            <a:off x="846147" y="3113063"/>
            <a:ext cx="1379688" cy="542282"/>
          </a:xfrm>
          <a:prstGeom prst="rect">
            <a:avLst/>
          </a:prstGeom>
          <a:solidFill>
            <a:srgbClr val="00A37A"/>
          </a:solidFill>
          <a:ln>
            <a:solidFill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846147" y="4751363"/>
            <a:ext cx="1379688" cy="542282"/>
          </a:xfrm>
          <a:prstGeom prst="rect">
            <a:avLst/>
          </a:prstGeom>
          <a:solidFill>
            <a:srgbClr val="00A37A"/>
          </a:solidFill>
          <a:ln>
            <a:solidFill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846147" y="5602263"/>
            <a:ext cx="1379688" cy="542282"/>
          </a:xfrm>
          <a:prstGeom prst="rect">
            <a:avLst/>
          </a:prstGeom>
          <a:solidFill>
            <a:srgbClr val="00A37A"/>
          </a:solidFill>
          <a:ln>
            <a:solidFill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495063" y="4042694"/>
            <a:ext cx="81856" cy="5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495063" y="4207794"/>
            <a:ext cx="81856" cy="5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495063" y="4385594"/>
            <a:ext cx="81856" cy="5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977190" y="3196748"/>
            <a:ext cx="1072816" cy="374911"/>
          </a:xfrm>
          <a:prstGeom prst="rect">
            <a:avLst/>
          </a:prstGeom>
          <a:solidFill>
            <a:srgbClr val="00A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/>
            </a:lvl1pPr>
          </a:lstStyle>
          <a:p>
            <a:pPr lvl="0">
              <a:defRPr sz="1800" b="0"/>
            </a:pPr>
            <a:r>
              <a:rPr sz="2000" b="1"/>
              <a:t>System 2</a:t>
            </a:r>
          </a:p>
        </p:txBody>
      </p:sp>
      <p:sp>
        <p:nvSpPr>
          <p:cNvPr id="206" name="Shape 206"/>
          <p:cNvSpPr/>
          <p:nvPr/>
        </p:nvSpPr>
        <p:spPr>
          <a:xfrm>
            <a:off x="862890" y="4835049"/>
            <a:ext cx="1310705" cy="307777"/>
          </a:xfrm>
          <a:prstGeom prst="rect">
            <a:avLst/>
          </a:prstGeom>
          <a:solidFill>
            <a:srgbClr val="00A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/>
            </a:lvl1pPr>
          </a:lstStyle>
          <a:p>
            <a:pPr lvl="0">
              <a:defRPr sz="1800" b="0"/>
            </a:pPr>
            <a:r>
              <a:rPr lang="en-US" sz="2000" b="1" dirty="0"/>
              <a:t> </a:t>
            </a:r>
            <a:r>
              <a:rPr sz="2000" b="1" dirty="0"/>
              <a:t>System N-1</a:t>
            </a:r>
          </a:p>
        </p:txBody>
      </p:sp>
      <p:sp>
        <p:nvSpPr>
          <p:cNvPr id="207" name="Shape 207"/>
          <p:cNvSpPr/>
          <p:nvPr/>
        </p:nvSpPr>
        <p:spPr>
          <a:xfrm>
            <a:off x="977190" y="5685949"/>
            <a:ext cx="1129247" cy="374910"/>
          </a:xfrm>
          <a:prstGeom prst="rect">
            <a:avLst/>
          </a:prstGeom>
          <a:solidFill>
            <a:srgbClr val="00A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/>
            </a:lvl1pPr>
          </a:lstStyle>
          <a:p>
            <a:pPr lvl="0">
              <a:defRPr sz="1800" b="0"/>
            </a:pPr>
            <a:r>
              <a:rPr sz="2000" b="1"/>
              <a:t>System N</a:t>
            </a:r>
          </a:p>
        </p:txBody>
      </p:sp>
      <p:sp>
        <p:nvSpPr>
          <p:cNvPr id="208" name="Shape 208"/>
          <p:cNvSpPr/>
          <p:nvPr/>
        </p:nvSpPr>
        <p:spPr>
          <a:xfrm flipV="1">
            <a:off x="2253304" y="2533303"/>
            <a:ext cx="625612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 flipV="1">
            <a:off x="2249423" y="3384203"/>
            <a:ext cx="625612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2216767" y="5022504"/>
            <a:ext cx="625612" cy="0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2212886" y="5873404"/>
            <a:ext cx="625612" cy="0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654076" y="3702263"/>
            <a:ext cx="2136566" cy="11159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5050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lang="en-US" sz="2000" dirty="0"/>
              <a:t>SVM</a:t>
            </a:r>
          </a:p>
          <a:p>
            <a:pPr lvl="0">
              <a:defRPr sz="1800" b="0"/>
            </a:pPr>
            <a:r>
              <a:rPr lang="en-US" dirty="0" err="1"/>
              <a:t>MetaClassifier</a:t>
            </a:r>
            <a:endParaRPr sz="2000" dirty="0"/>
          </a:p>
        </p:txBody>
      </p:sp>
      <p:sp>
        <p:nvSpPr>
          <p:cNvPr id="213" name="Shape 213"/>
          <p:cNvSpPr/>
          <p:nvPr/>
        </p:nvSpPr>
        <p:spPr>
          <a:xfrm>
            <a:off x="6105668" y="5506512"/>
            <a:ext cx="1182913" cy="542169"/>
          </a:xfrm>
          <a:prstGeom prst="rect">
            <a:avLst/>
          </a:prstGeom>
          <a:solidFill>
            <a:srgbClr val="C7C7C7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lang="en-US" dirty="0"/>
              <a:t>Accept?</a:t>
            </a:r>
            <a:endParaRPr sz="2000" b="1" dirty="0"/>
          </a:p>
        </p:txBody>
      </p:sp>
      <p:sp>
        <p:nvSpPr>
          <p:cNvPr id="214" name="Shape 214"/>
          <p:cNvSpPr/>
          <p:nvPr/>
        </p:nvSpPr>
        <p:spPr>
          <a:xfrm>
            <a:off x="5784510" y="3098741"/>
            <a:ext cx="616631" cy="616632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 flipH="1">
            <a:off x="6836854" y="3090722"/>
            <a:ext cx="616632" cy="616632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5000222" y="2447401"/>
            <a:ext cx="1389212" cy="636723"/>
          </a:xfrm>
          <a:prstGeom prst="rect">
            <a:avLst/>
          </a:prstGeom>
          <a:solidFill>
            <a:srgbClr val="66CC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sz="2000" b="1"/>
              <a:t>Slot Type</a:t>
            </a:r>
          </a:p>
        </p:txBody>
      </p:sp>
      <p:sp>
        <p:nvSpPr>
          <p:cNvPr id="217" name="Shape 217"/>
          <p:cNvSpPr/>
          <p:nvPr/>
        </p:nvSpPr>
        <p:spPr>
          <a:xfrm>
            <a:off x="6801068" y="2440243"/>
            <a:ext cx="1389213" cy="636723"/>
          </a:xfrm>
          <a:prstGeom prst="rect">
            <a:avLst/>
          </a:prstGeom>
          <a:solidFill>
            <a:srgbClr val="66CC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000" b="1"/>
            </a:lvl1pPr>
          </a:lstStyle>
          <a:p>
            <a:pPr lvl="0" algn="ctr">
              <a:defRPr sz="1800" b="0"/>
            </a:pPr>
            <a:r>
              <a:rPr lang="en-US" sz="2000" b="1" dirty="0"/>
              <a:t> </a:t>
            </a:r>
            <a:r>
              <a:rPr sz="2000" b="1" dirty="0"/>
              <a:t>Provenanc</a:t>
            </a:r>
            <a:r>
              <a:rPr lang="en-US" sz="2000" b="1" dirty="0"/>
              <a:t>e Features</a:t>
            </a:r>
          </a:p>
        </p:txBody>
      </p:sp>
      <p:sp>
        <p:nvSpPr>
          <p:cNvPr id="218" name="Shape 218"/>
          <p:cNvSpPr/>
          <p:nvPr/>
        </p:nvSpPr>
        <p:spPr>
          <a:xfrm>
            <a:off x="2898623" y="2232323"/>
            <a:ext cx="983916" cy="542281"/>
          </a:xfrm>
          <a:prstGeom prst="rect">
            <a:avLst/>
          </a:prstGeom>
          <a:solidFill>
            <a:srgbClr val="66CC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sz="2000" b="1"/>
              <a:t>conf 1</a:t>
            </a:r>
          </a:p>
        </p:txBody>
      </p:sp>
      <p:sp>
        <p:nvSpPr>
          <p:cNvPr id="219" name="Shape 219"/>
          <p:cNvSpPr/>
          <p:nvPr/>
        </p:nvSpPr>
        <p:spPr>
          <a:xfrm>
            <a:off x="2898623" y="3049563"/>
            <a:ext cx="983916" cy="542282"/>
          </a:xfrm>
          <a:prstGeom prst="rect">
            <a:avLst/>
          </a:prstGeom>
          <a:solidFill>
            <a:srgbClr val="66CC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sz="2000" b="1"/>
              <a:t>conf 2</a:t>
            </a:r>
          </a:p>
        </p:txBody>
      </p:sp>
      <p:sp>
        <p:nvSpPr>
          <p:cNvPr id="220" name="Shape 220"/>
          <p:cNvSpPr/>
          <p:nvPr/>
        </p:nvSpPr>
        <p:spPr>
          <a:xfrm>
            <a:off x="2860523" y="4746923"/>
            <a:ext cx="1060116" cy="542281"/>
          </a:xfrm>
          <a:prstGeom prst="rect">
            <a:avLst/>
          </a:prstGeom>
          <a:solidFill>
            <a:srgbClr val="66CC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sz="2000" b="1"/>
              <a:t>conf N-1</a:t>
            </a:r>
          </a:p>
        </p:txBody>
      </p:sp>
      <p:sp>
        <p:nvSpPr>
          <p:cNvPr id="221" name="Shape 221"/>
          <p:cNvSpPr/>
          <p:nvPr/>
        </p:nvSpPr>
        <p:spPr>
          <a:xfrm>
            <a:off x="2860523" y="5564163"/>
            <a:ext cx="1060116" cy="542282"/>
          </a:xfrm>
          <a:prstGeom prst="rect">
            <a:avLst/>
          </a:prstGeom>
          <a:solidFill>
            <a:srgbClr val="66CC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sz="2000" b="1"/>
              <a:t>conf 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2781" y="1359242"/>
            <a:ext cx="8297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each proposed slot-fill, e.g. </a:t>
            </a:r>
            <a:r>
              <a:rPr lang="en-US" dirty="0">
                <a:latin typeface="Courier" pitchFamily="49" charset="0"/>
              </a:rPr>
              <a:t>spouse(Barack, Michelle),</a:t>
            </a:r>
          </a:p>
          <a:p>
            <a:r>
              <a:rPr lang="en-US" sz="2400" dirty="0"/>
              <a:t>combine multiple system confidences and additional features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49423" y="6093118"/>
            <a:ext cx="4865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336600"/>
                </a:solidFill>
              </a:rPr>
              <a:t>(</a:t>
            </a:r>
            <a:r>
              <a:rPr lang="en-US" sz="2800" b="1" dirty="0" err="1">
                <a:solidFill>
                  <a:srgbClr val="336600"/>
                </a:solidFill>
              </a:rPr>
              <a:t>Rajani</a:t>
            </a:r>
            <a:r>
              <a:rPr lang="en-US" sz="2800" b="1" dirty="0">
                <a:solidFill>
                  <a:srgbClr val="336600"/>
                </a:solidFill>
              </a:rPr>
              <a:t> &amp; Mooney, ACL 2015)</a:t>
            </a:r>
          </a:p>
        </p:txBody>
      </p:sp>
      <p:sp>
        <p:nvSpPr>
          <p:cNvPr id="38" name="Shape 188"/>
          <p:cNvSpPr txBox="1">
            <a:spLocks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kern="0">
                <a:solidFill>
                  <a:srgbClr val="3333FF"/>
                </a:solidFill>
              </a:rPr>
              <a:t>Stacking with Auxiliary Features</a:t>
            </a:r>
            <a:br>
              <a:rPr lang="en-US" sz="4000" kern="0">
                <a:solidFill>
                  <a:srgbClr val="3333FF"/>
                </a:solidFill>
              </a:rPr>
            </a:br>
            <a:r>
              <a:rPr lang="en-US" sz="4000" kern="0">
                <a:solidFill>
                  <a:srgbClr val="3333FF"/>
                </a:solidFill>
              </a:rPr>
              <a:t>for KBP Slot Filling</a:t>
            </a:r>
            <a:endParaRPr lang="en-US" sz="4000" kern="0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739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pPr lvl="0"/>
              <a:t>23</a:t>
            </a:fld>
            <a:endParaRPr lang="uk-UA"/>
          </a:p>
        </p:txBody>
      </p:sp>
      <p:sp>
        <p:nvSpPr>
          <p:cNvPr id="4" name="Shape 226"/>
          <p:cNvSpPr txBox="1">
            <a:spLocks/>
          </p:cNvSpPr>
          <p:nvPr/>
        </p:nvSpPr>
        <p:spPr bwMode="auto">
          <a:xfrm>
            <a:off x="560050" y="1761564"/>
            <a:ext cx="8136899" cy="4186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357187" indent="-300037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333399"/>
                </a:solidFill>
              </a:rPr>
              <a:t>Stacking restricts us to </a:t>
            </a:r>
            <a:r>
              <a:rPr lang="en-US" sz="3000" dirty="0" err="1">
                <a:solidFill>
                  <a:srgbClr val="333399"/>
                </a:solidFill>
              </a:rPr>
              <a:t>ensembling</a:t>
            </a:r>
            <a:r>
              <a:rPr lang="en-US" sz="3000" dirty="0">
                <a:solidFill>
                  <a:srgbClr val="333399"/>
                </a:solidFill>
              </a:rPr>
              <a:t> systems for which we have training data from previous years.</a:t>
            </a:r>
          </a:p>
          <a:p>
            <a:pPr marL="357187" indent="-300037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333399"/>
                </a:solidFill>
              </a:rPr>
              <a:t>Use unsupervised </a:t>
            </a:r>
            <a:r>
              <a:rPr lang="en-US" sz="3000" dirty="0" err="1">
                <a:solidFill>
                  <a:srgbClr val="333399"/>
                </a:solidFill>
              </a:rPr>
              <a:t>ensembling</a:t>
            </a:r>
            <a:r>
              <a:rPr lang="en-US" sz="3000" dirty="0">
                <a:solidFill>
                  <a:srgbClr val="333399"/>
                </a:solidFill>
              </a:rPr>
              <a:t> to first combine confidence scores for “new” systems.</a:t>
            </a:r>
          </a:p>
          <a:p>
            <a:pPr marL="757237" lvl="1" indent="-300037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333399"/>
                </a:solidFill>
              </a:rPr>
              <a:t> </a:t>
            </a:r>
            <a:r>
              <a:rPr lang="en-US" sz="2600" dirty="0">
                <a:solidFill>
                  <a:srgbClr val="336600"/>
                </a:solidFill>
              </a:rPr>
              <a:t>Employ constrained optimization approach of         </a:t>
            </a:r>
            <a:r>
              <a:rPr lang="en-US" sz="2600" dirty="0" err="1">
                <a:solidFill>
                  <a:srgbClr val="336600"/>
                </a:solidFill>
              </a:rPr>
              <a:t>Weng</a:t>
            </a:r>
            <a:r>
              <a:rPr lang="en-US" sz="2600" dirty="0">
                <a:solidFill>
                  <a:srgbClr val="336600"/>
                </a:solidFill>
              </a:rPr>
              <a:t> et al. (2013) </a:t>
            </a:r>
            <a:r>
              <a:rPr lang="en-US" sz="2600" dirty="0">
                <a:solidFill>
                  <a:srgbClr val="333399"/>
                </a:solidFill>
              </a:rPr>
              <a:t>.</a:t>
            </a:r>
          </a:p>
          <a:p>
            <a:pPr marL="357187" indent="-300037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333399"/>
                </a:solidFill>
              </a:rPr>
              <a:t>Then use stacking to combine result of the resulting unsupervised ensemble with supervised systems.</a:t>
            </a:r>
          </a:p>
          <a:p>
            <a:pPr marL="757237" lvl="1" indent="-300037">
              <a:defRPr sz="1800">
                <a:solidFill>
                  <a:srgbClr val="000000"/>
                </a:solidFill>
              </a:defRPr>
            </a:pPr>
            <a:endParaRPr lang="en-US" sz="2600" dirty="0">
              <a:solidFill>
                <a:srgbClr val="333399"/>
              </a:solidFill>
            </a:endParaRPr>
          </a:p>
          <a:p>
            <a:pPr marL="757237" lvl="1" indent="-300037">
              <a:defRPr sz="1800">
                <a:solidFill>
                  <a:srgbClr val="000000"/>
                </a:solidFill>
              </a:defRPr>
            </a:pPr>
            <a:endParaRPr lang="en-US" sz="2600" dirty="0">
              <a:solidFill>
                <a:srgbClr val="333399"/>
              </a:solidFill>
            </a:endParaRPr>
          </a:p>
          <a:p>
            <a:pPr marL="357187" indent="-300037"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rgbClr val="333399"/>
              </a:solidFill>
            </a:endParaRPr>
          </a:p>
        </p:txBody>
      </p:sp>
      <p:sp>
        <p:nvSpPr>
          <p:cNvPr id="5" name="Shape 188"/>
          <p:cNvSpPr txBox="1">
            <a:spLocks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kern="0" dirty="0" err="1">
                <a:solidFill>
                  <a:srgbClr val="3333FF"/>
                </a:solidFill>
              </a:rPr>
              <a:t>Ensembling</a:t>
            </a:r>
            <a:r>
              <a:rPr lang="en-US" sz="4000" kern="0" dirty="0">
                <a:solidFill>
                  <a:srgbClr val="3333FF"/>
                </a:solidFill>
              </a:rPr>
              <a:t> Systems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kern="0" dirty="0">
                <a:solidFill>
                  <a:srgbClr val="3333FF"/>
                </a:solidFill>
              </a:rPr>
              <a:t>With and Without Prior Performance Data</a:t>
            </a:r>
          </a:p>
        </p:txBody>
      </p:sp>
    </p:spTree>
    <p:extLst>
      <p:ext uri="{BB962C8B-B14F-4D97-AF65-F5344CB8AC3E}">
        <p14:creationId xmlns:p14="http://schemas.microsoft.com/office/powerpoint/2010/main" val="7566829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xfrm>
            <a:off x="685800" y="197620"/>
            <a:ext cx="7772400" cy="990600"/>
          </a:xfrm>
          <a:prstGeom prst="rect">
            <a:avLst/>
          </a:prstGeom>
        </p:spPr>
        <p:txBody>
          <a:bodyPr lIns="0" tIns="0" rIns="0" bIns="0">
            <a:normAutofit fontScale="9000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3333FF"/>
                </a:solidFill>
              </a:rPr>
              <a:t>Combining Supervised and Unsupervised Methods using Stacking</a:t>
            </a:r>
            <a:endParaRPr sz="4000" dirty="0">
              <a:solidFill>
                <a:srgbClr val="3333FF"/>
              </a:solidFill>
            </a:endParaRPr>
          </a:p>
        </p:txBody>
      </p:sp>
      <p:sp>
        <p:nvSpPr>
          <p:cNvPr id="189" name="Shape 1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fld id="{86CB4B4D-7CA3-9044-876B-883B54F8677D}" type="slidenum">
              <a:rPr sz="1200"/>
              <a:pPr lvl="0">
                <a:defRPr sz="1800"/>
              </a:pPr>
              <a:t>24</a:t>
            </a:fld>
            <a:endParaRPr sz="1200"/>
          </a:p>
        </p:txBody>
      </p:sp>
      <p:sp>
        <p:nvSpPr>
          <p:cNvPr id="190" name="Shape 190"/>
          <p:cNvSpPr/>
          <p:nvPr/>
        </p:nvSpPr>
        <p:spPr>
          <a:xfrm>
            <a:off x="3312474" y="2726366"/>
            <a:ext cx="81856" cy="5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Shape 191"/>
          <p:cNvSpPr/>
          <p:nvPr/>
        </p:nvSpPr>
        <p:spPr>
          <a:xfrm>
            <a:off x="3327072" y="2862268"/>
            <a:ext cx="81856" cy="5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3327072" y="3040068"/>
            <a:ext cx="81856" cy="5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3682749" y="1652972"/>
            <a:ext cx="2084546" cy="1753615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3666930" y="2432405"/>
            <a:ext cx="1891188" cy="1153476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6709854" y="3934739"/>
            <a:ext cx="28617" cy="1429142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554735" y="1425467"/>
            <a:ext cx="1671100" cy="542282"/>
          </a:xfrm>
          <a:prstGeom prst="rect">
            <a:avLst/>
          </a:prstGeom>
          <a:solidFill>
            <a:srgbClr val="00A37A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lang="en-US" sz="2000" b="1" dirty="0"/>
              <a:t>Sup System 1</a:t>
            </a:r>
            <a:endParaRPr sz="2000" b="1" dirty="0"/>
          </a:p>
        </p:txBody>
      </p:sp>
      <p:sp>
        <p:nvSpPr>
          <p:cNvPr id="199" name="Shape 199"/>
          <p:cNvSpPr/>
          <p:nvPr/>
        </p:nvSpPr>
        <p:spPr>
          <a:xfrm>
            <a:off x="525538" y="2174174"/>
            <a:ext cx="1700297" cy="542282"/>
          </a:xfrm>
          <a:prstGeom prst="rect">
            <a:avLst/>
          </a:prstGeom>
          <a:solidFill>
            <a:srgbClr val="00A37A"/>
          </a:solidFill>
          <a:ln>
            <a:solidFill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0" name="Shape 200"/>
          <p:cNvSpPr/>
          <p:nvPr/>
        </p:nvSpPr>
        <p:spPr>
          <a:xfrm>
            <a:off x="554735" y="3237299"/>
            <a:ext cx="1671100" cy="542282"/>
          </a:xfrm>
          <a:prstGeom prst="rect">
            <a:avLst/>
          </a:prstGeom>
          <a:solidFill>
            <a:srgbClr val="00A37A"/>
          </a:solidFill>
          <a:ln>
            <a:solidFill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1" name="Shape 201"/>
          <p:cNvSpPr/>
          <p:nvPr/>
        </p:nvSpPr>
        <p:spPr>
          <a:xfrm>
            <a:off x="525538" y="3942209"/>
            <a:ext cx="1787886" cy="542282"/>
          </a:xfrm>
          <a:prstGeom prst="rect">
            <a:avLst/>
          </a:prstGeom>
          <a:solidFill>
            <a:srgbClr val="FF6600"/>
          </a:solidFill>
          <a:ln>
            <a:solidFill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2" name="Shape 202"/>
          <p:cNvSpPr/>
          <p:nvPr/>
        </p:nvSpPr>
        <p:spPr>
          <a:xfrm>
            <a:off x="1495063" y="2821294"/>
            <a:ext cx="81856" cy="5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495063" y="2942255"/>
            <a:ext cx="81856" cy="5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4" name="Shape 204"/>
          <p:cNvSpPr/>
          <p:nvPr/>
        </p:nvSpPr>
        <p:spPr>
          <a:xfrm>
            <a:off x="1495063" y="3105456"/>
            <a:ext cx="81856" cy="5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5" name="Shape 205"/>
          <p:cNvSpPr/>
          <p:nvPr/>
        </p:nvSpPr>
        <p:spPr>
          <a:xfrm>
            <a:off x="641427" y="2287058"/>
            <a:ext cx="1468000" cy="307777"/>
          </a:xfrm>
          <a:prstGeom prst="rect">
            <a:avLst/>
          </a:prstGeom>
          <a:solidFill>
            <a:srgbClr val="00A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/>
            </a:lvl1pPr>
          </a:lstStyle>
          <a:p>
            <a:pPr lvl="0">
              <a:defRPr sz="1800" b="0"/>
            </a:pPr>
            <a:r>
              <a:rPr lang="en-US" sz="2000" b="1" dirty="0"/>
              <a:t>Sup </a:t>
            </a:r>
            <a:r>
              <a:rPr sz="2000" b="1" dirty="0"/>
              <a:t>System 2</a:t>
            </a:r>
          </a:p>
        </p:txBody>
      </p:sp>
      <p:sp>
        <p:nvSpPr>
          <p:cNvPr id="206" name="Shape 206"/>
          <p:cNvSpPr/>
          <p:nvPr/>
        </p:nvSpPr>
        <p:spPr>
          <a:xfrm>
            <a:off x="585528" y="3335584"/>
            <a:ext cx="1589102" cy="307777"/>
          </a:xfrm>
          <a:prstGeom prst="rect">
            <a:avLst/>
          </a:prstGeom>
          <a:solidFill>
            <a:srgbClr val="00A37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/>
            </a:lvl1pPr>
          </a:lstStyle>
          <a:p>
            <a:pPr lvl="0">
              <a:defRPr sz="1800" b="0"/>
            </a:pPr>
            <a:r>
              <a:rPr lang="en-US" sz="2000" b="1" dirty="0"/>
              <a:t> Sup </a:t>
            </a:r>
            <a:r>
              <a:rPr sz="2000" b="1" dirty="0"/>
              <a:t>System N</a:t>
            </a:r>
          </a:p>
        </p:txBody>
      </p:sp>
      <p:sp>
        <p:nvSpPr>
          <p:cNvPr id="207" name="Shape 207"/>
          <p:cNvSpPr/>
          <p:nvPr/>
        </p:nvSpPr>
        <p:spPr>
          <a:xfrm>
            <a:off x="539250" y="4059461"/>
            <a:ext cx="1753034" cy="307777"/>
          </a:xfrm>
          <a:prstGeom prst="rect">
            <a:avLst/>
          </a:prstGeom>
          <a:solidFill>
            <a:srgbClr val="FF6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/>
            </a:lvl1pPr>
          </a:lstStyle>
          <a:p>
            <a:pPr lvl="0">
              <a:defRPr sz="1800" b="0"/>
            </a:pPr>
            <a:r>
              <a:rPr lang="en-US" sz="2000" b="1" dirty="0" err="1"/>
              <a:t>Unsup</a:t>
            </a:r>
            <a:r>
              <a:rPr lang="en-US" sz="2000" b="1" dirty="0"/>
              <a:t> </a:t>
            </a:r>
            <a:r>
              <a:rPr sz="2000" b="1" dirty="0"/>
              <a:t>System</a:t>
            </a:r>
            <a:r>
              <a:rPr lang="en-US" sz="2000" b="1" dirty="0"/>
              <a:t> 1</a:t>
            </a:r>
            <a:endParaRPr sz="2000" b="1" dirty="0"/>
          </a:p>
        </p:txBody>
      </p:sp>
      <p:sp>
        <p:nvSpPr>
          <p:cNvPr id="208" name="Shape 208"/>
          <p:cNvSpPr/>
          <p:nvPr/>
        </p:nvSpPr>
        <p:spPr>
          <a:xfrm flipV="1">
            <a:off x="2253304" y="1696607"/>
            <a:ext cx="625612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09" name="Shape 209"/>
          <p:cNvSpPr/>
          <p:nvPr/>
        </p:nvSpPr>
        <p:spPr>
          <a:xfrm flipV="1">
            <a:off x="2249423" y="2445314"/>
            <a:ext cx="625612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2216767" y="3508440"/>
            <a:ext cx="625612" cy="0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2300474" y="4213349"/>
            <a:ext cx="619183" cy="589805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2" name="Shape 212"/>
          <p:cNvSpPr/>
          <p:nvPr/>
        </p:nvSpPr>
        <p:spPr>
          <a:xfrm>
            <a:off x="5444901" y="3194268"/>
            <a:ext cx="2563571" cy="1303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5050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sz="2000" b="1" dirty="0"/>
              <a:t>SVM</a:t>
            </a:r>
            <a:endParaRPr lang="en-US" sz="2000" b="1" dirty="0"/>
          </a:p>
          <a:p>
            <a:pPr lvl="0">
              <a:defRPr sz="1800" b="0"/>
            </a:pPr>
            <a:r>
              <a:rPr lang="en-US" dirty="0" err="1"/>
              <a:t>MetaClassifier</a:t>
            </a:r>
            <a:endParaRPr sz="2000" b="1" dirty="0"/>
          </a:p>
        </p:txBody>
      </p:sp>
      <p:sp>
        <p:nvSpPr>
          <p:cNvPr id="213" name="Shape 213"/>
          <p:cNvSpPr/>
          <p:nvPr/>
        </p:nvSpPr>
        <p:spPr>
          <a:xfrm>
            <a:off x="6105668" y="5357102"/>
            <a:ext cx="1182913" cy="5421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lang="en-US" dirty="0"/>
              <a:t>Accept?</a:t>
            </a:r>
            <a:endParaRPr sz="2000" b="1" dirty="0"/>
          </a:p>
        </p:txBody>
      </p:sp>
      <p:sp>
        <p:nvSpPr>
          <p:cNvPr id="214" name="Shape 214"/>
          <p:cNvSpPr/>
          <p:nvPr/>
        </p:nvSpPr>
        <p:spPr>
          <a:xfrm>
            <a:off x="5767295" y="2405528"/>
            <a:ext cx="629440" cy="800809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5" name="Shape 215"/>
          <p:cNvSpPr/>
          <p:nvPr/>
        </p:nvSpPr>
        <p:spPr>
          <a:xfrm flipH="1">
            <a:off x="6843058" y="2418377"/>
            <a:ext cx="610427" cy="764094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16" name="Shape 216"/>
          <p:cNvSpPr/>
          <p:nvPr/>
        </p:nvSpPr>
        <p:spPr>
          <a:xfrm>
            <a:off x="5000222" y="1775056"/>
            <a:ext cx="1389212" cy="6367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sz="2000" b="1"/>
              <a:t>Slot Type</a:t>
            </a:r>
          </a:p>
        </p:txBody>
      </p:sp>
      <p:sp>
        <p:nvSpPr>
          <p:cNvPr id="217" name="Shape 217"/>
          <p:cNvSpPr/>
          <p:nvPr/>
        </p:nvSpPr>
        <p:spPr>
          <a:xfrm>
            <a:off x="6801068" y="1767898"/>
            <a:ext cx="1389213" cy="63672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000" b="1"/>
            </a:lvl1pPr>
          </a:lstStyle>
          <a:p>
            <a:pPr lvl="0" algn="ctr">
              <a:defRPr sz="1800" b="0"/>
            </a:pPr>
            <a:r>
              <a:rPr lang="en-US" sz="2000" b="1" dirty="0"/>
              <a:t> </a:t>
            </a:r>
            <a:r>
              <a:rPr sz="2000" b="1" dirty="0"/>
              <a:t>Provenanc</a:t>
            </a:r>
            <a:r>
              <a:rPr lang="en-US" sz="2000" b="1" dirty="0"/>
              <a:t>e Features</a:t>
            </a:r>
            <a:endParaRPr sz="2000" b="1" dirty="0"/>
          </a:p>
        </p:txBody>
      </p:sp>
      <p:sp>
        <p:nvSpPr>
          <p:cNvPr id="218" name="Shape 218"/>
          <p:cNvSpPr/>
          <p:nvPr/>
        </p:nvSpPr>
        <p:spPr>
          <a:xfrm>
            <a:off x="2898623" y="1395627"/>
            <a:ext cx="983916" cy="542281"/>
          </a:xfrm>
          <a:prstGeom prst="rect">
            <a:avLst/>
          </a:prstGeom>
          <a:solidFill>
            <a:srgbClr val="66CC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sz="2000" b="1"/>
              <a:t>conf 1</a:t>
            </a:r>
          </a:p>
        </p:txBody>
      </p:sp>
      <p:sp>
        <p:nvSpPr>
          <p:cNvPr id="219" name="Shape 219"/>
          <p:cNvSpPr/>
          <p:nvPr/>
        </p:nvSpPr>
        <p:spPr>
          <a:xfrm>
            <a:off x="2898623" y="2110674"/>
            <a:ext cx="983916" cy="542282"/>
          </a:xfrm>
          <a:prstGeom prst="rect">
            <a:avLst/>
          </a:prstGeom>
          <a:solidFill>
            <a:srgbClr val="66CC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sz="2000" b="1"/>
              <a:t>conf 2</a:t>
            </a:r>
          </a:p>
        </p:txBody>
      </p:sp>
      <p:sp>
        <p:nvSpPr>
          <p:cNvPr id="220" name="Shape 220"/>
          <p:cNvSpPr/>
          <p:nvPr/>
        </p:nvSpPr>
        <p:spPr>
          <a:xfrm>
            <a:off x="2860523" y="3232859"/>
            <a:ext cx="1060116" cy="542281"/>
          </a:xfrm>
          <a:prstGeom prst="rect">
            <a:avLst/>
          </a:prstGeom>
          <a:solidFill>
            <a:srgbClr val="66CCFF"/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sz="2000" b="1" dirty="0"/>
              <a:t>conf N</a:t>
            </a:r>
          </a:p>
        </p:txBody>
      </p:sp>
      <p:sp>
        <p:nvSpPr>
          <p:cNvPr id="37" name="Shape 201"/>
          <p:cNvSpPr/>
          <p:nvPr/>
        </p:nvSpPr>
        <p:spPr>
          <a:xfrm>
            <a:off x="481741" y="4636247"/>
            <a:ext cx="1833643" cy="542282"/>
          </a:xfrm>
          <a:prstGeom prst="rect">
            <a:avLst/>
          </a:prstGeom>
          <a:solidFill>
            <a:srgbClr val="FF6600"/>
          </a:solidFill>
          <a:ln>
            <a:solidFill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Shape 207"/>
          <p:cNvSpPr/>
          <p:nvPr/>
        </p:nvSpPr>
        <p:spPr>
          <a:xfrm>
            <a:off x="524205" y="4753499"/>
            <a:ext cx="1756891" cy="307777"/>
          </a:xfrm>
          <a:prstGeom prst="rect">
            <a:avLst/>
          </a:prstGeom>
          <a:solidFill>
            <a:srgbClr val="FF6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/>
            </a:lvl1pPr>
          </a:lstStyle>
          <a:p>
            <a:pPr lvl="0">
              <a:defRPr sz="1800" b="0"/>
            </a:pPr>
            <a:r>
              <a:rPr lang="en-US" sz="2000" b="1" dirty="0" err="1"/>
              <a:t>Unsup</a:t>
            </a:r>
            <a:r>
              <a:rPr lang="en-US" sz="2000" b="1" dirty="0"/>
              <a:t> </a:t>
            </a:r>
            <a:r>
              <a:rPr sz="2000" b="1" dirty="0"/>
              <a:t>System </a:t>
            </a:r>
            <a:r>
              <a:rPr lang="en-US" sz="2000" b="1" dirty="0"/>
              <a:t>2</a:t>
            </a:r>
            <a:endParaRPr sz="2000" b="1" dirty="0"/>
          </a:p>
        </p:txBody>
      </p:sp>
      <p:sp>
        <p:nvSpPr>
          <p:cNvPr id="39" name="Shape 211"/>
          <p:cNvSpPr/>
          <p:nvPr/>
        </p:nvSpPr>
        <p:spPr>
          <a:xfrm>
            <a:off x="2302435" y="4907388"/>
            <a:ext cx="625612" cy="0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" name="Shape 221"/>
          <p:cNvSpPr/>
          <p:nvPr/>
        </p:nvSpPr>
        <p:spPr>
          <a:xfrm>
            <a:off x="2920877" y="4671762"/>
            <a:ext cx="1254231" cy="60005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 algn="ctr">
              <a:defRPr sz="2000" b="1"/>
            </a:lvl1pPr>
          </a:lstStyle>
          <a:p>
            <a:pPr lvl="0">
              <a:defRPr sz="1800" b="0"/>
            </a:pPr>
            <a:r>
              <a:rPr lang="en-US" sz="2000" b="1" dirty="0"/>
              <a:t>Calibrated </a:t>
            </a:r>
            <a:r>
              <a:rPr sz="2000" b="1" dirty="0" err="1"/>
              <a:t>conf</a:t>
            </a:r>
            <a:endParaRPr sz="2000" b="1" dirty="0"/>
          </a:p>
        </p:txBody>
      </p:sp>
      <p:sp>
        <p:nvSpPr>
          <p:cNvPr id="41" name="Shape 196"/>
          <p:cNvSpPr/>
          <p:nvPr/>
        </p:nvSpPr>
        <p:spPr>
          <a:xfrm flipV="1">
            <a:off x="4175109" y="4233783"/>
            <a:ext cx="1532820" cy="715364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3" name="Shape 201"/>
          <p:cNvSpPr/>
          <p:nvPr/>
        </p:nvSpPr>
        <p:spPr>
          <a:xfrm>
            <a:off x="452547" y="5664587"/>
            <a:ext cx="1913051" cy="542282"/>
          </a:xfrm>
          <a:prstGeom prst="rect">
            <a:avLst/>
          </a:prstGeom>
          <a:solidFill>
            <a:srgbClr val="FF6600"/>
          </a:solidFill>
          <a:ln>
            <a:solidFill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 207"/>
          <p:cNvSpPr/>
          <p:nvPr/>
        </p:nvSpPr>
        <p:spPr>
          <a:xfrm>
            <a:off x="472233" y="5854834"/>
            <a:ext cx="1866872" cy="307777"/>
          </a:xfrm>
          <a:prstGeom prst="rect">
            <a:avLst/>
          </a:prstGeom>
          <a:solidFill>
            <a:srgbClr val="FF6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b="1"/>
            </a:lvl1pPr>
          </a:lstStyle>
          <a:p>
            <a:pPr lvl="0">
              <a:defRPr sz="1800" b="0"/>
            </a:pPr>
            <a:r>
              <a:rPr lang="en-US" sz="2000" b="1" dirty="0" err="1"/>
              <a:t>Unsup</a:t>
            </a:r>
            <a:r>
              <a:rPr lang="en-US" sz="2000" b="1" dirty="0"/>
              <a:t> </a:t>
            </a:r>
            <a:r>
              <a:rPr sz="2000" b="1" dirty="0"/>
              <a:t>System</a:t>
            </a:r>
            <a:r>
              <a:rPr lang="en-US" sz="2000" b="1" dirty="0"/>
              <a:t> M</a:t>
            </a:r>
            <a:endParaRPr sz="2000" dirty="0"/>
          </a:p>
        </p:txBody>
      </p:sp>
      <p:sp>
        <p:nvSpPr>
          <p:cNvPr id="45" name="Shape 211"/>
          <p:cNvSpPr/>
          <p:nvPr/>
        </p:nvSpPr>
        <p:spPr>
          <a:xfrm flipV="1">
            <a:off x="2352649" y="4978349"/>
            <a:ext cx="552409" cy="957379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7" name="Shape 202"/>
          <p:cNvSpPr/>
          <p:nvPr/>
        </p:nvSpPr>
        <p:spPr>
          <a:xfrm>
            <a:off x="1495063" y="5259327"/>
            <a:ext cx="81856" cy="5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8" name="Shape 203"/>
          <p:cNvSpPr/>
          <p:nvPr/>
        </p:nvSpPr>
        <p:spPr>
          <a:xfrm>
            <a:off x="1495063" y="5424085"/>
            <a:ext cx="81856" cy="5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Shape 204"/>
          <p:cNvSpPr/>
          <p:nvPr/>
        </p:nvSpPr>
        <p:spPr>
          <a:xfrm>
            <a:off x="1495063" y="5572687"/>
            <a:ext cx="81856" cy="50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Rectangle 3"/>
          <p:cNvSpPr/>
          <p:nvPr/>
        </p:nvSpPr>
        <p:spPr bwMode="auto">
          <a:xfrm>
            <a:off x="218974" y="3854203"/>
            <a:ext cx="4481674" cy="2773860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6573" y="6248484"/>
            <a:ext cx="4335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Constrained Optimization (</a:t>
            </a:r>
            <a:r>
              <a:rPr lang="en-US" sz="1600" b="1" dirty="0" err="1"/>
              <a:t>Weng</a:t>
            </a:r>
            <a:r>
              <a:rPr lang="en-US" sz="1600" b="1" dirty="0"/>
              <a:t> et al., 2013)</a:t>
            </a:r>
          </a:p>
        </p:txBody>
      </p:sp>
      <p:sp>
        <p:nvSpPr>
          <p:cNvPr id="52" name="Shape 196"/>
          <p:cNvSpPr/>
          <p:nvPr/>
        </p:nvSpPr>
        <p:spPr>
          <a:xfrm>
            <a:off x="3926939" y="3489223"/>
            <a:ext cx="1532820" cy="394180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1461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pPr lvl="0"/>
              <a:t>25</a:t>
            </a:fld>
            <a:endParaRPr lang="uk-UA"/>
          </a:p>
        </p:txBody>
      </p:sp>
      <p:sp>
        <p:nvSpPr>
          <p:cNvPr id="4" name="Shape 93"/>
          <p:cNvSpPr txBox="1">
            <a:spLocks/>
          </p:cNvSpPr>
          <p:nvPr/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rgbClr val="2600FF"/>
                </a:solidFill>
              </a:rPr>
              <a:t>New Auxiliary Provenance Features</a:t>
            </a:r>
          </a:p>
        </p:txBody>
      </p:sp>
      <p:sp>
        <p:nvSpPr>
          <p:cNvPr id="9" name="Shape 226"/>
          <p:cNvSpPr txBox="1">
            <a:spLocks/>
          </p:cNvSpPr>
          <p:nvPr/>
        </p:nvSpPr>
        <p:spPr bwMode="auto">
          <a:xfrm>
            <a:off x="482358" y="1497719"/>
            <a:ext cx="8154799" cy="487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pPr marL="357187" indent="-300037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333399"/>
                </a:solidFill>
              </a:rPr>
              <a:t>Query Document Similarity Features</a:t>
            </a:r>
          </a:p>
          <a:p>
            <a:pPr marL="757237" lvl="1" indent="-300037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336600"/>
                </a:solidFill>
              </a:rPr>
              <a:t>KBP SF queries come with a “query document” to disambiguate the query entity.</a:t>
            </a:r>
          </a:p>
          <a:p>
            <a:pPr marL="757237" lvl="1" indent="-300037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336600"/>
                </a:solidFill>
              </a:rPr>
              <a:t>For each system, compute cosine similarity between its provenance document and the query document.</a:t>
            </a:r>
          </a:p>
          <a:p>
            <a:pPr marL="357187" indent="-300037">
              <a:defRPr sz="1800">
                <a:solidFill>
                  <a:srgbClr val="000000"/>
                </a:solidFill>
              </a:defRPr>
            </a:pPr>
            <a:r>
              <a:rPr lang="en-US" sz="3000" dirty="0">
                <a:solidFill>
                  <a:srgbClr val="336600"/>
                </a:solidFill>
              </a:rPr>
              <a:t> </a:t>
            </a:r>
            <a:r>
              <a:rPr lang="en-US" sz="3000" dirty="0">
                <a:solidFill>
                  <a:srgbClr val="333399"/>
                </a:solidFill>
              </a:rPr>
              <a:t>Provenance Document Similarity Features</a:t>
            </a:r>
          </a:p>
          <a:p>
            <a:pPr marL="757237" lvl="1" indent="-300037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336600"/>
                </a:solidFill>
              </a:rPr>
              <a:t>For each system, compute the average cosine similarity between its provenance document and the provenance document of all other systems.</a:t>
            </a:r>
            <a:endParaRPr lang="en-US" sz="2600" dirty="0">
              <a:solidFill>
                <a:srgbClr val="333399"/>
              </a:solidFill>
            </a:endParaRPr>
          </a:p>
          <a:p>
            <a:pPr marL="357187" indent="-300037"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rgbClr val="336600"/>
              </a:solidFill>
            </a:endParaRPr>
          </a:p>
          <a:p>
            <a:pPr marL="757237" lvl="1" indent="-300037">
              <a:defRPr sz="1800">
                <a:solidFill>
                  <a:srgbClr val="000000"/>
                </a:solidFill>
              </a:defRPr>
            </a:pPr>
            <a:endParaRPr lang="en-US" sz="2600" b="1" dirty="0">
              <a:solidFill>
                <a:srgbClr val="333399"/>
              </a:solidFill>
            </a:endParaRPr>
          </a:p>
          <a:p>
            <a:pPr marL="357187" indent="-300037">
              <a:defRPr sz="1800">
                <a:solidFill>
                  <a:srgbClr val="000000"/>
                </a:solidFill>
              </a:defRPr>
            </a:pPr>
            <a:endParaRPr lang="en-US" sz="3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1240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pPr lvl="0"/>
              <a:t>26</a:t>
            </a:fld>
            <a:endParaRPr lang="uk-UA"/>
          </a:p>
        </p:txBody>
      </p:sp>
      <p:sp>
        <p:nvSpPr>
          <p:cNvPr id="3" name="Shape 93"/>
          <p:cNvSpPr txBox="1">
            <a:spLocks/>
          </p:cNvSpPr>
          <p:nvPr/>
        </p:nvSpPr>
        <p:spPr bwMode="auto">
          <a:xfrm>
            <a:off x="667118" y="115448"/>
            <a:ext cx="8031068" cy="1065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2600FF"/>
                </a:solidFill>
              </a:rPr>
              <a:t>KBP 2015 Cold Start Slot Filling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200" dirty="0" err="1">
                <a:solidFill>
                  <a:srgbClr val="2600FF"/>
                </a:solidFill>
              </a:rPr>
              <a:t>Ensembling</a:t>
            </a:r>
            <a:r>
              <a:rPr lang="en-US" sz="4200" dirty="0">
                <a:solidFill>
                  <a:srgbClr val="2600FF"/>
                </a:solidFill>
              </a:rPr>
              <a:t> Track Results</a:t>
            </a:r>
          </a:p>
        </p:txBody>
      </p:sp>
      <p:graphicFrame>
        <p:nvGraphicFramePr>
          <p:cNvPr id="5" name="Table 256"/>
          <p:cNvGraphicFramePr/>
          <p:nvPr>
            <p:extLst>
              <p:ext uri="{D42A27DB-BD31-4B8C-83A1-F6EECF244321}">
                <p14:modId xmlns:p14="http://schemas.microsoft.com/office/powerpoint/2010/main" val="3282808926"/>
              </p:ext>
            </p:extLst>
          </p:nvPr>
        </p:nvGraphicFramePr>
        <p:xfrm>
          <a:off x="331695" y="1766047"/>
          <a:ext cx="8423836" cy="3756660"/>
        </p:xfrm>
        <a:graphic>
          <a:graphicData uri="http://schemas.openxmlformats.org/drawingml/2006/table">
            <a:tbl>
              <a:tblPr firstRow="1" firstCol="1"/>
              <a:tblGrid>
                <a:gridCol w="5081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8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11"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/>
                      </a:pPr>
                      <a:r>
                        <a:rPr sz="2400" b="1" dirty="0">
                          <a:solidFill>
                            <a:srgbClr val="252494"/>
                          </a:solidFill>
                          <a:sym typeface="Times New Roman"/>
                        </a:rPr>
                        <a:t>Approach</a:t>
                      </a: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/>
                      </a:pPr>
                      <a:r>
                        <a:rPr sz="2400" b="1">
                          <a:solidFill>
                            <a:srgbClr val="252494"/>
                          </a:solidFill>
                          <a:sym typeface="Times New Roman"/>
                        </a:rPr>
                        <a:t>Precision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/>
                      </a:pPr>
                      <a:r>
                        <a:rPr sz="2400" b="1" dirty="0">
                          <a:solidFill>
                            <a:srgbClr val="252494"/>
                          </a:solidFill>
                          <a:sym typeface="Times New Roman"/>
                        </a:rPr>
                        <a:t>Recall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/>
                      </a:pPr>
                      <a:r>
                        <a:rPr sz="2400" b="1" dirty="0">
                          <a:solidFill>
                            <a:srgbClr val="252494"/>
                          </a:solidFill>
                          <a:sym typeface="Times New Roman"/>
                        </a:rPr>
                        <a:t>F1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000" b="0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Combined supervised and unsupervised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000" b="0" i="1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en-US" sz="2000" b="0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 new features</a:t>
                      </a:r>
                      <a:endParaRPr lang="en-US" sz="2000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lang="fi-FI" sz="2000" b="0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0.4679</a:t>
                      </a:r>
                      <a:endParaRPr sz="2000" b="0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lang="fi-FI" sz="2000" b="1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0.4314 </a:t>
                      </a:r>
                      <a:endParaRPr sz="2000" b="1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it-IT" sz="2000" b="1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0.4489</a:t>
                      </a:r>
                      <a:endParaRPr lang="it-IT" sz="2000" b="1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000" b="0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Combined supervised and unsupervised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000" b="0" i="1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without </a:t>
                      </a:r>
                      <a:r>
                        <a:rPr lang="en-US" sz="2000" b="0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new features</a:t>
                      </a:r>
                      <a:endParaRPr lang="en-US" sz="2000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b="1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0.4789</a:t>
                      </a:r>
                      <a:endParaRPr lang="en-US" sz="2000" b="1" dirty="0">
                        <a:solidFill>
                          <a:srgbClr val="1B1282"/>
                        </a:solidFill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b="0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0.3588</a:t>
                      </a:r>
                      <a:endParaRPr lang="en-US" sz="2000" dirty="0">
                        <a:solidFill>
                          <a:srgbClr val="1B1282"/>
                        </a:solidFill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000" b="0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0.4103</a:t>
                      </a:r>
                      <a:endParaRPr lang="en-US" sz="2000" b="1" dirty="0">
                        <a:solidFill>
                          <a:srgbClr val="1B1282"/>
                        </a:solidFill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000" dirty="0">
                          <a:solidFill>
                            <a:srgbClr val="252494"/>
                          </a:solidFill>
                          <a:sym typeface="Times New Roman"/>
                        </a:rPr>
                        <a:t>Only supervised </a:t>
                      </a:r>
                      <a:r>
                        <a:rPr lang="en-US" sz="2000" baseline="0" dirty="0">
                          <a:solidFill>
                            <a:srgbClr val="252494"/>
                          </a:solidFill>
                          <a:sym typeface="Times New Roman"/>
                        </a:rPr>
                        <a:t>stacking approach (ACL 2015)</a:t>
                      </a:r>
                      <a:endParaRPr lang="en-US" sz="2000" dirty="0">
                        <a:solidFill>
                          <a:srgbClr val="252494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lang="nb-NO" sz="2000" b="0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0.5084</a:t>
                      </a:r>
                      <a:endParaRPr sz="2000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lang="nb-NO" sz="2000" b="0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0.2855 </a:t>
                      </a:r>
                      <a:endParaRPr sz="2000" b="1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lang="nb-NO" sz="2000" b="0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0.3657</a:t>
                      </a:r>
                      <a:endParaRPr lang="nb-NO" sz="2000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3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000" dirty="0">
                          <a:solidFill>
                            <a:srgbClr val="252494"/>
                          </a:solidFill>
                          <a:sym typeface="Times New Roman"/>
                        </a:rPr>
                        <a:t>Top ranked CSSF 2015 system</a:t>
                      </a: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lang="pl-PL" sz="2000" b="0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0.3989</a:t>
                      </a:r>
                      <a:endParaRPr sz="2000" b="0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lang="pl-PL" sz="2000" b="0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0.3058</a:t>
                      </a:r>
                      <a:endParaRPr sz="2000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lang="nb-NO" sz="2000" b="0" i="0" u="none" strike="noStrike" kern="1200" baseline="0" dirty="0">
                          <a:solidFill>
                            <a:srgbClr val="1B1282"/>
                          </a:solidFill>
                          <a:latin typeface="+mn-lt"/>
                          <a:ea typeface="+mn-ea"/>
                          <a:cs typeface="+mn-cs"/>
                        </a:rPr>
                        <a:t>0.3462</a:t>
                      </a:r>
                      <a:endParaRPr lang="nb-NO" sz="2000" b="0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000" dirty="0">
                          <a:solidFill>
                            <a:srgbClr val="252494"/>
                          </a:solidFill>
                          <a:sym typeface="Times New Roman"/>
                        </a:rPr>
                        <a:t>Constrained optimization on all systems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/>
                      </a:pPr>
                      <a:r>
                        <a:rPr lang="en-US" sz="2000" dirty="0">
                          <a:solidFill>
                            <a:srgbClr val="252494"/>
                          </a:solidFill>
                          <a:sym typeface="Times New Roman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52494"/>
                          </a:solidFill>
                          <a:sym typeface="Times New Roman"/>
                        </a:rPr>
                        <a:t>Weng</a:t>
                      </a:r>
                      <a:r>
                        <a:rPr lang="en-US" sz="2000" baseline="0" dirty="0">
                          <a:solidFill>
                            <a:srgbClr val="252494"/>
                          </a:solidFill>
                          <a:sym typeface="Times New Roman"/>
                        </a:rPr>
                        <a:t> et al.</a:t>
                      </a:r>
                      <a:r>
                        <a:rPr lang="en-US" sz="2000" dirty="0">
                          <a:solidFill>
                            <a:srgbClr val="252494"/>
                          </a:solidFill>
                          <a:sym typeface="Times New Roman"/>
                        </a:rPr>
                        <a:t>, 2013)</a:t>
                      </a: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lang="en-US" sz="2000" b="0" dirty="0">
                          <a:solidFill>
                            <a:srgbClr val="1B1282"/>
                          </a:solidFill>
                          <a:sym typeface="Times New Roman"/>
                        </a:rPr>
                        <a:t>0.1712</a:t>
                      </a:r>
                      <a:endParaRPr sz="2000" b="0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lang="en-US" sz="2000" dirty="0">
                          <a:solidFill>
                            <a:srgbClr val="1B1282"/>
                          </a:solidFill>
                          <a:sym typeface="Times New Roman"/>
                        </a:rPr>
                        <a:t>0.3998</a:t>
                      </a:r>
                      <a:endParaRPr sz="2000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500"/>
                        </a:spcBef>
                        <a:defRPr sz="1800" b="0" i="0"/>
                      </a:pPr>
                      <a:r>
                        <a:rPr lang="en-US" sz="2000" b="0" dirty="0">
                          <a:solidFill>
                            <a:srgbClr val="1B1282"/>
                          </a:solidFill>
                          <a:sym typeface="Times New Roman"/>
                        </a:rPr>
                        <a:t>0.2397</a:t>
                      </a:r>
                      <a:endParaRPr sz="2000" b="0" dirty="0">
                        <a:solidFill>
                          <a:srgbClr val="1B1282"/>
                        </a:solidFill>
                        <a:sym typeface="Times New Roman"/>
                      </a:endParaRPr>
                    </a:p>
                  </a:txBody>
                  <a:tcPr marL="63500" marR="63500" marT="63500" marB="63500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9569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for General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promising approach to building a general Q/A system is to stack a variety of the approaches we have reviewed </a:t>
            </a:r>
          </a:p>
          <a:p>
            <a:pPr lvl="1"/>
            <a:r>
              <a:rPr lang="en-US" dirty="0"/>
              <a:t>Possibly using auxiliary provenance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27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352800"/>
          </a:xfrm>
        </p:spPr>
        <p:txBody>
          <a:bodyPr/>
          <a:lstStyle/>
          <a:p>
            <a:r>
              <a:rPr lang="en-US" dirty="0"/>
              <a:t>There are many diverse types of question-answering scenarios.</a:t>
            </a:r>
          </a:p>
          <a:p>
            <a:r>
              <a:rPr lang="en-US" dirty="0"/>
              <a:t>There are many diverse approaches to each of these Q/A scenarios.</a:t>
            </a:r>
          </a:p>
          <a:p>
            <a:r>
              <a:rPr lang="en-US" dirty="0" err="1"/>
              <a:t>Ensembling</a:t>
            </a:r>
            <a:r>
              <a:rPr lang="en-US" dirty="0"/>
              <a:t> these diverse approaches is a promising approach to building a general purpose Q/A system.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28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Domain Factoid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810000"/>
            <a:ext cx="7620000" cy="2819400"/>
          </a:xfrm>
        </p:spPr>
        <p:txBody>
          <a:bodyPr/>
          <a:lstStyle/>
          <a:p>
            <a:r>
              <a:rPr lang="en-US" dirty="0"/>
              <a:t>NIST TREC Q/A track initiated in 1998.</a:t>
            </a:r>
          </a:p>
          <a:p>
            <a:pPr lvl="1"/>
            <a:r>
              <a:rPr lang="en-US" dirty="0"/>
              <a:t>“</a:t>
            </a:r>
            <a:r>
              <a:rPr lang="en-US" i="1" dirty="0"/>
              <a:t>Which museum in Florence was damaged by a major bomb explosion in 1993?”</a:t>
            </a:r>
          </a:p>
          <a:p>
            <a:r>
              <a:rPr lang="en-US" dirty="0"/>
              <a:t>Combine IR passage retrieval with limited NLP processing (NER, SRL, Question Classification).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3</a:t>
            </a:fld>
            <a:endParaRPr lang="en-US">
              <a:latin typeface="+mn-lt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3352800" y="2743200"/>
            <a:ext cx="2057400" cy="1066800"/>
          </a:xfrm>
          <a:prstGeom prst="rect">
            <a:avLst/>
          </a:prstGeom>
          <a:solidFill>
            <a:srgbClr val="98ED87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8ED87"/>
            </a:extrusionClr>
          </a:sp3d>
        </p:spPr>
        <p:txBody>
          <a:bodyPr wrap="none" anchor="ctr">
            <a:flatTx/>
          </a:bodyPr>
          <a:lstStyle/>
          <a:p>
            <a:r>
              <a:rPr lang="en-US" sz="2400" dirty="0"/>
              <a:t>Q/A</a:t>
            </a:r>
            <a:endParaRPr lang="en-US" sz="2400" i="0" dirty="0"/>
          </a:p>
          <a:p>
            <a:r>
              <a:rPr lang="en-US" sz="2400" i="0" dirty="0"/>
              <a:t>System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52400" y="2819400"/>
            <a:ext cx="3200400" cy="2614613"/>
            <a:chOff x="152400" y="2819400"/>
            <a:chExt cx="3200400" cy="2614613"/>
          </a:xfrm>
        </p:grpSpPr>
        <p:pic>
          <p:nvPicPr>
            <p:cNvPr id="6" name="Picture 7" descr="C:\Program Files\MSOffice\Clipart\Popular\amconfus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400" y="3429000"/>
              <a:ext cx="931863" cy="200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838200" y="2819400"/>
              <a:ext cx="2514600" cy="685800"/>
              <a:chOff x="1152" y="2208"/>
              <a:chExt cx="1344" cy="576"/>
            </a:xfrm>
          </p:grpSpPr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816" cy="576"/>
              </a:xfrm>
              <a:prstGeom prst="wedgeRoundRectCallout">
                <a:avLst>
                  <a:gd name="adj1" fmla="val -43750"/>
                  <a:gd name="adj2" fmla="val 70000"/>
                  <a:gd name="adj3" fmla="val 16667"/>
                </a:avLst>
              </a:prstGeom>
              <a:solidFill>
                <a:srgbClr val="11DB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 i="0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719" cy="291"/>
              </a:xfrm>
              <a:prstGeom prst="rect">
                <a:avLst/>
              </a:prstGeom>
              <a:solidFill>
                <a:srgbClr val="11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400" i="0" dirty="0"/>
                  <a:t>Question </a:t>
                </a:r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2" name="Group 23"/>
          <p:cNvGrpSpPr>
            <a:grpSpLocks/>
          </p:cNvGrpSpPr>
          <p:nvPr/>
        </p:nvGrpSpPr>
        <p:grpSpPr bwMode="auto">
          <a:xfrm>
            <a:off x="3505200" y="1371600"/>
            <a:ext cx="2749550" cy="1371600"/>
            <a:chOff x="2592" y="1248"/>
            <a:chExt cx="1732" cy="864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2592" y="1248"/>
              <a:ext cx="1056" cy="576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400" i="0"/>
                <a:t>Document</a:t>
              </a:r>
            </a:p>
            <a:p>
              <a:r>
                <a:rPr lang="en-US" sz="2400" i="0"/>
                <a:t>corpus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120" y="182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pic>
          <p:nvPicPr>
            <p:cNvPr id="15" name="Picture 15" descr="c:\Program Files\Common Files\Microsoft Shared\Clipart\cagcat50\bs00554_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96" y="1248"/>
              <a:ext cx="628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867400" y="2743200"/>
            <a:ext cx="1752600" cy="914400"/>
          </a:xfrm>
          <a:prstGeom prst="ellipse">
            <a:avLst/>
          </a:prstGeom>
          <a:solidFill>
            <a:srgbClr val="11DBD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400" i="0" dirty="0"/>
              <a:t>Answer</a:t>
            </a:r>
          </a:p>
          <a:p>
            <a:r>
              <a:rPr lang="en-US" sz="2400" dirty="0"/>
              <a:t>String</a:t>
            </a:r>
            <a:endParaRPr lang="en-US" sz="2400" i="0" dirty="0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5562600" y="3200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Factoid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must query a specific fact that is explicitly stated somewhere in the document corpus.</a:t>
            </a:r>
          </a:p>
          <a:p>
            <a:r>
              <a:rPr lang="en-US" dirty="0"/>
              <a:t>Does not allow aggregating or accumulating information across multiple information sources.</a:t>
            </a:r>
          </a:p>
          <a:p>
            <a:r>
              <a:rPr lang="en-US" dirty="0"/>
              <a:t>Does not require “deep compositional” semantics, nor inferential reasoning to generate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4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Semantic Parsers for KB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parsers can be automatically learned from various forms of supervision:</a:t>
            </a:r>
          </a:p>
          <a:p>
            <a:pPr lvl="1"/>
            <a:r>
              <a:rPr lang="en-US" dirty="0"/>
              <a:t>Questions + logical forms</a:t>
            </a:r>
          </a:p>
          <a:p>
            <a:pPr lvl="1"/>
            <a:r>
              <a:rPr lang="en-US" dirty="0"/>
              <a:t>Questions + answers (latent logical form)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5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Structured Query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610600" cy="4687888"/>
          </a:xfrm>
        </p:spPr>
        <p:txBody>
          <a:bodyPr/>
          <a:lstStyle/>
          <a:p>
            <a:r>
              <a:rPr lang="en-US" dirty="0"/>
              <a:t>Freebase queries (limited compositionality)</a:t>
            </a:r>
          </a:p>
          <a:p>
            <a:pPr lvl="1"/>
            <a:r>
              <a:rPr lang="en-US" dirty="0"/>
              <a:t>Free917 (</a:t>
            </a:r>
            <a:r>
              <a:rPr lang="en-US" dirty="0" err="1"/>
              <a:t>Cai</a:t>
            </a:r>
            <a:r>
              <a:rPr lang="en-US" dirty="0"/>
              <a:t> &amp; Yates, 2013)</a:t>
            </a:r>
          </a:p>
          <a:p>
            <a:pPr lvl="2"/>
            <a:r>
              <a:rPr lang="en-US" dirty="0"/>
              <a:t>“How many works did Mozart dedicate to Joseph Haydn?”</a:t>
            </a:r>
          </a:p>
          <a:p>
            <a:pPr lvl="1"/>
            <a:r>
              <a:rPr lang="en-US" dirty="0" err="1"/>
              <a:t>WebQuestions</a:t>
            </a:r>
            <a:r>
              <a:rPr lang="en-US" dirty="0"/>
              <a:t> (</a:t>
            </a:r>
            <a:r>
              <a:rPr lang="en-US" dirty="0" err="1"/>
              <a:t>Berant</a:t>
            </a:r>
            <a:r>
              <a:rPr lang="en-US" dirty="0"/>
              <a:t> et al., 2013)</a:t>
            </a:r>
          </a:p>
          <a:p>
            <a:pPr lvl="2"/>
            <a:r>
              <a:rPr lang="en-US" dirty="0"/>
              <a:t>“What music did Beethoven compose?”</a:t>
            </a:r>
          </a:p>
          <a:p>
            <a:r>
              <a:rPr lang="en-US" dirty="0"/>
              <a:t>Wikipedia table questions (more compositionality, must generalize to new test tables)</a:t>
            </a:r>
          </a:p>
          <a:p>
            <a:pPr lvl="1"/>
            <a:r>
              <a:rPr lang="en-US" dirty="0" err="1"/>
              <a:t>WikiTableQuestions</a:t>
            </a:r>
            <a:r>
              <a:rPr lang="en-US" dirty="0"/>
              <a:t> (</a:t>
            </a:r>
            <a:r>
              <a:rPr lang="en-US" dirty="0" err="1"/>
              <a:t>Pasupat</a:t>
            </a:r>
            <a:r>
              <a:rPr lang="en-US" dirty="0"/>
              <a:t> &amp; Liang, 2015)</a:t>
            </a:r>
          </a:p>
          <a:p>
            <a:pPr lvl="2"/>
            <a:r>
              <a:rPr lang="en-US" dirty="0"/>
              <a:t>“How many runners took 2 minutes at the most to run 1500 meters?”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6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</a:t>
            </a:r>
            <a:br>
              <a:rPr lang="en-US" dirty="0"/>
            </a:br>
            <a:r>
              <a:rPr lang="en-US" dirty="0"/>
              <a:t>Traditional Semantic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fixed, predetermined semantic ontology of types and relations.</a:t>
            </a:r>
          </a:p>
          <a:p>
            <a:r>
              <a:rPr lang="en-US" dirty="0"/>
              <a:t>Requires pre-assembled database or knowledge base/graph.</a:t>
            </a:r>
          </a:p>
          <a:p>
            <a:r>
              <a:rPr lang="en-US" dirty="0"/>
              <a:t>Not easily generalized to open-domain Q/A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7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 for AKBC </a:t>
            </a:r>
            <a:br>
              <a:rPr lang="en-US" dirty="0"/>
            </a:br>
            <a:r>
              <a:rPr lang="en-US" sz="3200" dirty="0"/>
              <a:t>(Automated Knowledge Base Construction)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8</a:t>
            </a:fld>
            <a:endParaRPr lang="en-US">
              <a:latin typeface="+mn-lt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733800" y="5257800"/>
            <a:ext cx="2057400" cy="1066800"/>
          </a:xfrm>
          <a:prstGeom prst="rect">
            <a:avLst/>
          </a:prstGeom>
          <a:solidFill>
            <a:srgbClr val="98ED87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8ED87"/>
            </a:extrusionClr>
          </a:sp3d>
        </p:spPr>
        <p:txBody>
          <a:bodyPr wrap="none" anchor="ctr">
            <a:flatTx/>
          </a:bodyPr>
          <a:lstStyle/>
          <a:p>
            <a:r>
              <a:rPr lang="en-US" sz="2400" dirty="0"/>
              <a:t>Q/A</a:t>
            </a:r>
          </a:p>
          <a:p>
            <a:r>
              <a:rPr lang="en-US" sz="2400" i="0" dirty="0"/>
              <a:t>System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962400" y="1371600"/>
            <a:ext cx="2749550" cy="914400"/>
            <a:chOff x="3962400" y="1371600"/>
            <a:chExt cx="2749550" cy="914400"/>
          </a:xfrm>
        </p:grpSpPr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3962400" y="1371600"/>
              <a:ext cx="1676400" cy="914400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400" i="0"/>
                <a:t>Document</a:t>
              </a:r>
            </a:p>
            <a:p>
              <a:r>
                <a:rPr lang="en-US" sz="2400" i="0"/>
                <a:t>corpus</a:t>
              </a:r>
            </a:p>
          </p:txBody>
        </p:sp>
        <p:pic>
          <p:nvPicPr>
            <p:cNvPr id="15" name="Picture 15" descr="c:\Program Files\Common Files\Microsoft Shared\Clipart\cagcat50\bs00554_.wmf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0" y="1371600"/>
              <a:ext cx="996950" cy="869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 17"/>
          <p:cNvGrpSpPr/>
          <p:nvPr/>
        </p:nvGrpSpPr>
        <p:grpSpPr>
          <a:xfrm>
            <a:off x="5867400" y="5257800"/>
            <a:ext cx="2057400" cy="914400"/>
            <a:chOff x="5562600" y="2743200"/>
            <a:chExt cx="2057400" cy="914400"/>
          </a:xfrm>
        </p:grpSpPr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5867400" y="2743200"/>
              <a:ext cx="1752600" cy="914400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400" i="0" dirty="0"/>
                <a:t>Answer</a:t>
              </a:r>
            </a:p>
            <a:p>
              <a:r>
                <a:rPr lang="en-US" sz="2400" dirty="0"/>
                <a:t>String</a:t>
              </a:r>
              <a:endParaRPr lang="en-US" sz="2400" i="0" dirty="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5562600" y="32004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10000" y="2286000"/>
            <a:ext cx="1905000" cy="1447800"/>
            <a:chOff x="3810000" y="2286000"/>
            <a:chExt cx="1905000" cy="1447800"/>
          </a:xfrm>
        </p:grpSpPr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800600" y="2286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3810000" y="2895600"/>
              <a:ext cx="1905000" cy="838200"/>
            </a:xfrm>
            <a:prstGeom prst="rect">
              <a:avLst/>
            </a:prstGeom>
            <a:solidFill>
              <a:srgbClr val="98ED87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8ED87"/>
              </a:extrusionClr>
            </a:sp3d>
          </p:spPr>
          <p:txBody>
            <a:bodyPr wrap="none" anchor="ctr">
              <a:flatTx/>
            </a:bodyPr>
            <a:lstStyle/>
            <a:p>
              <a:r>
                <a:rPr lang="en-US" sz="2400" dirty="0"/>
                <a:t>IE </a:t>
              </a:r>
              <a:r>
                <a:rPr lang="en-US" sz="2400" i="0" dirty="0"/>
                <a:t>System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10000" y="3733800"/>
            <a:ext cx="1752600" cy="990600"/>
            <a:chOff x="3810000" y="3733800"/>
            <a:chExt cx="1752600" cy="990600"/>
          </a:xfrm>
        </p:grpSpPr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3810000" y="4038600"/>
              <a:ext cx="1752600" cy="685800"/>
            </a:xfrm>
            <a:prstGeom prst="ellipse">
              <a:avLst/>
            </a:prstGeom>
            <a:solidFill>
              <a:srgbClr val="11DBD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400" i="0" dirty="0"/>
                <a:t>KB</a:t>
              </a:r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4724400" y="3733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28600" y="4724400"/>
            <a:ext cx="4495800" cy="2005013"/>
            <a:chOff x="228600" y="4724400"/>
            <a:chExt cx="4495800" cy="2005013"/>
          </a:xfrm>
        </p:grpSpPr>
        <p:pic>
          <p:nvPicPr>
            <p:cNvPr id="7" name="Picture 7" descr="C:\Program Files\MSOffice\Clipart\Popular\amconfus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4724400"/>
              <a:ext cx="931863" cy="2005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219200" y="5105400"/>
              <a:ext cx="2514600" cy="685800"/>
              <a:chOff x="1152" y="2208"/>
              <a:chExt cx="1344" cy="576"/>
            </a:xfrm>
          </p:grpSpPr>
          <p:sp>
            <p:nvSpPr>
              <p:cNvPr id="9" name="AutoShape 8"/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816" cy="576"/>
              </a:xfrm>
              <a:prstGeom prst="wedgeRoundRectCallout">
                <a:avLst>
                  <a:gd name="adj1" fmla="val -43750"/>
                  <a:gd name="adj2" fmla="val 70000"/>
                  <a:gd name="adj3" fmla="val 16667"/>
                </a:avLst>
              </a:prstGeom>
              <a:solidFill>
                <a:srgbClr val="11DB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2400" i="0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719" cy="291"/>
              </a:xfrm>
              <a:prstGeom prst="rect">
                <a:avLst/>
              </a:prstGeom>
              <a:solidFill>
                <a:srgbClr val="11DBD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2400" i="0" dirty="0"/>
                  <a:t>Question </a:t>
                </a:r>
              </a:p>
            </p:txBody>
          </p:sp>
          <p:sp>
            <p:nvSpPr>
              <p:cNvPr id="11" name="Line 13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4724400" y="4724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AKBC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KB may contain uncertainty and errors due to imperfect extraction.</a:t>
            </a:r>
          </a:p>
          <a:p>
            <a:r>
              <a:rPr lang="en-US" dirty="0"/>
              <a:t>Can create ontology automatically using </a:t>
            </a:r>
            <a:r>
              <a:rPr lang="en-US" i="1" dirty="0"/>
              <a:t>Unsupervised Semantic Parsing </a:t>
            </a:r>
            <a:r>
              <a:rPr lang="en-US" dirty="0"/>
              <a:t>(USP)</a:t>
            </a:r>
          </a:p>
          <a:p>
            <a:pPr lvl="1"/>
            <a:r>
              <a:rPr lang="en-US" dirty="0"/>
              <a:t>Use relational clustering of words and phrases to automatically induce a “latent” set of semantic predicates for types and relations from dependency-parsed text </a:t>
            </a:r>
            <a:r>
              <a:rPr lang="en-US" sz="2400" dirty="0">
                <a:solidFill>
                  <a:srgbClr val="006600"/>
                </a:solidFill>
              </a:rPr>
              <a:t>(</a:t>
            </a:r>
            <a:r>
              <a:rPr lang="en-US" sz="2400" dirty="0" err="1">
                <a:solidFill>
                  <a:srgbClr val="006600"/>
                </a:solidFill>
              </a:rPr>
              <a:t>Poon</a:t>
            </a:r>
            <a:r>
              <a:rPr lang="en-US" sz="2400" dirty="0">
                <a:solidFill>
                  <a:srgbClr val="006600"/>
                </a:solidFill>
              </a:rPr>
              <a:t> &amp; </a:t>
            </a:r>
            <a:r>
              <a:rPr lang="en-US" sz="2400" dirty="0" err="1">
                <a:solidFill>
                  <a:srgbClr val="006600"/>
                </a:solidFill>
              </a:rPr>
              <a:t>Domingos</a:t>
            </a:r>
            <a:r>
              <a:rPr lang="en-US" sz="2400" dirty="0">
                <a:solidFill>
                  <a:srgbClr val="006600"/>
                </a:solidFill>
              </a:rPr>
              <a:t>, 2008; </a:t>
            </a:r>
            <a:r>
              <a:rPr lang="en-US" sz="2400" dirty="0" err="1">
                <a:solidFill>
                  <a:srgbClr val="006600"/>
                </a:solidFill>
              </a:rPr>
              <a:t>Titov</a:t>
            </a:r>
            <a:r>
              <a:rPr lang="en-US" sz="2400" dirty="0">
                <a:solidFill>
                  <a:srgbClr val="006600"/>
                </a:solidFill>
              </a:rPr>
              <a:t> &amp; </a:t>
            </a:r>
            <a:r>
              <a:rPr lang="en-US" sz="2400" dirty="0" err="1">
                <a:solidFill>
                  <a:srgbClr val="006600"/>
                </a:solidFill>
              </a:rPr>
              <a:t>Klementiev</a:t>
            </a:r>
            <a:r>
              <a:rPr lang="en-US" sz="2400" dirty="0">
                <a:solidFill>
                  <a:srgbClr val="006600"/>
                </a:solidFill>
              </a:rPr>
              <a:t>, 2011; Lewis &amp; </a:t>
            </a:r>
            <a:r>
              <a:rPr lang="en-US" sz="2400" dirty="0" err="1">
                <a:solidFill>
                  <a:srgbClr val="006600"/>
                </a:solidFill>
              </a:rPr>
              <a:t>Steedman</a:t>
            </a:r>
            <a:r>
              <a:rPr lang="en-US" sz="2400" dirty="0">
                <a:solidFill>
                  <a:srgbClr val="006600"/>
                </a:solidFill>
              </a:rPr>
              <a:t>, 2013)</a:t>
            </a:r>
            <a:r>
              <a:rPr lang="en-US" sz="2400" dirty="0"/>
              <a:t>.</a:t>
            </a:r>
            <a:endParaRPr lang="en-US" sz="2400" dirty="0">
              <a:solidFill>
                <a:srgbClr val="0066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07B0A0-3952-48D0-A831-2CBA31B04643}" type="slidenum">
              <a:rPr lang="en-US" smtClean="0"/>
              <a:pPr/>
              <a:t>9</a:t>
            </a:fld>
            <a:endParaRPr lang="en-US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11376</TotalTime>
  <Words>1163</Words>
  <Application>Microsoft Office PowerPoint</Application>
  <PresentationFormat>On-screen Show (4:3)</PresentationFormat>
  <Paragraphs>206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Courier</vt:lpstr>
      <vt:lpstr>Helvetica</vt:lpstr>
      <vt:lpstr>Times New Roman</vt:lpstr>
      <vt:lpstr>models</vt:lpstr>
      <vt:lpstr>Ensembling Diverse Approaches to Question Answering</vt:lpstr>
      <vt:lpstr>Diverse Types of Q/A</vt:lpstr>
      <vt:lpstr>Open Domain Factoid Q/A</vt:lpstr>
      <vt:lpstr>Limitations of Factoid Q/A</vt:lpstr>
      <vt:lpstr>Learning Semantic Parsers for KB Q/A</vt:lpstr>
      <vt:lpstr>Recent Structured Query Datasets</vt:lpstr>
      <vt:lpstr>Limitations of  Traditional Semantic Parsing</vt:lpstr>
      <vt:lpstr>Q/A for AKBC  (Automated Knowledge Base Construction)</vt:lpstr>
      <vt:lpstr>Issues with AKBC Q/A</vt:lpstr>
      <vt:lpstr>Reading Comprehension Q/A</vt:lpstr>
      <vt:lpstr>Sample Reading Comprehension Test</vt:lpstr>
      <vt:lpstr>Large Scale  Reading Comprehension Data</vt:lpstr>
      <vt:lpstr>Sample DeepMind Reading Comprehension Test</vt:lpstr>
      <vt:lpstr>Deep LSTM Reader</vt:lpstr>
      <vt:lpstr>Visual Question Answering (VQA)</vt:lpstr>
      <vt:lpstr>VQA Examples</vt:lpstr>
      <vt:lpstr>LSTM System for VQA</vt:lpstr>
      <vt:lpstr>Hybrid RNN/Semantic-Parsing for Q/A</vt:lpstr>
      <vt:lpstr>Compositional Neural Nets for Q/A  (Andreas et al., 2016)</vt:lpstr>
      <vt:lpstr>Ensembling for Q/A</vt:lpstr>
      <vt:lpstr>Stacking in IBM Watson</vt:lpstr>
      <vt:lpstr>PowerPoint Presentation</vt:lpstr>
      <vt:lpstr>PowerPoint Presentation</vt:lpstr>
      <vt:lpstr>Combining Supervised and Unsupervised Methods using Stacking</vt:lpstr>
      <vt:lpstr>PowerPoint Presentation</vt:lpstr>
      <vt:lpstr>PowerPoint Presentation</vt:lpstr>
      <vt:lpstr>Stacking for General Q/A</vt:lpstr>
      <vt:lpstr>Conclusions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Raymond Mooney</cp:lastModifiedBy>
  <cp:revision>189</cp:revision>
  <cp:lastPrinted>1601-01-01T00:00:00Z</cp:lastPrinted>
  <dcterms:created xsi:type="dcterms:W3CDTF">2001-05-20T22:11:52Z</dcterms:created>
  <dcterms:modified xsi:type="dcterms:W3CDTF">2017-04-26T01:59:18Z</dcterms:modified>
</cp:coreProperties>
</file>