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Radley" charset="1" panose="00000500000000000000"/>
      <p:regular r:id="rId22"/>
    </p:embeddedFont>
    <p:embeddedFont>
      <p:font typeface="Raleway" charset="1" panose="020B0503030101060003"/>
      <p:regular r:id="rId23"/>
    </p:embeddedFont>
    <p:embeddedFont>
      <p:font typeface="Prata" charset="1" panose="00000500000000000000"/>
      <p:regular r:id="rId24"/>
    </p:embeddedFont>
    <p:embeddedFont>
      <p:font typeface="Raleway Bold" charset="1" panose="020B080303010106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695700"/>
            <a:ext cx="15203796" cy="3124200"/>
          </a:xfrm>
          <a:prstGeom prst="rect">
            <a:avLst/>
          </a:prstGeom>
        </p:spPr>
        <p:txBody>
          <a:bodyPr anchor="t" rtlCol="false" tIns="0" lIns="0" bIns="0" rIns="0">
            <a:spAutoFit/>
          </a:bodyPr>
          <a:lstStyle/>
          <a:p>
            <a:pPr algn="l">
              <a:lnSpc>
                <a:spcPts val="12000"/>
              </a:lnSpc>
            </a:pPr>
            <a:r>
              <a:rPr lang="en-US" sz="12000">
                <a:solidFill>
                  <a:srgbClr val="804F3B"/>
                </a:solidFill>
                <a:latin typeface="Radley"/>
                <a:ea typeface="Radley"/>
                <a:cs typeface="Radley"/>
                <a:sym typeface="Radley"/>
              </a:rPr>
              <a:t>PROJECT PORTFOLIO</a:t>
            </a:r>
          </a:p>
        </p:txBody>
      </p:sp>
      <p:sp>
        <p:nvSpPr>
          <p:cNvPr name="TextBox 3" id="3"/>
          <p:cNvSpPr txBox="true"/>
          <p:nvPr/>
        </p:nvSpPr>
        <p:spPr>
          <a:xfrm rot="0">
            <a:off x="10287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Faruq Abdurrahman Fachrudin</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For all purpose </a:t>
            </a:r>
          </a:p>
        </p:txBody>
      </p:sp>
      <p:sp>
        <p:nvSpPr>
          <p:cNvPr name="TextBox 7" id="7"/>
          <p:cNvSpPr txBox="true"/>
          <p:nvPr/>
        </p:nvSpPr>
        <p:spPr>
          <a:xfrm rot="5400000">
            <a:off x="16399230" y="8400284"/>
            <a:ext cx="2277949" cy="316230"/>
          </a:xfrm>
          <a:prstGeom prst="rect">
            <a:avLst/>
          </a:prstGeom>
        </p:spPr>
        <p:txBody>
          <a:bodyPr anchor="t" rtlCol="false" tIns="0" lIns="0" bIns="0" rIns="0">
            <a:spAutoFit/>
          </a:bodyPr>
          <a:lstStyle/>
          <a:p>
            <a:pPr algn="r">
              <a:lnSpc>
                <a:spcPts val="2520"/>
              </a:lnSpc>
            </a:pPr>
            <a:r>
              <a:rPr lang="en-US" sz="1800">
                <a:solidFill>
                  <a:srgbClr val="804F3B"/>
                </a:solidFill>
                <a:latin typeface="Raleway"/>
                <a:ea typeface="Raleway"/>
                <a:cs typeface="Raleway"/>
                <a:sym typeface="Raleway"/>
              </a:rPr>
              <a:t>For Presenration</a:t>
            </a:r>
          </a:p>
        </p:txBody>
      </p:sp>
      <p:sp>
        <p:nvSpPr>
          <p:cNvPr name="TextBox 8" id="8"/>
          <p:cNvSpPr txBox="true"/>
          <p:nvPr/>
        </p:nvSpPr>
        <p:spPr>
          <a:xfrm rot="0">
            <a:off x="91440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2024 Sep 25</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Conclusion &amp; Recommendation</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9</a:t>
            </a:r>
          </a:p>
        </p:txBody>
      </p:sp>
      <p:sp>
        <p:nvSpPr>
          <p:cNvPr name="TextBox 6" id="6"/>
          <p:cNvSpPr txBox="true"/>
          <p:nvPr/>
        </p:nvSpPr>
        <p:spPr>
          <a:xfrm rot="0">
            <a:off x="1028700" y="2040255"/>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Conclusion</a:t>
            </a:r>
          </a:p>
        </p:txBody>
      </p:sp>
      <p:sp>
        <p:nvSpPr>
          <p:cNvPr name="TextBox 7" id="7"/>
          <p:cNvSpPr txBox="true"/>
          <p:nvPr/>
        </p:nvSpPr>
        <p:spPr>
          <a:xfrm rot="0">
            <a:off x="1028700" y="2567940"/>
            <a:ext cx="6326776" cy="372427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This project successfully established an efficient automated ETL pipeline, enabling data extraction and loading from MySQL to PostgreSQL, along with sending up-to-date reports to stakeholders. Challenges faced, such as connection management, were addressed using Apache Airflow and Parquet format for storage efficiency.</a:t>
            </a:r>
          </a:p>
        </p:txBody>
      </p:sp>
      <p:sp>
        <p:nvSpPr>
          <p:cNvPr name="TextBox 8" id="8"/>
          <p:cNvSpPr txBox="true"/>
          <p:nvPr/>
        </p:nvSpPr>
        <p:spPr>
          <a:xfrm rot="0">
            <a:off x="9144000" y="4852478"/>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Recommendation</a:t>
            </a:r>
          </a:p>
        </p:txBody>
      </p:sp>
      <p:sp>
        <p:nvSpPr>
          <p:cNvPr name="TextBox 9" id="9"/>
          <p:cNvSpPr txBox="true"/>
          <p:nvPr/>
        </p:nvSpPr>
        <p:spPr>
          <a:xfrm rot="0">
            <a:off x="9144000" y="5380163"/>
            <a:ext cx="6326776" cy="185737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It is recommended to add monitoring features for real-time performance tracking and optimize the process to handle larger data volumes in the future.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994228" y="2372577"/>
            <a:ext cx="16265072" cy="5530125"/>
          </a:xfrm>
          <a:custGeom>
            <a:avLst/>
            <a:gdLst/>
            <a:ahLst/>
            <a:cxnLst/>
            <a:rect r="r" b="b" t="t" l="l"/>
            <a:pathLst>
              <a:path h="5530125" w="16265072">
                <a:moveTo>
                  <a:pt x="0" y="0"/>
                </a:moveTo>
                <a:lnTo>
                  <a:pt x="16265072" y="0"/>
                </a:lnTo>
                <a:lnTo>
                  <a:pt x="16265072" y="5530125"/>
                </a:lnTo>
                <a:lnTo>
                  <a:pt x="0" y="5530125"/>
                </a:lnTo>
                <a:lnTo>
                  <a:pt x="0" y="0"/>
                </a:lnTo>
                <a:close/>
              </a:path>
            </a:pathLst>
          </a:custGeom>
          <a:blipFill>
            <a:blip r:embed="rId2"/>
            <a:stretch>
              <a:fillRect l="0" t="0" r="0" b="0"/>
            </a:stretch>
          </a:blipFill>
        </p:spPr>
      </p:sp>
      <p:sp>
        <p:nvSpPr>
          <p:cNvPr name="TextBox 3" id="3"/>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Documentation</a:t>
            </a:r>
          </a:p>
        </p:txBody>
      </p:sp>
      <p:sp>
        <p:nvSpPr>
          <p:cNvPr name="TextBox 4" id="4"/>
          <p:cNvSpPr txBox="true"/>
          <p:nvPr/>
        </p:nvSpPr>
        <p:spPr>
          <a:xfrm rot="0">
            <a:off x="1028700" y="1881722"/>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Airflow</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3664822" y="3791466"/>
            <a:ext cx="7391812" cy="6356958"/>
          </a:xfrm>
          <a:custGeom>
            <a:avLst/>
            <a:gdLst/>
            <a:ahLst/>
            <a:cxnLst/>
            <a:rect r="r" b="b" t="t" l="l"/>
            <a:pathLst>
              <a:path h="6356958" w="7391812">
                <a:moveTo>
                  <a:pt x="0" y="0"/>
                </a:moveTo>
                <a:lnTo>
                  <a:pt x="7391812" y="0"/>
                </a:lnTo>
                <a:lnTo>
                  <a:pt x="7391812" y="6356958"/>
                </a:lnTo>
                <a:lnTo>
                  <a:pt x="0" y="6356958"/>
                </a:lnTo>
                <a:lnTo>
                  <a:pt x="0" y="0"/>
                </a:lnTo>
                <a:close/>
              </a:path>
            </a:pathLst>
          </a:custGeom>
          <a:blipFill>
            <a:blip r:embed="rId2"/>
            <a:stretch>
              <a:fillRect l="0" t="0" r="0" b="0"/>
            </a:stretch>
          </a:blipFill>
        </p:spPr>
      </p:sp>
      <p:sp>
        <p:nvSpPr>
          <p:cNvPr name="Freeform 3" id="3"/>
          <p:cNvSpPr/>
          <p:nvPr/>
        </p:nvSpPr>
        <p:spPr>
          <a:xfrm flipH="false" flipV="false" rot="0">
            <a:off x="11199221" y="3791466"/>
            <a:ext cx="5292168" cy="6356958"/>
          </a:xfrm>
          <a:custGeom>
            <a:avLst/>
            <a:gdLst/>
            <a:ahLst/>
            <a:cxnLst/>
            <a:rect r="r" b="b" t="t" l="l"/>
            <a:pathLst>
              <a:path h="6356958" w="5292168">
                <a:moveTo>
                  <a:pt x="0" y="0"/>
                </a:moveTo>
                <a:lnTo>
                  <a:pt x="5292168" y="0"/>
                </a:lnTo>
                <a:lnTo>
                  <a:pt x="5292168" y="6356958"/>
                </a:lnTo>
                <a:lnTo>
                  <a:pt x="0" y="6356958"/>
                </a:lnTo>
                <a:lnTo>
                  <a:pt x="0" y="0"/>
                </a:lnTo>
                <a:close/>
              </a:path>
            </a:pathLst>
          </a:custGeom>
          <a:blipFill>
            <a:blip r:embed="rId3"/>
            <a:stretch>
              <a:fillRect l="0" t="0" r="0" b="0"/>
            </a:stretch>
          </a:blipFill>
        </p:spPr>
      </p:sp>
      <p:sp>
        <p:nvSpPr>
          <p:cNvPr name="TextBox 4" id="4"/>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Documentation</a:t>
            </a:r>
          </a:p>
        </p:txBody>
      </p:sp>
      <p:sp>
        <p:nvSpPr>
          <p:cNvPr name="TextBox 5" id="5"/>
          <p:cNvSpPr txBox="true"/>
          <p:nvPr/>
        </p:nvSpPr>
        <p:spPr>
          <a:xfrm rot="0">
            <a:off x="1028700" y="1687204"/>
            <a:ext cx="16230600" cy="185737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There are three DAGs: </a:t>
            </a:r>
            <a:r>
              <a:rPr lang="en-US" b="true" sz="2499">
                <a:solidFill>
                  <a:srgbClr val="804F3B"/>
                </a:solidFill>
                <a:latin typeface="Raleway Bold"/>
                <a:ea typeface="Raleway Bold"/>
                <a:cs typeface="Raleway Bold"/>
                <a:sym typeface="Raleway Bold"/>
              </a:rPr>
              <a:t>final_etl_dag</a:t>
            </a:r>
            <a:r>
              <a:rPr lang="en-US" sz="2499">
                <a:solidFill>
                  <a:srgbClr val="804F3B"/>
                </a:solidFill>
                <a:latin typeface="Raleway"/>
                <a:ea typeface="Raleway"/>
                <a:cs typeface="Raleway"/>
                <a:sym typeface="Raleway"/>
              </a:rPr>
              <a:t>, </a:t>
            </a:r>
            <a:r>
              <a:rPr lang="en-US" b="true" sz="2499">
                <a:solidFill>
                  <a:srgbClr val="804F3B"/>
                </a:solidFill>
                <a:latin typeface="Raleway Bold"/>
                <a:ea typeface="Raleway Bold"/>
                <a:cs typeface="Raleway Bold"/>
                <a:sym typeface="Raleway Bold"/>
              </a:rPr>
              <a:t>final_aggregation_dag</a:t>
            </a:r>
            <a:r>
              <a:rPr lang="en-US" sz="2499">
                <a:solidFill>
                  <a:srgbClr val="804F3B"/>
                </a:solidFill>
                <a:latin typeface="Raleway"/>
                <a:ea typeface="Raleway"/>
                <a:cs typeface="Raleway"/>
                <a:sym typeface="Raleway"/>
              </a:rPr>
              <a:t>, and </a:t>
            </a:r>
            <a:r>
              <a:rPr lang="en-US" b="true" sz="2499">
                <a:solidFill>
                  <a:srgbClr val="804F3B"/>
                </a:solidFill>
                <a:latin typeface="Raleway Bold"/>
                <a:ea typeface="Raleway Bold"/>
                <a:cs typeface="Raleway Bold"/>
                <a:sym typeface="Raleway Bold"/>
              </a:rPr>
              <a:t>final_report_dag</a:t>
            </a:r>
            <a:r>
              <a:rPr lang="en-US" sz="2499">
                <a:solidFill>
                  <a:srgbClr val="804F3B"/>
                </a:solidFill>
                <a:latin typeface="Raleway"/>
                <a:ea typeface="Raleway"/>
                <a:cs typeface="Raleway"/>
                <a:sym typeface="Raleway"/>
              </a:rPr>
              <a:t>. The final_etl_dag is responsible for the extraction, transformation, and loading (ETL) of data. Next, the final_aggregation_dag is designed to aggregate the processed data. Finally, the final_report_dag compiles and sends reports based on the analyzed data.</a:t>
            </a:r>
          </a:p>
        </p:txBody>
      </p:sp>
      <p:sp>
        <p:nvSpPr>
          <p:cNvPr name="TextBox 6" id="6"/>
          <p:cNvSpPr txBox="true"/>
          <p:nvPr/>
        </p:nvSpPr>
        <p:spPr>
          <a:xfrm rot="0">
            <a:off x="1028700" y="6375078"/>
            <a:ext cx="2733372"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final_etl_dag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57673"/>
            <a:ext cx="6833951" cy="6227438"/>
          </a:xfrm>
          <a:custGeom>
            <a:avLst/>
            <a:gdLst/>
            <a:ahLst/>
            <a:cxnLst/>
            <a:rect r="r" b="b" t="t" l="l"/>
            <a:pathLst>
              <a:path h="6227438" w="6833951">
                <a:moveTo>
                  <a:pt x="0" y="0"/>
                </a:moveTo>
                <a:lnTo>
                  <a:pt x="6833951" y="0"/>
                </a:lnTo>
                <a:lnTo>
                  <a:pt x="6833951" y="6227438"/>
                </a:lnTo>
                <a:lnTo>
                  <a:pt x="0" y="6227438"/>
                </a:lnTo>
                <a:lnTo>
                  <a:pt x="0" y="0"/>
                </a:lnTo>
                <a:close/>
              </a:path>
            </a:pathLst>
          </a:custGeom>
          <a:blipFill>
            <a:blip r:embed="rId2"/>
            <a:stretch>
              <a:fillRect l="0" t="0" r="0" b="0"/>
            </a:stretch>
          </a:blipFill>
        </p:spPr>
      </p:sp>
      <p:sp>
        <p:nvSpPr>
          <p:cNvPr name="Freeform 3" id="3"/>
          <p:cNvSpPr/>
          <p:nvPr/>
        </p:nvSpPr>
        <p:spPr>
          <a:xfrm flipH="false" flipV="false" rot="0">
            <a:off x="8114405" y="2857673"/>
            <a:ext cx="9312057" cy="6227438"/>
          </a:xfrm>
          <a:custGeom>
            <a:avLst/>
            <a:gdLst/>
            <a:ahLst/>
            <a:cxnLst/>
            <a:rect r="r" b="b" t="t" l="l"/>
            <a:pathLst>
              <a:path h="6227438" w="9312057">
                <a:moveTo>
                  <a:pt x="0" y="0"/>
                </a:moveTo>
                <a:lnTo>
                  <a:pt x="9312056" y="0"/>
                </a:lnTo>
                <a:lnTo>
                  <a:pt x="9312056" y="6227438"/>
                </a:lnTo>
                <a:lnTo>
                  <a:pt x="0" y="6227438"/>
                </a:lnTo>
                <a:lnTo>
                  <a:pt x="0" y="0"/>
                </a:lnTo>
                <a:close/>
              </a:path>
            </a:pathLst>
          </a:custGeom>
          <a:blipFill>
            <a:blip r:embed="rId3"/>
            <a:stretch>
              <a:fillRect l="0" t="0" r="0" b="0"/>
            </a:stretch>
          </a:blipFill>
        </p:spPr>
      </p:sp>
      <p:sp>
        <p:nvSpPr>
          <p:cNvPr name="TextBox 4" id="4"/>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Documentation</a:t>
            </a:r>
          </a:p>
        </p:txBody>
      </p:sp>
      <p:sp>
        <p:nvSpPr>
          <p:cNvPr name="TextBox 5" id="5"/>
          <p:cNvSpPr txBox="true"/>
          <p:nvPr/>
        </p:nvSpPr>
        <p:spPr>
          <a:xfrm rot="0">
            <a:off x="1028700" y="1751016"/>
            <a:ext cx="3948788"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final_aggregation_dag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41871"/>
            <a:ext cx="8115300" cy="7679103"/>
          </a:xfrm>
          <a:custGeom>
            <a:avLst/>
            <a:gdLst/>
            <a:ahLst/>
            <a:cxnLst/>
            <a:rect r="r" b="b" t="t" l="l"/>
            <a:pathLst>
              <a:path h="7679103" w="8115300">
                <a:moveTo>
                  <a:pt x="0" y="0"/>
                </a:moveTo>
                <a:lnTo>
                  <a:pt x="8115300" y="0"/>
                </a:lnTo>
                <a:lnTo>
                  <a:pt x="8115300" y="7679103"/>
                </a:lnTo>
                <a:lnTo>
                  <a:pt x="0" y="7679103"/>
                </a:lnTo>
                <a:lnTo>
                  <a:pt x="0" y="0"/>
                </a:lnTo>
                <a:close/>
              </a:path>
            </a:pathLst>
          </a:custGeom>
          <a:blipFill>
            <a:blip r:embed="rId2"/>
            <a:stretch>
              <a:fillRect l="0" t="0" r="0" b="0"/>
            </a:stretch>
          </a:blipFill>
        </p:spPr>
      </p:sp>
      <p:sp>
        <p:nvSpPr>
          <p:cNvPr name="Freeform 3" id="3"/>
          <p:cNvSpPr/>
          <p:nvPr/>
        </p:nvSpPr>
        <p:spPr>
          <a:xfrm flipH="false" flipV="false" rot="0">
            <a:off x="9369072" y="3110911"/>
            <a:ext cx="8110612" cy="5941023"/>
          </a:xfrm>
          <a:custGeom>
            <a:avLst/>
            <a:gdLst/>
            <a:ahLst/>
            <a:cxnLst/>
            <a:rect r="r" b="b" t="t" l="l"/>
            <a:pathLst>
              <a:path h="5941023" w="8110612">
                <a:moveTo>
                  <a:pt x="0" y="0"/>
                </a:moveTo>
                <a:lnTo>
                  <a:pt x="8110612" y="0"/>
                </a:lnTo>
                <a:lnTo>
                  <a:pt x="8110612" y="5941023"/>
                </a:lnTo>
                <a:lnTo>
                  <a:pt x="0" y="5941023"/>
                </a:lnTo>
                <a:lnTo>
                  <a:pt x="0" y="0"/>
                </a:lnTo>
                <a:close/>
              </a:path>
            </a:pathLst>
          </a:custGeom>
          <a:blipFill>
            <a:blip r:embed="rId3"/>
            <a:stretch>
              <a:fillRect l="0" t="0" r="0" b="0"/>
            </a:stretch>
          </a:blipFill>
        </p:spPr>
      </p:sp>
      <p:sp>
        <p:nvSpPr>
          <p:cNvPr name="TextBox 4" id="4"/>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Documentation</a:t>
            </a:r>
          </a:p>
        </p:txBody>
      </p:sp>
      <p:sp>
        <p:nvSpPr>
          <p:cNvPr name="TextBox 5" id="5"/>
          <p:cNvSpPr txBox="true"/>
          <p:nvPr/>
        </p:nvSpPr>
        <p:spPr>
          <a:xfrm rot="0">
            <a:off x="1028700" y="1751016"/>
            <a:ext cx="3948788"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final_report_dag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2772935" y="2029781"/>
            <a:ext cx="11301259" cy="5678883"/>
          </a:xfrm>
          <a:custGeom>
            <a:avLst/>
            <a:gdLst/>
            <a:ahLst/>
            <a:cxnLst/>
            <a:rect r="r" b="b" t="t" l="l"/>
            <a:pathLst>
              <a:path h="5678883" w="11301259">
                <a:moveTo>
                  <a:pt x="0" y="0"/>
                </a:moveTo>
                <a:lnTo>
                  <a:pt x="11301259" y="0"/>
                </a:lnTo>
                <a:lnTo>
                  <a:pt x="11301259" y="5678883"/>
                </a:lnTo>
                <a:lnTo>
                  <a:pt x="0" y="5678883"/>
                </a:lnTo>
                <a:lnTo>
                  <a:pt x="0" y="0"/>
                </a:lnTo>
                <a:close/>
              </a:path>
            </a:pathLst>
          </a:custGeom>
          <a:blipFill>
            <a:blip r:embed="rId2"/>
            <a:stretch>
              <a:fillRect l="0" t="0" r="0" b="0"/>
            </a:stretch>
          </a:blipFill>
        </p:spPr>
      </p:sp>
      <p:sp>
        <p:nvSpPr>
          <p:cNvPr name="TextBox 3" id="3"/>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Documentation</a:t>
            </a:r>
          </a:p>
        </p:txBody>
      </p:sp>
      <p:sp>
        <p:nvSpPr>
          <p:cNvPr name="TextBox 4" id="4"/>
          <p:cNvSpPr txBox="true"/>
          <p:nvPr/>
        </p:nvSpPr>
        <p:spPr>
          <a:xfrm rot="0">
            <a:off x="1028700" y="1751016"/>
            <a:ext cx="3948788"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Result</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4457700"/>
            <a:ext cx="15203796" cy="1600200"/>
          </a:xfrm>
          <a:prstGeom prst="rect">
            <a:avLst/>
          </a:prstGeom>
        </p:spPr>
        <p:txBody>
          <a:bodyPr anchor="t" rtlCol="false" tIns="0" lIns="0" bIns="0" rIns="0">
            <a:spAutoFit/>
          </a:bodyPr>
          <a:lstStyle/>
          <a:p>
            <a:pPr algn="l">
              <a:lnSpc>
                <a:spcPts val="12000"/>
              </a:lnSpc>
            </a:pPr>
            <a:r>
              <a:rPr lang="en-US" sz="12000">
                <a:solidFill>
                  <a:srgbClr val="804F3B"/>
                </a:solidFill>
                <a:latin typeface="Radley"/>
                <a:ea typeface="Radley"/>
                <a:cs typeface="Radley"/>
                <a:sym typeface="Radley"/>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Introduction</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1</a:t>
            </a:r>
          </a:p>
        </p:txBody>
      </p:sp>
      <p:sp>
        <p:nvSpPr>
          <p:cNvPr name="TextBox 6" id="6"/>
          <p:cNvSpPr txBox="true"/>
          <p:nvPr/>
        </p:nvSpPr>
        <p:spPr>
          <a:xfrm rot="0">
            <a:off x="1028700" y="1967865"/>
            <a:ext cx="10050435" cy="62655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I am a data enthusiast with expertise in building automated data pipelines and providing data-driven insights. My portfolio includes projects like analyzing customer churn for e-commerce, developing dashboards for retail transaction performance, and launching sales dashboards using Tableau. Recently, I completed an ETL Data Automation project using Airflow, MySQL, and PostgreSQL, where I automated data extraction, transformation, and report generation. This project helped streamline data processing and ensured timely insights delivery. I am passionate about solving complex data challenges and continually refining my skills in Python, SQL, and various data tools.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1028700" y="933450"/>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Project Overview</a:t>
            </a:r>
          </a:p>
        </p:txBody>
      </p:sp>
      <p:sp>
        <p:nvSpPr>
          <p:cNvPr name="TextBox 5" id="5"/>
          <p:cNvSpPr txBox="true"/>
          <p:nvPr/>
        </p:nvSpPr>
        <p:spPr>
          <a:xfrm rot="0">
            <a:off x="1028700" y="4293714"/>
            <a:ext cx="10050435" cy="4693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This project automates a simple ETL process using Apache Airflow to extract data from MySQL, transform and store it in Parquet format within a staging area, and load it into PostgreSQL daily at 7 AM. Once the ETL process is complete, a basic analysis job runs, and the results are emailed at 9 AM. The workflow involves three DAGs: the ETL DAG, the aggregation DAG, and the report delivery DAG, all designed to improve data processing efficiency and decision-making.</a:t>
            </a:r>
          </a:p>
        </p:txBody>
      </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
        <p:nvSpPr>
          <p:cNvPr name="TextBox 7" id="7"/>
          <p:cNvSpPr txBox="true"/>
          <p:nvPr/>
        </p:nvSpPr>
        <p:spPr>
          <a:xfrm rot="0">
            <a:off x="1028700" y="3632679"/>
            <a:ext cx="6326776" cy="632460"/>
          </a:xfrm>
          <a:prstGeom prst="rect">
            <a:avLst/>
          </a:prstGeom>
        </p:spPr>
        <p:txBody>
          <a:bodyPr anchor="t" rtlCol="false" tIns="0" lIns="0" bIns="0" rIns="0">
            <a:spAutoFit/>
          </a:bodyPr>
          <a:lstStyle/>
          <a:p>
            <a:pPr algn="l">
              <a:lnSpc>
                <a:spcPts val="5040"/>
              </a:lnSpc>
            </a:pPr>
            <a:r>
              <a:rPr lang="en-US" sz="3600" b="true">
                <a:solidFill>
                  <a:srgbClr val="804F3B"/>
                </a:solidFill>
                <a:latin typeface="Raleway Bold"/>
                <a:ea typeface="Raleway Bold"/>
                <a:cs typeface="Raleway Bold"/>
                <a:sym typeface="Raleway Bold"/>
              </a:rPr>
              <a:t>Description</a:t>
            </a:r>
          </a:p>
        </p:txBody>
      </p:sp>
      <p:sp>
        <p:nvSpPr>
          <p:cNvPr name="TextBox 8" id="8"/>
          <p:cNvSpPr txBox="true"/>
          <p:nvPr/>
        </p:nvSpPr>
        <p:spPr>
          <a:xfrm rot="0">
            <a:off x="1028700" y="2443959"/>
            <a:ext cx="10050435" cy="502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ETL Data Automation using Airflow, MySQL, and PostgreSQL</a:t>
            </a:r>
          </a:p>
        </p:txBody>
      </p:sp>
      <p:sp>
        <p:nvSpPr>
          <p:cNvPr name="TextBox 9" id="9"/>
          <p:cNvSpPr txBox="true"/>
          <p:nvPr/>
        </p:nvSpPr>
        <p:spPr>
          <a:xfrm rot="0">
            <a:off x="1028700" y="1782924"/>
            <a:ext cx="6326776" cy="632460"/>
          </a:xfrm>
          <a:prstGeom prst="rect">
            <a:avLst/>
          </a:prstGeom>
        </p:spPr>
        <p:txBody>
          <a:bodyPr anchor="t" rtlCol="false" tIns="0" lIns="0" bIns="0" rIns="0">
            <a:spAutoFit/>
          </a:bodyPr>
          <a:lstStyle/>
          <a:p>
            <a:pPr algn="l">
              <a:lnSpc>
                <a:spcPts val="5040"/>
              </a:lnSpc>
            </a:pPr>
            <a:r>
              <a:rPr lang="en-US" sz="3600" b="true">
                <a:solidFill>
                  <a:srgbClr val="804F3B"/>
                </a:solidFill>
                <a:latin typeface="Raleway Bold"/>
                <a:ea typeface="Raleway Bold"/>
                <a:cs typeface="Raleway Bold"/>
                <a:sym typeface="Raleway Bold"/>
              </a:rPr>
              <a:t>Project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Project Background</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3</a:t>
            </a:r>
          </a:p>
        </p:txBody>
      </p:sp>
      <p:sp>
        <p:nvSpPr>
          <p:cNvPr name="TextBox 6" id="6"/>
          <p:cNvSpPr txBox="true"/>
          <p:nvPr/>
        </p:nvSpPr>
        <p:spPr>
          <a:xfrm rot="0">
            <a:off x="1028700" y="1901825"/>
            <a:ext cx="6848475" cy="4693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This project aims to automate the ETL process to enhance data processing efficiency and reliability. Previously manual and error-prone, the process is now streamlined using Apache Airflow, MySQL, and PostgreSQL, ensuring regular data analysis and timely result distribution for faster, data-driven decision-making.</a:t>
            </a:r>
          </a:p>
        </p:txBody>
      </p:sp>
      <p:sp>
        <p:nvSpPr>
          <p:cNvPr name="TextBox 7" id="7"/>
          <p:cNvSpPr txBox="true"/>
          <p:nvPr/>
        </p:nvSpPr>
        <p:spPr>
          <a:xfrm rot="0">
            <a:off x="9144000" y="5057775"/>
            <a:ext cx="6326776" cy="632460"/>
          </a:xfrm>
          <a:prstGeom prst="rect">
            <a:avLst/>
          </a:prstGeom>
        </p:spPr>
        <p:txBody>
          <a:bodyPr anchor="t" rtlCol="false" tIns="0" lIns="0" bIns="0" rIns="0">
            <a:spAutoFit/>
          </a:bodyPr>
          <a:lstStyle/>
          <a:p>
            <a:pPr algn="l">
              <a:lnSpc>
                <a:spcPts val="5040"/>
              </a:lnSpc>
            </a:pPr>
            <a:r>
              <a:rPr lang="en-US" sz="3600" b="true">
                <a:solidFill>
                  <a:srgbClr val="804F3B"/>
                </a:solidFill>
                <a:latin typeface="Raleway Bold"/>
                <a:ea typeface="Raleway Bold"/>
                <a:cs typeface="Raleway Bold"/>
                <a:sym typeface="Raleway Bold"/>
              </a:rPr>
              <a:t>Who Benefits</a:t>
            </a:r>
          </a:p>
        </p:txBody>
      </p:sp>
      <p:sp>
        <p:nvSpPr>
          <p:cNvPr name="TextBox 8" id="8"/>
          <p:cNvSpPr txBox="true"/>
          <p:nvPr/>
        </p:nvSpPr>
        <p:spPr>
          <a:xfrm rot="0">
            <a:off x="9144000" y="5933826"/>
            <a:ext cx="6326776" cy="25984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This project benefits companies or teams that require automated data transfer between database platforms, along with scheduled analysis that can be accessed daily</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Problem Statement</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4</a:t>
            </a:r>
          </a:p>
        </p:txBody>
      </p:sp>
      <p:sp>
        <p:nvSpPr>
          <p:cNvPr name="TextBox 6" id="6"/>
          <p:cNvSpPr txBox="true"/>
          <p:nvPr/>
        </p:nvSpPr>
        <p:spPr>
          <a:xfrm rot="0">
            <a:off x="1028700" y="1901825"/>
            <a:ext cx="6848475"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The main challenge of this project is to automate the daily transfer of data from MySQL to PostgreSQL, ensuring that the most recent data is always available for analysis. Additionally, the project must ensure timely delivery of automated reports based on that analysis.</a:t>
            </a:r>
          </a:p>
        </p:txBody>
      </p:sp>
      <p:sp>
        <p:nvSpPr>
          <p:cNvPr name="TextBox 7" id="7"/>
          <p:cNvSpPr txBox="true"/>
          <p:nvPr/>
        </p:nvSpPr>
        <p:spPr>
          <a:xfrm rot="0">
            <a:off x="9144000" y="5057775"/>
            <a:ext cx="6326776" cy="632460"/>
          </a:xfrm>
          <a:prstGeom prst="rect">
            <a:avLst/>
          </a:prstGeom>
        </p:spPr>
        <p:txBody>
          <a:bodyPr anchor="t" rtlCol="false" tIns="0" lIns="0" bIns="0" rIns="0">
            <a:spAutoFit/>
          </a:bodyPr>
          <a:lstStyle/>
          <a:p>
            <a:pPr algn="l">
              <a:lnSpc>
                <a:spcPts val="5040"/>
              </a:lnSpc>
            </a:pPr>
            <a:r>
              <a:rPr lang="en-US" sz="3600" b="true">
                <a:solidFill>
                  <a:srgbClr val="804F3B"/>
                </a:solidFill>
                <a:latin typeface="Raleway Bold"/>
                <a:ea typeface="Raleway Bold"/>
                <a:cs typeface="Raleway Bold"/>
                <a:sym typeface="Raleway Bold"/>
              </a:rPr>
              <a:t>Project Objectives</a:t>
            </a:r>
          </a:p>
        </p:txBody>
      </p:sp>
      <p:sp>
        <p:nvSpPr>
          <p:cNvPr name="TextBox 8" id="8"/>
          <p:cNvSpPr txBox="true"/>
          <p:nvPr/>
        </p:nvSpPr>
        <p:spPr>
          <a:xfrm rot="0">
            <a:off x="9144000" y="5933826"/>
            <a:ext cx="6326776" cy="312229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Building a scheduled ETL pipeline with Apache Airflow to extract data daily at 7 AM, load it into the staging area in PostgreSQL, perform data aggregation, and send reports via email every day at 9 AM.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6848808"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Data Platform Understanding</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5</a:t>
            </a:r>
          </a:p>
        </p:txBody>
      </p:sp>
      <p:sp>
        <p:nvSpPr>
          <p:cNvPr name="TextBox 6" id="6"/>
          <p:cNvSpPr txBox="true"/>
          <p:nvPr/>
        </p:nvSpPr>
        <p:spPr>
          <a:xfrm rot="0">
            <a:off x="1028700" y="2040255"/>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Data Extraction and Loading Process</a:t>
            </a:r>
          </a:p>
        </p:txBody>
      </p:sp>
      <p:sp>
        <p:nvSpPr>
          <p:cNvPr name="TextBox 7" id="7"/>
          <p:cNvSpPr txBox="true"/>
          <p:nvPr/>
        </p:nvSpPr>
        <p:spPr>
          <a:xfrm rot="0">
            <a:off x="1028700" y="2567940"/>
            <a:ext cx="6326776" cy="3257550"/>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Data is extracted from MySQL and loaded into PostgreSQL in the staging area using Parquet format. This process enhances storage efficiency and data access. After loading, PostgreSQL tables store the final results from the aggregation process to facilitate reporting.</a:t>
            </a:r>
          </a:p>
        </p:txBody>
      </p:sp>
      <p:sp>
        <p:nvSpPr>
          <p:cNvPr name="TextBox 8" id="8"/>
          <p:cNvSpPr txBox="true"/>
          <p:nvPr/>
        </p:nvSpPr>
        <p:spPr>
          <a:xfrm rot="0">
            <a:off x="9144000" y="4852478"/>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Data Flow Diagram</a:t>
            </a:r>
          </a:p>
        </p:txBody>
      </p:sp>
      <p:sp>
        <p:nvSpPr>
          <p:cNvPr name="TextBox 9" id="9"/>
          <p:cNvSpPr txBox="true"/>
          <p:nvPr/>
        </p:nvSpPr>
        <p:spPr>
          <a:xfrm rot="0">
            <a:off x="9144000" y="5380163"/>
            <a:ext cx="6326776" cy="3257550"/>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The data flow begins with extraction from MySQL, followed by storage in the PostgreSQL staging area in Parquet format. The data is then processed through aggregation to generate more valuable insights. After analysis, reports are sent via email to stakeholders.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6848808"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Data Understanding</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6</a:t>
            </a:r>
          </a:p>
        </p:txBody>
      </p:sp>
      <p:sp>
        <p:nvSpPr>
          <p:cNvPr name="TextBox 6" id="6"/>
          <p:cNvSpPr txBox="true"/>
          <p:nvPr/>
        </p:nvSpPr>
        <p:spPr>
          <a:xfrm rot="0">
            <a:off x="1028700" y="2040255"/>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Data Source and Type</a:t>
            </a:r>
          </a:p>
        </p:txBody>
      </p:sp>
      <p:sp>
        <p:nvSpPr>
          <p:cNvPr name="TextBox 7" id="7"/>
          <p:cNvSpPr txBox="true"/>
          <p:nvPr/>
        </p:nvSpPr>
        <p:spPr>
          <a:xfrm rot="0">
            <a:off x="1028700" y="2567940"/>
            <a:ext cx="6326776" cy="372427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The Store Sales Forecasting dataset from Kaggle consists of 2121 entries with 21 columns, including Order ID, Order Date, Customer ID, Sales, Quantity, Discount, and Profit. Each extraction retrieves the entire dataset without missing values. The data is stored in Parquet format in the staging area for efficiency and quick access.</a:t>
            </a:r>
          </a:p>
        </p:txBody>
      </p:sp>
      <p:sp>
        <p:nvSpPr>
          <p:cNvPr name="TextBox 8" id="8"/>
          <p:cNvSpPr txBox="true"/>
          <p:nvPr/>
        </p:nvSpPr>
        <p:spPr>
          <a:xfrm rot="0">
            <a:off x="9144000" y="4852478"/>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Data Quality Issues</a:t>
            </a:r>
          </a:p>
        </p:txBody>
      </p:sp>
      <p:sp>
        <p:nvSpPr>
          <p:cNvPr name="TextBox 9" id="9"/>
          <p:cNvSpPr txBox="true"/>
          <p:nvPr/>
        </p:nvSpPr>
        <p:spPr>
          <a:xfrm rot="0">
            <a:off x="9144000" y="5380163"/>
            <a:ext cx="6326776" cy="185737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The dataset has no missing values, but we still check for possible duplicates. If found, we will remove duplicate entries based on Order ID to maintain data uniqueness.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Transformation &amp; Consideration</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7</a:t>
            </a:r>
          </a:p>
        </p:txBody>
      </p:sp>
      <p:sp>
        <p:nvSpPr>
          <p:cNvPr name="TextBox 6" id="6"/>
          <p:cNvSpPr txBox="true"/>
          <p:nvPr/>
        </p:nvSpPr>
        <p:spPr>
          <a:xfrm rot="0">
            <a:off x="1028700" y="2040255"/>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ETL Process</a:t>
            </a:r>
          </a:p>
        </p:txBody>
      </p:sp>
      <p:sp>
        <p:nvSpPr>
          <p:cNvPr name="TextBox 7" id="7"/>
          <p:cNvSpPr txBox="true"/>
          <p:nvPr/>
        </p:nvSpPr>
        <p:spPr>
          <a:xfrm rot="0">
            <a:off x="1028700" y="2567940"/>
            <a:ext cx="6326776" cy="5124450"/>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Data is extracted from MySQL using MySqlHook, executing a query to retrieve data from the stores_sales_forecasting table. The data is saved in Parquet format in the staging area due to its efficiency in storage and access speed. Parquet format supports compression and columnar storage, allowing for faster data retrieval. After being in the staging area, we add the extracted_at column and load the data into PostgreSQL for further analysis.</a:t>
            </a:r>
          </a:p>
        </p:txBody>
      </p:sp>
      <p:sp>
        <p:nvSpPr>
          <p:cNvPr name="TextBox 8" id="8"/>
          <p:cNvSpPr txBox="true"/>
          <p:nvPr/>
        </p:nvSpPr>
        <p:spPr>
          <a:xfrm rot="0">
            <a:off x="9144000" y="4852478"/>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Tool Selection</a:t>
            </a:r>
          </a:p>
        </p:txBody>
      </p:sp>
      <p:sp>
        <p:nvSpPr>
          <p:cNvPr name="TextBox 9" id="9"/>
          <p:cNvSpPr txBox="true"/>
          <p:nvPr/>
        </p:nvSpPr>
        <p:spPr>
          <a:xfrm rot="0">
            <a:off x="9144000" y="5380163"/>
            <a:ext cx="6326776" cy="4191000"/>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Apache Airflow was chosen for automating this process due to its capability to efficiently manage and schedule ETL workflows. Airflow allows the creation of DAGs to organize task sequences and monitor execution. Using Parquet format as temporary storage reduces file size and speeds up processing time, which is crucial for efficient analysis.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4" id="4"/>
          <p:cNvSpPr txBox="true"/>
          <p:nvPr/>
        </p:nvSpPr>
        <p:spPr>
          <a:xfrm rot="0">
            <a:off x="1028700" y="962025"/>
            <a:ext cx="7394865" cy="669925"/>
          </a:xfrm>
          <a:prstGeom prst="rect">
            <a:avLst/>
          </a:prstGeom>
        </p:spPr>
        <p:txBody>
          <a:bodyPr anchor="t" rtlCol="false" tIns="0" lIns="0" bIns="0" rIns="0">
            <a:spAutoFit/>
          </a:bodyPr>
          <a:lstStyle/>
          <a:p>
            <a:pPr algn="l">
              <a:lnSpc>
                <a:spcPts val="5599"/>
              </a:lnSpc>
            </a:pPr>
            <a:r>
              <a:rPr lang="en-US" sz="3999">
                <a:solidFill>
                  <a:srgbClr val="804F3B"/>
                </a:solidFill>
                <a:latin typeface="Radley"/>
                <a:ea typeface="Radley"/>
                <a:cs typeface="Radley"/>
                <a:sym typeface="Radley"/>
              </a:rPr>
              <a:t>Data Modeling (Business)</a:t>
            </a:r>
          </a:p>
        </p:txBody>
      </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8</a:t>
            </a:r>
          </a:p>
        </p:txBody>
      </p:sp>
      <p:sp>
        <p:nvSpPr>
          <p:cNvPr name="TextBox 6" id="6"/>
          <p:cNvSpPr txBox="true"/>
          <p:nvPr/>
        </p:nvSpPr>
        <p:spPr>
          <a:xfrm rot="0">
            <a:off x="1028700" y="2040255"/>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Data Modeling</a:t>
            </a:r>
          </a:p>
        </p:txBody>
      </p:sp>
      <p:sp>
        <p:nvSpPr>
          <p:cNvPr name="TextBox 7" id="7"/>
          <p:cNvSpPr txBox="true"/>
          <p:nvPr/>
        </p:nvSpPr>
        <p:spPr>
          <a:xfrm rot="0">
            <a:off x="1028700" y="2567940"/>
            <a:ext cx="6326776" cy="6524625"/>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Once the ETL process is complete, the aggregation job is executed to store the analysis results into a new PostgreSQL table. The aggregation model includes total calculations for Sales, Quantity, Discount, and Profit using aggregation functions like SUM(). The stores_sales_forecasting_result table is designed to store aggregation results with relevant columns, facilitating access for further analysis. The use of appropriate data types and indexing on frequently used columns also enhances query performance.</a:t>
            </a:r>
          </a:p>
        </p:txBody>
      </p:sp>
      <p:sp>
        <p:nvSpPr>
          <p:cNvPr name="TextBox 8" id="8"/>
          <p:cNvSpPr txBox="true"/>
          <p:nvPr/>
        </p:nvSpPr>
        <p:spPr>
          <a:xfrm rot="0">
            <a:off x="9144000" y="4852478"/>
            <a:ext cx="6326776"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Report Delivery</a:t>
            </a:r>
          </a:p>
        </p:txBody>
      </p:sp>
      <p:sp>
        <p:nvSpPr>
          <p:cNvPr name="TextBox 9" id="9"/>
          <p:cNvSpPr txBox="true"/>
          <p:nvPr/>
        </p:nvSpPr>
        <p:spPr>
          <a:xfrm rot="0">
            <a:off x="9144000" y="5380163"/>
            <a:ext cx="6326776" cy="4191000"/>
          </a:xfrm>
          <a:prstGeom prst="rect">
            <a:avLst/>
          </a:prstGeom>
        </p:spPr>
        <p:txBody>
          <a:bodyPr anchor="t" rtlCol="false" tIns="0" lIns="0" bIns="0" rIns="0">
            <a:spAutoFit/>
          </a:bodyPr>
          <a:lstStyle/>
          <a:p>
            <a:pPr algn="just">
              <a:lnSpc>
                <a:spcPts val="3749"/>
              </a:lnSpc>
            </a:pPr>
            <a:r>
              <a:rPr lang="en-US" sz="2499">
                <a:solidFill>
                  <a:srgbClr val="804F3B"/>
                </a:solidFill>
                <a:latin typeface="Raleway"/>
                <a:ea typeface="Raleway"/>
                <a:cs typeface="Raleway"/>
                <a:sym typeface="Raleway"/>
              </a:rPr>
              <a:t>After the analysis is complete, the aggregation results report is sent via email to stakeholders using the email operator in Apache Airflow. This automation process ensures that the latest and relevant information is available to decision-makers, enhancing responsiveness and efficiency in responding to market changes.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DAGRuUzfV0k</dc:identifier>
  <dcterms:modified xsi:type="dcterms:W3CDTF">2011-08-01T06:04:30Z</dcterms:modified>
  <cp:revision>1</cp:revision>
  <dc:title>Faruq Abdurrahman Fachrudin</dc:title>
</cp:coreProperties>
</file>