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D63C6-5A1A-471C-9B8D-D01131161D17}" type="datetimeFigureOut">
              <a:rPr lang="en-US" smtClean="0"/>
              <a:t>07-Sep-18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E7B3F-687E-4257-8F46-2359B9D4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E7B3F-687E-4257-8F46-2359B9D4B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F73B61C-4C89-42C9-985B-3040ED6FF57D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D518-9204-4271-8C4D-73EAAAAB13BF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15D-B56C-4ABD-B56F-6404EEE48D5F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5307-58BB-41F7-81B4-323CD76D61ED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32B7-7168-4E95-93D9-968D8AA34E63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182D-BE60-40FD-9E25-6B642CEF2503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F390-8DE4-465F-98D8-442F9A4B6C3D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DDA9-20FC-459C-8B30-461143BD9B24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23F-9188-4BB2-82BC-366B996D4B2D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DAF4-F986-4947-9278-CDA4F073AEA8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E612-EFAE-4000-9EDC-BB51D088285B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98E6-AE69-4BC2-8713-19128D52AE1B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F8B3-8840-40CC-BC53-914C80502E60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FE0C-87E4-46D9-B59F-1076BC1EDE80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A398-F8EC-4AC1-883D-703E7A9CBAF9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F31C-970E-4325-8A93-27AA8F98E051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9B85-CE51-451C-BEE8-FDA9B8C0A118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5B1528-C8DE-4334-A3E4-6E5DA09BB44B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- 225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DIGITAL SEARCH TREE (DST)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For deleting a node in DST ,we may face 3 possible case.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  1.</a:t>
            </a:r>
            <a:r>
              <a:rPr lang="en-US" dirty="0" smtClean="0"/>
              <a:t> With no child.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2. </a:t>
            </a:r>
            <a:r>
              <a:rPr lang="en-US" dirty="0" smtClean="0"/>
              <a:t>With one child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3.</a:t>
            </a:r>
            <a:r>
              <a:rPr lang="en-US" dirty="0" smtClean="0"/>
              <a:t> With two child 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For deleting a node called k </a:t>
            </a:r>
            <a:r>
              <a:rPr lang="en-US" dirty="0"/>
              <a:t>,</a:t>
            </a:r>
            <a:r>
              <a:rPr lang="en-US" dirty="0" smtClean="0"/>
              <a:t> we have to follow some steps : </a:t>
            </a:r>
            <a:br>
              <a:rPr lang="en-US" dirty="0" smtClean="0"/>
            </a:br>
            <a:r>
              <a:rPr lang="en-US" b="1" dirty="0" smtClean="0"/>
              <a:t>1. </a:t>
            </a:r>
            <a:r>
              <a:rPr lang="en-US" dirty="0" smtClean="0"/>
              <a:t>If tree is empty then return ‘tree is empty’ .if tree is not empty then search   </a:t>
            </a:r>
            <a:br>
              <a:rPr lang="en-US" dirty="0" smtClean="0"/>
            </a:br>
            <a:r>
              <a:rPr lang="en-US" dirty="0" smtClean="0"/>
              <a:t>    for node k in DST.  </a:t>
            </a:r>
            <a:br>
              <a:rPr lang="en-US" dirty="0" smtClean="0"/>
            </a:br>
            <a:r>
              <a:rPr lang="en-US" b="1" dirty="0" smtClean="0"/>
              <a:t>2</a:t>
            </a:r>
            <a:r>
              <a:rPr lang="en-US" dirty="0" smtClean="0"/>
              <a:t>. If tree is found and it has no child then simply remove k . </a:t>
            </a:r>
            <a:br>
              <a:rPr lang="en-US" dirty="0" smtClean="0"/>
            </a:br>
            <a:r>
              <a:rPr lang="en-US" b="1" dirty="0"/>
              <a:t>3</a:t>
            </a:r>
            <a:r>
              <a:rPr lang="en-US" dirty="0" smtClean="0"/>
              <a:t>. If k found and it has one child then link this child with the parent of </a:t>
            </a:r>
            <a:r>
              <a:rPr lang="en-US" dirty="0"/>
              <a:t>k and </a:t>
            </a:r>
            <a:br>
              <a:rPr lang="en-US" dirty="0"/>
            </a:br>
            <a:r>
              <a:rPr lang="en-US" dirty="0"/>
              <a:t>   remove k</a:t>
            </a:r>
            <a:r>
              <a:rPr lang="en-US" dirty="0" smtClean="0"/>
              <a:t>.      </a:t>
            </a:r>
            <a:br>
              <a:rPr lang="en-US" dirty="0" smtClean="0"/>
            </a:br>
            <a:r>
              <a:rPr lang="en-US" b="1" dirty="0" smtClean="0"/>
              <a:t>4</a:t>
            </a:r>
            <a:r>
              <a:rPr lang="en-US" dirty="0" smtClean="0"/>
              <a:t>. I</a:t>
            </a:r>
            <a:r>
              <a:rPr lang="en-US" dirty="0"/>
              <a:t>f</a:t>
            </a:r>
            <a:r>
              <a:rPr lang="en-US" dirty="0" smtClean="0"/>
              <a:t> k is found and it has tow child then remove k and link any of his child with   </a:t>
            </a:r>
            <a:br>
              <a:rPr lang="en-US" dirty="0" smtClean="0"/>
            </a:br>
            <a:r>
              <a:rPr lang="en-US" dirty="0" smtClean="0"/>
              <a:t>    the parent of k.</a:t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150806" y="2667894"/>
            <a:ext cx="180304" cy="167426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1127342" y="3822582"/>
            <a:ext cx="407537" cy="154547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DELETE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4547" y="2603500"/>
            <a:ext cx="3577757" cy="3416300"/>
          </a:xfr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Example-1 : Delete d (0100)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/>
              <a:t>Time Complexity: </a:t>
            </a:r>
            <a:r>
              <a:rPr lang="en-US" dirty="0"/>
              <a:t>O(b) [b is number of bits in the key]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2382592" y="3155324"/>
            <a:ext cx="1378039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176530" y="3545569"/>
            <a:ext cx="407871" cy="29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1493950" y="3837904"/>
            <a:ext cx="104641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 flipH="1">
            <a:off x="1493950" y="4228149"/>
            <a:ext cx="153243" cy="318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1226061" y="4520484"/>
            <a:ext cx="1040621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14" name="Straight Connector 13"/>
          <p:cNvCxnSpPr>
            <a:stCxn id="6" idx="4"/>
          </p:cNvCxnSpPr>
          <p:nvPr/>
        </p:nvCxnSpPr>
        <p:spPr>
          <a:xfrm>
            <a:off x="3071612" y="3612524"/>
            <a:ext cx="302653" cy="315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071612" y="3935748"/>
            <a:ext cx="1036749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1010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6130344" y="3015312"/>
            <a:ext cx="991672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130344" y="3438659"/>
            <a:ext cx="296214" cy="173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5434884" y="3601868"/>
            <a:ext cx="982665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919825" y="3472512"/>
            <a:ext cx="193184" cy="244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6606862" y="3666975"/>
            <a:ext cx="978795" cy="39209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1010</a:t>
            </a:r>
            <a:endParaRPr lang="en-US" dirty="0"/>
          </a:p>
        </p:txBody>
      </p:sp>
      <p:cxnSp>
        <p:nvCxnSpPr>
          <p:cNvPr id="24" name="Straight Connector 23"/>
          <p:cNvCxnSpPr>
            <a:stCxn id="19" idx="3"/>
          </p:cNvCxnSpPr>
          <p:nvPr/>
        </p:nvCxnSpPr>
        <p:spPr>
          <a:xfrm flipH="1">
            <a:off x="5434884" y="3992113"/>
            <a:ext cx="143908" cy="2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5128726" y="4233592"/>
            <a:ext cx="1012295" cy="43144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31" name="Straight Connector 30"/>
          <p:cNvCxnSpPr>
            <a:stCxn id="19" idx="5"/>
          </p:cNvCxnSpPr>
          <p:nvPr/>
        </p:nvCxnSpPr>
        <p:spPr>
          <a:xfrm>
            <a:off x="6273641" y="3992113"/>
            <a:ext cx="152917" cy="2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6176723" y="4222277"/>
            <a:ext cx="1061204" cy="38546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sz="half" idx="2"/>
          </p:nvPr>
        </p:nvSpPr>
        <p:spPr>
          <a:xfrm>
            <a:off x="4958366" y="2603500"/>
            <a:ext cx="6075506" cy="3416300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n w="0"/>
                <a:solidFill>
                  <a:schemeClr val="tx1"/>
                </a:solidFill>
              </a:rPr>
              <a:t>Example-2: 1</a:t>
            </a:r>
            <a:r>
              <a:rPr lang="en-US" b="1" baseline="30000" dirty="0" smtClean="0">
                <a:ln w="0"/>
                <a:solidFill>
                  <a:schemeClr val="tx1"/>
                </a:solidFill>
              </a:rPr>
              <a:t>st</a:t>
            </a:r>
            <a:r>
              <a:rPr lang="en-US" b="1" dirty="0" smtClean="0">
                <a:ln w="0"/>
                <a:solidFill>
                  <a:schemeClr val="tx1"/>
                </a:solidFill>
              </a:rPr>
              <a:t> inset a node      2</a:t>
            </a:r>
            <a:r>
              <a:rPr lang="en-US" b="1" baseline="30000" dirty="0" smtClean="0">
                <a:ln w="0"/>
                <a:solidFill>
                  <a:schemeClr val="tx1"/>
                </a:solidFill>
              </a:rPr>
              <a:t>nd</a:t>
            </a:r>
            <a:r>
              <a:rPr lang="en-US" b="1" dirty="0" smtClean="0">
                <a:ln w="0"/>
                <a:solidFill>
                  <a:schemeClr val="tx1"/>
                </a:solidFill>
              </a:rPr>
              <a:t> delete a node        </a:t>
            </a:r>
            <a:br>
              <a:rPr lang="en-US" b="1" dirty="0" smtClean="0">
                <a:ln w="0"/>
                <a:solidFill>
                  <a:schemeClr val="tx1"/>
                </a:solidFill>
              </a:rPr>
            </a:br>
            <a:r>
              <a:rPr lang="en-US" b="1" dirty="0" smtClean="0">
                <a:ln w="0"/>
                <a:solidFill>
                  <a:schemeClr val="tx1"/>
                </a:solidFill>
              </a:rPr>
              <a:t> (1100) in DST</a:t>
            </a:r>
            <a:r>
              <a:rPr lang="en-US" dirty="0" smtClean="0">
                <a:ln w="0"/>
                <a:solidFill>
                  <a:schemeClr val="tx1"/>
                </a:solidFill>
              </a:rPr>
              <a:t>.                                </a:t>
            </a:r>
            <a:r>
              <a:rPr lang="en-US" b="1" dirty="0" smtClean="0">
                <a:ln w="0"/>
                <a:solidFill>
                  <a:schemeClr val="tx1"/>
                </a:solidFill>
              </a:rPr>
              <a:t>(1010) from DST</a:t>
            </a:r>
            <a:r>
              <a:rPr lang="en-US" dirty="0" smtClean="0">
                <a:ln w="0"/>
                <a:solidFill>
                  <a:schemeClr val="tx1"/>
                </a:solidFill>
              </a:rPr>
              <a:t>.  </a:t>
            </a:r>
            <a:br>
              <a:rPr lang="en-US" dirty="0" smtClean="0">
                <a:ln w="0"/>
                <a:solidFill>
                  <a:schemeClr val="tx1"/>
                </a:solidFill>
              </a:rPr>
            </a:br>
            <a:r>
              <a:rPr lang="en-US" dirty="0" smtClean="0">
                <a:ln w="0"/>
                <a:solidFill>
                  <a:schemeClr val="tx1"/>
                </a:solidFill>
              </a:rPr>
              <a:t> </a:t>
            </a:r>
            <a:br>
              <a:rPr lang="en-US" dirty="0" smtClean="0">
                <a:ln w="0"/>
                <a:solidFill>
                  <a:schemeClr val="tx1"/>
                </a:solidFill>
              </a:rPr>
            </a:br>
            <a:r>
              <a:rPr lang="en-US" dirty="0" smtClean="0">
                <a:ln w="0"/>
                <a:solidFill>
                  <a:schemeClr val="tx1"/>
                </a:solidFill>
              </a:rPr>
              <a:t>                                                                       </a:t>
            </a:r>
            <a:r>
              <a:rPr lang="en-US" sz="1400" dirty="0" smtClean="0">
                <a:ln w="0"/>
                <a:solidFill>
                  <a:schemeClr val="tx1"/>
                </a:solidFill>
              </a:rPr>
              <a:t/>
            </a:r>
            <a:br>
              <a:rPr lang="en-US" sz="1400" dirty="0" smtClean="0">
                <a:ln w="0"/>
                <a:solidFill>
                  <a:schemeClr val="tx1"/>
                </a:solidFill>
              </a:rPr>
            </a:br>
            <a:r>
              <a:rPr lang="en-US" sz="1400" dirty="0" smtClean="0">
                <a:ln w="0"/>
                <a:solidFill>
                  <a:schemeClr val="tx1"/>
                </a:solidFill>
              </a:rPr>
              <a:t>               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5578792" y="3256078"/>
            <a:ext cx="1019061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38" name="Straight Connector 37"/>
          <p:cNvCxnSpPr>
            <a:stCxn id="36" idx="3"/>
          </p:cNvCxnSpPr>
          <p:nvPr/>
        </p:nvCxnSpPr>
        <p:spPr>
          <a:xfrm flipH="1">
            <a:off x="5283556" y="3646323"/>
            <a:ext cx="444474" cy="289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5071706" y="3874923"/>
            <a:ext cx="1012622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cxnSp>
        <p:nvCxnSpPr>
          <p:cNvPr id="41" name="Straight Connector 40"/>
          <p:cNvCxnSpPr>
            <a:stCxn id="36" idx="5"/>
          </p:cNvCxnSpPr>
          <p:nvPr/>
        </p:nvCxnSpPr>
        <p:spPr>
          <a:xfrm>
            <a:off x="6448615" y="3646323"/>
            <a:ext cx="184005" cy="281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6413322" y="3914487"/>
            <a:ext cx="991672" cy="404067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1010</a:t>
            </a:r>
            <a:endParaRPr lang="en-US" dirty="0"/>
          </a:p>
        </p:txBody>
      </p:sp>
      <p:cxnSp>
        <p:nvCxnSpPr>
          <p:cNvPr id="44" name="Straight Connector 43"/>
          <p:cNvCxnSpPr>
            <a:stCxn id="39" idx="3"/>
          </p:cNvCxnSpPr>
          <p:nvPr/>
        </p:nvCxnSpPr>
        <p:spPr>
          <a:xfrm flipH="1">
            <a:off x="5128726" y="4265168"/>
            <a:ext cx="91275" cy="281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4982044" y="4483046"/>
            <a:ext cx="980873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47" name="Straight Connector 46"/>
          <p:cNvCxnSpPr>
            <a:stCxn id="39" idx="5"/>
          </p:cNvCxnSpPr>
          <p:nvPr/>
        </p:nvCxnSpPr>
        <p:spPr>
          <a:xfrm>
            <a:off x="5936033" y="4265168"/>
            <a:ext cx="240690" cy="25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Connector 47"/>
          <p:cNvSpPr/>
          <p:nvPr/>
        </p:nvSpPr>
        <p:spPr>
          <a:xfrm>
            <a:off x="6006488" y="4531690"/>
            <a:ext cx="1012498" cy="33250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cxnSp>
        <p:nvCxnSpPr>
          <p:cNvPr id="50" name="Straight Connector 49"/>
          <p:cNvCxnSpPr>
            <a:stCxn id="42" idx="5"/>
          </p:cNvCxnSpPr>
          <p:nvPr/>
        </p:nvCxnSpPr>
        <p:spPr>
          <a:xfrm>
            <a:off x="7259767" y="4259380"/>
            <a:ext cx="184222" cy="28686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122015" y="4546242"/>
            <a:ext cx="978796" cy="31795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1100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8306873" y="2603500"/>
            <a:ext cx="0" cy="341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8976575" y="3296991"/>
            <a:ext cx="1004551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9916365" y="3648246"/>
            <a:ext cx="353176" cy="3048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Connector 58"/>
          <p:cNvSpPr/>
          <p:nvPr/>
        </p:nvSpPr>
        <p:spPr>
          <a:xfrm>
            <a:off x="9929613" y="3953123"/>
            <a:ext cx="1004551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1100</a:t>
            </a:r>
            <a:endParaRPr lang="en-US" dirty="0"/>
          </a:p>
        </p:txBody>
      </p: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8941809" y="3687236"/>
            <a:ext cx="181879" cy="265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8344783" y="3915836"/>
            <a:ext cx="1249977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8484977" y="4373036"/>
            <a:ext cx="66595" cy="291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8344782" y="4635598"/>
            <a:ext cx="1018159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68" name="Straight Connector 67"/>
          <p:cNvCxnSpPr>
            <a:stCxn id="62" idx="5"/>
          </p:cNvCxnSpPr>
          <p:nvPr/>
        </p:nvCxnSpPr>
        <p:spPr>
          <a:xfrm>
            <a:off x="9411705" y="4306081"/>
            <a:ext cx="273208" cy="35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9400849" y="4665034"/>
            <a:ext cx="1005282" cy="390245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DELETE (Continued)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Example-3 : Delete S (0011)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2266682" y="3168203"/>
            <a:ext cx="1126901" cy="56667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 flipH="1">
            <a:off x="2086377" y="3651886"/>
            <a:ext cx="345336" cy="366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1506828" y="4018208"/>
            <a:ext cx="1017431" cy="457200"/>
          </a:xfrm>
          <a:prstGeom prst="flowChartConnec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3"/>
          </p:cNvCxnSpPr>
          <p:nvPr/>
        </p:nvCxnSpPr>
        <p:spPr>
          <a:xfrm flipH="1">
            <a:off x="1506828" y="4408453"/>
            <a:ext cx="148999" cy="27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1269460" y="4687910"/>
            <a:ext cx="997222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17" name="Straight Connector 16"/>
          <p:cNvCxnSpPr>
            <a:stCxn id="12" idx="5"/>
          </p:cNvCxnSpPr>
          <p:nvPr/>
        </p:nvCxnSpPr>
        <p:spPr>
          <a:xfrm>
            <a:off x="2375260" y="4408453"/>
            <a:ext cx="148999" cy="27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2375259" y="4697032"/>
            <a:ext cx="1018323" cy="44807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cxnSp>
        <p:nvCxnSpPr>
          <p:cNvPr id="20" name="Straight Connector 19"/>
          <p:cNvCxnSpPr>
            <a:stCxn id="9" idx="5"/>
          </p:cNvCxnSpPr>
          <p:nvPr/>
        </p:nvCxnSpPr>
        <p:spPr>
          <a:xfrm>
            <a:off x="3228552" y="3651886"/>
            <a:ext cx="300259" cy="237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3011262" y="3915903"/>
            <a:ext cx="114622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1010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419746" y="3934206"/>
            <a:ext cx="6416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568225" y="3168203"/>
            <a:ext cx="1275009" cy="56666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503831" y="3734873"/>
            <a:ext cx="231820" cy="28333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5939979" y="4018208"/>
            <a:ext cx="1032602" cy="457200"/>
          </a:xfrm>
          <a:prstGeom prst="flowChartConnector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28" name="Straight Connector 27"/>
          <p:cNvCxnSpPr>
            <a:stCxn id="26" idx="5"/>
          </p:cNvCxnSpPr>
          <p:nvPr/>
        </p:nvCxnSpPr>
        <p:spPr>
          <a:xfrm>
            <a:off x="6821360" y="4408453"/>
            <a:ext cx="274899" cy="45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6503831" y="4916510"/>
            <a:ext cx="1146220" cy="481766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cxnSp>
        <p:nvCxnSpPr>
          <p:cNvPr id="31" name="Straight Connector 30"/>
          <p:cNvCxnSpPr>
            <a:stCxn id="23" idx="5"/>
          </p:cNvCxnSpPr>
          <p:nvPr/>
        </p:nvCxnSpPr>
        <p:spPr>
          <a:xfrm>
            <a:off x="7656513" y="3651885"/>
            <a:ext cx="315510" cy="28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7536433" y="3960688"/>
            <a:ext cx="1053775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Presented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526227"/>
            <a:ext cx="8761412" cy="34163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                                        </a:t>
            </a:r>
            <a:r>
              <a:rPr lang="en-US" sz="2400" b="1" dirty="0" smtClean="0"/>
              <a:t>Group – 5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</a:t>
            </a:r>
            <a:br>
              <a:rPr lang="en-US" sz="2400" dirty="0" smtClean="0"/>
            </a:br>
            <a:r>
              <a:rPr lang="en-US" sz="2400" dirty="0" smtClean="0"/>
              <a:t>                                   </a:t>
            </a:r>
            <a:r>
              <a:rPr lang="en-US" sz="2400" dirty="0" err="1" smtClean="0"/>
              <a:t>Refat</a:t>
            </a:r>
            <a:r>
              <a:rPr lang="en-US" sz="2400" dirty="0" smtClean="0"/>
              <a:t>  Chowdhury  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       ID : 1711443642    </a:t>
            </a:r>
            <a:br>
              <a:rPr lang="en-US" sz="2400" dirty="0" smtClean="0"/>
            </a:br>
            <a:r>
              <a:rPr lang="en-US" sz="2400" dirty="0" smtClean="0"/>
              <a:t>                               </a:t>
            </a:r>
            <a:br>
              <a:rPr lang="en-US" sz="2400" dirty="0" smtClean="0"/>
            </a:br>
            <a:r>
              <a:rPr lang="en-US" sz="2400" dirty="0" smtClean="0"/>
              <a:t>                                   Md. </a:t>
            </a:r>
            <a:r>
              <a:rPr lang="en-US" sz="2400" dirty="0" err="1" smtClean="0"/>
              <a:t>Raiyanul</a:t>
            </a:r>
            <a:r>
              <a:rPr lang="en-US" sz="2400" dirty="0" smtClean="0"/>
              <a:t> Islam     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                             ID : 1712148642    </a:t>
            </a:r>
            <a:br>
              <a:rPr lang="en-US" sz="2400" dirty="0" smtClean="0"/>
            </a:br>
            <a:r>
              <a:rPr lang="en-US" sz="2400" dirty="0" smtClean="0"/>
              <a:t>                                   </a:t>
            </a:r>
            <a:br>
              <a:rPr lang="en-US" sz="2400" dirty="0" smtClean="0"/>
            </a:br>
            <a:r>
              <a:rPr lang="en-US" sz="2400" dirty="0" smtClean="0"/>
              <a:t>                                   SM Al </a:t>
            </a:r>
            <a:r>
              <a:rPr lang="en-US" sz="2400" dirty="0" err="1" smtClean="0"/>
              <a:t>Faruqui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smtClean="0"/>
              <a:t>                                   </a:t>
            </a:r>
            <a:r>
              <a:rPr lang="en-US" sz="2400" dirty="0" smtClean="0"/>
              <a:t>ID : 1721395042</a:t>
            </a:r>
          </a:p>
          <a:p>
            <a:r>
              <a:rPr lang="en-US" sz="2400" dirty="0" smtClean="0"/>
              <a:t>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87119" y="2859111"/>
            <a:ext cx="17257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61361" y="2990520"/>
            <a:ext cx="206063" cy="231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87119" y="3775702"/>
            <a:ext cx="180305" cy="2922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00022" y="4560910"/>
            <a:ext cx="218937" cy="2962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801" y="2620627"/>
            <a:ext cx="8761412" cy="34163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                                            </a:t>
            </a:r>
            <a:r>
              <a:rPr lang="en-US" sz="3600" b="1" dirty="0" smtClean="0"/>
              <a:t>Definition</a:t>
            </a:r>
            <a:r>
              <a:rPr lang="en-US" sz="2000" b="1" dirty="0" smtClean="0"/>
              <a:t>  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600" dirty="0" smtClean="0"/>
              <a:t>  </a:t>
            </a:r>
            <a:r>
              <a:rPr lang="en-US" sz="3600" dirty="0"/>
              <a:t>Digital search tee is a binary tree in which each node contains  </a:t>
            </a:r>
            <a:br>
              <a:rPr lang="en-US" sz="3600" dirty="0"/>
            </a:br>
            <a:r>
              <a:rPr lang="en-US" sz="3600" dirty="0"/>
              <a:t> 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one element.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b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b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 DST ,Root contain any data. All remaining data whose   </a:t>
            </a:r>
            <a:b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binary representation begins with </a:t>
            </a: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are in left sub-tree. All remaining data whose binary representation key begins with </a:t>
            </a:r>
            <a:r>
              <a:rPr lang="en-US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are in right  sub-tree. </a:t>
            </a:r>
            <a:b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b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Left and right sub-trees are digital sub-trees on remaining bits.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3352" y="2962142"/>
            <a:ext cx="194471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1154953" y="3133412"/>
            <a:ext cx="193183" cy="5022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154953" y="4057918"/>
            <a:ext cx="259871" cy="5417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151954" y="4830664"/>
            <a:ext cx="259871" cy="484632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DST Structure  (for 4 bits)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829576" y="2603500"/>
            <a:ext cx="2086379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1*** or 0***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 flipH="1">
            <a:off x="4687910" y="2993745"/>
            <a:ext cx="447209" cy="277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3863661" y="3262234"/>
            <a:ext cx="1271457" cy="712334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0***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82552" y="2993745"/>
            <a:ext cx="305543" cy="39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6297768" y="3387144"/>
            <a:ext cx="1043189" cy="5874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1***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477296" y="3887763"/>
            <a:ext cx="637502" cy="355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3039414" y="4262907"/>
            <a:ext cx="1120461" cy="423995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00** </a:t>
            </a:r>
            <a:endParaRPr lang="en-US" dirty="0"/>
          </a:p>
        </p:txBody>
      </p:sp>
      <p:cxnSp>
        <p:nvCxnSpPr>
          <p:cNvPr id="21" name="Straight Connector 20"/>
          <p:cNvCxnSpPr>
            <a:stCxn id="18" idx="5"/>
          </p:cNvCxnSpPr>
          <p:nvPr/>
        </p:nvCxnSpPr>
        <p:spPr>
          <a:xfrm>
            <a:off x="3995787" y="4624809"/>
            <a:ext cx="331514" cy="34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3477296" y="4857169"/>
            <a:ext cx="1210614" cy="67015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001*</a:t>
            </a:r>
            <a:endParaRPr lang="en-US" dirty="0"/>
          </a:p>
        </p:txBody>
      </p:sp>
      <p:cxnSp>
        <p:nvCxnSpPr>
          <p:cNvPr id="24" name="Straight Connector 23"/>
          <p:cNvCxnSpPr>
            <a:stCxn id="11" idx="5"/>
          </p:cNvCxnSpPr>
          <p:nvPr/>
        </p:nvCxnSpPr>
        <p:spPr>
          <a:xfrm>
            <a:off x="4948917" y="3870249"/>
            <a:ext cx="292784" cy="372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4851782" y="4243057"/>
            <a:ext cx="1072500" cy="37525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01**</a:t>
            </a:r>
            <a:endParaRPr lang="en-US" dirty="0"/>
          </a:p>
        </p:txBody>
      </p:sp>
      <p:cxnSp>
        <p:nvCxnSpPr>
          <p:cNvPr id="27" name="Straight Connector 26"/>
          <p:cNvCxnSpPr>
            <a:endCxn id="29" idx="1"/>
          </p:cNvCxnSpPr>
          <p:nvPr/>
        </p:nvCxnSpPr>
        <p:spPr>
          <a:xfrm flipH="1">
            <a:off x="6166446" y="3836247"/>
            <a:ext cx="288690" cy="447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26388" y="4211391"/>
            <a:ext cx="956373" cy="495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10**</a:t>
            </a:r>
            <a:endParaRPr lang="en-US" dirty="0"/>
          </a:p>
        </p:txBody>
      </p:sp>
      <p:cxnSp>
        <p:nvCxnSpPr>
          <p:cNvPr id="35" name="Straight Connector 34"/>
          <p:cNvCxnSpPr>
            <a:stCxn id="15" idx="5"/>
          </p:cNvCxnSpPr>
          <p:nvPr/>
        </p:nvCxnSpPr>
        <p:spPr>
          <a:xfrm>
            <a:off x="7188186" y="3888542"/>
            <a:ext cx="371713" cy="322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Connector 35"/>
          <p:cNvSpPr/>
          <p:nvPr/>
        </p:nvSpPr>
        <p:spPr>
          <a:xfrm>
            <a:off x="7259864" y="4188362"/>
            <a:ext cx="1189699" cy="57308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11**</a:t>
            </a:r>
            <a:endParaRPr lang="en-US" dirty="0"/>
          </a:p>
        </p:txBody>
      </p:sp>
      <p:cxnSp>
        <p:nvCxnSpPr>
          <p:cNvPr id="38" name="Straight Connector 37"/>
          <p:cNvCxnSpPr>
            <a:stCxn id="18" idx="3"/>
          </p:cNvCxnSpPr>
          <p:nvPr/>
        </p:nvCxnSpPr>
        <p:spPr>
          <a:xfrm flipH="1">
            <a:off x="2743200" y="4624809"/>
            <a:ext cx="460302" cy="34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2099256" y="4971244"/>
            <a:ext cx="940158" cy="556075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000*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7259864" y="4701083"/>
            <a:ext cx="174227" cy="182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6917730" y="4857169"/>
            <a:ext cx="967324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110*</a:t>
            </a:r>
            <a:endParaRPr lang="en-US" dirty="0"/>
          </a:p>
        </p:txBody>
      </p:sp>
      <p:cxnSp>
        <p:nvCxnSpPr>
          <p:cNvPr id="45" name="Straight Connector 44"/>
          <p:cNvCxnSpPr>
            <a:stCxn id="42" idx="3"/>
          </p:cNvCxnSpPr>
          <p:nvPr/>
        </p:nvCxnSpPr>
        <p:spPr>
          <a:xfrm flipH="1">
            <a:off x="6982761" y="5247414"/>
            <a:ext cx="76630" cy="6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6" idx="5"/>
          </p:cNvCxnSpPr>
          <p:nvPr/>
        </p:nvCxnSpPr>
        <p:spPr>
          <a:xfrm>
            <a:off x="8275336" y="4677519"/>
            <a:ext cx="174227" cy="20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Connector 51"/>
          <p:cNvSpPr/>
          <p:nvPr/>
        </p:nvSpPr>
        <p:spPr>
          <a:xfrm>
            <a:off x="8227187" y="4883966"/>
            <a:ext cx="994085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111*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 DST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1. Packet classification :</a:t>
            </a:r>
            <a:r>
              <a:rPr lang="en-US" sz="2000" dirty="0" smtClean="0"/>
              <a:t> The process of categorizing packets into </a:t>
            </a:r>
          </a:p>
          <a:p>
            <a:pPr marL="0" indent="0">
              <a:buNone/>
            </a:pPr>
            <a:r>
              <a:rPr lang="en-US" sz="2000" dirty="0" smtClean="0"/>
              <a:t>   flows in an internet router is called packet classification . </a:t>
            </a:r>
            <a:r>
              <a:rPr lang="en-US" sz="2000" dirty="0"/>
              <a:t> This is</a:t>
            </a:r>
            <a:br>
              <a:rPr lang="en-US" sz="2000" dirty="0"/>
            </a:br>
            <a:r>
              <a:rPr lang="en-US" sz="2000" dirty="0"/>
              <a:t>    one of the application of DST 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br>
              <a:rPr lang="en-US" sz="2000" dirty="0" smtClean="0"/>
            </a:br>
            <a:r>
              <a:rPr lang="en-US" sz="2000" b="1" dirty="0" smtClean="0"/>
              <a:t>2. IP Routing : </a:t>
            </a:r>
            <a:r>
              <a:rPr lang="en-US" sz="2000" dirty="0" smtClean="0"/>
              <a:t>IP means ‘Internet Protocol’. DST uses in IPv4 and </a:t>
            </a:r>
            <a:br>
              <a:rPr lang="en-US" sz="2000" dirty="0" smtClean="0"/>
            </a:br>
            <a:r>
              <a:rPr lang="en-US" sz="2000" dirty="0" smtClean="0"/>
              <a:t>    IPv6 . </a:t>
            </a:r>
            <a:br>
              <a:rPr lang="en-US" sz="2000" dirty="0" smtClean="0"/>
            </a:br>
            <a:r>
              <a:rPr lang="en-US" sz="2000" b="1" dirty="0" smtClean="0"/>
              <a:t>3. Firewalls : </a:t>
            </a:r>
            <a:r>
              <a:rPr lang="en-US" sz="2000" dirty="0" smtClean="0"/>
              <a:t>Firewalls is a network security system ,either hardware  </a:t>
            </a:r>
            <a:br>
              <a:rPr lang="en-US" sz="2000" dirty="0" smtClean="0"/>
            </a:br>
            <a:r>
              <a:rPr lang="en-US" sz="2000" dirty="0" smtClean="0"/>
              <a:t>    or software based that controls incoming and outgoing network </a:t>
            </a:r>
            <a:br>
              <a:rPr lang="en-US" sz="2000" dirty="0" smtClean="0"/>
            </a:br>
            <a:r>
              <a:rPr lang="en-US" sz="2000" dirty="0" smtClean="0"/>
              <a:t>     traffic based on a set of rules.  DST also used in this program.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and Disadvantage of DST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409" y="2564863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Advantages</a:t>
            </a:r>
            <a:r>
              <a:rPr lang="en-US" b="1" dirty="0" smtClean="0"/>
              <a:t> :  </a:t>
            </a:r>
            <a:br>
              <a:rPr lang="en-US" b="1" dirty="0" smtClean="0"/>
            </a:br>
            <a:r>
              <a:rPr lang="en-US" sz="2000" b="1" dirty="0" smtClean="0"/>
              <a:t>1. </a:t>
            </a:r>
            <a:r>
              <a:rPr lang="en-US" dirty="0" smtClean="0"/>
              <a:t>DST requires less memory than binary search tree.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2</a:t>
            </a:r>
            <a:r>
              <a:rPr lang="en-US" b="1" dirty="0" smtClean="0"/>
              <a:t> . </a:t>
            </a:r>
            <a:r>
              <a:rPr lang="en-US" dirty="0" smtClean="0"/>
              <a:t>Insertion , search and deletion is easier than binary search tree in DST.  </a:t>
            </a:r>
            <a:br>
              <a:rPr lang="en-US" dirty="0" smtClean="0"/>
            </a:br>
            <a:r>
              <a:rPr lang="en-US" b="1" dirty="0" smtClean="0"/>
              <a:t>3 .</a:t>
            </a:r>
            <a:r>
              <a:rPr lang="en-US" dirty="0" smtClean="0"/>
              <a:t> DST does not required any additional information to balance the tree </a:t>
            </a:r>
            <a:br>
              <a:rPr lang="en-US" dirty="0" smtClean="0"/>
            </a:br>
            <a:r>
              <a:rPr lang="en-US" dirty="0" smtClean="0"/>
              <a:t>     because level of the tree is limited by the length of the key elements.  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b="1" dirty="0" smtClean="0"/>
              <a:t>Disadvantages :</a:t>
            </a:r>
            <a:br>
              <a:rPr lang="en-US" b="1" dirty="0" smtClean="0"/>
            </a:br>
            <a:r>
              <a:rPr lang="en-US" b="1" dirty="0" smtClean="0"/>
              <a:t> 1. </a:t>
            </a:r>
            <a:r>
              <a:rPr lang="en-US" dirty="0" smtClean="0"/>
              <a:t>In DST ,data is unsorted. 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2. </a:t>
            </a:r>
            <a:r>
              <a:rPr lang="en-US" dirty="0" smtClean="0"/>
              <a:t>If one key is big in size then search is costly or search waste more time. 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3. </a:t>
            </a:r>
            <a:r>
              <a:rPr lang="en-US" dirty="0" smtClean="0"/>
              <a:t>Duplicates elements create problems in DST.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00409" y="2936382"/>
            <a:ext cx="178143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00409" y="4623515"/>
            <a:ext cx="188445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of DST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To insert an element in DST ,we have to face 4 possible case. </a:t>
            </a:r>
            <a:br>
              <a:rPr lang="en-US" dirty="0" smtClean="0"/>
            </a:br>
            <a:r>
              <a:rPr lang="en-US" b="1" dirty="0" smtClean="0"/>
              <a:t>1. </a:t>
            </a:r>
            <a:r>
              <a:rPr lang="en-US" dirty="0" smtClean="0"/>
              <a:t>Convert the keys to their binary bit form. if tree is empty then insert the element In root .  </a:t>
            </a:r>
            <a:br>
              <a:rPr lang="en-US" dirty="0" smtClean="0"/>
            </a:br>
            <a:r>
              <a:rPr lang="en-US" b="1" dirty="0" smtClean="0"/>
              <a:t>2.</a:t>
            </a:r>
            <a:r>
              <a:rPr lang="en-US" dirty="0" smtClean="0"/>
              <a:t> if tree is not empty then ,if left most bit of keys is</a:t>
            </a:r>
            <a:r>
              <a:rPr lang="en-US" b="1" dirty="0" smtClean="0"/>
              <a:t> 0</a:t>
            </a:r>
            <a:r>
              <a:rPr lang="en-US" dirty="0" smtClean="0"/>
              <a:t> then go to left sub tree. If </a:t>
            </a:r>
            <a:br>
              <a:rPr lang="en-US" dirty="0" smtClean="0"/>
            </a:br>
            <a:r>
              <a:rPr lang="en-US" dirty="0" smtClean="0"/>
              <a:t>left most bit is </a:t>
            </a:r>
            <a:r>
              <a:rPr lang="en-US" b="1" dirty="0" smtClean="0"/>
              <a:t>1</a:t>
            </a:r>
            <a:r>
              <a:rPr lang="en-US" dirty="0" smtClean="0"/>
              <a:t> then go to right sub tree.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3.</a:t>
            </a:r>
            <a:r>
              <a:rPr lang="en-US" dirty="0" smtClean="0"/>
              <a:t> If 1</a:t>
            </a:r>
            <a:r>
              <a:rPr lang="en-US" baseline="30000" dirty="0" smtClean="0"/>
              <a:t>st</a:t>
            </a:r>
            <a:r>
              <a:rPr lang="en-US" dirty="0" smtClean="0"/>
              <a:t> sub tree of the tree is full then ,if 2</a:t>
            </a:r>
            <a:r>
              <a:rPr lang="en-US" baseline="30000" dirty="0" smtClean="0"/>
              <a:t>nd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left most bit is </a:t>
            </a:r>
            <a:r>
              <a:rPr lang="en-US" b="1" dirty="0" smtClean="0"/>
              <a:t>0</a:t>
            </a:r>
            <a:r>
              <a:rPr lang="en-US" dirty="0" smtClean="0"/>
              <a:t> then go left sub tree of 1</a:t>
            </a:r>
            <a:r>
              <a:rPr lang="en-US" baseline="30000" dirty="0" smtClean="0"/>
              <a:t>st</a:t>
            </a:r>
            <a:r>
              <a:rPr lang="en-US" dirty="0" smtClean="0"/>
              <a:t> sub tree</a:t>
            </a:r>
            <a:r>
              <a:rPr lang="en-US" dirty="0"/>
              <a:t>. If 2nd left most bit is </a:t>
            </a:r>
            <a:r>
              <a:rPr lang="en-US" b="1" dirty="0" smtClean="0"/>
              <a:t>1 </a:t>
            </a:r>
            <a:r>
              <a:rPr lang="en-US" dirty="0" smtClean="0"/>
              <a:t>then </a:t>
            </a:r>
            <a:r>
              <a:rPr lang="en-US" dirty="0"/>
              <a:t>go right </a:t>
            </a:r>
            <a:r>
              <a:rPr lang="en-US" dirty="0" smtClean="0"/>
              <a:t>sub tree of </a:t>
            </a:r>
            <a:r>
              <a:rPr lang="en-US" dirty="0"/>
              <a:t>1st sub tree. </a:t>
            </a:r>
            <a:br>
              <a:rPr lang="en-US" dirty="0"/>
            </a:b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This process will continued until the element find any empty sub-tee according to his bit.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Example :</a:t>
            </a:r>
            <a:r>
              <a:rPr lang="en-US" dirty="0" smtClean="0">
                <a:solidFill>
                  <a:schemeClr val="tx1"/>
                </a:solidFill>
              </a:rPr>
              <a:t>a(0001), z(1010),S (0011),d(0100),A (0001) 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br>
              <a:rPr lang="en-US" dirty="0" smtClean="0"/>
            </a:br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Time complexity for insertion  in DST : O(b);b= number of bits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/>
              <a:t>               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487177" y="3116687"/>
            <a:ext cx="991673" cy="6181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255800" y="3666407"/>
            <a:ext cx="377046" cy="245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9333623" y="3644342"/>
            <a:ext cx="207622" cy="28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250807" y="3766881"/>
            <a:ext cx="1162318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9215979" y="3766881"/>
            <a:ext cx="1133341" cy="65277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r>
              <a:rPr lang="en-US" dirty="0" smtClean="0"/>
              <a:t>010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105643" y="4284241"/>
            <a:ext cx="307482" cy="324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7795380" y="4618493"/>
            <a:ext cx="1162318" cy="76365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r>
              <a:rPr lang="en-US" b="1" dirty="0" smtClean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20" name="Straight Connector 19"/>
          <p:cNvCxnSpPr>
            <a:stCxn id="13" idx="3"/>
          </p:cNvCxnSpPr>
          <p:nvPr/>
        </p:nvCxnSpPr>
        <p:spPr>
          <a:xfrm flipH="1">
            <a:off x="7250807" y="4217586"/>
            <a:ext cx="170218" cy="36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6426558" y="4529730"/>
            <a:ext cx="1007345" cy="85242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r>
              <a:rPr lang="en-US" b="1" dirty="0" smtClean="0"/>
              <a:t>0</a:t>
            </a:r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Searching is based on binary representation of data. For the worst case time complexity of searching is O(b ), where b is number of bits in search key. </a:t>
            </a:r>
            <a:br>
              <a:rPr lang="en-US" dirty="0" smtClean="0"/>
            </a:br>
            <a:r>
              <a:rPr lang="en-US" dirty="0" smtClean="0"/>
              <a:t>Average search time per operation is O (log N). N is height of tree.  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Search in DST for key k  : 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S</a:t>
            </a:r>
            <a:r>
              <a:rPr lang="en-US" dirty="0" smtClean="0"/>
              <a:t>earching the key k in tree , we have to follow  4 possible steps :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1. </a:t>
            </a:r>
            <a:r>
              <a:rPr lang="en-US" dirty="0" smtClean="0"/>
              <a:t>If tree is empty then k is not found . If root match with k then k is found.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2. </a:t>
            </a:r>
            <a:r>
              <a:rPr lang="en-US" dirty="0" smtClean="0"/>
              <a:t>If left most bit of k is </a:t>
            </a:r>
            <a:r>
              <a:rPr lang="en-US" b="1" dirty="0" smtClean="0"/>
              <a:t>0 </a:t>
            </a:r>
            <a:r>
              <a:rPr lang="en-US" dirty="0" smtClean="0"/>
              <a:t>then go to left sub tree .If left most bit of k is </a:t>
            </a:r>
            <a:r>
              <a:rPr lang="en-US" b="1" dirty="0" smtClean="0"/>
              <a:t>1</a:t>
            </a:r>
            <a:r>
              <a:rPr lang="en-US" dirty="0" smtClean="0"/>
              <a:t> then </a:t>
            </a:r>
            <a:br>
              <a:rPr lang="en-US" dirty="0" smtClean="0"/>
            </a:br>
            <a:r>
              <a:rPr lang="en-US" dirty="0" smtClean="0"/>
              <a:t>       go to right sub tree .if k matches then k found.    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/>
              <a:t>3. </a:t>
            </a:r>
            <a:r>
              <a:rPr lang="en-US" dirty="0" smtClean="0"/>
              <a:t>If k is not matches in 1</a:t>
            </a:r>
            <a:r>
              <a:rPr lang="en-US" baseline="30000" dirty="0" smtClean="0"/>
              <a:t>st</a:t>
            </a:r>
            <a:r>
              <a:rPr lang="en-US" dirty="0" smtClean="0"/>
              <a:t> sub tree then</a:t>
            </a:r>
            <a:r>
              <a:rPr lang="en-US" dirty="0"/>
              <a:t>, if 2nd  left most bit </a:t>
            </a:r>
            <a:r>
              <a:rPr lang="en-US" dirty="0" smtClean="0"/>
              <a:t>is </a:t>
            </a:r>
            <a:r>
              <a:rPr lang="en-US" b="1" dirty="0" smtClean="0"/>
              <a:t>0</a:t>
            </a:r>
            <a:r>
              <a:rPr lang="en-US" dirty="0" smtClean="0"/>
              <a:t> then go left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sub </a:t>
            </a:r>
            <a:r>
              <a:rPr lang="en-US" dirty="0" smtClean="0"/>
              <a:t>tree </a:t>
            </a:r>
            <a:r>
              <a:rPr lang="en-US" dirty="0"/>
              <a:t>of 1st sub tree. If 2nd left most bit is </a:t>
            </a: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dirty="0"/>
              <a:t>then go right sub tree of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sub tree. If k matches then k found.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4.  </a:t>
            </a:r>
            <a:r>
              <a:rPr lang="en-US" dirty="0" smtClean="0"/>
              <a:t>if k not match then previous process will be continued according to bit </a:t>
            </a:r>
            <a:br>
              <a:rPr lang="en-US" dirty="0" smtClean="0"/>
            </a:br>
            <a:r>
              <a:rPr lang="en-US" dirty="0"/>
              <a:t>       sequence of k until last </a:t>
            </a:r>
            <a:r>
              <a:rPr lang="en-US" dirty="0" smtClean="0"/>
              <a:t>bit or final level of tree. </a:t>
            </a:r>
            <a:r>
              <a:rPr lang="en-US" dirty="0"/>
              <a:t>If k does not match then return </a:t>
            </a:r>
            <a:br>
              <a:rPr lang="en-US" dirty="0"/>
            </a:br>
            <a:r>
              <a:rPr lang="en-US" dirty="0"/>
              <a:t>       k is not found.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4-Point Star 4"/>
          <p:cNvSpPr/>
          <p:nvPr/>
        </p:nvSpPr>
        <p:spPr>
          <a:xfrm>
            <a:off x="1129636" y="2641716"/>
            <a:ext cx="231820" cy="20606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91" y="3468704"/>
            <a:ext cx="335309" cy="3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SEARCH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353" y="2603500"/>
            <a:ext cx="4825158" cy="3416301"/>
          </a:xfrm>
          <a:solidFill>
            <a:schemeClr val="accent6"/>
          </a:solidFill>
        </p:spPr>
        <p:txBody>
          <a:bodyPr/>
          <a:lstStyle/>
          <a:p>
            <a:r>
              <a:rPr lang="en-US" b="1" dirty="0" smtClean="0"/>
              <a:t>Example-1 :  Search d(0100) </a:t>
            </a:r>
            <a:br>
              <a:rPr lang="en-US" b="1" dirty="0" smtClean="0"/>
            </a:br>
            <a:r>
              <a:rPr lang="en-US" b="1" dirty="0" smtClean="0"/>
              <a:t>   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     </a:t>
            </a:r>
            <a:br>
              <a:rPr lang="en-US" b="1" dirty="0" smtClean="0"/>
            </a:br>
            <a:r>
              <a:rPr lang="en-US" b="1" dirty="0" smtClean="0"/>
              <a:t>   </a:t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  </a:t>
            </a:r>
            <a:br>
              <a:rPr lang="en-US" b="1" dirty="0" smtClean="0"/>
            </a:br>
            <a:r>
              <a:rPr lang="en-US" b="1" dirty="0" smtClean="0"/>
              <a:t>  </a:t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 (0100 ) found.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b="1" dirty="0" smtClean="0"/>
              <a:t>Example-2 :Search  (0010 ) </a:t>
            </a:r>
            <a:br>
              <a:rPr lang="en-US" b="1" dirty="0" smtClean="0"/>
            </a:br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(0100 ) not found</a:t>
            </a:r>
            <a:r>
              <a:rPr lang="en-US" dirty="0" smtClean="0"/>
              <a:t>.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2472744" y="3309873"/>
            <a:ext cx="1094789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331076" y="3700118"/>
            <a:ext cx="301996" cy="292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1635617" y="3992451"/>
            <a:ext cx="997455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3407205" y="3700118"/>
            <a:ext cx="160328" cy="292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3100941" y="4016246"/>
            <a:ext cx="1136293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1011</a:t>
            </a:r>
            <a:endParaRPr lang="en-US" dirty="0"/>
          </a:p>
        </p:txBody>
      </p:sp>
      <p:cxnSp>
        <p:nvCxnSpPr>
          <p:cNvPr id="14" name="Straight Connector 13"/>
          <p:cNvCxnSpPr>
            <a:stCxn id="9" idx="3"/>
          </p:cNvCxnSpPr>
          <p:nvPr/>
        </p:nvCxnSpPr>
        <p:spPr>
          <a:xfrm flipH="1">
            <a:off x="1468192" y="4382696"/>
            <a:ext cx="313499" cy="305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926353" y="4675029"/>
            <a:ext cx="97972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17" name="Straight Connector 16"/>
          <p:cNvCxnSpPr>
            <a:stCxn id="9" idx="5"/>
          </p:cNvCxnSpPr>
          <p:nvPr/>
        </p:nvCxnSpPr>
        <p:spPr>
          <a:xfrm>
            <a:off x="2486998" y="4382696"/>
            <a:ext cx="146074" cy="30521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2009104" y="4698824"/>
            <a:ext cx="1091837" cy="457200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7648936" y="3309873"/>
            <a:ext cx="108294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21" name="Straight Connector 20"/>
          <p:cNvCxnSpPr>
            <a:stCxn id="19" idx="3"/>
          </p:cNvCxnSpPr>
          <p:nvPr/>
        </p:nvCxnSpPr>
        <p:spPr>
          <a:xfrm flipH="1">
            <a:off x="7534141" y="3700118"/>
            <a:ext cx="273388" cy="316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173532" y="4020125"/>
            <a:ext cx="1107583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0011</a:t>
            </a:r>
            <a:endParaRPr lang="en-US" dirty="0"/>
          </a:p>
        </p:txBody>
      </p:sp>
      <p:cxnSp>
        <p:nvCxnSpPr>
          <p:cNvPr id="24" name="Straight Connector 23"/>
          <p:cNvCxnSpPr>
            <a:stCxn id="19" idx="5"/>
          </p:cNvCxnSpPr>
          <p:nvPr/>
        </p:nvCxnSpPr>
        <p:spPr>
          <a:xfrm>
            <a:off x="8573283" y="3700118"/>
            <a:ext cx="390413" cy="316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8729852" y="3992451"/>
            <a:ext cx="1186514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1011</a:t>
            </a:r>
            <a:endParaRPr lang="en-US" dirty="0"/>
          </a:p>
        </p:txBody>
      </p:sp>
      <p:cxnSp>
        <p:nvCxnSpPr>
          <p:cNvPr id="28" name="Straight Connector 27"/>
          <p:cNvCxnSpPr>
            <a:stCxn id="22" idx="3"/>
          </p:cNvCxnSpPr>
          <p:nvPr/>
        </p:nvCxnSpPr>
        <p:spPr>
          <a:xfrm flipH="1">
            <a:off x="7076940" y="4410370"/>
            <a:ext cx="258794" cy="26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6456818" y="4655664"/>
            <a:ext cx="1077323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</a:t>
            </a:r>
            <a:endParaRPr lang="en-US" dirty="0"/>
          </a:p>
        </p:txBody>
      </p:sp>
      <p:cxnSp>
        <p:nvCxnSpPr>
          <p:cNvPr id="31" name="Straight Connector 30"/>
          <p:cNvCxnSpPr>
            <a:stCxn id="22" idx="5"/>
          </p:cNvCxnSpPr>
          <p:nvPr/>
        </p:nvCxnSpPr>
        <p:spPr>
          <a:xfrm>
            <a:off x="8118913" y="4410370"/>
            <a:ext cx="278112" cy="288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782247" y="4675029"/>
            <a:ext cx="1123495" cy="508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514</TotalTime>
  <Words>282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CSE - 225</vt:lpstr>
      <vt:lpstr>         Presented BY</vt:lpstr>
      <vt:lpstr>What is DST</vt:lpstr>
      <vt:lpstr>Model DST Structure  (for 4 bits)</vt:lpstr>
      <vt:lpstr>Application of  DST</vt:lpstr>
      <vt:lpstr>Advantage and Disadvantage of DST</vt:lpstr>
      <vt:lpstr>Insertion of DST</vt:lpstr>
      <vt:lpstr>                                 SEARCH</vt:lpstr>
      <vt:lpstr>                       SEARCH (Continued)</vt:lpstr>
      <vt:lpstr>                                 DELETE</vt:lpstr>
      <vt:lpstr>                            DELETE (Continued)</vt:lpstr>
      <vt:lpstr>                              DELETE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- 225</dc:title>
  <dc:creator>User</dc:creator>
  <cp:lastModifiedBy>Al Faruqui</cp:lastModifiedBy>
  <cp:revision>72</cp:revision>
  <dcterms:created xsi:type="dcterms:W3CDTF">2018-09-03T03:42:53Z</dcterms:created>
  <dcterms:modified xsi:type="dcterms:W3CDTF">2018-09-07T15:28:47Z</dcterms:modified>
</cp:coreProperties>
</file>