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10"/>
  </p:handoutMasterIdLst>
  <p:sldIdLst>
    <p:sldId id="256" r:id="rId3"/>
    <p:sldId id="257" r:id="rId4"/>
    <p:sldId id="259" r:id="rId5"/>
    <p:sldId id="258"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6dfc4fe-b25c-40fc-9064-2f4218989993}">
          <p14:sldIdLst>
            <p14:sldId id="256"/>
            <p14:sldId id="257"/>
            <p14:sldId id="259"/>
            <p14:sldId id="258"/>
            <p14:sldId id="260"/>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1386840"/>
            <a:ext cx="9413240" cy="1191895"/>
          </a:xfrm>
        </p:spPr>
        <p:txBody>
          <a:bodyPr>
            <a:normAutofit/>
          </a:bodyPr>
          <a:p>
            <a:r>
              <a:rPr lang="en-US" b="1">
                <a:latin typeface="Times New Roman" panose="02020603050405020304" charset="0"/>
                <a:cs typeface="Times New Roman" panose="02020603050405020304" charset="0"/>
                <a:sym typeface="+mn-ea"/>
              </a:rPr>
              <a:t>Diabetes Risk Detector App</a:t>
            </a:r>
            <a:endParaRPr lang="en-US" b="1">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1524000" y="2578735"/>
            <a:ext cx="9144000" cy="594360"/>
          </a:xfrm>
        </p:spPr>
        <p:txBody>
          <a:bodyPr/>
          <a:p>
            <a:r>
              <a:rPr lang="en-US" i="1">
                <a:latin typeface="Times New Roman" panose="02020603050405020304" charset="0"/>
                <a:cs typeface="Times New Roman" panose="02020603050405020304" charset="0"/>
              </a:rPr>
              <a:t>A Machine Learning-Powered Tool for detecting Diabetes Risk</a:t>
            </a:r>
            <a:endParaRPr lang="en-US" i="1">
              <a:latin typeface="Times New Roman" panose="02020603050405020304" charset="0"/>
              <a:cs typeface="Times New Roman" panose="02020603050405020304" charset="0"/>
            </a:endParaRPr>
          </a:p>
        </p:txBody>
      </p:sp>
      <p:sp>
        <p:nvSpPr>
          <p:cNvPr id="8" name="Rounded Rectangle 7"/>
          <p:cNvSpPr/>
          <p:nvPr/>
        </p:nvSpPr>
        <p:spPr>
          <a:xfrm>
            <a:off x="1016635" y="5747385"/>
            <a:ext cx="2992755" cy="708660"/>
          </a:xfrm>
          <a:prstGeom prst="roundRect">
            <a:avLst/>
          </a:prstGeom>
          <a:effectLst>
            <a:outerShdw blurRad="50800" dist="38100" dir="5400000" algn="t" rotWithShape="0">
              <a:prstClr val="black">
                <a:alpha val="33000"/>
              </a:prstClr>
            </a:outerShdw>
          </a:effectLst>
        </p:spPr>
        <p:style>
          <a:lnRef idx="3">
            <a:prstClr val="black"/>
          </a:lnRef>
          <a:fillRef idx="0">
            <a:srgbClr val="FFFFFF"/>
          </a:fillRef>
          <a:effectRef idx="0">
            <a:srgbClr val="FFFFFF"/>
          </a:effectRef>
          <a:fontRef idx="minor">
            <a:schemeClr val="tx1"/>
          </a:fontRef>
        </p:style>
        <p:txBody>
          <a:bodyPr rtlCol="0" anchor="ctr"/>
          <a:p>
            <a:pPr algn="l"/>
            <a:endParaRPr lang="en-US" b="1">
              <a:solidFill>
                <a:schemeClr val="accent1">
                  <a:lumMod val="75000"/>
                </a:schemeClr>
              </a:solidFill>
              <a:latin typeface="Times New Roman" panose="02020603050405020304" charset="0"/>
              <a:cs typeface="Times New Roman" panose="02020603050405020304" charset="0"/>
              <a:sym typeface="+mn-ea"/>
            </a:endParaRPr>
          </a:p>
          <a:p>
            <a:pPr algn="l"/>
            <a:r>
              <a:rPr lang="en-US" b="1">
                <a:solidFill>
                  <a:schemeClr val="accent1">
                    <a:lumMod val="75000"/>
                  </a:schemeClr>
                </a:solidFill>
                <a:latin typeface="Times New Roman" panose="02020603050405020304" charset="0"/>
                <a:cs typeface="Times New Roman" panose="02020603050405020304" charset="0"/>
                <a:sym typeface="+mn-ea"/>
              </a:rPr>
              <a:t>PRESENTED BY </a:t>
            </a:r>
            <a:endParaRPr lang="en-US" b="1">
              <a:solidFill>
                <a:schemeClr val="accent1">
                  <a:lumMod val="75000"/>
                </a:schemeClr>
              </a:solidFill>
              <a:latin typeface="Times New Roman" panose="02020603050405020304" charset="0"/>
              <a:cs typeface="Times New Roman" panose="02020603050405020304" charset="0"/>
            </a:endParaRPr>
          </a:p>
          <a:p>
            <a:pPr algn="l"/>
            <a:r>
              <a:rPr lang="en-US" b="1">
                <a:solidFill>
                  <a:schemeClr val="accent1">
                    <a:lumMod val="75000"/>
                  </a:schemeClr>
                </a:solidFill>
                <a:latin typeface="Times New Roman" panose="02020603050405020304" charset="0"/>
                <a:cs typeface="Times New Roman" panose="02020603050405020304" charset="0"/>
                <a:sym typeface="+mn-ea"/>
              </a:rPr>
              <a:t>                    </a:t>
            </a:r>
            <a:r>
              <a:rPr lang="en-US" b="1" i="1">
                <a:solidFill>
                  <a:schemeClr val="accent1">
                    <a:lumMod val="75000"/>
                  </a:schemeClr>
                </a:solidFill>
                <a:latin typeface="Times New Roman" panose="02020603050405020304" charset="0"/>
                <a:cs typeface="Times New Roman" panose="02020603050405020304" charset="0"/>
                <a:sym typeface="+mn-ea"/>
              </a:rPr>
              <a:t>Farwa Khalid</a:t>
            </a:r>
            <a:r>
              <a:rPr lang="en-US" b="1">
                <a:solidFill>
                  <a:schemeClr val="tx2"/>
                </a:solidFill>
                <a:latin typeface="Times New Roman" panose="02020603050405020304" charset="0"/>
                <a:cs typeface="Times New Roman" panose="02020603050405020304" charset="0"/>
                <a:sym typeface="+mn-ea"/>
              </a:rPr>
              <a:t> </a:t>
            </a:r>
            <a:endParaRPr lang="en-US" b="1">
              <a:solidFill>
                <a:schemeClr val="tx2"/>
              </a:solidFill>
              <a:latin typeface="Times New Roman" panose="02020603050405020304" charset="0"/>
              <a:cs typeface="Times New Roman" panose="02020603050405020304" charset="0"/>
            </a:endParaRPr>
          </a:p>
          <a:p>
            <a:pPr algn="ctr"/>
            <a:endParaRPr lang="en-US"/>
          </a:p>
        </p:txBody>
      </p:sp>
      <p:sp>
        <p:nvSpPr>
          <p:cNvPr id="9" name="Rounded Rectangle 8"/>
          <p:cNvSpPr/>
          <p:nvPr/>
        </p:nvSpPr>
        <p:spPr>
          <a:xfrm>
            <a:off x="8089265" y="5747385"/>
            <a:ext cx="3228340" cy="791845"/>
          </a:xfrm>
          <a:prstGeom prst="roundRect">
            <a:avLst/>
          </a:prstGeom>
          <a:effectLst>
            <a:outerShdw blurRad="50800" dist="38100" dir="5400000" algn="t" rotWithShape="0">
              <a:prstClr val="black">
                <a:alpha val="40000"/>
              </a:prstClr>
            </a:outerShdw>
          </a:effectLst>
        </p:spPr>
        <p:style>
          <a:lnRef idx="3">
            <a:prstClr val="black"/>
          </a:lnRef>
          <a:fillRef idx="0">
            <a:srgbClr val="FFFFFF"/>
          </a:fillRef>
          <a:effectRef idx="0">
            <a:srgbClr val="FFFFFF"/>
          </a:effectRef>
          <a:fontRef idx="minor">
            <a:schemeClr val="tx1"/>
          </a:fontRef>
        </p:style>
        <p:txBody>
          <a:bodyPr rtlCol="0" anchor="ctr"/>
          <a:p>
            <a:pPr algn="ctr"/>
            <a:r>
              <a:rPr lang="en-US" b="1">
                <a:solidFill>
                  <a:schemeClr val="accent1">
                    <a:lumMod val="75000"/>
                  </a:schemeClr>
                </a:solidFill>
                <a:latin typeface="Times New Roman" panose="02020603050405020304" charset="0"/>
                <a:cs typeface="Times New Roman" panose="02020603050405020304" charset="0"/>
              </a:rPr>
              <a:t>ATS INTERNSHIP</a:t>
            </a:r>
            <a:endParaRPr lang="en-US" b="1">
              <a:solidFill>
                <a:schemeClr val="accent1">
                  <a:lumMod val="75000"/>
                </a:schemeClr>
              </a:solidFill>
              <a:latin typeface="Times New Roman" panose="02020603050405020304" charset="0"/>
              <a:cs typeface="Times New Roman" panose="02020603050405020304" charset="0"/>
            </a:endParaRPr>
          </a:p>
          <a:p>
            <a:pPr algn="ctr"/>
            <a:r>
              <a:rPr lang="en-US" b="1">
                <a:solidFill>
                  <a:schemeClr val="accent1">
                    <a:lumMod val="75000"/>
                  </a:schemeClr>
                </a:solidFill>
                <a:latin typeface="Times New Roman" panose="02020603050405020304" charset="0"/>
                <a:cs typeface="Times New Roman" panose="02020603050405020304" charset="0"/>
              </a:rPr>
              <a:t>SUMMER 2024</a:t>
            </a:r>
            <a:endParaRPr lang="en-US" b="1">
              <a:solidFill>
                <a:schemeClr val="accent1">
                  <a:lumMod val="75000"/>
                </a:schemeClr>
              </a:solid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65175" y="385445"/>
            <a:ext cx="10515600" cy="1494155"/>
          </a:xfrm>
        </p:spPr>
        <p:txBody>
          <a:bodyPr/>
          <a:p>
            <a:pPr algn="ctr"/>
            <a:r>
              <a:rPr lang="en-US" sz="4000" b="1">
                <a:latin typeface="Times New Roman" panose="02020603050405020304" charset="0"/>
                <a:cs typeface="Times New Roman" panose="02020603050405020304" charset="0"/>
              </a:rPr>
              <a:t>Why I Joined the ATS Internship?</a:t>
            </a:r>
            <a:br>
              <a:rPr lang="en-US" sz="4000">
                <a:latin typeface="Times New Roman" panose="02020603050405020304" charset="0"/>
                <a:cs typeface="Times New Roman" panose="02020603050405020304" charset="0"/>
              </a:rPr>
            </a:br>
            <a:r>
              <a:rPr lang="en-US" sz="2800" b="1" i="1">
                <a:latin typeface="Times New Roman" panose="02020603050405020304" charset="0"/>
                <a:cs typeface="Times New Roman" panose="02020603050405020304" charset="0"/>
              </a:rPr>
              <a:t>Learning, Growing, and Making an Impact.</a:t>
            </a:r>
            <a:endParaRPr lang="en-US" sz="2800" b="1" i="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763395"/>
            <a:ext cx="10176510" cy="1474470"/>
          </a:xfrm>
        </p:spPr>
        <p:txBody>
          <a:bodyPr>
            <a:noAutofit/>
          </a:bodyPr>
          <a:p>
            <a:pPr marL="0" indent="0" algn="ctr">
              <a:lnSpc>
                <a:spcPct val="100000"/>
              </a:lnSpc>
              <a:buNone/>
            </a:pPr>
            <a:r>
              <a:rPr lang="en-US" sz="2000" i="1">
                <a:latin typeface="Times New Roman" panose="02020603050405020304" charset="0"/>
                <a:cs typeface="Times New Roman" panose="02020603050405020304" charset="0"/>
              </a:rPr>
              <a:t>I joined the ATS Internship in Summer 2024 to gain real-world experience and learn from experts in the field. I wanted to improve my skills and work on meaningful projects like the </a:t>
            </a:r>
            <a:r>
              <a:rPr lang="en-US" sz="2000" i="1" u="sng">
                <a:latin typeface="Times New Roman" panose="02020603050405020304" charset="0"/>
                <a:cs typeface="Times New Roman" panose="02020603050405020304" charset="0"/>
                <a:sym typeface="+mn-ea"/>
              </a:rPr>
              <a:t>Diabetes Risk Detector App</a:t>
            </a:r>
            <a:r>
              <a:rPr lang="en-US" sz="2000" i="1">
                <a:latin typeface="Times New Roman" panose="02020603050405020304" charset="0"/>
                <a:cs typeface="Times New Roman" panose="02020603050405020304" charset="0"/>
              </a:rPr>
              <a:t>. This internship gave me the chance to apply what I’ve learned, work with others, and make a positive impact through technology.</a:t>
            </a:r>
            <a:endParaRPr lang="en-US" sz="2000" i="1">
              <a:latin typeface="Times New Roman" panose="02020603050405020304" charset="0"/>
              <a:cs typeface="Times New Roman" panose="02020603050405020304" charset="0"/>
            </a:endParaRPr>
          </a:p>
        </p:txBody>
      </p:sp>
      <p:sp>
        <p:nvSpPr>
          <p:cNvPr id="4" name="Text Box 3"/>
          <p:cNvSpPr txBox="1"/>
          <p:nvPr/>
        </p:nvSpPr>
        <p:spPr>
          <a:xfrm>
            <a:off x="1225550" y="3238500"/>
            <a:ext cx="9740900" cy="577215"/>
          </a:xfrm>
          <a:prstGeom prst="rect">
            <a:avLst/>
          </a:prstGeom>
          <a:noFill/>
        </p:spPr>
        <p:txBody>
          <a:bodyPr wrap="square" rtlCol="0">
            <a:noAutofit/>
          </a:bodyPr>
          <a:p>
            <a:pPr algn="ctr"/>
            <a:r>
              <a:rPr lang="en-US" sz="3200" b="1">
                <a:latin typeface="Times New Roman" panose="02020603050405020304" charset="0"/>
                <a:cs typeface="Times New Roman" panose="02020603050405020304" charset="0"/>
              </a:rPr>
              <a:t>Motivation Behind the Diabetes Risk Detector App</a:t>
            </a:r>
            <a:endParaRPr lang="en-US" sz="3200" b="1">
              <a:latin typeface="Times New Roman" panose="02020603050405020304" charset="0"/>
              <a:cs typeface="Times New Roman" panose="02020603050405020304" charset="0"/>
            </a:endParaRPr>
          </a:p>
        </p:txBody>
      </p:sp>
      <p:sp>
        <p:nvSpPr>
          <p:cNvPr id="5" name="Text Box 4"/>
          <p:cNvSpPr txBox="1"/>
          <p:nvPr/>
        </p:nvSpPr>
        <p:spPr>
          <a:xfrm>
            <a:off x="1052830" y="3815715"/>
            <a:ext cx="10106660" cy="1957705"/>
          </a:xfrm>
          <a:prstGeom prst="rect">
            <a:avLst/>
          </a:prstGeom>
          <a:noFill/>
        </p:spPr>
        <p:txBody>
          <a:bodyPr wrap="square" rtlCol="0">
            <a:noAutofit/>
          </a:bodyPr>
          <a:p>
            <a:pPr algn="ctr">
              <a:lnSpc>
                <a:spcPct val="110000"/>
              </a:lnSpc>
            </a:pPr>
            <a:r>
              <a:rPr lang="en-US" sz="2000" i="1">
                <a:latin typeface="Times New Roman" panose="02020603050405020304" charset="0"/>
                <a:cs typeface="Times New Roman" panose="02020603050405020304" charset="0"/>
              </a:rPr>
              <a:t>The </a:t>
            </a:r>
            <a:r>
              <a:rPr lang="en-US" sz="2000" i="1">
                <a:latin typeface="Times New Roman" panose="02020603050405020304" charset="0"/>
                <a:cs typeface="Times New Roman" panose="02020603050405020304" charset="0"/>
                <a:sym typeface="+mn-ea"/>
              </a:rPr>
              <a:t>Diabetes Risk Detector App</a:t>
            </a:r>
            <a:r>
              <a:rPr lang="en-US" sz="2000" i="1">
                <a:latin typeface="Times New Roman" panose="02020603050405020304" charset="0"/>
                <a:cs typeface="Times New Roman" panose="02020603050405020304" charset="0"/>
              </a:rPr>
              <a:t> is designed to help people easily check their risk of diabetes. Diabetes is a growing health concern, and early detection can prevent serious problems. This app uses smart technology to analyze health information and provide quick, personalized feedback. It's easy for anyone to use, making health awareness more accessible and encouraging people to take care of their health before any issues arise.</a:t>
            </a:r>
            <a:endParaRPr lang="en-US" sz="2000" i="1">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pPr algn="ctr"/>
            <a:r>
              <a:rPr lang="en-US" sz="4000" b="1">
                <a:latin typeface="Times New Roman" panose="02020603050405020304" charset="0"/>
                <a:cs typeface="Times New Roman" panose="02020603050405020304" charset="0"/>
              </a:rPr>
              <a:t>Overview of the Diabetes Risk detector App</a:t>
            </a:r>
            <a:endParaRPr lang="en-US" sz="40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461135"/>
            <a:ext cx="10515600" cy="2406650"/>
          </a:xfrm>
        </p:spPr>
        <p:txBody>
          <a:bodyPr>
            <a:normAutofit fontScale="90000"/>
          </a:bodyPr>
          <a:p>
            <a:pPr marL="0" indent="0" algn="ctr">
              <a:lnSpc>
                <a:spcPct val="110000"/>
              </a:lnSpc>
              <a:buNone/>
            </a:pPr>
            <a:r>
              <a:rPr lang="en-US" sz="2400" i="1">
                <a:latin typeface="Times New Roman" panose="02020603050405020304" charset="0"/>
                <a:cs typeface="Times New Roman" panose="02020603050405020304" charset="0"/>
              </a:rPr>
              <a:t>This app helps users detect their risk of diabetes based on various health indicators. Users enter information about their health habits and conditions, such as blood pressure, cholesterol levels, BMI, and lifestyle factors. After submitting their details, the app uses a trained machine learning model to analyze the data and provide a detection of whether they are at risk of diabetes or not. The results are displayed along with the probability of the detection, making it easy for users to understand their risk level.</a:t>
            </a:r>
            <a:endParaRPr lang="en-US" sz="2400" i="1">
              <a:latin typeface="Times New Roman" panose="02020603050405020304" charset="0"/>
              <a:cs typeface="Times New Roman" panose="02020603050405020304" charset="0"/>
            </a:endParaRPr>
          </a:p>
        </p:txBody>
      </p:sp>
      <p:sp>
        <p:nvSpPr>
          <p:cNvPr id="4" name="Text Box 3"/>
          <p:cNvSpPr txBox="1"/>
          <p:nvPr/>
        </p:nvSpPr>
        <p:spPr>
          <a:xfrm>
            <a:off x="1149350" y="4195445"/>
            <a:ext cx="10627360" cy="1014730"/>
          </a:xfrm>
          <a:prstGeom prst="rect">
            <a:avLst/>
          </a:prstGeom>
          <a:noFill/>
        </p:spPr>
        <p:txBody>
          <a:bodyPr wrap="square" rtlCol="0">
            <a:spAutoFit/>
          </a:bodyPr>
          <a:p>
            <a:r>
              <a:rPr lang="en-US" sz="2000" b="1" i="1">
                <a:latin typeface="Times New Roman" panose="02020603050405020304" charset="0"/>
                <a:cs typeface="Times New Roman" panose="02020603050405020304" charset="0"/>
              </a:rPr>
              <a:t>You can explore the Diabetes Risk Detector App by visiting the following link:</a:t>
            </a:r>
            <a:endParaRPr lang="en-US" sz="2000" b="1" i="1">
              <a:latin typeface="Times New Roman" panose="02020603050405020304" charset="0"/>
              <a:cs typeface="Times New Roman" panose="02020603050405020304" charset="0"/>
            </a:endParaRPr>
          </a:p>
          <a:p>
            <a:endParaRPr lang="en-US" sz="2000" b="1" i="1">
              <a:latin typeface="Times New Roman" panose="02020603050405020304" charset="0"/>
              <a:cs typeface="Times New Roman" panose="02020603050405020304" charset="0"/>
            </a:endParaRPr>
          </a:p>
          <a:p>
            <a:r>
              <a:rPr lang="en-US" sz="2000" b="1" i="1" u="sng">
                <a:solidFill>
                  <a:schemeClr val="accent1">
                    <a:lumMod val="75000"/>
                  </a:schemeClr>
                </a:solidFill>
                <a:latin typeface="Times New Roman" panose="02020603050405020304" charset="0"/>
                <a:cs typeface="Times New Roman" panose="02020603050405020304" charset="0"/>
              </a:rPr>
              <a:t>https://projectadiabetesdetection-see.streamlit.app</a:t>
            </a:r>
            <a:endParaRPr lang="en-US" sz="2000" b="1" i="1" u="sng">
              <a:solidFill>
                <a:schemeClr val="accent1">
                  <a:lumMod val="75000"/>
                </a:schemeClr>
              </a:solidFill>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3037840" y="1643380"/>
            <a:ext cx="1800860" cy="1139190"/>
          </a:xfrm>
          <a:prstGeom prst="rect">
            <a:avLst/>
          </a:prstGeom>
        </p:spPr>
      </p:pic>
      <p:pic>
        <p:nvPicPr>
          <p:cNvPr id="5" name="Picture 4"/>
          <p:cNvPicPr>
            <a:picLocks noChangeAspect="1"/>
          </p:cNvPicPr>
          <p:nvPr/>
        </p:nvPicPr>
        <p:blipFill>
          <a:blip r:embed="rId2"/>
          <a:stretch>
            <a:fillRect/>
          </a:stretch>
        </p:blipFill>
        <p:spPr>
          <a:xfrm>
            <a:off x="7016115" y="1905000"/>
            <a:ext cx="839470" cy="768350"/>
          </a:xfrm>
          <a:prstGeom prst="rect">
            <a:avLst/>
          </a:prstGeom>
        </p:spPr>
      </p:pic>
      <p:pic>
        <p:nvPicPr>
          <p:cNvPr id="6" name="Picture 5"/>
          <p:cNvPicPr>
            <a:picLocks noChangeAspect="1"/>
          </p:cNvPicPr>
          <p:nvPr/>
        </p:nvPicPr>
        <p:blipFill>
          <a:blip r:embed="rId3"/>
          <a:stretch>
            <a:fillRect/>
          </a:stretch>
        </p:blipFill>
        <p:spPr>
          <a:xfrm>
            <a:off x="5607050" y="4203065"/>
            <a:ext cx="1207770" cy="527050"/>
          </a:xfrm>
          <a:prstGeom prst="rect">
            <a:avLst/>
          </a:prstGeom>
        </p:spPr>
      </p:pic>
      <p:pic>
        <p:nvPicPr>
          <p:cNvPr id="7" name="Picture 6"/>
          <p:cNvPicPr>
            <a:picLocks noChangeAspect="1"/>
          </p:cNvPicPr>
          <p:nvPr/>
        </p:nvPicPr>
        <p:blipFill>
          <a:blip r:embed="rId4"/>
          <a:stretch>
            <a:fillRect/>
          </a:stretch>
        </p:blipFill>
        <p:spPr>
          <a:xfrm>
            <a:off x="3121025" y="3439160"/>
            <a:ext cx="1140460" cy="772795"/>
          </a:xfrm>
          <a:prstGeom prst="rect">
            <a:avLst/>
          </a:prstGeom>
        </p:spPr>
      </p:pic>
      <p:pic>
        <p:nvPicPr>
          <p:cNvPr id="8" name="Picture 7"/>
          <p:cNvPicPr>
            <a:picLocks noChangeAspect="1"/>
          </p:cNvPicPr>
          <p:nvPr/>
        </p:nvPicPr>
        <p:blipFill>
          <a:blip r:embed="rId5"/>
          <a:stretch>
            <a:fillRect/>
          </a:stretch>
        </p:blipFill>
        <p:spPr>
          <a:xfrm>
            <a:off x="8634095" y="4203065"/>
            <a:ext cx="885190" cy="443230"/>
          </a:xfrm>
          <a:prstGeom prst="rect">
            <a:avLst/>
          </a:prstGeom>
        </p:spPr>
      </p:pic>
      <p:pic>
        <p:nvPicPr>
          <p:cNvPr id="12" name="Picture 11"/>
          <p:cNvPicPr>
            <a:picLocks noChangeAspect="1"/>
          </p:cNvPicPr>
          <p:nvPr/>
        </p:nvPicPr>
        <p:blipFill>
          <a:blip r:embed="rId6"/>
          <a:stretch>
            <a:fillRect/>
          </a:stretch>
        </p:blipFill>
        <p:spPr>
          <a:xfrm>
            <a:off x="8185150" y="1804670"/>
            <a:ext cx="1050925" cy="854075"/>
          </a:xfrm>
          <a:prstGeom prst="rect">
            <a:avLst/>
          </a:prstGeom>
        </p:spPr>
      </p:pic>
      <p:sp>
        <p:nvSpPr>
          <p:cNvPr id="13" name="Text Box 12"/>
          <p:cNvSpPr txBox="1"/>
          <p:nvPr/>
        </p:nvSpPr>
        <p:spPr>
          <a:xfrm>
            <a:off x="5258435" y="1153795"/>
            <a:ext cx="1063625" cy="368300"/>
          </a:xfrm>
          <a:prstGeom prst="rect">
            <a:avLst/>
          </a:prstGeom>
          <a:noFill/>
        </p:spPr>
        <p:txBody>
          <a:bodyPr wrap="square" rtlCol="0">
            <a:spAutoFit/>
          </a:bodyPr>
          <a:p>
            <a:r>
              <a:rPr lang="en-US"/>
              <a:t> </a:t>
            </a:r>
            <a:endParaRPr lang="en-US"/>
          </a:p>
        </p:txBody>
      </p:sp>
      <p:sp>
        <p:nvSpPr>
          <p:cNvPr id="14" name="Text Box 13"/>
          <p:cNvSpPr txBox="1"/>
          <p:nvPr/>
        </p:nvSpPr>
        <p:spPr>
          <a:xfrm>
            <a:off x="3245485" y="1386205"/>
            <a:ext cx="1171575" cy="398780"/>
          </a:xfrm>
          <a:prstGeom prst="rect">
            <a:avLst/>
          </a:prstGeom>
          <a:noFill/>
        </p:spPr>
        <p:txBody>
          <a:bodyPr wrap="square" rtlCol="0">
            <a:spAutoFit/>
          </a:bodyPr>
          <a:p>
            <a:r>
              <a:rPr lang="en-US" sz="2000" b="1">
                <a:solidFill>
                  <a:schemeClr val="accent1">
                    <a:lumMod val="75000"/>
                  </a:schemeClr>
                </a:solidFill>
                <a:latin typeface="Times New Roman" panose="02020603050405020304" charset="0"/>
                <a:cs typeface="Times New Roman" panose="02020603050405020304" charset="0"/>
                <a:sym typeface="+mn-ea"/>
              </a:rPr>
              <a:t>Dataset</a:t>
            </a:r>
            <a:endParaRPr lang="en-US" sz="2000" b="1">
              <a:solidFill>
                <a:schemeClr val="accent1">
                  <a:lumMod val="75000"/>
                </a:schemeClr>
              </a:solidFill>
              <a:latin typeface="Times New Roman" panose="02020603050405020304" charset="0"/>
              <a:cs typeface="Times New Roman" panose="02020603050405020304" charset="0"/>
            </a:endParaRPr>
          </a:p>
        </p:txBody>
      </p:sp>
      <p:cxnSp>
        <p:nvCxnSpPr>
          <p:cNvPr id="18" name="Straight Arrow Connector 17"/>
          <p:cNvCxnSpPr/>
          <p:nvPr/>
        </p:nvCxnSpPr>
        <p:spPr>
          <a:xfrm>
            <a:off x="5031105" y="2287270"/>
            <a:ext cx="1840230" cy="10795"/>
          </a:xfrm>
          <a:prstGeom prst="straightConnector1">
            <a:avLst/>
          </a:prstGeom>
          <a:ln w="28575" cap="rnd" cmpd="sng">
            <a:solidFill>
              <a:schemeClr val="accent1">
                <a:shade val="50000"/>
              </a:schemeClr>
            </a:solidFill>
            <a:prstDash val="sysDot"/>
            <a:round/>
            <a:tailEnd type="arrow" w="med" len="med"/>
          </a:ln>
        </p:spPr>
        <p:style>
          <a:lnRef idx="0">
            <a:srgbClr val="FFFFFF"/>
          </a:lnRef>
          <a:fillRef idx="0">
            <a:srgbClr val="FFFFFF"/>
          </a:fillRef>
          <a:effectRef idx="0">
            <a:srgbClr val="FFFFFF"/>
          </a:effectRef>
          <a:fontRef idx="minor">
            <a:schemeClr val="tx1"/>
          </a:fontRef>
        </p:style>
      </p:cxnSp>
      <p:sp>
        <p:nvSpPr>
          <p:cNvPr id="19" name="Text Box 18"/>
          <p:cNvSpPr txBox="1"/>
          <p:nvPr/>
        </p:nvSpPr>
        <p:spPr>
          <a:xfrm>
            <a:off x="7879080" y="1975485"/>
            <a:ext cx="718820" cy="534670"/>
          </a:xfrm>
          <a:prstGeom prst="rect">
            <a:avLst/>
          </a:prstGeom>
          <a:noFill/>
        </p:spPr>
        <p:txBody>
          <a:bodyPr wrap="square" rtlCol="0">
            <a:noAutofit/>
          </a:bodyPr>
          <a:p>
            <a:r>
              <a:rPr lang="en-US" sz="2800" b="1"/>
              <a:t>+</a:t>
            </a:r>
            <a:endParaRPr lang="en-US" sz="2800" b="1"/>
          </a:p>
        </p:txBody>
      </p:sp>
      <p:sp>
        <p:nvSpPr>
          <p:cNvPr id="20" name="Text Box 19"/>
          <p:cNvSpPr txBox="1"/>
          <p:nvPr/>
        </p:nvSpPr>
        <p:spPr>
          <a:xfrm>
            <a:off x="6814820" y="1153795"/>
            <a:ext cx="2661285" cy="860425"/>
          </a:xfrm>
          <a:prstGeom prst="rect">
            <a:avLst/>
          </a:prstGeom>
          <a:noFill/>
        </p:spPr>
        <p:txBody>
          <a:bodyPr wrap="square" rtlCol="0">
            <a:spAutoFit/>
          </a:bodyPr>
          <a:p>
            <a:pPr algn="l"/>
            <a:r>
              <a:rPr lang="en-US" sz="1600" b="1">
                <a:solidFill>
                  <a:schemeClr val="accent1">
                    <a:lumMod val="75000"/>
                  </a:schemeClr>
                </a:solidFill>
                <a:latin typeface="Times New Roman" panose="02020603050405020304" charset="0"/>
                <a:cs typeface="Times New Roman" panose="02020603050405020304" charset="0"/>
              </a:rPr>
              <a:t>Data Exploration, Feature Engineering, and Model Development</a:t>
            </a:r>
            <a:r>
              <a:rPr lang="en-US" b="1">
                <a:solidFill>
                  <a:schemeClr val="accent1">
                    <a:lumMod val="75000"/>
                  </a:schemeClr>
                </a:solidFill>
              </a:rPr>
              <a:t> </a:t>
            </a:r>
            <a:endParaRPr lang="en-US" b="1">
              <a:solidFill>
                <a:schemeClr val="accent1">
                  <a:lumMod val="75000"/>
                </a:schemeClr>
              </a:solidFill>
            </a:endParaRPr>
          </a:p>
        </p:txBody>
      </p:sp>
      <p:pic>
        <p:nvPicPr>
          <p:cNvPr id="21" name="Picture 20"/>
          <p:cNvPicPr>
            <a:picLocks noChangeAspect="1"/>
          </p:cNvPicPr>
          <p:nvPr/>
        </p:nvPicPr>
        <p:blipFill>
          <a:blip r:embed="rId6"/>
          <a:stretch>
            <a:fillRect/>
          </a:stretch>
        </p:blipFill>
        <p:spPr>
          <a:xfrm>
            <a:off x="9658350" y="4079240"/>
            <a:ext cx="858520" cy="697865"/>
          </a:xfrm>
          <a:prstGeom prst="rect">
            <a:avLst/>
          </a:prstGeom>
        </p:spPr>
      </p:pic>
      <p:sp>
        <p:nvSpPr>
          <p:cNvPr id="22" name="Text Box 21"/>
          <p:cNvSpPr txBox="1"/>
          <p:nvPr/>
        </p:nvSpPr>
        <p:spPr>
          <a:xfrm>
            <a:off x="9518650" y="4203065"/>
            <a:ext cx="375920" cy="401320"/>
          </a:xfrm>
          <a:prstGeom prst="rect">
            <a:avLst/>
          </a:prstGeom>
          <a:noFill/>
        </p:spPr>
        <p:txBody>
          <a:bodyPr wrap="square" rtlCol="0">
            <a:noAutofit/>
          </a:bodyPr>
          <a:p>
            <a:r>
              <a:rPr lang="en-US" sz="2400" b="1"/>
              <a:t>+</a:t>
            </a:r>
            <a:endParaRPr lang="en-US" sz="2400" b="1"/>
          </a:p>
        </p:txBody>
      </p:sp>
      <p:cxnSp>
        <p:nvCxnSpPr>
          <p:cNvPr id="24" name="Straight Connector 23"/>
          <p:cNvCxnSpPr/>
          <p:nvPr/>
        </p:nvCxnSpPr>
        <p:spPr>
          <a:xfrm>
            <a:off x="2195195" y="975995"/>
            <a:ext cx="8469630" cy="10795"/>
          </a:xfrm>
          <a:prstGeom prst="line">
            <a:avLst/>
          </a:prstGeom>
          <a:ln w="31750" cap="rnd">
            <a:solidFill>
              <a:prstClr val="black"/>
            </a:solidFill>
            <a:round/>
          </a:ln>
        </p:spPr>
        <p:style>
          <a:lnRef idx="0">
            <a:srgbClr val="FFFFFF"/>
          </a:lnRef>
          <a:fillRef idx="0">
            <a:srgbClr val="FFFFFF"/>
          </a:fillRef>
          <a:effectRef idx="0">
            <a:srgbClr val="FFFFFF"/>
          </a:effectRef>
          <a:fontRef idx="minor">
            <a:schemeClr val="tx1"/>
          </a:fontRef>
        </p:style>
      </p:cxnSp>
      <p:cxnSp>
        <p:nvCxnSpPr>
          <p:cNvPr id="25" name="Straight Connector 24"/>
          <p:cNvCxnSpPr/>
          <p:nvPr/>
        </p:nvCxnSpPr>
        <p:spPr>
          <a:xfrm flipH="1">
            <a:off x="2195195" y="975995"/>
            <a:ext cx="10795" cy="4946015"/>
          </a:xfrm>
          <a:prstGeom prst="line">
            <a:avLst/>
          </a:prstGeom>
          <a:ln w="31750" cap="rnd">
            <a:solidFill>
              <a:prstClr val="black"/>
            </a:solidFill>
            <a:round/>
          </a:ln>
        </p:spPr>
        <p:style>
          <a:lnRef idx="0">
            <a:srgbClr val="FFFFFF"/>
          </a:lnRef>
          <a:fillRef idx="0">
            <a:srgbClr val="FFFFFF"/>
          </a:fillRef>
          <a:effectRef idx="0">
            <a:srgbClr val="FFFFFF"/>
          </a:effectRef>
          <a:fontRef idx="minor">
            <a:schemeClr val="tx1"/>
          </a:fontRef>
        </p:style>
      </p:cxnSp>
      <p:cxnSp>
        <p:nvCxnSpPr>
          <p:cNvPr id="27" name="Straight Connector 26"/>
          <p:cNvCxnSpPr/>
          <p:nvPr/>
        </p:nvCxnSpPr>
        <p:spPr>
          <a:xfrm>
            <a:off x="2184400" y="5942965"/>
            <a:ext cx="8469630" cy="10795"/>
          </a:xfrm>
          <a:prstGeom prst="line">
            <a:avLst/>
          </a:prstGeom>
          <a:ln w="31750" cap="rnd">
            <a:solidFill>
              <a:prstClr val="black"/>
            </a:solidFill>
            <a:round/>
          </a:ln>
        </p:spPr>
        <p:style>
          <a:lnRef idx="0">
            <a:srgbClr val="FFFFFF"/>
          </a:lnRef>
          <a:fillRef idx="0">
            <a:srgbClr val="FFFFFF"/>
          </a:fillRef>
          <a:effectRef idx="0">
            <a:srgbClr val="FFFFFF"/>
          </a:effectRef>
          <a:fontRef idx="minor">
            <a:schemeClr val="tx1"/>
          </a:fontRef>
        </p:style>
      </p:cxnSp>
      <p:cxnSp>
        <p:nvCxnSpPr>
          <p:cNvPr id="29" name="Straight Connector 28"/>
          <p:cNvCxnSpPr/>
          <p:nvPr/>
        </p:nvCxnSpPr>
        <p:spPr>
          <a:xfrm flipH="1">
            <a:off x="10655935" y="1007745"/>
            <a:ext cx="10795" cy="4946015"/>
          </a:xfrm>
          <a:prstGeom prst="line">
            <a:avLst/>
          </a:prstGeom>
          <a:ln w="31750" cap="rnd">
            <a:solidFill>
              <a:prstClr val="black"/>
            </a:solidFill>
            <a:round/>
          </a:ln>
        </p:spPr>
        <p:style>
          <a:lnRef idx="0">
            <a:srgbClr val="FFFFFF"/>
          </a:lnRef>
          <a:fillRef idx="0">
            <a:srgbClr val="FFFFFF"/>
          </a:fillRef>
          <a:effectRef idx="0">
            <a:srgbClr val="FFFFFF"/>
          </a:effectRef>
          <a:fontRef idx="minor">
            <a:schemeClr val="tx1"/>
          </a:fontRef>
        </p:style>
      </p:cxnSp>
      <p:sp>
        <p:nvSpPr>
          <p:cNvPr id="33" name="Text Box 32"/>
          <p:cNvSpPr txBox="1"/>
          <p:nvPr/>
        </p:nvSpPr>
        <p:spPr>
          <a:xfrm>
            <a:off x="8649335" y="4766310"/>
            <a:ext cx="2017395" cy="685800"/>
          </a:xfrm>
          <a:prstGeom prst="rect">
            <a:avLst/>
          </a:prstGeom>
          <a:noFill/>
        </p:spPr>
        <p:txBody>
          <a:bodyPr wrap="square" rtlCol="0">
            <a:noAutofit/>
          </a:bodyPr>
          <a:p>
            <a:r>
              <a:rPr lang="en-US" sz="1600" b="1">
                <a:solidFill>
                  <a:schemeClr val="accent1">
                    <a:lumMod val="75000"/>
                  </a:schemeClr>
                </a:solidFill>
                <a:latin typeface="Times New Roman" panose="02020603050405020304" charset="0"/>
                <a:cs typeface="Times New Roman" panose="02020603050405020304" charset="0"/>
              </a:rPr>
              <a:t>User Interface (UI) Development</a:t>
            </a:r>
            <a:r>
              <a:rPr lang="en-US" b="1">
                <a:solidFill>
                  <a:schemeClr val="accent1">
                    <a:lumMod val="75000"/>
                  </a:schemeClr>
                </a:solidFill>
                <a:latin typeface="Times New Roman" panose="02020603050405020304" charset="0"/>
                <a:cs typeface="Times New Roman" panose="02020603050405020304" charset="0"/>
              </a:rPr>
              <a:t> </a:t>
            </a:r>
            <a:endParaRPr lang="en-US"/>
          </a:p>
        </p:txBody>
      </p:sp>
      <p:cxnSp>
        <p:nvCxnSpPr>
          <p:cNvPr id="34" name="Elbow Connector 33"/>
          <p:cNvCxnSpPr/>
          <p:nvPr/>
        </p:nvCxnSpPr>
        <p:spPr>
          <a:xfrm rot="5400000" flipV="1">
            <a:off x="8395335" y="3042920"/>
            <a:ext cx="1327785" cy="512445"/>
          </a:xfrm>
          <a:prstGeom prst="bentConnector3">
            <a:avLst>
              <a:gd name="adj1" fmla="val 50024"/>
            </a:avLst>
          </a:prstGeom>
          <a:ln w="28575" cmpd="sng">
            <a:solidFill>
              <a:schemeClr val="accent1">
                <a:shade val="50000"/>
              </a:schemeClr>
            </a:solidFill>
            <a:prstDash val="sysDot"/>
            <a:tailEnd type="arrow"/>
          </a:ln>
        </p:spPr>
        <p:style>
          <a:lnRef idx="2">
            <a:schemeClr val="accent1"/>
          </a:lnRef>
          <a:fillRef idx="0">
            <a:srgbClr val="FFFFFF"/>
          </a:fillRef>
          <a:effectRef idx="0">
            <a:srgbClr val="FFFFFF"/>
          </a:effectRef>
          <a:fontRef idx="minor">
            <a:schemeClr val="tx1"/>
          </a:fontRef>
        </p:style>
      </p:cxnSp>
      <p:cxnSp>
        <p:nvCxnSpPr>
          <p:cNvPr id="35" name="Straight Arrow Connector 34"/>
          <p:cNvCxnSpPr/>
          <p:nvPr/>
        </p:nvCxnSpPr>
        <p:spPr>
          <a:xfrm flipH="1" flipV="1">
            <a:off x="6861810" y="4496435"/>
            <a:ext cx="1610360" cy="26035"/>
          </a:xfrm>
          <a:prstGeom prst="straightConnector1">
            <a:avLst/>
          </a:prstGeom>
          <a:ln w="28575" cmpd="sng">
            <a:solidFill>
              <a:schemeClr val="accent1">
                <a:shade val="50000"/>
              </a:schemeClr>
            </a:solidFill>
            <a:prstDash val="sysDot"/>
            <a:tailEnd type="arrow"/>
          </a:ln>
        </p:spPr>
        <p:style>
          <a:lnRef idx="2">
            <a:schemeClr val="accent1"/>
          </a:lnRef>
          <a:fillRef idx="0">
            <a:srgbClr val="FFFFFF"/>
          </a:fillRef>
          <a:effectRef idx="0">
            <a:srgbClr val="FFFFFF"/>
          </a:effectRef>
          <a:fontRef idx="minor">
            <a:schemeClr val="tx1"/>
          </a:fontRef>
        </p:style>
      </p:cxnSp>
      <p:sp>
        <p:nvSpPr>
          <p:cNvPr id="36" name="Text Box 35"/>
          <p:cNvSpPr txBox="1"/>
          <p:nvPr/>
        </p:nvSpPr>
        <p:spPr>
          <a:xfrm>
            <a:off x="5634990" y="4730115"/>
            <a:ext cx="1064895" cy="502920"/>
          </a:xfrm>
          <a:prstGeom prst="rect">
            <a:avLst/>
          </a:prstGeom>
          <a:noFill/>
        </p:spPr>
        <p:txBody>
          <a:bodyPr wrap="square" rtlCol="0">
            <a:noAutofit/>
          </a:bodyPr>
          <a:p>
            <a:r>
              <a:rPr lang="en-US" b="1">
                <a:solidFill>
                  <a:schemeClr val="accent1">
                    <a:lumMod val="75000"/>
                  </a:schemeClr>
                </a:solidFill>
                <a:latin typeface="Times New Roman" panose="02020603050405020304" charset="0"/>
                <a:cs typeface="Times New Roman" panose="02020603050405020304" charset="0"/>
              </a:rPr>
              <a:t>Uploded</a:t>
            </a:r>
            <a:endParaRPr lang="en-US" b="1">
              <a:solidFill>
                <a:schemeClr val="accent1">
                  <a:lumMod val="75000"/>
                </a:schemeClr>
              </a:solidFill>
              <a:latin typeface="Times New Roman" panose="02020603050405020304" charset="0"/>
              <a:cs typeface="Times New Roman" panose="02020603050405020304" charset="0"/>
            </a:endParaRPr>
          </a:p>
        </p:txBody>
      </p:sp>
      <p:cxnSp>
        <p:nvCxnSpPr>
          <p:cNvPr id="37" name="Elbow Connector 36"/>
          <p:cNvCxnSpPr/>
          <p:nvPr/>
        </p:nvCxnSpPr>
        <p:spPr>
          <a:xfrm rot="10800000">
            <a:off x="4417060" y="3726180"/>
            <a:ext cx="1143000" cy="740410"/>
          </a:xfrm>
          <a:prstGeom prst="bentConnector3">
            <a:avLst>
              <a:gd name="adj1" fmla="val 49944"/>
            </a:avLst>
          </a:prstGeom>
          <a:ln w="28575" cmpd="sng">
            <a:solidFill>
              <a:schemeClr val="accent1">
                <a:shade val="50000"/>
              </a:schemeClr>
            </a:solidFill>
            <a:prstDash val="sysDot"/>
            <a:tailEnd type="arrow"/>
          </a:ln>
        </p:spPr>
        <p:style>
          <a:lnRef idx="2">
            <a:schemeClr val="accent1"/>
          </a:lnRef>
          <a:fillRef idx="0">
            <a:srgbClr val="FFFFFF"/>
          </a:fillRef>
          <a:effectRef idx="0">
            <a:srgbClr val="FFFFFF"/>
          </a:effectRef>
          <a:fontRef idx="minor">
            <a:schemeClr val="tx1"/>
          </a:fontRef>
        </p:style>
      </p:cxnSp>
      <p:sp>
        <p:nvSpPr>
          <p:cNvPr id="38" name="Text Box 37"/>
          <p:cNvSpPr txBox="1"/>
          <p:nvPr/>
        </p:nvSpPr>
        <p:spPr>
          <a:xfrm>
            <a:off x="2206625" y="4236085"/>
            <a:ext cx="2825115" cy="368300"/>
          </a:xfrm>
          <a:prstGeom prst="rect">
            <a:avLst/>
          </a:prstGeom>
          <a:noFill/>
        </p:spPr>
        <p:txBody>
          <a:bodyPr wrap="square" rtlCol="0">
            <a:spAutoFit/>
          </a:bodyPr>
          <a:p>
            <a:r>
              <a:rPr lang="en-US" sz="1600" b="1">
                <a:solidFill>
                  <a:schemeClr val="accent1">
                    <a:lumMod val="75000"/>
                  </a:schemeClr>
                </a:solidFill>
                <a:latin typeface="Times New Roman" panose="02020603050405020304" charset="0"/>
                <a:cs typeface="Times New Roman" panose="02020603050405020304" charset="0"/>
              </a:rPr>
              <a:t>Streamlit Server Deploymen</a:t>
            </a:r>
            <a:r>
              <a:rPr lang="en-US" b="1">
                <a:solidFill>
                  <a:schemeClr val="accent1">
                    <a:lumMod val="75000"/>
                  </a:schemeClr>
                </a:solidFill>
                <a:latin typeface="Times New Roman" panose="02020603050405020304" charset="0"/>
                <a:cs typeface="Times New Roman" panose="02020603050405020304" charset="0"/>
              </a:rPr>
              <a:t>t</a:t>
            </a:r>
            <a:endParaRPr lang="en-US" b="1">
              <a:solidFill>
                <a:schemeClr val="accent1">
                  <a:lumMod val="75000"/>
                </a:schemeClr>
              </a:solidFill>
              <a:latin typeface="Times New Roman" panose="02020603050405020304" charset="0"/>
              <a:cs typeface="Times New Roman" panose="02020603050405020304" charset="0"/>
            </a:endParaRPr>
          </a:p>
        </p:txBody>
      </p:sp>
      <p:sp>
        <p:nvSpPr>
          <p:cNvPr id="39" name="Text Box 38"/>
          <p:cNvSpPr txBox="1"/>
          <p:nvPr/>
        </p:nvSpPr>
        <p:spPr>
          <a:xfrm>
            <a:off x="9063355" y="1784985"/>
            <a:ext cx="1371600" cy="579755"/>
          </a:xfrm>
          <a:prstGeom prst="rect">
            <a:avLst/>
          </a:prstGeom>
          <a:noFill/>
          <a:ln>
            <a:solidFill>
              <a:schemeClr val="tx1"/>
            </a:solidFill>
            <a:prstDash val="dash"/>
          </a:ln>
        </p:spPr>
        <p:txBody>
          <a:bodyPr wrap="square" rtlCol="0">
            <a:noAutofit/>
          </a:bodyPr>
          <a:p>
            <a:r>
              <a:rPr lang="en-US" sz="1400" b="1">
                <a:solidFill>
                  <a:schemeClr val="accent1">
                    <a:lumMod val="75000"/>
                  </a:schemeClr>
                </a:solidFill>
              </a:rPr>
              <a:t>Model: Neural Network</a:t>
            </a:r>
            <a:endParaRPr lang="en-US" sz="1400" b="1">
              <a:solidFill>
                <a:schemeClr val="accent1">
                  <a:lumMod val="75000"/>
                </a:schemeClr>
              </a:solidFill>
            </a:endParaRPr>
          </a:p>
        </p:txBody>
      </p:sp>
      <p:sp>
        <p:nvSpPr>
          <p:cNvPr id="40" name="Text Box 39"/>
          <p:cNvSpPr txBox="1"/>
          <p:nvPr/>
        </p:nvSpPr>
        <p:spPr>
          <a:xfrm>
            <a:off x="353060" y="225425"/>
            <a:ext cx="4064000" cy="583565"/>
          </a:xfrm>
          <a:prstGeom prst="rect">
            <a:avLst/>
          </a:prstGeom>
          <a:noFill/>
        </p:spPr>
        <p:txBody>
          <a:bodyPr wrap="square" rtlCol="0">
            <a:spAutoFit/>
          </a:bodyPr>
          <a:p>
            <a:r>
              <a:rPr lang="en-US" sz="3200" b="1">
                <a:latin typeface="Times New Roman" panose="02020603050405020304" charset="0"/>
                <a:cs typeface="Times New Roman" panose="02020603050405020304" charset="0"/>
              </a:rPr>
              <a:t>Project Workflow</a:t>
            </a:r>
            <a:endParaRPr lang="en-US" sz="3200" b="1">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01675" y="487045"/>
            <a:ext cx="10954385" cy="5878195"/>
          </a:xfrm>
          <a:solidFill>
            <a:schemeClr val="accent1">
              <a:lumMod val="20000"/>
              <a:lumOff val="80000"/>
            </a:schemeClr>
          </a:solidFill>
          <a:ln>
            <a:solidFill>
              <a:schemeClr val="bg1"/>
            </a:solidFill>
          </a:ln>
          <a:effectLst>
            <a:outerShdw blurRad="736600" dist="38100" dir="2700000" algn="tl" rotWithShape="0">
              <a:prstClr val="black">
                <a:alpha val="31000"/>
              </a:prstClr>
            </a:outerShdw>
          </a:effectLst>
        </p:spPr>
        <p:style>
          <a:lnRef idx="2">
            <a:schemeClr val="accent1"/>
          </a:lnRef>
          <a:fillRef idx="0">
            <a:srgbClr val="FFFFFF"/>
          </a:fillRef>
          <a:effectRef idx="0">
            <a:srgbClr val="FFFFFF"/>
          </a:effectRef>
          <a:fontRef idx="minor">
            <a:schemeClr val="tx1"/>
          </a:fontRef>
        </p:style>
        <p:txBody>
          <a:bodyPr>
            <a:normAutofit/>
          </a:bodyPr>
          <a:p>
            <a:pPr marL="0" indent="0" algn="ctr">
              <a:lnSpc>
                <a:spcPct val="180000"/>
              </a:lnSpc>
              <a:buNone/>
            </a:pPr>
            <a:r>
              <a:rPr lang="en-US" sz="16600" b="1">
                <a:solidFill>
                  <a:schemeClr val="accent1">
                    <a:lumMod val="75000"/>
                  </a:schemeClr>
                </a:solidFill>
              </a:rPr>
              <a:t>DEMO</a:t>
            </a:r>
            <a:endParaRPr lang="en-US" sz="16600" b="1">
              <a:solidFill>
                <a:schemeClr val="accent1">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925195"/>
            <a:ext cx="10515600" cy="1325563"/>
          </a:xfrm>
        </p:spPr>
        <p:txBody>
          <a:bodyPr>
            <a:noAutofit/>
          </a:bodyPr>
          <a:p>
            <a:pPr algn="ctr"/>
            <a:r>
              <a:rPr lang="en-US" sz="8800" b="1">
                <a:solidFill>
                  <a:schemeClr val="accent1">
                    <a:lumMod val="75000"/>
                  </a:schemeClr>
                </a:solidFill>
                <a:latin typeface="Times New Roman" panose="02020603050405020304" charset="0"/>
                <a:cs typeface="Times New Roman" panose="02020603050405020304" charset="0"/>
              </a:rPr>
              <a:t>Thank you!</a:t>
            </a:r>
            <a:endParaRPr lang="en-US" sz="8800" b="1">
              <a:solidFill>
                <a:schemeClr val="accent1">
                  <a:lumMod val="75000"/>
                </a:schemeClr>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912495" y="2251075"/>
            <a:ext cx="10641965" cy="2355850"/>
          </a:xfrm>
        </p:spPr>
        <p:txBody>
          <a:bodyPr/>
          <a:p>
            <a:pPr marL="0" indent="0">
              <a:lnSpc>
                <a:spcPct val="120000"/>
              </a:lnSpc>
              <a:buNone/>
            </a:pPr>
            <a:r>
              <a:rPr lang="en-US" i="1">
                <a:latin typeface="Times New Roman" panose="02020603050405020304" charset="0"/>
                <a:cs typeface="Times New Roman" panose="02020603050405020304" charset="0"/>
              </a:rPr>
              <a:t>Thank you for your time and attention. If you have any questions or need further information about the Diabetes Risk Detector App, feel free to ask. I'm happy to provide more details or discuss any aspect of the app.</a:t>
            </a:r>
            <a:endParaRPr lang="en-US" i="1">
              <a:latin typeface="Times New Roman" panose="02020603050405020304" charset="0"/>
              <a:cs typeface="Times New Roman" panose="02020603050405020304" charset="0"/>
            </a:endParaRPr>
          </a:p>
          <a:p>
            <a:endParaRPr lang="en-US" i="1">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2142</Words>
  <Application>WPS Presentation</Application>
  <PresentationFormat>Widescreen</PresentationFormat>
  <Paragraphs>54</Paragraphs>
  <Slides>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Arial</vt:lpstr>
      <vt:lpstr>SimSun</vt:lpstr>
      <vt:lpstr>Wingdings</vt:lpstr>
      <vt:lpstr>Times New Roman</vt:lpstr>
      <vt:lpstr>Calibri</vt:lpstr>
      <vt:lpstr>Microsoft YaHei</vt:lpstr>
      <vt:lpstr>Arial Unicode MS</vt:lpstr>
      <vt:lpstr>Calibri Light</vt:lpstr>
      <vt:lpstr>Office Theme</vt:lpstr>
      <vt:lpstr>Health Prediction App</vt:lpstr>
      <vt:lpstr>Why I Joined the ATS Internship? Learning, Growing, and Making an Impact.</vt:lpstr>
      <vt:lpstr>Overview of the Diabetes Risk Predictor App</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Prediction App</dc:title>
  <dc:creator>Hello</dc:creator>
  <cp:lastModifiedBy>Hello</cp:lastModifiedBy>
  <cp:revision>3</cp:revision>
  <dcterms:created xsi:type="dcterms:W3CDTF">2024-09-03T19:14:00Z</dcterms:created>
  <dcterms:modified xsi:type="dcterms:W3CDTF">2024-09-04T07:10:41Z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20B5C76ACDDB41E9964239A61FBEC835_11</vt:lpwstr>
  </property>
  <property fmtid="{D5CDD505-2E9C-101B-9397-08002B2CF9AE}" pid="3" name="KSOProductBuildVer">
    <vt:lpwstr>1033-12.2.0.17562</vt:lpwstr>
  </property>
</Properties>
</file>