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623E-49EA-4DFA-8E4B-C825ACE41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A1D64-EF3B-4327-91D9-AF4A48DE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5582-EB35-4B28-8049-E9826F28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D2D3-AC76-4389-8586-0774673E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96EF-EB32-488D-8F9F-700724FD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6DEE-8EA9-4D27-A326-D57FD018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86488-6BF4-4F88-BA69-C1A9CE602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CE4A-BE47-4771-91C0-0C79C709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9E10-9085-4438-97ED-1D1540C5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284D-FD91-413B-9225-3D7C4C5A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9A283-4EDE-44BF-BCED-305C34EA6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D4418-B66F-431B-9D2C-9B7AA747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4A82-AD27-4998-AF62-64FAD10F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F7EF-6B56-4196-A922-A4B9B3B1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1D00-FC4C-4EAA-A0FE-3CE3A77A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4873-97F4-460A-B37A-26CF946A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3C71-842B-4248-838C-3D5C4BE9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F7C15-D39C-4AED-AEF3-48EA1433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71FE-00AC-4860-8712-701A002C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6DBD-A394-4C82-A868-D40F19F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8AF2-E7D5-45A8-9B55-F4AB5352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E921-40D4-42F1-B1EC-B95DE87E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D4EF-3CE9-4E32-B097-FFDC164C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D03A-5437-4B0A-8350-728E4D3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65F6-D62E-4FB7-921F-F68D4938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FB2B-6D0E-4A6D-AA49-44E80AE0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F338-9CAD-410E-9B95-66C2C5EC7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72AD7-B11F-4F26-AB8C-2ECD0ECA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4E5E2-14AA-4E25-8E57-AF84903E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2395-D15E-4656-8C50-D7AB4DEB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4A7F-2C11-4722-8990-A447B1D5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7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AD35-F247-4163-A9FE-4F6E3172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5EB1-CB51-4726-8E13-637BEF75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C14DA-8BFC-4182-AE43-ADAB759E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1AA1-7EB0-47C5-8027-27561C7B7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5194-D4CD-43EE-80AB-7B03BDF7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62E14-55FB-4833-885B-B6304BD9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F314-8A4D-4B12-9626-55FF8CF9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D7BE8-BC45-4ECA-BE3E-D931E9CE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0E9E-808D-4645-B274-5E96F7C0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55835-D44A-4F78-B73D-EDB23123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EDE50-8C12-4069-9DB5-F0E707E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E6C2-9175-4201-8AD9-3089DFE2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BD258-49FF-49A0-A240-13DA34F1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57A59-854D-4434-8DEB-B37752A8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7FD82-06C7-45B8-B7FE-00CD4C39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287A-EBCD-4FBC-9674-A236CBAE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2D37-CD80-477F-93E4-1906F832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8C18C-1E06-44F4-958A-6832C52C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212A8-A2B1-4A51-8633-5D27825C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D95E2-F06F-43D7-9348-EEDBE615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3010-0B3E-4DF9-A8F0-D1EFDDAE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84A6-90EB-4907-9673-8B0782FE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48A25-8A03-4597-BA59-032D07BFF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B21AE-4603-4239-939D-62B77A5F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21B85-DAEE-4D5F-8286-9BC17A6A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A83A-3A82-4986-BA70-14FCFB9B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AA458-7ABC-497B-BCED-79590F6C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403B-8CCC-4589-99E6-712E26FE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D041-CC55-4C68-9F59-D71D048A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4F35-7A20-4B70-B4AC-09812A12E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F633-BE59-444F-8DAB-F587733262B0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E1C9-4661-4A2A-8D27-7A536E3A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15D6-58A0-4650-898D-7E907DDB4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79AD-9A5E-46C8-8E45-8ECF7BF3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7174-3CA9-4401-8DA9-E44B0C344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Qwaed</a:t>
            </a:r>
            <a:r>
              <a:rPr lang="en-US" dirty="0"/>
              <a:t> Lost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43FB1-E674-42DC-BF08-73CBF035F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OPP ARE UNDER MOHD HAMDAN</a:t>
            </a:r>
          </a:p>
        </p:txBody>
      </p:sp>
    </p:spTree>
    <p:extLst>
      <p:ext uri="{BB962C8B-B14F-4D97-AF65-F5344CB8AC3E}">
        <p14:creationId xmlns:p14="http://schemas.microsoft.com/office/powerpoint/2010/main" val="354167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1A6F-F655-4010-8982-F964D9A3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Account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8232-0F90-4522-80ED-6A12F0B7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Account creation date: 15-AUG-17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15-AUG-17 - Mohammad Anas Karout (based on </a:t>
            </a:r>
            <a:r>
              <a:rPr lang="en-US" dirty="0" err="1"/>
              <a:t>opp</a:t>
            </a:r>
            <a:r>
              <a:rPr lang="en-US" dirty="0"/>
              <a:t> registered under him)</a:t>
            </a:r>
          </a:p>
          <a:p>
            <a:r>
              <a:rPr lang="en-US" dirty="0"/>
              <a:t>7-DEC-22 – Mohammad Hamdan</a:t>
            </a:r>
          </a:p>
          <a:p>
            <a:r>
              <a:rPr lang="en-US" dirty="0"/>
              <a:t>16-MAY-23 – Avinash Khot</a:t>
            </a:r>
          </a:p>
          <a:p>
            <a:r>
              <a:rPr lang="en-US" dirty="0"/>
              <a:t>31-MAY-23 – Mohammad Hamdan </a:t>
            </a:r>
          </a:p>
          <a:p>
            <a:r>
              <a:rPr lang="en-US" dirty="0"/>
              <a:t>23-JUN-23 – Hadi Mohamed Al </a:t>
            </a:r>
            <a:r>
              <a:rPr lang="en-US" dirty="0" err="1"/>
              <a:t>Masri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2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8892-87CE-4E8D-87C2-79423FB0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9" y="-1234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3-MAY-23 &amp; 4-MAY-23 – </a:t>
            </a:r>
            <a:r>
              <a:rPr lang="en-US" sz="3200" b="1" dirty="0" err="1"/>
              <a:t>Opp</a:t>
            </a:r>
            <a:r>
              <a:rPr lang="en-US" sz="3200" b="1" dirty="0"/>
              <a:t> Created under </a:t>
            </a:r>
            <a:r>
              <a:rPr lang="en-US" sz="3200" b="1" dirty="0" err="1"/>
              <a:t>Mohd</a:t>
            </a:r>
            <a:r>
              <a:rPr lang="en-US" sz="3200" b="1" dirty="0"/>
              <a:t> Hamdan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8443-A92B-4B2F-9B96-6241F1EF4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26" y="9493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Opp</a:t>
            </a:r>
            <a:r>
              <a:rPr lang="en-US" sz="2400" dirty="0"/>
              <a:t> creation Date: 3-MAY-23 &amp; 4-MAY-23</a:t>
            </a:r>
          </a:p>
          <a:p>
            <a:pPr marL="0" indent="0">
              <a:buNone/>
            </a:pPr>
            <a:r>
              <a:rPr lang="en-US" sz="2400" dirty="0"/>
              <a:t>Source of </a:t>
            </a:r>
            <a:r>
              <a:rPr lang="en-US" sz="2400" dirty="0" err="1"/>
              <a:t>Opp</a:t>
            </a:r>
            <a:r>
              <a:rPr lang="en-US" sz="2400" dirty="0"/>
              <a:t> Creation: Sales</a:t>
            </a:r>
          </a:p>
          <a:p>
            <a:pPr marL="0" indent="0">
              <a:buNone/>
            </a:pPr>
            <a:r>
              <a:rPr lang="en-US" sz="2400" dirty="0"/>
              <a:t>Source of Awarded: Sales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B99AB-1314-42F4-944B-9622F016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6" y="2464313"/>
            <a:ext cx="9846721" cy="1752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F19BB5B-3D7D-4D65-8F44-A48F84CE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6" y="4442411"/>
            <a:ext cx="9241715" cy="207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57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156C-25BA-4E33-8C43-3424E69E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-886989"/>
            <a:ext cx="12050486" cy="3270960"/>
          </a:xfrm>
        </p:spPr>
        <p:txBody>
          <a:bodyPr>
            <a:normAutofit/>
          </a:bodyPr>
          <a:lstStyle/>
          <a:p>
            <a:r>
              <a:rPr lang="en-US" sz="3200" b="1" dirty="0"/>
              <a:t>16-MAY-23 - Account Transferred from </a:t>
            </a:r>
            <a:r>
              <a:rPr lang="en-US" sz="3200" b="1" dirty="0" err="1"/>
              <a:t>Mohd</a:t>
            </a:r>
            <a:r>
              <a:rPr lang="en-US" sz="3200" b="1" dirty="0"/>
              <a:t> Hamdan TO Avinash Khot</a:t>
            </a:r>
            <a:br>
              <a:rPr lang="en-US" sz="3200" b="1" dirty="0"/>
            </a:br>
            <a:r>
              <a:rPr lang="en-US" sz="3200" b="1" dirty="0"/>
              <a:t>22-MAY-23 – Takeover sales provided feedback about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9749C-7E9C-4876-B79A-15CD6A6C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" y="1574146"/>
            <a:ext cx="11621845" cy="4935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83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4C07-6F30-41AD-8511-68FF62E9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/>
              <a:t>31-MAY-23 – Account reverted under Mohammad Hamdan as per MGMT</a:t>
            </a:r>
            <a:br>
              <a:rPr lang="en-US" sz="2800" b="1" dirty="0"/>
            </a:br>
            <a:endParaRPr lang="en-US" sz="2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3E3FF-2248-494E-AD73-B9D84AFBC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" y="662781"/>
            <a:ext cx="10515600" cy="2222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00BE3-9FD4-4261-8197-B80E0FE6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3064301"/>
            <a:ext cx="6745942" cy="3513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99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7899-7A07-4AB6-A18D-9109BB7A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2" y="10431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23-JUN-23 – Account Transferred to Hadi Mohamed Al </a:t>
            </a:r>
            <a:r>
              <a:rPr lang="en-US" sz="3200" b="1" dirty="0" err="1"/>
              <a:t>Masri</a:t>
            </a:r>
            <a:br>
              <a:rPr lang="en-US" sz="3200" b="1" dirty="0"/>
            </a:br>
            <a:r>
              <a:rPr lang="en-US" sz="3200" b="1" dirty="0"/>
              <a:t>As per his remarks, 4 </a:t>
            </a:r>
            <a:r>
              <a:rPr lang="en-US" sz="3200" b="1" dirty="0" err="1"/>
              <a:t>Opp</a:t>
            </a:r>
            <a:r>
              <a:rPr lang="en-US" sz="3200" b="1" dirty="0"/>
              <a:t> reverted under </a:t>
            </a:r>
            <a:r>
              <a:rPr lang="en-US" sz="3200" b="1" dirty="0" err="1"/>
              <a:t>Mohd</a:t>
            </a:r>
            <a:r>
              <a:rPr lang="en-US" sz="3200" b="1" dirty="0"/>
              <a:t> Hamdan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DBD017-C698-4A08-A7DD-B141D4DAD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59951"/>
              </p:ext>
            </p:extLst>
          </p:nvPr>
        </p:nvGraphicFramePr>
        <p:xfrm>
          <a:off x="1301012" y="1793352"/>
          <a:ext cx="8385118" cy="4351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634">
                  <a:extLst>
                    <a:ext uri="{9D8B030D-6E8A-4147-A177-3AD203B41FA5}">
                      <a16:colId xmlns:a16="http://schemas.microsoft.com/office/drawing/2014/main" val="2930417408"/>
                    </a:ext>
                  </a:extLst>
                </a:gridCol>
                <a:gridCol w="766348">
                  <a:extLst>
                    <a:ext uri="{9D8B030D-6E8A-4147-A177-3AD203B41FA5}">
                      <a16:colId xmlns:a16="http://schemas.microsoft.com/office/drawing/2014/main" val="2826041847"/>
                    </a:ext>
                  </a:extLst>
                </a:gridCol>
                <a:gridCol w="723309">
                  <a:extLst>
                    <a:ext uri="{9D8B030D-6E8A-4147-A177-3AD203B41FA5}">
                      <a16:colId xmlns:a16="http://schemas.microsoft.com/office/drawing/2014/main" val="1118459564"/>
                    </a:ext>
                  </a:extLst>
                </a:gridCol>
                <a:gridCol w="504352">
                  <a:extLst>
                    <a:ext uri="{9D8B030D-6E8A-4147-A177-3AD203B41FA5}">
                      <a16:colId xmlns:a16="http://schemas.microsoft.com/office/drawing/2014/main" val="2853890277"/>
                    </a:ext>
                  </a:extLst>
                </a:gridCol>
                <a:gridCol w="481370">
                  <a:extLst>
                    <a:ext uri="{9D8B030D-6E8A-4147-A177-3AD203B41FA5}">
                      <a16:colId xmlns:a16="http://schemas.microsoft.com/office/drawing/2014/main" val="3066514543"/>
                    </a:ext>
                  </a:extLst>
                </a:gridCol>
                <a:gridCol w="763423">
                  <a:extLst>
                    <a:ext uri="{9D8B030D-6E8A-4147-A177-3AD203B41FA5}">
                      <a16:colId xmlns:a16="http://schemas.microsoft.com/office/drawing/2014/main" val="1022623079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678843368"/>
                    </a:ext>
                  </a:extLst>
                </a:gridCol>
                <a:gridCol w="627202">
                  <a:extLst>
                    <a:ext uri="{9D8B030D-6E8A-4147-A177-3AD203B41FA5}">
                      <a16:colId xmlns:a16="http://schemas.microsoft.com/office/drawing/2014/main" val="1651955962"/>
                    </a:ext>
                  </a:extLst>
                </a:gridCol>
                <a:gridCol w="513545">
                  <a:extLst>
                    <a:ext uri="{9D8B030D-6E8A-4147-A177-3AD203B41FA5}">
                      <a16:colId xmlns:a16="http://schemas.microsoft.com/office/drawing/2014/main" val="744210697"/>
                    </a:ext>
                  </a:extLst>
                </a:gridCol>
                <a:gridCol w="423705">
                  <a:extLst>
                    <a:ext uri="{9D8B030D-6E8A-4147-A177-3AD203B41FA5}">
                      <a16:colId xmlns:a16="http://schemas.microsoft.com/office/drawing/2014/main" val="723976642"/>
                    </a:ext>
                  </a:extLst>
                </a:gridCol>
                <a:gridCol w="712027">
                  <a:extLst>
                    <a:ext uri="{9D8B030D-6E8A-4147-A177-3AD203B41FA5}">
                      <a16:colId xmlns:a16="http://schemas.microsoft.com/office/drawing/2014/main" val="2719201739"/>
                    </a:ext>
                  </a:extLst>
                </a:gridCol>
                <a:gridCol w="748799">
                  <a:extLst>
                    <a:ext uri="{9D8B030D-6E8A-4147-A177-3AD203B41FA5}">
                      <a16:colId xmlns:a16="http://schemas.microsoft.com/office/drawing/2014/main" val="3301269968"/>
                    </a:ext>
                  </a:extLst>
                </a:gridCol>
                <a:gridCol w="748799">
                  <a:extLst>
                    <a:ext uri="{9D8B030D-6E8A-4147-A177-3AD203B41FA5}">
                      <a16:colId xmlns:a16="http://schemas.microsoft.com/office/drawing/2014/main" val="3694406518"/>
                    </a:ext>
                  </a:extLst>
                </a:gridCol>
              </a:tblGrid>
              <a:tr h="222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Created Date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Project Number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Opportunity Number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Client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Owner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Consultant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Marketing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Sales Stage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Status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Value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Qtn</a:t>
                      </a: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ref,</a:t>
                      </a:r>
                    </a:p>
                  </a:txBody>
                  <a:tcPr marL="45546" marR="4554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Sales Remarks (Hadi Al </a:t>
                      </a:r>
                      <a:r>
                        <a:rPr lang="en-US" sz="700" dirty="0" err="1">
                          <a:solidFill>
                            <a:srgbClr val="FF0000"/>
                          </a:solidFill>
                          <a:effectLst/>
                        </a:rPr>
                        <a:t>Masri</a:t>
                      </a:r>
                      <a:r>
                        <a:rPr lang="en-US" sz="7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71669"/>
                  </a:ext>
                </a:extLst>
              </a:tr>
              <a:tr h="9708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03-May-23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1005230035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1023050029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Prop Bldg (G+M) Res Units @ Zahya AJM On Plot No. 7752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Mohammad Hamdan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 Hilal Engineering Consultants (Ajman)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Husam Jawher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J.O.H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335,047.00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040478/01-23</a:t>
                      </a:r>
                    </a:p>
                  </a:txBody>
                  <a:tcPr marL="45546" marR="4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lost to </a:t>
                      </a:r>
                      <a:r>
                        <a:rPr lang="en-US" sz="700" dirty="0" err="1">
                          <a:effectLst/>
                        </a:rPr>
                        <a:t>firex</a:t>
                      </a:r>
                      <a:r>
                        <a:rPr lang="en-US" sz="700" dirty="0">
                          <a:effectLst/>
                        </a:rPr>
                        <a:t> ( </a:t>
                      </a:r>
                      <a:r>
                        <a:rPr lang="en-US" sz="700" dirty="0" err="1">
                          <a:effectLst/>
                        </a:rPr>
                        <a:t>hachtech</a:t>
                      </a:r>
                      <a:r>
                        <a:rPr lang="en-US" sz="700" dirty="0">
                          <a:effectLst/>
                        </a:rPr>
                        <a:t>) project value 70,000 AED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/>
                </a:tc>
                <a:extLst>
                  <a:ext uri="{0D108BD9-81ED-4DB2-BD59-A6C34878D82A}">
                    <a16:rowId xmlns:a16="http://schemas.microsoft.com/office/drawing/2014/main" val="4214941377"/>
                  </a:ext>
                </a:extLst>
              </a:tr>
              <a:tr h="10526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03-May-23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1005230040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1023050033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 Res Bldg (G+M) @ Zahya AJM On Plot No. 4740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Hadi Mohamed Al Masri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 Hilal Engineering Consultants (Ajman)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Husam Jawher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J.O.H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201,273.00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040482/02-23</a:t>
                      </a:r>
                    </a:p>
                  </a:txBody>
                  <a:tcPr marL="45546" marR="4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lost to </a:t>
                      </a:r>
                      <a:r>
                        <a:rPr lang="en-US" sz="700" dirty="0" err="1">
                          <a:effectLst/>
                        </a:rPr>
                        <a:t>lamasat</a:t>
                      </a:r>
                      <a:r>
                        <a:rPr lang="en-US" sz="700" dirty="0">
                          <a:effectLst/>
                        </a:rPr>
                        <a:t>  project value 12,000 AED S+I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</a:txBody>
                  <a:tcPr marL="45546" marR="45546" marT="0" marB="0"/>
                </a:tc>
                <a:extLst>
                  <a:ext uri="{0D108BD9-81ED-4DB2-BD59-A6C34878D82A}">
                    <a16:rowId xmlns:a16="http://schemas.microsoft.com/office/drawing/2014/main" val="2331419402"/>
                  </a:ext>
                </a:extLst>
              </a:tr>
              <a:tr h="10526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03-May-23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1005230041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1023050035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Comm Res Bldg (G+M) @ Zahya AJM On Plot No. 4645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Hadi Mohamed Al Masri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 Hilal Engineering Consultants (Ajman)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Husam Jawher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J.O.H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196,631.00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040475/02-23</a:t>
                      </a:r>
                    </a:p>
                  </a:txBody>
                  <a:tcPr marL="45546" marR="4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lost to </a:t>
                      </a:r>
                      <a:r>
                        <a:rPr lang="en-US" sz="700" dirty="0" err="1">
                          <a:effectLst/>
                        </a:rPr>
                        <a:t>lamasat</a:t>
                      </a:r>
                      <a:r>
                        <a:rPr lang="en-US" sz="700" dirty="0">
                          <a:effectLst/>
                        </a:rPr>
                        <a:t>  project value 12,000 AED S+I</a:t>
                      </a:r>
                    </a:p>
                  </a:txBody>
                  <a:tcPr marL="45546" marR="45546" marT="0" marB="0"/>
                </a:tc>
                <a:extLst>
                  <a:ext uri="{0D108BD9-81ED-4DB2-BD59-A6C34878D82A}">
                    <a16:rowId xmlns:a16="http://schemas.microsoft.com/office/drawing/2014/main" val="3361723777"/>
                  </a:ext>
                </a:extLst>
              </a:tr>
              <a:tr h="10526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04-May-23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1005230044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1023050038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Prop Com Res Bldg (G+M) @ Zahya AJM On Plot No. 4742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Hadi Mohamed Al </a:t>
                      </a:r>
                      <a:r>
                        <a:rPr lang="en-US" sz="800" dirty="0" err="1">
                          <a:effectLst/>
                        </a:rPr>
                        <a:t>Masri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 Hilal Engineering Consultants (Ajman)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Husam Jawher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J.O.H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201,471.00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040535/02-23</a:t>
                      </a:r>
                    </a:p>
                  </a:txBody>
                  <a:tcPr marL="45546" marR="4554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lost to </a:t>
                      </a:r>
                      <a:r>
                        <a:rPr lang="en-US" sz="700" dirty="0" err="1">
                          <a:effectLst/>
                        </a:rPr>
                        <a:t>lamasat</a:t>
                      </a:r>
                      <a:r>
                        <a:rPr lang="en-US" sz="700" dirty="0">
                          <a:effectLst/>
                        </a:rPr>
                        <a:t>  project value 12,000 AED S+I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5546" marR="45546" marT="0" marB="0"/>
                </a:tc>
                <a:extLst>
                  <a:ext uri="{0D108BD9-81ED-4DB2-BD59-A6C34878D82A}">
                    <a16:rowId xmlns:a16="http://schemas.microsoft.com/office/drawing/2014/main" val="257747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96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362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Qwaed Lost Assessment</vt:lpstr>
      <vt:lpstr>Account Timeline</vt:lpstr>
      <vt:lpstr>3-MAY-23 &amp; 4-MAY-23 – Opp Created under Mohd Hamdan</vt:lpstr>
      <vt:lpstr>16-MAY-23 - Account Transferred from Mohd Hamdan TO Avinash Khot 22-MAY-23 – Takeover sales provided feedback about customer</vt:lpstr>
      <vt:lpstr>31-MAY-23 – Account reverted under Mohammad Hamdan as per MGMT </vt:lpstr>
      <vt:lpstr>23-JUN-23 – Account Transferred to Hadi Mohamed Al Masri As per his remarks, 4 Opp reverted under Mohd Hamdan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QWAED STORY</dc:title>
  <dc:creator>Anne Catherine</dc:creator>
  <cp:lastModifiedBy>Anne Catherine</cp:lastModifiedBy>
  <cp:revision>5</cp:revision>
  <dcterms:created xsi:type="dcterms:W3CDTF">2023-07-20T05:46:25Z</dcterms:created>
  <dcterms:modified xsi:type="dcterms:W3CDTF">2023-07-24T09:42:44Z</dcterms:modified>
</cp:coreProperties>
</file>