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66" r:id="rId2"/>
    <p:sldMasterId id="2147483678" r:id="rId3"/>
    <p:sldMasterId id="2147483685" r:id="rId4"/>
  </p:sldMasterIdLst>
  <p:notesMasterIdLst>
    <p:notesMasterId r:id="rId29"/>
  </p:notesMasterIdLst>
  <p:handoutMasterIdLst>
    <p:handoutMasterId r:id="rId30"/>
  </p:handoutMasterIdLst>
  <p:sldIdLst>
    <p:sldId id="300" r:id="rId5"/>
    <p:sldId id="295" r:id="rId6"/>
    <p:sldId id="296" r:id="rId7"/>
    <p:sldId id="294" r:id="rId8"/>
    <p:sldId id="298" r:id="rId9"/>
    <p:sldId id="257" r:id="rId10"/>
    <p:sldId id="258" r:id="rId11"/>
    <p:sldId id="260" r:id="rId12"/>
    <p:sldId id="261" r:id="rId13"/>
    <p:sldId id="259" r:id="rId14"/>
    <p:sldId id="274" r:id="rId15"/>
    <p:sldId id="262" r:id="rId16"/>
    <p:sldId id="272" r:id="rId17"/>
    <p:sldId id="263" r:id="rId18"/>
    <p:sldId id="266" r:id="rId19"/>
    <p:sldId id="267" r:id="rId20"/>
    <p:sldId id="268" r:id="rId21"/>
    <p:sldId id="273" r:id="rId22"/>
    <p:sldId id="269" r:id="rId23"/>
    <p:sldId id="270" r:id="rId24"/>
    <p:sldId id="271" r:id="rId25"/>
    <p:sldId id="293" r:id="rId26"/>
    <p:sldId id="297" r:id="rId27"/>
    <p:sldId id="29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476" autoAdjust="0"/>
    <p:restoredTop sz="61562" autoAdjust="0"/>
  </p:normalViewPr>
  <p:slideViewPr>
    <p:cSldViewPr>
      <p:cViewPr varScale="1">
        <p:scale>
          <a:sx n="42" d="100"/>
          <a:sy n="42" d="100"/>
        </p:scale>
        <p:origin x="-5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5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8AD74-9A6A-E54F-96ED-68EF51F49C7B}" type="datetimeFigureOut">
              <a:rPr lang="en-US" smtClean="0"/>
              <a:t>19/08/16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531B5-F64D-D04B-918C-32276CC5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578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4E987-3E06-48D4-9D9A-FFA6B972E3C9}" type="datetimeFigureOut">
              <a:rPr lang="en-US" smtClean="0"/>
              <a:pPr/>
              <a:t>19/08/16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6B2A3-0A0C-499E-9F17-AEF11F04938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86288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E596D-A2F5-3C4F-A8CA-B512D254941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1281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6B2A3-0A0C-499E-9F17-AEF11F049381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7619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6B2A3-0A0C-499E-9F17-AEF11F049381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3944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6B2A3-0A0C-499E-9F17-AEF11F049381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7674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6B2A3-0A0C-499E-9F17-AEF11F049381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2101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6B2A3-0A0C-499E-9F17-AEF11F049381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3677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6B2A3-0A0C-499E-9F17-AEF11F049381}" type="slidenum">
              <a:rPr lang="en-AU" smtClean="0"/>
              <a:pPr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2014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6B2A3-0A0C-499E-9F17-AEF11F049381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1397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6B2A3-0A0C-499E-9F17-AEF11F049381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8821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6B2A3-0A0C-499E-9F17-AEF11F049381}" type="slidenum">
              <a:rPr lang="en-AU" smtClean="0"/>
              <a:pPr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0934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6B2A3-0A0C-499E-9F17-AEF11F049381}" type="slidenum">
              <a:rPr lang="en-AU" smtClean="0"/>
              <a:pPr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2936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6B2A3-0A0C-499E-9F17-AEF11F049381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6741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6B2A3-0A0C-499E-9F17-AEF11F049381}" type="slidenum">
              <a:rPr lang="en-AU" smtClean="0"/>
              <a:pPr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8937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B0B986-EAD5-406C-8A35-59CE5840C14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48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6B2A3-0A0C-499E-9F17-AEF11F049381}" type="slidenum">
              <a:rPr lang="en-AU" smtClean="0"/>
              <a:pPr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8239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6B2A3-0A0C-499E-9F17-AEF11F049381}" type="slidenum">
              <a:rPr lang="en-AU" smtClean="0"/>
              <a:pPr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14786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6B2A3-0A0C-499E-9F17-AEF11F049381}" type="slidenum">
              <a:rPr lang="en-AU" smtClean="0"/>
              <a:pPr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6035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6B2A3-0A0C-499E-9F17-AEF11F049381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8990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6B2A3-0A0C-499E-9F17-AEF11F049381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223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6B2A3-0A0C-499E-9F17-AEF11F049381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1416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6B2A3-0A0C-499E-9F17-AEF11F049381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5637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6B2A3-0A0C-499E-9F17-AEF11F049381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0020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6B2A3-0A0C-499E-9F17-AEF11F049381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8052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6B2A3-0A0C-499E-9F17-AEF11F049381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2745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wmf"/><Relationship Id="rId3" Type="http://schemas.openxmlformats.org/officeDocument/2006/relationships/image" Target="../media/image2.w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wmf"/><Relationship Id="rId3" Type="http://schemas.openxmlformats.org/officeDocument/2006/relationships/image" Target="../media/image2.w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wmf"/><Relationship Id="rId3" Type="http://schemas.openxmlformats.org/officeDocument/2006/relationships/image" Target="../media/image2.w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wmf"/><Relationship Id="rId3" Type="http://schemas.openxmlformats.org/officeDocument/2006/relationships/image" Target="../media/image2.w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wmf"/><Relationship Id="rId3" Type="http://schemas.openxmlformats.org/officeDocument/2006/relationships/image" Target="../media/image2.w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Relationship Id="rId3" Type="http://schemas.openxmlformats.org/officeDocument/2006/relationships/image" Target="../media/image2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wmf"/><Relationship Id="rId3" Type="http://schemas.openxmlformats.org/officeDocument/2006/relationships/image" Target="../media/image2.w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wmf"/><Relationship Id="rId3" Type="http://schemas.openxmlformats.org/officeDocument/2006/relationships/image" Target="../media/image2.w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wmf"/><Relationship Id="rId3" Type="http://schemas.openxmlformats.org/officeDocument/2006/relationships/image" Target="../media/image2.w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wmf"/><Relationship Id="rId3" Type="http://schemas.openxmlformats.org/officeDocument/2006/relationships/image" Target="../media/image2.w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wmf"/><Relationship Id="rId3" Type="http://schemas.openxmlformats.org/officeDocument/2006/relationships/image" Target="../media/image2.w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eg"/><Relationship Id="rId3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8425"/>
            <a:ext cx="7772400" cy="1470025"/>
          </a:xfrm>
        </p:spPr>
        <p:txBody>
          <a:bodyPr>
            <a:normAutofit/>
          </a:bodyPr>
          <a:lstStyle>
            <a:lvl1pPr>
              <a:defRPr sz="4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600" y="3124200"/>
            <a:ext cx="7772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A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215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8167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16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87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2924" y="2060848"/>
            <a:ext cx="8191501" cy="413115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dirty="0" smtClean="0"/>
              <a:t>One Column of Content</a:t>
            </a:r>
          </a:p>
        </p:txBody>
      </p:sp>
      <p:pic>
        <p:nvPicPr>
          <p:cNvPr id="14" name="Picture 13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pic>
        <p:nvPicPr>
          <p:cNvPr id="17" name="Picture 16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59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54226" y="2060848"/>
            <a:ext cx="4113023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67250" y="2060848"/>
            <a:ext cx="4067175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pic>
        <p:nvPicPr>
          <p:cNvPr id="7" name="Picture 6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pic>
        <p:nvPicPr>
          <p:cNvPr id="8" name="Picture 7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dirty="0" smtClean="0"/>
              <a:t>Two Columns of Content</a:t>
            </a:r>
          </a:p>
        </p:txBody>
      </p:sp>
    </p:spTree>
    <p:extLst>
      <p:ext uri="{BB962C8B-B14F-4D97-AF65-F5344CB8AC3E}">
        <p14:creationId xmlns:p14="http://schemas.microsoft.com/office/powerpoint/2010/main" val="281659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56399" y="2060848"/>
            <a:ext cx="2712315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68713" y="2060848"/>
            <a:ext cx="2779662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48377" y="2060848"/>
            <a:ext cx="2686048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342900" lvl="0" indent="-342900">
              <a:buClr>
                <a:schemeClr val="bg1"/>
              </a:buClr>
              <a:buFont typeface="+mj-lt"/>
              <a:buAutoNum type="arabicPeriod"/>
            </a:pPr>
            <a:r>
              <a:rPr lang="en-AU" smtClean="0"/>
              <a:t>Click to edit Master text styles</a:t>
            </a:r>
          </a:p>
        </p:txBody>
      </p:sp>
      <p:pic>
        <p:nvPicPr>
          <p:cNvPr id="10" name="Picture 9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pic>
        <p:nvPicPr>
          <p:cNvPr id="11" name="Picture 10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dirty="0" smtClean="0"/>
              <a:t>Three Columns of Content</a:t>
            </a:r>
          </a:p>
        </p:txBody>
      </p:sp>
    </p:spTree>
    <p:extLst>
      <p:ext uri="{BB962C8B-B14F-4D97-AF65-F5344CB8AC3E}">
        <p14:creationId xmlns:p14="http://schemas.microsoft.com/office/powerpoint/2010/main" val="211578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8264" y="2060847"/>
            <a:ext cx="4118985" cy="41311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2" hasCustomPrompt="1"/>
          </p:nvPr>
        </p:nvSpPr>
        <p:spPr>
          <a:xfrm>
            <a:off x="4667250" y="2060847"/>
            <a:ext cx="4067175" cy="4131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 smtClean="0"/>
              <a:t>Click buttons below to add media</a:t>
            </a:r>
            <a:endParaRPr lang="en-AU" dirty="0"/>
          </a:p>
        </p:txBody>
      </p:sp>
      <p:pic>
        <p:nvPicPr>
          <p:cNvPr id="19" name="Picture 18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2"/>
            <a:ext cx="1774031" cy="411956"/>
          </a:xfrm>
          <a:prstGeom prst="rect">
            <a:avLst/>
          </a:prstGeom>
        </p:spPr>
      </p:pic>
      <p:pic>
        <p:nvPicPr>
          <p:cNvPr id="20" name="Picture 19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2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dirty="0" smtClean="0"/>
              <a:t>Content With Media</a:t>
            </a:r>
          </a:p>
        </p:txBody>
      </p:sp>
    </p:spTree>
    <p:extLst>
      <p:ext uri="{BB962C8B-B14F-4D97-AF65-F5344CB8AC3E}">
        <p14:creationId xmlns:p14="http://schemas.microsoft.com/office/powerpoint/2010/main" val="428913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pic>
        <p:nvPicPr>
          <p:cNvPr id="7" name="Picture 6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dirty="0" smtClean="0"/>
              <a:t>Blank Slide</a:t>
            </a:r>
          </a:p>
        </p:txBody>
      </p:sp>
    </p:spTree>
    <p:extLst>
      <p:ext uri="{BB962C8B-B14F-4D97-AF65-F5344CB8AC3E}">
        <p14:creationId xmlns:p14="http://schemas.microsoft.com/office/powerpoint/2010/main" val="3757207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2925" y="2060848"/>
            <a:ext cx="8191500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Tx/>
              <a:buFont typeface="+mj-lt"/>
              <a:buNone/>
              <a:tabLst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421" y="6192000"/>
            <a:ext cx="1276004" cy="295102"/>
          </a:xfrm>
          <a:prstGeom prst="rect">
            <a:avLst/>
          </a:prstGeom>
        </p:spPr>
      </p:pic>
      <p:pic>
        <p:nvPicPr>
          <p:cNvPr id="11" name="Picture 10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15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Printer Friendly Slide</a:t>
            </a:r>
          </a:p>
        </p:txBody>
      </p:sp>
    </p:spTree>
    <p:extLst>
      <p:ext uri="{BB962C8B-B14F-4D97-AF65-F5344CB8AC3E}">
        <p14:creationId xmlns:p14="http://schemas.microsoft.com/office/powerpoint/2010/main" val="2586277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09600"/>
            <a:ext cx="6705600" cy="808038"/>
          </a:xfrm>
        </p:spPr>
        <p:txBody>
          <a:bodyPr>
            <a:noAutofit/>
          </a:bodyPr>
          <a:lstStyle>
            <a:lvl1pPr algn="l">
              <a:defRPr sz="3200">
                <a:latin typeface="Verdana"/>
                <a:cs typeface="Verdana"/>
              </a:defRPr>
            </a:lvl1pPr>
          </a:lstStyle>
          <a:p>
            <a:r>
              <a:rPr lang="en-AU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Autofit/>
          </a:bodyPr>
          <a:lstStyle>
            <a:lvl1pPr marL="342900" indent="-342900">
              <a:spcBef>
                <a:spcPts val="1200"/>
              </a:spcBef>
              <a:buFontTx/>
              <a:buChar char="-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AU" dirty="0" smtClean="0"/>
              <a:t>Click to add text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2924" y="2060848"/>
            <a:ext cx="8191501" cy="413115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endParaRPr lang="en-AU" dirty="0" smtClean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dirty="0" smtClean="0"/>
              <a:t>One Column of Content</a:t>
            </a:r>
          </a:p>
        </p:txBody>
      </p:sp>
      <p:pic>
        <p:nvPicPr>
          <p:cNvPr id="14" name="Picture 13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pic>
        <p:nvPicPr>
          <p:cNvPr id="17" name="Picture 16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54226" y="2060848"/>
            <a:ext cx="4113023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endParaRPr lang="en-GB" dirty="0" smtClean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67250" y="2060848"/>
            <a:ext cx="4067175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endParaRPr lang="en-AU" dirty="0"/>
          </a:p>
        </p:txBody>
      </p:sp>
      <p:pic>
        <p:nvPicPr>
          <p:cNvPr id="7" name="Picture 6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pic>
        <p:nvPicPr>
          <p:cNvPr id="8" name="Picture 7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dirty="0" smtClean="0"/>
              <a:t>Two Columns of Content</a:t>
            </a:r>
          </a:p>
        </p:txBody>
      </p:sp>
    </p:spTree>
    <p:extLst>
      <p:ext uri="{BB962C8B-B14F-4D97-AF65-F5344CB8AC3E}">
        <p14:creationId xmlns:p14="http://schemas.microsoft.com/office/powerpoint/2010/main" val="29268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56399" y="2060848"/>
            <a:ext cx="2712315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endParaRPr lang="en-AU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68713" y="2060848"/>
            <a:ext cx="2779662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endParaRPr lang="en-AU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48377" y="2060848"/>
            <a:ext cx="2686048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n-AU" dirty="0"/>
          </a:p>
        </p:txBody>
      </p:sp>
      <p:pic>
        <p:nvPicPr>
          <p:cNvPr id="10" name="Picture 9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pic>
        <p:nvPicPr>
          <p:cNvPr id="11" name="Picture 10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dirty="0" smtClean="0"/>
              <a:t>Three Columns of Content</a:t>
            </a:r>
          </a:p>
        </p:txBody>
      </p:sp>
    </p:spTree>
    <p:extLst>
      <p:ext uri="{BB962C8B-B14F-4D97-AF65-F5344CB8AC3E}">
        <p14:creationId xmlns:p14="http://schemas.microsoft.com/office/powerpoint/2010/main" val="824701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8264" y="2060847"/>
            <a:ext cx="4118985" cy="41311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endParaRPr lang="en-AU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2" hasCustomPrompt="1"/>
          </p:nvPr>
        </p:nvSpPr>
        <p:spPr>
          <a:xfrm>
            <a:off x="4667250" y="2060847"/>
            <a:ext cx="4067175" cy="4131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 smtClean="0"/>
              <a:t>Click buttons below to add media</a:t>
            </a:r>
            <a:endParaRPr lang="en-AU" dirty="0"/>
          </a:p>
        </p:txBody>
      </p:sp>
      <p:pic>
        <p:nvPicPr>
          <p:cNvPr id="19" name="Picture 18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2"/>
            <a:ext cx="1774031" cy="411956"/>
          </a:xfrm>
          <a:prstGeom prst="rect">
            <a:avLst/>
          </a:prstGeom>
        </p:spPr>
      </p:pic>
      <p:pic>
        <p:nvPicPr>
          <p:cNvPr id="20" name="Picture 19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2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dirty="0" smtClean="0"/>
              <a:t>Content With Media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pic>
        <p:nvPicPr>
          <p:cNvPr id="7" name="Picture 6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dirty="0" smtClean="0"/>
              <a:t>Blank Slide</a:t>
            </a:r>
          </a:p>
        </p:txBody>
      </p:sp>
    </p:spTree>
    <p:extLst>
      <p:ext uri="{BB962C8B-B14F-4D97-AF65-F5344CB8AC3E}">
        <p14:creationId xmlns:p14="http://schemas.microsoft.com/office/powerpoint/2010/main" val="198546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inter Friend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2925" y="2060848"/>
            <a:ext cx="8191500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Tx/>
              <a:buFont typeface="+mj-lt"/>
              <a:buNone/>
              <a:tabLst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endParaRPr lang="en-AU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421" y="6192000"/>
            <a:ext cx="1276004" cy="295102"/>
          </a:xfrm>
          <a:prstGeom prst="rect">
            <a:avLst/>
          </a:prstGeom>
        </p:spPr>
      </p:pic>
      <p:pic>
        <p:nvPicPr>
          <p:cNvPr id="11" name="Picture 10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15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Printer Friendly Slide</a:t>
            </a:r>
          </a:p>
        </p:txBody>
      </p:sp>
    </p:spTree>
    <p:extLst>
      <p:ext uri="{BB962C8B-B14F-4D97-AF65-F5344CB8AC3E}">
        <p14:creationId xmlns:p14="http://schemas.microsoft.com/office/powerpoint/2010/main" val="2161520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3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4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159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7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9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54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4" Type="http://schemas.openxmlformats.org/officeDocument/2006/relationships/image" Target="../media/image2.wmf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theme" Target="../theme/theme3.xml"/><Relationship Id="rId8" Type="http://schemas.openxmlformats.org/officeDocument/2006/relationships/image" Target="../media/image3.png"/><Relationship Id="rId9" Type="http://schemas.openxmlformats.org/officeDocument/2006/relationships/image" Target="../media/image4.wmf"/><Relationship Id="rId10" Type="http://schemas.openxmlformats.org/officeDocument/2006/relationships/image" Target="../media/image5.wmf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theme" Target="../theme/theme4.xml"/><Relationship Id="rId8" Type="http://schemas.openxmlformats.org/officeDocument/2006/relationships/image" Target="../media/image3.png"/><Relationship Id="rId9" Type="http://schemas.openxmlformats.org/officeDocument/2006/relationships/image" Target="../media/image6.wmf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28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Char char="-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Tx/>
        <a:buChar char="-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Tx/>
        <a:buChar char="-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Tx/>
        <a:buChar char="-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457200" rtl="0" eaLnBrk="1" latinLnBrk="0" hangingPunct="1">
        <a:spcBef>
          <a:spcPct val="20000"/>
        </a:spcBef>
        <a:buFontTx/>
        <a:buChar char="-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421" y="6192000"/>
            <a:ext cx="1276004" cy="295102"/>
          </a:xfrm>
          <a:prstGeom prst="rect">
            <a:avLst/>
          </a:prstGeom>
        </p:spPr>
      </p:pic>
      <p:pic>
        <p:nvPicPr>
          <p:cNvPr id="7" name="Picture 6" descr="RedThinLine.wmf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-Red.wmf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896" y="1801723"/>
            <a:ext cx="4709827" cy="5056275"/>
          </a:xfrm>
          <a:prstGeom prst="rect">
            <a:avLst/>
          </a:prstGeom>
        </p:spPr>
      </p:pic>
      <p:pic>
        <p:nvPicPr>
          <p:cNvPr id="4" name="Picture 3" descr="Murdoch_port_reverse.wmf"/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548682"/>
            <a:ext cx="1190625" cy="96996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51164" y="2391025"/>
            <a:ext cx="7117180" cy="211809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Topic Title</a:t>
            </a:r>
            <a:br>
              <a:rPr lang="en-US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Topic Subtitle</a:t>
            </a:r>
            <a:endParaRPr lang="en-GB" sz="18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39552" y="5301208"/>
            <a:ext cx="7117180" cy="4320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bg1">
                    <a:lumMod val="75000"/>
                  </a:schemeClr>
                </a:solidFill>
              </a:rPr>
              <a:t>Unit Code &amp; Title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29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urdoch_land_White.wmf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1" y="6192001"/>
            <a:ext cx="1277303" cy="39547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4.wmf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://www.dog-obedience-training-review.com/homemade-dog-food-recipes.html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hyperlink" Target="http://taosgifts.co.uk/dad-dice---make-your-mind-up-dice---decision-maker-728-p.asp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51164" y="2391025"/>
            <a:ext cx="7117180" cy="211809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Topic </a:t>
            </a:r>
            <a:r>
              <a:rPr lang="en-US" dirty="0" smtClean="0"/>
              <a:t>01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/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The Organisational Context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/>
              <a:t>of Information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9552" y="5301208"/>
            <a:ext cx="711718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ICT292 Information Systems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Management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 descr="Murdoch_port_revers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548682"/>
            <a:ext cx="1190625" cy="969963"/>
          </a:xfrm>
          <a:prstGeom prst="rect">
            <a:avLst/>
          </a:prstGeom>
        </p:spPr>
      </p:pic>
      <p:pic>
        <p:nvPicPr>
          <p:cNvPr id="7" name="Picture 6" descr="M-Red.wm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896" y="1801723"/>
            <a:ext cx="4709827" cy="505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02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GB" sz="3600" dirty="0" smtClean="0"/>
              <a:t>Information </a:t>
            </a:r>
            <a:r>
              <a:rPr lang="en-GB" sz="3600" dirty="0"/>
              <a:t>in </a:t>
            </a:r>
            <a:r>
              <a:rPr lang="en-GB" sz="3600" dirty="0" smtClean="0"/>
              <a:t>Organisations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2800" dirty="0" smtClean="0"/>
              <a:t>Information is needed to:</a:t>
            </a:r>
          </a:p>
          <a:p>
            <a:pPr lvl="1"/>
            <a:r>
              <a:rPr lang="en-GB" altLang="en-US" sz="3200" dirty="0"/>
              <a:t>Record business transactions</a:t>
            </a:r>
          </a:p>
          <a:p>
            <a:pPr lvl="1"/>
            <a:r>
              <a:rPr lang="en-GB" altLang="en-US" sz="3200" dirty="0"/>
              <a:t>Trigger business </a:t>
            </a:r>
            <a:r>
              <a:rPr lang="en-GB" altLang="en-US" sz="3200" dirty="0" smtClean="0"/>
              <a:t>processes</a:t>
            </a:r>
          </a:p>
          <a:p>
            <a:pPr lvl="1"/>
            <a:r>
              <a:rPr lang="en-GB" altLang="en-US" sz="3200" dirty="0" smtClean="0"/>
              <a:t>Provide the basis for organisational decisions</a:t>
            </a:r>
          </a:p>
          <a:p>
            <a:endParaRPr lang="en-GB" alt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3759194"/>
            <a:ext cx="2603500" cy="3124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15616" y="5445224"/>
            <a:ext cx="30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http://www.dog-obedience-training-review.com/homemade-dog-food-</a:t>
            </a:r>
            <a:r>
              <a:rPr lang="en-US" dirty="0" smtClean="0">
                <a:hlinkClick r:id="rId4"/>
              </a:rPr>
              <a:t>recipes.html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40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than just transactions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about the environment in which the organisation is operating is needed because it is constantly changing</a:t>
            </a:r>
          </a:p>
          <a:p>
            <a:r>
              <a:rPr lang="en-US" dirty="0" smtClean="0"/>
              <a:t>It is also needed so the organisation can judge its performance to decide if there is a need for change</a:t>
            </a:r>
          </a:p>
          <a:p>
            <a:r>
              <a:rPr lang="en-US" dirty="0" smtClean="0"/>
              <a:t>In effect, information is required primarily for organisational decision making.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13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Organisational 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Organisational decisions can be </a:t>
            </a:r>
            <a:r>
              <a:rPr lang="en-US" dirty="0" err="1" smtClean="0"/>
              <a:t>characterised</a:t>
            </a:r>
            <a:r>
              <a:rPr lang="en-US" dirty="0" smtClean="0"/>
              <a:t> as being either:</a:t>
            </a:r>
          </a:p>
          <a:p>
            <a:pPr lvl="1"/>
            <a:r>
              <a:rPr lang="en-US" dirty="0" smtClean="0"/>
              <a:t>Operational</a:t>
            </a:r>
          </a:p>
          <a:p>
            <a:pPr lvl="1"/>
            <a:r>
              <a:rPr lang="en-US" dirty="0" smtClean="0"/>
              <a:t>Tactical</a:t>
            </a:r>
          </a:p>
          <a:p>
            <a:pPr lvl="1"/>
            <a:r>
              <a:rPr lang="en-US" dirty="0" smtClean="0"/>
              <a:t>Strategic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2132856"/>
            <a:ext cx="3556000" cy="3556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23928" y="5662989"/>
            <a:ext cx="3384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http://taosgifts.co.uk/dad-dice---make-your-mind-up-dice---decision-maker-728-</a:t>
            </a:r>
            <a:r>
              <a:rPr lang="en-US" dirty="0" smtClean="0">
                <a:hlinkClick r:id="rId4"/>
              </a:rPr>
              <a:t>p.asp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2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Business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78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Models</a:t>
            </a:r>
            <a:endParaRPr lang="en-US" dirty="0"/>
          </a:p>
        </p:txBody>
      </p:sp>
      <p:grpSp>
        <p:nvGrpSpPr>
          <p:cNvPr id="33" name="Group 14"/>
          <p:cNvGrpSpPr>
            <a:grpSpLocks/>
          </p:cNvGrpSpPr>
          <p:nvPr/>
        </p:nvGrpSpPr>
        <p:grpSpPr bwMode="auto">
          <a:xfrm>
            <a:off x="1403648" y="1412776"/>
            <a:ext cx="6480720" cy="4896544"/>
            <a:chOff x="392" y="532"/>
            <a:chExt cx="4504" cy="3576"/>
          </a:xfrm>
        </p:grpSpPr>
        <p:sp>
          <p:nvSpPr>
            <p:cNvPr id="34" name="Oval 2"/>
            <p:cNvSpPr>
              <a:spLocks noChangeArrowheads="1"/>
            </p:cNvSpPr>
            <p:nvPr/>
          </p:nvSpPr>
          <p:spPr bwMode="auto">
            <a:xfrm>
              <a:off x="392" y="566"/>
              <a:ext cx="2372" cy="233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" name="Oval 3"/>
            <p:cNvSpPr>
              <a:spLocks noChangeArrowheads="1"/>
            </p:cNvSpPr>
            <p:nvPr/>
          </p:nvSpPr>
          <p:spPr bwMode="auto">
            <a:xfrm>
              <a:off x="1208" y="1775"/>
              <a:ext cx="2372" cy="233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" name="Text Box 4"/>
            <p:cNvSpPr txBox="1">
              <a:spLocks noChangeArrowheads="1"/>
            </p:cNvSpPr>
            <p:nvPr/>
          </p:nvSpPr>
          <p:spPr bwMode="auto">
            <a:xfrm>
              <a:off x="1887" y="1211"/>
              <a:ext cx="92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2000" b="1" dirty="0" smtClean="0">
                  <a:solidFill>
                    <a:srgbClr val="000000"/>
                  </a:solidFill>
                  <a:latin typeface="+mj-lt"/>
                </a:rPr>
                <a:t>Products / Services</a:t>
              </a:r>
              <a:endParaRPr lang="en-US" altLang="en-US" sz="20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37" name="Text Box 5"/>
            <p:cNvSpPr txBox="1">
              <a:spLocks noChangeArrowheads="1"/>
            </p:cNvSpPr>
            <p:nvPr/>
          </p:nvSpPr>
          <p:spPr bwMode="auto">
            <a:xfrm>
              <a:off x="1837" y="1828"/>
              <a:ext cx="980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b="1" dirty="0">
                  <a:solidFill>
                    <a:srgbClr val="000000"/>
                  </a:solidFill>
                  <a:latin typeface="+mj-lt"/>
                </a:rPr>
                <a:t>Core Business</a:t>
              </a:r>
            </a:p>
          </p:txBody>
        </p:sp>
        <p:sp>
          <p:nvSpPr>
            <p:cNvPr id="38" name="Text Box 6"/>
            <p:cNvSpPr txBox="1">
              <a:spLocks noChangeArrowheads="1"/>
            </p:cNvSpPr>
            <p:nvPr/>
          </p:nvSpPr>
          <p:spPr bwMode="auto">
            <a:xfrm>
              <a:off x="528" y="1488"/>
              <a:ext cx="101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sz="2000" b="1" dirty="0">
                  <a:solidFill>
                    <a:srgbClr val="000000"/>
                  </a:solidFill>
                  <a:latin typeface="+mj-lt"/>
                </a:rPr>
                <a:t>Market</a:t>
              </a:r>
              <a:endParaRPr lang="en-US" altLang="en-US" sz="24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1257" y="2444"/>
              <a:ext cx="1037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2000" b="1" dirty="0" smtClean="0">
                  <a:solidFill>
                    <a:srgbClr val="000000"/>
                  </a:solidFill>
                  <a:latin typeface="+mj-lt"/>
                </a:rPr>
                <a:t>Competitors</a:t>
              </a:r>
              <a:endParaRPr lang="en-US" altLang="en-US" sz="2000" b="1" dirty="0">
                <a:solidFill>
                  <a:srgbClr val="000000"/>
                </a:solidFill>
                <a:latin typeface="+mj-lt"/>
              </a:endParaRPr>
            </a:p>
            <a:p>
              <a:pPr eaLnBrk="0" hangingPunct="0"/>
              <a:endParaRPr lang="en-US" altLang="en-US" sz="20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0" name="Text Box 8"/>
            <p:cNvSpPr txBox="1">
              <a:spLocks noChangeArrowheads="1"/>
            </p:cNvSpPr>
            <p:nvPr/>
          </p:nvSpPr>
          <p:spPr bwMode="auto">
            <a:xfrm>
              <a:off x="2496" y="2452"/>
              <a:ext cx="11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2000" b="1" dirty="0">
                  <a:solidFill>
                    <a:srgbClr val="000000"/>
                  </a:solidFill>
                  <a:latin typeface="+mj-lt"/>
                </a:rPr>
                <a:t>Resources</a:t>
              </a:r>
              <a:endParaRPr lang="en-US" altLang="en-US" sz="20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1580" y="2911"/>
              <a:ext cx="145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sz="2000" b="1" dirty="0">
                  <a:solidFill>
                    <a:srgbClr val="000000"/>
                  </a:solidFill>
                  <a:latin typeface="+mj-lt"/>
                </a:rPr>
                <a:t>Business</a:t>
              </a:r>
              <a:r>
                <a:rPr lang="en-US" altLang="en-US" sz="2000" b="1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en-US" sz="2000" b="1" dirty="0">
                  <a:solidFill>
                    <a:srgbClr val="000000"/>
                  </a:solidFill>
                  <a:latin typeface="+mj-lt"/>
                </a:rPr>
                <a:t>Environment</a:t>
              </a:r>
            </a:p>
          </p:txBody>
        </p:sp>
        <p:sp>
          <p:nvSpPr>
            <p:cNvPr id="42" name="Oval 10"/>
            <p:cNvSpPr>
              <a:spLocks noChangeArrowheads="1"/>
            </p:cNvSpPr>
            <p:nvPr/>
          </p:nvSpPr>
          <p:spPr bwMode="auto">
            <a:xfrm>
              <a:off x="1832" y="532"/>
              <a:ext cx="2372" cy="233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2900" y="1488"/>
              <a:ext cx="149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2000" b="1" dirty="0" smtClean="0">
                  <a:solidFill>
                    <a:srgbClr val="000000"/>
                  </a:solidFill>
                  <a:latin typeface="+mj-lt"/>
                </a:rPr>
                <a:t>Organization</a:t>
              </a:r>
              <a:endParaRPr lang="en-US" altLang="en-US" sz="24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3792" y="3312"/>
              <a:ext cx="110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altLang="en-US" sz="2000" b="1" dirty="0">
                  <a:latin typeface="+mj-lt"/>
                  <a:cs typeface="Times New Roman" pitchFamily="18" charset="0"/>
                </a:rPr>
                <a:t>Business</a:t>
              </a:r>
              <a:r>
                <a:rPr lang="en-GB" alt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GB" altLang="en-US" sz="2000" b="1" dirty="0">
                  <a:latin typeface="+mj-lt"/>
                  <a:cs typeface="Times New Roman" pitchFamily="18" charset="0"/>
                </a:rPr>
                <a:t>Climate</a:t>
              </a:r>
              <a:r>
                <a:rPr lang="en-GB" altLang="en-US" sz="1200" dirty="0">
                  <a:latin typeface="Times New Roman" pitchFamily="18" charset="0"/>
                </a:rPr>
                <a:t> </a:t>
              </a:r>
              <a:endParaRPr lang="en-GB" altLang="en-US" sz="200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8057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683568" y="0"/>
            <a:ext cx="8050569" cy="6667534"/>
            <a:chOff x="191" y="532"/>
            <a:chExt cx="4496" cy="3543"/>
          </a:xfrm>
        </p:grpSpPr>
        <p:sp>
          <p:nvSpPr>
            <p:cNvPr id="20" name="Oval 2"/>
            <p:cNvSpPr>
              <a:spLocks noChangeArrowheads="1"/>
            </p:cNvSpPr>
            <p:nvPr/>
          </p:nvSpPr>
          <p:spPr bwMode="auto">
            <a:xfrm>
              <a:off x="191" y="532"/>
              <a:ext cx="2372" cy="233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" name="Oval 3"/>
            <p:cNvSpPr>
              <a:spLocks noChangeArrowheads="1"/>
            </p:cNvSpPr>
            <p:nvPr/>
          </p:nvSpPr>
          <p:spPr bwMode="auto">
            <a:xfrm>
              <a:off x="834" y="1742"/>
              <a:ext cx="2372" cy="233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1679" y="1257"/>
              <a:ext cx="92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000000"/>
                  </a:solidFill>
                  <a:latin typeface="+mj-lt"/>
                </a:rPr>
                <a:t>Products / Services</a:t>
              </a:r>
              <a:endParaRPr lang="en-US" altLang="en-US" sz="24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1377" y="1798"/>
              <a:ext cx="1149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sz="2400" b="1" dirty="0">
                  <a:solidFill>
                    <a:srgbClr val="3366FF"/>
                  </a:solidFill>
                  <a:latin typeface="+mj-lt"/>
                </a:rPr>
                <a:t>Core</a:t>
              </a:r>
              <a:r>
                <a:rPr lang="en-US" altLang="en-US" sz="2000" b="1" dirty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altLang="en-US" sz="2400" b="1" dirty="0">
                  <a:solidFill>
                    <a:srgbClr val="3366FF"/>
                  </a:solidFill>
                  <a:latin typeface="+mj-lt"/>
                </a:rPr>
                <a:t>Business</a:t>
              </a:r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528" y="1488"/>
              <a:ext cx="10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sz="2400" b="1" dirty="0">
                  <a:solidFill>
                    <a:srgbClr val="000000"/>
                  </a:solidFill>
                  <a:latin typeface="+mj-lt"/>
                </a:rPr>
                <a:t>Market</a:t>
              </a:r>
            </a:p>
          </p:txBody>
        </p:sp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2272" y="2392"/>
              <a:ext cx="117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3366FF"/>
                  </a:solidFill>
                  <a:latin typeface="+mj-lt"/>
                </a:rPr>
                <a:t>Resources</a:t>
              </a:r>
              <a:endParaRPr lang="en-US" altLang="en-US" sz="2400" dirty="0">
                <a:solidFill>
                  <a:srgbClr val="3366FF"/>
                </a:solidFill>
                <a:latin typeface="+mj-lt"/>
              </a:endParaRPr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1236" y="3436"/>
              <a:ext cx="145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sz="2400" b="1" dirty="0">
                  <a:solidFill>
                    <a:srgbClr val="000000"/>
                  </a:solidFill>
                  <a:latin typeface="+mj-lt"/>
                </a:rPr>
                <a:t>Business</a:t>
              </a:r>
              <a:r>
                <a:rPr lang="en-US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en-US" sz="2400" b="1" dirty="0">
                  <a:solidFill>
                    <a:srgbClr val="000000"/>
                  </a:solidFill>
                  <a:latin typeface="+mj-lt"/>
                </a:rPr>
                <a:t>Environment</a:t>
              </a:r>
            </a:p>
          </p:txBody>
        </p:sp>
        <p:sp>
          <p:nvSpPr>
            <p:cNvPr id="28" name="Oval 10"/>
            <p:cNvSpPr>
              <a:spLocks noChangeArrowheads="1"/>
            </p:cNvSpPr>
            <p:nvPr/>
          </p:nvSpPr>
          <p:spPr bwMode="auto">
            <a:xfrm>
              <a:off x="1397" y="570"/>
              <a:ext cx="3290" cy="3009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Text Box 11"/>
            <p:cNvSpPr txBox="1">
              <a:spLocks noChangeArrowheads="1"/>
            </p:cNvSpPr>
            <p:nvPr/>
          </p:nvSpPr>
          <p:spPr bwMode="auto">
            <a:xfrm>
              <a:off x="2563" y="900"/>
              <a:ext cx="1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2800" b="1" dirty="0" smtClean="0">
                  <a:solidFill>
                    <a:srgbClr val="3366FF"/>
                  </a:solidFill>
                  <a:latin typeface="+mj-lt"/>
                </a:rPr>
                <a:t>Organization</a:t>
              </a:r>
              <a:endParaRPr lang="en-US" altLang="en-US" sz="2800" dirty="0">
                <a:solidFill>
                  <a:srgbClr val="3366FF"/>
                </a:solidFill>
                <a:latin typeface="+mj-lt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759624" y="1364370"/>
            <a:ext cx="32316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400" dirty="0"/>
              <a:t>{mission, </a:t>
            </a:r>
            <a:endParaRPr lang="en-GB" altLang="en-US" sz="2400" dirty="0" smtClean="0"/>
          </a:p>
          <a:p>
            <a:r>
              <a:rPr lang="en-GB" altLang="en-US" sz="2400" dirty="0" smtClean="0"/>
              <a:t>internal </a:t>
            </a:r>
            <a:r>
              <a:rPr lang="en-GB" altLang="en-US" sz="2400" dirty="0"/>
              <a:t>structure, geographic structure, processes, culture, </a:t>
            </a:r>
            <a:r>
              <a:rPr lang="en-GB" altLang="en-US" sz="2400" dirty="0" smtClean="0"/>
              <a:t>history}</a:t>
            </a:r>
            <a:endParaRPr lang="en-GB" sz="2400" dirty="0"/>
          </a:p>
        </p:txBody>
      </p:sp>
      <p:sp>
        <p:nvSpPr>
          <p:cNvPr id="18" name="Rectangle 17"/>
          <p:cNvSpPr/>
          <p:nvPr/>
        </p:nvSpPr>
        <p:spPr>
          <a:xfrm>
            <a:off x="4103440" y="3977769"/>
            <a:ext cx="20640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GB" altLang="en-US" sz="2000" dirty="0"/>
              <a:t>{finance, </a:t>
            </a:r>
            <a:r>
              <a:rPr lang="en-GB" altLang="en-US" sz="2000" dirty="0" smtClean="0"/>
              <a:t>people</a:t>
            </a:r>
            <a:r>
              <a:rPr lang="en-GB" altLang="en-US" sz="2000" dirty="0"/>
              <a:t>, </a:t>
            </a:r>
            <a:r>
              <a:rPr lang="en-GB" altLang="en-US" sz="2000" dirty="0" smtClean="0"/>
              <a:t>technology</a:t>
            </a:r>
            <a:r>
              <a:rPr lang="en-GB" altLang="en-US" sz="2000" dirty="0"/>
              <a:t>, skills, raw materials, </a:t>
            </a:r>
            <a:r>
              <a:rPr lang="en-GB" altLang="en-US" sz="2000" dirty="0" smtClean="0"/>
              <a:t>information, assets}</a:t>
            </a:r>
            <a:endParaRPr lang="en-GB" alt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2884273" y="2721694"/>
            <a:ext cx="20832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dirty="0" smtClean="0"/>
              <a:t>{core competencies,</a:t>
            </a:r>
          </a:p>
          <a:p>
            <a:r>
              <a:rPr lang="en-GB" altLang="en-US" dirty="0" smtClean="0"/>
              <a:t>purpose</a:t>
            </a:r>
            <a:r>
              <a:rPr lang="en-GB" altLang="en-US" dirty="0"/>
              <a:t>, </a:t>
            </a:r>
            <a:endParaRPr lang="en-GB" altLang="en-US" dirty="0" smtClean="0"/>
          </a:p>
          <a:p>
            <a:r>
              <a:rPr lang="en-GB" altLang="en-US" dirty="0" smtClean="0"/>
              <a:t>strategy}</a:t>
            </a:r>
            <a:endParaRPr lang="en-GB" dirty="0"/>
          </a:p>
        </p:txBody>
      </p:sp>
      <p:grpSp>
        <p:nvGrpSpPr>
          <p:cNvPr id="2051" name="Group 2050"/>
          <p:cNvGrpSpPr/>
          <p:nvPr/>
        </p:nvGrpSpPr>
        <p:grpSpPr>
          <a:xfrm>
            <a:off x="5367586" y="4884141"/>
            <a:ext cx="1892735" cy="936104"/>
            <a:chOff x="4251970" y="4884141"/>
            <a:chExt cx="1892735" cy="936104"/>
          </a:xfrm>
        </p:grpSpPr>
        <p:sp>
          <p:nvSpPr>
            <p:cNvPr id="2048" name="Right Arrow 2047"/>
            <p:cNvSpPr/>
            <p:nvPr/>
          </p:nvSpPr>
          <p:spPr>
            <a:xfrm rot="19772741">
              <a:off x="4251970" y="4884141"/>
              <a:ext cx="1892735" cy="9361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9" name="TextBox 2048"/>
            <p:cNvSpPr txBox="1"/>
            <p:nvPr/>
          </p:nvSpPr>
          <p:spPr>
            <a:xfrm rot="19711700">
              <a:off x="4563737" y="5069477"/>
              <a:ext cx="1423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INPUTS</a:t>
              </a:r>
              <a:endParaRPr lang="en-GB" b="1" dirty="0"/>
            </a:p>
          </p:txBody>
        </p:sp>
      </p:grpSp>
      <p:grpSp>
        <p:nvGrpSpPr>
          <p:cNvPr id="2052" name="Group 2051"/>
          <p:cNvGrpSpPr/>
          <p:nvPr/>
        </p:nvGrpSpPr>
        <p:grpSpPr>
          <a:xfrm>
            <a:off x="3411584" y="224483"/>
            <a:ext cx="2060008" cy="936104"/>
            <a:chOff x="2295968" y="224483"/>
            <a:chExt cx="2060008" cy="936104"/>
          </a:xfrm>
        </p:grpSpPr>
        <p:sp>
          <p:nvSpPr>
            <p:cNvPr id="35" name="Right Arrow 34"/>
            <p:cNvSpPr/>
            <p:nvPr/>
          </p:nvSpPr>
          <p:spPr>
            <a:xfrm rot="10800000">
              <a:off x="2295968" y="224483"/>
              <a:ext cx="1892735" cy="9361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32826" y="476672"/>
              <a:ext cx="1423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OUTPUTS</a:t>
              </a:r>
              <a:endParaRPr lang="en-GB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55794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719511" y="110661"/>
            <a:ext cx="8388993" cy="6629898"/>
            <a:chOff x="239" y="570"/>
            <a:chExt cx="4685" cy="3523"/>
          </a:xfrm>
        </p:grpSpPr>
        <p:sp>
          <p:nvSpPr>
            <p:cNvPr id="20" name="Oval 2"/>
            <p:cNvSpPr>
              <a:spLocks noChangeArrowheads="1"/>
            </p:cNvSpPr>
            <p:nvPr/>
          </p:nvSpPr>
          <p:spPr bwMode="auto">
            <a:xfrm>
              <a:off x="1942" y="660"/>
              <a:ext cx="2372" cy="233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" name="Oval 3"/>
            <p:cNvSpPr>
              <a:spLocks noChangeArrowheads="1"/>
            </p:cNvSpPr>
            <p:nvPr/>
          </p:nvSpPr>
          <p:spPr bwMode="auto">
            <a:xfrm>
              <a:off x="1656" y="2043"/>
              <a:ext cx="2222" cy="20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2288" y="1177"/>
              <a:ext cx="92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solidFill>
                    <a:srgbClr val="3366FF"/>
                  </a:solidFill>
                  <a:latin typeface="+mj-lt"/>
                </a:rPr>
                <a:t>Products</a:t>
              </a:r>
              <a:r>
                <a:rPr lang="en-US" altLang="en-US" sz="2400" b="1" dirty="0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altLang="en-US" sz="2400" b="1" dirty="0" smtClean="0">
                  <a:solidFill>
                    <a:srgbClr val="3366FF"/>
                  </a:solidFill>
                  <a:latin typeface="+mj-lt"/>
                </a:rPr>
                <a:t>/ Services</a:t>
              </a:r>
              <a:endParaRPr lang="en-US" altLang="en-US" sz="2400" b="1" dirty="0">
                <a:solidFill>
                  <a:srgbClr val="3366FF"/>
                </a:solidFill>
                <a:latin typeface="+mj-lt"/>
              </a:endParaRPr>
            </a:p>
          </p:txBody>
        </p:sp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2149" y="2371"/>
              <a:ext cx="1149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sz="2400" b="1" dirty="0">
                  <a:latin typeface="+mj-lt"/>
                </a:rPr>
                <a:t>Core</a:t>
              </a:r>
              <a:r>
                <a:rPr lang="en-US" altLang="en-US" sz="2000" b="1" dirty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altLang="en-US" sz="2400" b="1" dirty="0">
                  <a:latin typeface="+mj-lt"/>
                </a:rPr>
                <a:t>Business</a:t>
              </a:r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528" y="1488"/>
              <a:ext cx="1018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sz="2400" b="1" dirty="0">
                  <a:solidFill>
                    <a:srgbClr val="3366FF"/>
                  </a:solidFill>
                  <a:latin typeface="+mj-lt"/>
                </a:rPr>
                <a:t>Market</a:t>
              </a:r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2149" y="3519"/>
              <a:ext cx="145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sz="2400" b="1" dirty="0">
                  <a:solidFill>
                    <a:srgbClr val="000000"/>
                  </a:solidFill>
                  <a:latin typeface="+mj-lt"/>
                </a:rPr>
                <a:t>Business</a:t>
              </a:r>
              <a:r>
                <a:rPr lang="en-US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en-US" sz="2400" b="1" dirty="0">
                  <a:solidFill>
                    <a:srgbClr val="000000"/>
                  </a:solidFill>
                  <a:latin typeface="+mj-lt"/>
                </a:rPr>
                <a:t>Environment</a:t>
              </a:r>
            </a:p>
          </p:txBody>
        </p:sp>
        <p:sp>
          <p:nvSpPr>
            <p:cNvPr id="28" name="Oval 10"/>
            <p:cNvSpPr>
              <a:spLocks noChangeArrowheads="1"/>
            </p:cNvSpPr>
            <p:nvPr/>
          </p:nvSpPr>
          <p:spPr bwMode="auto">
            <a:xfrm>
              <a:off x="239" y="570"/>
              <a:ext cx="3290" cy="3009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Text Box 11"/>
            <p:cNvSpPr txBox="1">
              <a:spLocks noChangeArrowheads="1"/>
            </p:cNvSpPr>
            <p:nvPr/>
          </p:nvSpPr>
          <p:spPr bwMode="auto">
            <a:xfrm>
              <a:off x="3426" y="1406"/>
              <a:ext cx="14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2000" b="1" dirty="0" smtClean="0">
                  <a:latin typeface="+mj-lt"/>
                </a:rPr>
                <a:t>Organization</a:t>
              </a:r>
              <a:endParaRPr lang="en-US" altLang="en-US" sz="2000" dirty="0">
                <a:latin typeface="+mj-lt"/>
              </a:endParaRPr>
            </a:p>
          </p:txBody>
        </p:sp>
      </p:grpSp>
      <p:grpSp>
        <p:nvGrpSpPr>
          <p:cNvPr id="2052" name="Group 2051"/>
          <p:cNvGrpSpPr/>
          <p:nvPr/>
        </p:nvGrpSpPr>
        <p:grpSpPr>
          <a:xfrm>
            <a:off x="2781387" y="224483"/>
            <a:ext cx="2060008" cy="936104"/>
            <a:chOff x="2295968" y="224483"/>
            <a:chExt cx="2060008" cy="936104"/>
          </a:xfrm>
        </p:grpSpPr>
        <p:sp>
          <p:nvSpPr>
            <p:cNvPr id="35" name="Right Arrow 34"/>
            <p:cNvSpPr/>
            <p:nvPr/>
          </p:nvSpPr>
          <p:spPr>
            <a:xfrm rot="10800000">
              <a:off x="2295968" y="224483"/>
              <a:ext cx="1892735" cy="9361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32826" y="476672"/>
              <a:ext cx="1423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OUTPUTS</a:t>
              </a:r>
              <a:endParaRPr lang="en-GB" b="1" dirty="0"/>
            </a:p>
          </p:txBody>
        </p:sp>
      </p:grp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3221408" y="4221088"/>
            <a:ext cx="205203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b="1" dirty="0" smtClean="0">
                <a:solidFill>
                  <a:srgbClr val="3366FF"/>
                </a:solidFill>
                <a:latin typeface="+mj-lt"/>
              </a:rPr>
              <a:t>Competitors</a:t>
            </a:r>
            <a:endParaRPr lang="en-US" altLang="en-US" sz="2400" b="1" dirty="0">
              <a:solidFill>
                <a:srgbClr val="3366FF"/>
              </a:solidFill>
              <a:latin typeface="+mj-lt"/>
            </a:endParaRPr>
          </a:p>
          <a:p>
            <a:pPr eaLnBrk="0" hangingPunct="0"/>
            <a:endParaRPr lang="en-US" altLang="en-US" sz="20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36996" y="2493761"/>
            <a:ext cx="1718227" cy="9787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GB" altLang="en-US" sz="2400" dirty="0" smtClean="0"/>
              <a:t>{</a:t>
            </a:r>
            <a:r>
              <a:rPr lang="en-GB" altLang="en-US" sz="2400" dirty="0"/>
              <a:t>customers, </a:t>
            </a:r>
            <a:endParaRPr lang="en-GB" altLang="en-US" sz="2400" dirty="0" smtClean="0"/>
          </a:p>
          <a:p>
            <a:pPr>
              <a:lnSpc>
                <a:spcPct val="80000"/>
              </a:lnSpc>
            </a:pPr>
            <a:r>
              <a:rPr lang="en-GB" altLang="en-US" sz="2400" dirty="0" smtClean="0"/>
              <a:t>consumers</a:t>
            </a:r>
            <a:r>
              <a:rPr lang="en-GB" altLang="en-US" sz="2400" dirty="0"/>
              <a:t>, </a:t>
            </a:r>
            <a:endParaRPr lang="en-GB" altLang="en-US" sz="2400" dirty="0" smtClean="0"/>
          </a:p>
          <a:p>
            <a:pPr>
              <a:lnSpc>
                <a:spcPct val="80000"/>
              </a:lnSpc>
            </a:pPr>
            <a:r>
              <a:rPr lang="en-GB" altLang="en-US" sz="2400" dirty="0" smtClean="0"/>
              <a:t>channels</a:t>
            </a:r>
            <a:r>
              <a:rPr lang="en-GB" altLang="en-US" sz="2400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4045545" y="2166262"/>
            <a:ext cx="2490425" cy="690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GB" altLang="en-US" sz="2400" dirty="0"/>
              <a:t>{product portfolio</a:t>
            </a:r>
            <a:r>
              <a:rPr lang="en-GB" altLang="en-US" sz="2400" dirty="0" smtClean="0"/>
              <a:t>,</a:t>
            </a:r>
          </a:p>
          <a:p>
            <a:pPr>
              <a:lnSpc>
                <a:spcPct val="80000"/>
              </a:lnSpc>
            </a:pPr>
            <a:r>
              <a:rPr lang="en-GB" altLang="en-US" sz="2400" dirty="0" smtClean="0"/>
              <a:t> </a:t>
            </a:r>
            <a:r>
              <a:rPr lang="en-GB" altLang="en-US" sz="2400" dirty="0"/>
              <a:t>services}</a:t>
            </a:r>
          </a:p>
        </p:txBody>
      </p:sp>
      <p:sp>
        <p:nvSpPr>
          <p:cNvPr id="4" name="Rectangle 3"/>
          <p:cNvSpPr/>
          <p:nvPr/>
        </p:nvSpPr>
        <p:spPr>
          <a:xfrm>
            <a:off x="3221723" y="450912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en-US" sz="2000" dirty="0" smtClean="0"/>
              <a:t>{direct </a:t>
            </a:r>
            <a:r>
              <a:rPr lang="en-GB" altLang="en-US" sz="2000" dirty="0"/>
              <a:t>substitutes</a:t>
            </a:r>
            <a:r>
              <a:rPr lang="en-GB" altLang="en-US" sz="2000" dirty="0" smtClean="0"/>
              <a:t>,</a:t>
            </a:r>
          </a:p>
          <a:p>
            <a:r>
              <a:rPr lang="en-GB" altLang="en-US" sz="2000" dirty="0" smtClean="0"/>
              <a:t> </a:t>
            </a:r>
            <a:r>
              <a:rPr lang="en-GB" altLang="en-US" sz="2000" dirty="0"/>
              <a:t>indirect substitutes}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84895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1631306" y="3527468"/>
            <a:ext cx="205203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b="1" dirty="0" smtClean="0">
                <a:solidFill>
                  <a:srgbClr val="000000"/>
                </a:solidFill>
                <a:latin typeface="+mj-lt"/>
              </a:rPr>
              <a:t>Competitors</a:t>
            </a:r>
            <a:endParaRPr lang="en-US" altLang="en-US" sz="2400" b="1" dirty="0">
              <a:solidFill>
                <a:srgbClr val="000000"/>
              </a:solidFill>
              <a:latin typeface="+mj-lt"/>
            </a:endParaRPr>
          </a:p>
          <a:p>
            <a:pPr eaLnBrk="0" hangingPunct="0"/>
            <a:endParaRPr lang="en-US" altLang="en-US" sz="20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4847236" y="2580551"/>
            <a:ext cx="2052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b="1" dirty="0" smtClean="0">
                <a:solidFill>
                  <a:srgbClr val="000000"/>
                </a:solidFill>
                <a:latin typeface="+mj-lt"/>
              </a:rPr>
              <a:t>Resources</a:t>
            </a:r>
            <a:endParaRPr lang="en-US" altLang="en-US" sz="24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04256" y="4941168"/>
            <a:ext cx="4572000" cy="9787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GB" altLang="en-US" sz="2400" dirty="0"/>
              <a:t>{industries, suppliers, strategic alliances, parent company, trade unions, professional institutions}</a:t>
            </a: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7099820" y="2038567"/>
            <a:ext cx="26071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400" b="1" dirty="0">
                <a:solidFill>
                  <a:srgbClr val="3366FF"/>
                </a:solidFill>
                <a:latin typeface="+mj-lt"/>
              </a:rPr>
              <a:t>Business</a:t>
            </a:r>
            <a:r>
              <a:rPr lang="en-US" altLang="en-US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en-US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ctr" eaLnBrk="0" hangingPunct="0"/>
            <a:r>
              <a:rPr lang="en-US" altLang="en-US" sz="2400" b="1" dirty="0" smtClean="0">
                <a:solidFill>
                  <a:srgbClr val="3366FF"/>
                </a:solidFill>
                <a:latin typeface="+mj-lt"/>
              </a:rPr>
              <a:t>Climate</a:t>
            </a:r>
            <a:endParaRPr lang="en-US" altLang="en-US" sz="2400" b="1" dirty="0">
              <a:solidFill>
                <a:srgbClr val="3366FF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22403" y="2972586"/>
            <a:ext cx="1698222" cy="9787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GB" altLang="en-US" sz="2400" dirty="0"/>
              <a:t>{legislation, </a:t>
            </a:r>
            <a:endParaRPr lang="en-GB" altLang="en-US" sz="2400" dirty="0" smtClean="0"/>
          </a:p>
          <a:p>
            <a:pPr>
              <a:lnSpc>
                <a:spcPct val="80000"/>
              </a:lnSpc>
            </a:pPr>
            <a:r>
              <a:rPr lang="en-GB" altLang="en-US" sz="2400" dirty="0" smtClean="0"/>
              <a:t>economy</a:t>
            </a:r>
            <a:r>
              <a:rPr lang="en-GB" altLang="en-US" sz="2400" dirty="0"/>
              <a:t>, </a:t>
            </a:r>
            <a:endParaRPr lang="en-GB" altLang="en-US" sz="2400" dirty="0" smtClean="0"/>
          </a:p>
          <a:p>
            <a:pPr>
              <a:lnSpc>
                <a:spcPct val="80000"/>
              </a:lnSpc>
            </a:pPr>
            <a:r>
              <a:rPr lang="en-GB" altLang="en-US" sz="2400" dirty="0" smtClean="0"/>
              <a:t>culture</a:t>
            </a:r>
            <a:r>
              <a:rPr lang="en-GB" altLang="en-US" sz="2400" dirty="0"/>
              <a:t>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668344" y="1484784"/>
            <a:ext cx="900445" cy="432048"/>
            <a:chOff x="7144822" y="1412776"/>
            <a:chExt cx="900445" cy="432048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7144822" y="1412776"/>
              <a:ext cx="880979" cy="0"/>
            </a:xfrm>
            <a:prstGeom prst="straightConnector1">
              <a:avLst/>
            </a:prstGeom>
            <a:ln w="38100">
              <a:solidFill>
                <a:srgbClr val="33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7164288" y="1628800"/>
              <a:ext cx="880979" cy="0"/>
            </a:xfrm>
            <a:prstGeom prst="straightConnector1">
              <a:avLst/>
            </a:prstGeom>
            <a:ln w="38100">
              <a:solidFill>
                <a:srgbClr val="33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7164288" y="1844824"/>
              <a:ext cx="880979" cy="0"/>
            </a:xfrm>
            <a:prstGeom prst="straightConnector1">
              <a:avLst/>
            </a:prstGeom>
            <a:ln w="38100">
              <a:solidFill>
                <a:srgbClr val="33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7631995" y="4725144"/>
            <a:ext cx="900445" cy="432048"/>
            <a:chOff x="7144822" y="1412776"/>
            <a:chExt cx="900445" cy="432048"/>
          </a:xfrm>
        </p:grpSpPr>
        <p:cxnSp>
          <p:nvCxnSpPr>
            <p:cNvPr id="41" name="Straight Arrow Connector 40"/>
            <p:cNvCxnSpPr/>
            <p:nvPr/>
          </p:nvCxnSpPr>
          <p:spPr>
            <a:xfrm flipH="1">
              <a:off x="7144822" y="1412776"/>
              <a:ext cx="880979" cy="0"/>
            </a:xfrm>
            <a:prstGeom prst="straightConnector1">
              <a:avLst/>
            </a:prstGeom>
            <a:ln w="38100">
              <a:solidFill>
                <a:srgbClr val="33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7164288" y="1628800"/>
              <a:ext cx="880979" cy="0"/>
            </a:xfrm>
            <a:prstGeom prst="straightConnector1">
              <a:avLst/>
            </a:prstGeom>
            <a:ln w="38100">
              <a:solidFill>
                <a:srgbClr val="33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7164288" y="1844824"/>
              <a:ext cx="880979" cy="0"/>
            </a:xfrm>
            <a:prstGeom prst="straightConnector1">
              <a:avLst/>
            </a:prstGeom>
            <a:ln w="38100">
              <a:solidFill>
                <a:srgbClr val="33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 rot="19832661" flipH="1">
            <a:off x="48032" y="3993548"/>
            <a:ext cx="900445" cy="432048"/>
            <a:chOff x="7144822" y="1412776"/>
            <a:chExt cx="900445" cy="432048"/>
          </a:xfrm>
        </p:grpSpPr>
        <p:cxnSp>
          <p:nvCxnSpPr>
            <p:cNvPr id="49" name="Straight Arrow Connector 48"/>
            <p:cNvCxnSpPr/>
            <p:nvPr/>
          </p:nvCxnSpPr>
          <p:spPr>
            <a:xfrm flipH="1">
              <a:off x="7144822" y="1412776"/>
              <a:ext cx="880979" cy="0"/>
            </a:xfrm>
            <a:prstGeom prst="straightConnector1">
              <a:avLst/>
            </a:prstGeom>
            <a:ln w="38100">
              <a:solidFill>
                <a:srgbClr val="33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7164288" y="1628800"/>
              <a:ext cx="880979" cy="0"/>
            </a:xfrm>
            <a:prstGeom prst="straightConnector1">
              <a:avLst/>
            </a:prstGeom>
            <a:ln w="38100">
              <a:solidFill>
                <a:srgbClr val="33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7164288" y="1844824"/>
              <a:ext cx="880979" cy="0"/>
            </a:xfrm>
            <a:prstGeom prst="straightConnector1">
              <a:avLst/>
            </a:prstGeom>
            <a:ln w="38100">
              <a:solidFill>
                <a:srgbClr val="33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379672" y="119039"/>
            <a:ext cx="7142731" cy="6767278"/>
            <a:chOff x="338" y="612"/>
            <a:chExt cx="3989" cy="3596"/>
          </a:xfrm>
        </p:grpSpPr>
        <p:sp>
          <p:nvSpPr>
            <p:cNvPr id="20" name="Oval 2"/>
            <p:cNvSpPr>
              <a:spLocks noChangeArrowheads="1"/>
            </p:cNvSpPr>
            <p:nvPr/>
          </p:nvSpPr>
          <p:spPr bwMode="auto">
            <a:xfrm>
              <a:off x="1719" y="632"/>
              <a:ext cx="2372" cy="233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" name="Oval 3"/>
            <p:cNvSpPr>
              <a:spLocks noChangeArrowheads="1"/>
            </p:cNvSpPr>
            <p:nvPr/>
          </p:nvSpPr>
          <p:spPr bwMode="auto">
            <a:xfrm>
              <a:off x="338" y="612"/>
              <a:ext cx="2372" cy="233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1690" y="1675"/>
              <a:ext cx="114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sz="2400" b="1" dirty="0">
                  <a:latin typeface="+mj-lt"/>
                </a:rPr>
                <a:t>Core</a:t>
              </a:r>
              <a:r>
                <a:rPr lang="en-US" altLang="en-US" sz="2000" b="1" dirty="0">
                  <a:solidFill>
                    <a:srgbClr val="000000"/>
                  </a:solidFill>
                  <a:latin typeface="+mj-lt"/>
                </a:rPr>
                <a:t> </a:t>
              </a:r>
              <a:endParaRPr lang="en-US" altLang="en-US" sz="2000" b="1" dirty="0" smtClean="0">
                <a:solidFill>
                  <a:srgbClr val="000000"/>
                </a:solidFill>
                <a:latin typeface="+mj-lt"/>
              </a:endParaRPr>
            </a:p>
            <a:p>
              <a:pPr algn="ctr" eaLnBrk="0" hangingPunct="0"/>
              <a:r>
                <a:rPr lang="en-US" altLang="en-US" sz="2400" b="1" dirty="0" smtClean="0">
                  <a:latin typeface="+mj-lt"/>
                </a:rPr>
                <a:t>Business</a:t>
              </a:r>
              <a:endParaRPr lang="en-US" altLang="en-US" sz="2400" b="1" dirty="0">
                <a:latin typeface="+mj-lt"/>
              </a:endParaRPr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528" y="1488"/>
              <a:ext cx="10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sz="2400" b="1" dirty="0">
                  <a:solidFill>
                    <a:srgbClr val="000000"/>
                  </a:solidFill>
                  <a:latin typeface="+mj-lt"/>
                </a:rPr>
                <a:t>Market</a:t>
              </a:r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2040" y="3623"/>
              <a:ext cx="145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sz="2400" b="1" dirty="0">
                  <a:solidFill>
                    <a:srgbClr val="3366FF"/>
                  </a:solidFill>
                  <a:latin typeface="+mj-lt"/>
                </a:rPr>
                <a:t>Business</a:t>
              </a:r>
              <a:r>
                <a:rPr lang="en-US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en-US" sz="2400" b="1" dirty="0">
                  <a:solidFill>
                    <a:srgbClr val="3366FF"/>
                  </a:solidFill>
                  <a:latin typeface="+mj-lt"/>
                </a:rPr>
                <a:t>Environment</a:t>
              </a:r>
            </a:p>
          </p:txBody>
        </p:sp>
        <p:sp>
          <p:nvSpPr>
            <p:cNvPr id="28" name="Oval 10"/>
            <p:cNvSpPr>
              <a:spLocks noChangeArrowheads="1"/>
            </p:cNvSpPr>
            <p:nvPr/>
          </p:nvSpPr>
          <p:spPr bwMode="auto">
            <a:xfrm>
              <a:off x="1037" y="1199"/>
              <a:ext cx="3290" cy="3009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Text Box 11"/>
            <p:cNvSpPr txBox="1">
              <a:spLocks noChangeArrowheads="1"/>
            </p:cNvSpPr>
            <p:nvPr/>
          </p:nvSpPr>
          <p:spPr bwMode="auto">
            <a:xfrm>
              <a:off x="2481" y="863"/>
              <a:ext cx="1498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2400" b="1" dirty="0" smtClean="0">
                  <a:latin typeface="+mj-lt"/>
                </a:rPr>
                <a:t>Organization</a:t>
              </a:r>
              <a:endParaRPr lang="en-US" altLang="en-US" sz="2400" dirty="0">
                <a:latin typeface="+mj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216943" y="3717032"/>
            <a:ext cx="1892735" cy="936104"/>
            <a:chOff x="4251970" y="4884141"/>
            <a:chExt cx="1892735" cy="936104"/>
          </a:xfrm>
        </p:grpSpPr>
        <p:sp>
          <p:nvSpPr>
            <p:cNvPr id="31" name="Right Arrow 30"/>
            <p:cNvSpPr/>
            <p:nvPr/>
          </p:nvSpPr>
          <p:spPr>
            <a:xfrm rot="19772741">
              <a:off x="4251970" y="4884141"/>
              <a:ext cx="1892735" cy="9361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/>
            <p:cNvSpPr txBox="1"/>
            <p:nvPr/>
          </p:nvSpPr>
          <p:spPr>
            <a:xfrm rot="19711700">
              <a:off x="4563737" y="5069477"/>
              <a:ext cx="1423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INPUTS</a:t>
              </a:r>
              <a:endParaRPr lang="en-GB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06648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Organisational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54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Organisational Architecture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GB" sz="3000" dirty="0" smtClean="0"/>
              <a:t>Delineates the space (physical and virtual) where the business activities take place, constraining and facilitating actions</a:t>
            </a:r>
          </a:p>
          <a:p>
            <a:pPr>
              <a:lnSpc>
                <a:spcPct val="120000"/>
              </a:lnSpc>
            </a:pPr>
            <a:r>
              <a:rPr lang="en-GB" sz="3000" dirty="0" smtClean="0"/>
              <a:t>Comprises of formal and informal elements</a:t>
            </a:r>
          </a:p>
          <a:p>
            <a:pPr>
              <a:lnSpc>
                <a:spcPct val="120000"/>
              </a:lnSpc>
            </a:pPr>
            <a:r>
              <a:rPr lang="en-GB" sz="3000" dirty="0" smtClean="0"/>
              <a:t>Changes to one element may trigger changes in other elements</a:t>
            </a:r>
          </a:p>
          <a:p>
            <a:pPr>
              <a:lnSpc>
                <a:spcPct val="120000"/>
              </a:lnSpc>
            </a:pPr>
            <a:r>
              <a:rPr lang="en-GB" sz="3000" dirty="0" smtClean="0"/>
              <a:t>Data integrates the formal elements</a:t>
            </a:r>
          </a:p>
          <a:p>
            <a:pPr>
              <a:lnSpc>
                <a:spcPct val="120000"/>
              </a:lnSpc>
            </a:pPr>
            <a:r>
              <a:rPr lang="en-GB" sz="3000" dirty="0" smtClean="0"/>
              <a:t>Interaction between elements provides the context in which information is interpreted  and used.</a:t>
            </a:r>
          </a:p>
        </p:txBody>
      </p:sp>
    </p:spTree>
    <p:extLst>
      <p:ext uri="{BB962C8B-B14F-4D97-AF65-F5344CB8AC3E}">
        <p14:creationId xmlns:p14="http://schemas.microsoft.com/office/powerpoint/2010/main" val="3044210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the completion of this topic, you will be able to:</a:t>
            </a:r>
          </a:p>
          <a:p>
            <a:pPr lvl="1"/>
            <a:r>
              <a:rPr lang="en-AU" dirty="0"/>
              <a:t>Discuss the role of information in organisations, and explain how it can be categorised by source, subject and type</a:t>
            </a:r>
          </a:p>
          <a:p>
            <a:pPr lvl="1"/>
            <a:r>
              <a:rPr lang="en-AU" dirty="0"/>
              <a:t>Explain how a generic business model can be used to understand the context of information in an </a:t>
            </a:r>
            <a:r>
              <a:rPr lang="en-AU" dirty="0" smtClean="0"/>
              <a:t>organisation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3625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-27384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Formal Elements</a:t>
            </a:r>
            <a:endParaRPr lang="en-GB" sz="36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146" y="768817"/>
            <a:ext cx="5508158" cy="5508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23928" y="6372036"/>
            <a:ext cx="122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Figure 1.6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9499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Informal Structures</a:t>
            </a:r>
            <a:endParaRPr lang="en-GB" sz="36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033" y="764704"/>
            <a:ext cx="5512271" cy="5512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923928" y="6372036"/>
            <a:ext cx="122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Figure 1.6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547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48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the completion of this topic, you will be able to:</a:t>
            </a:r>
          </a:p>
          <a:p>
            <a:pPr lvl="1"/>
            <a:r>
              <a:rPr lang="en-AU" dirty="0"/>
              <a:t>Discuss the role of information in organisations, and explain how it can be categorised by source, subject and type</a:t>
            </a:r>
          </a:p>
          <a:p>
            <a:pPr lvl="1"/>
            <a:r>
              <a:rPr lang="en-AU" dirty="0"/>
              <a:t>Explain how a generic business model can be used to understand the context of information in an </a:t>
            </a:r>
            <a:r>
              <a:rPr lang="en-AU" dirty="0" smtClean="0"/>
              <a:t>organisation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040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next topic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At the completion of this topic, you will be able to:</a:t>
            </a:r>
          </a:p>
          <a:p>
            <a:pPr lvl="1"/>
            <a:r>
              <a:rPr lang="en-AU" dirty="0"/>
              <a:t>Explain how the value of information in an organisation can be measured.</a:t>
            </a:r>
          </a:p>
          <a:p>
            <a:pPr lvl="1"/>
            <a:r>
              <a:rPr lang="en-AU" dirty="0"/>
              <a:t>Explain a generic information lifecycle in terms of a particular set of </a:t>
            </a:r>
            <a:r>
              <a:rPr lang="en-AU" dirty="0" smtClean="0"/>
              <a:t>information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57243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topic contributes to the following Unit Learning Outcomes:</a:t>
            </a:r>
          </a:p>
          <a:p>
            <a:pPr lvl="1"/>
            <a:r>
              <a:rPr lang="en-AU" dirty="0"/>
              <a:t>LO1: Demonstrate an understanding of the role of information in organisations, and how it is managed</a:t>
            </a:r>
            <a:r>
              <a:rPr lang="en-AU" dirty="0" smtClean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917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for the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Chapter 1</a:t>
            </a:r>
          </a:p>
          <a:p>
            <a:pPr lvl="1"/>
            <a:r>
              <a:rPr lang="en-US" dirty="0" smtClean="0"/>
              <a:t>In particular, you should make sure that you have read the sections relevant to the Bright Spark case study</a:t>
            </a:r>
          </a:p>
          <a:p>
            <a:endParaRPr lang="en-US" dirty="0"/>
          </a:p>
        </p:txBody>
      </p:sp>
      <p:pic>
        <p:nvPicPr>
          <p:cNvPr id="6" name="Picture 5" descr="Hunyadi_tér_2._Napsugár_Áruház._Fortepan_6788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84" y="3345656"/>
            <a:ext cx="4431864" cy="32516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48264" y="3861048"/>
            <a:ext cx="2310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FOTO:FORTEPAN / </a:t>
            </a:r>
            <a:r>
              <a:rPr lang="en-US" dirty="0" err="1"/>
              <a:t>Erky</a:t>
            </a:r>
            <a:r>
              <a:rPr lang="en-US" dirty="0"/>
              <a:t>-Nagy </a:t>
            </a:r>
            <a:r>
              <a:rPr lang="en-US" dirty="0" err="1"/>
              <a:t>Tibor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5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Organisational Need for Information </a:t>
            </a:r>
          </a:p>
          <a:p>
            <a:r>
              <a:rPr lang="en-US" dirty="0" smtClean="0"/>
              <a:t>Business Models</a:t>
            </a:r>
          </a:p>
          <a:p>
            <a:r>
              <a:rPr lang="en-US" dirty="0" smtClean="0"/>
              <a:t>Organisational Architecture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63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Organisational Need for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1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Organisation?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definition:</a:t>
            </a:r>
          </a:p>
          <a:p>
            <a:pPr lvl="1"/>
            <a:r>
              <a:rPr lang="en-US" i="1" dirty="0" smtClean="0"/>
              <a:t>“An organization is a social entity within which a series of processes take place in order to achieve a specific purpose</a:t>
            </a:r>
            <a:r>
              <a:rPr lang="en-US" dirty="0" smtClean="0"/>
              <a:t>”</a:t>
            </a:r>
            <a:r>
              <a:rPr lang="en-US" i="1" dirty="0" smtClean="0"/>
              <a:t> </a:t>
            </a:r>
            <a:r>
              <a:rPr lang="en-US" dirty="0" smtClean="0"/>
              <a:t>(Senior &amp; </a:t>
            </a:r>
            <a:r>
              <a:rPr lang="en-US" dirty="0" err="1" smtClean="0"/>
              <a:t>Swailes</a:t>
            </a:r>
            <a:r>
              <a:rPr lang="en-US" dirty="0" smtClean="0"/>
              <a:t>, 2010)</a:t>
            </a:r>
          </a:p>
          <a:p>
            <a:r>
              <a:rPr lang="en-US" dirty="0" smtClean="0"/>
              <a:t>There are many others, but they tend to have some common features</a:t>
            </a:r>
          </a:p>
          <a:p>
            <a:pPr lvl="1"/>
            <a:r>
              <a:rPr lang="en-US" dirty="0" smtClean="0"/>
              <a:t>Working to achieve a specific outcome</a:t>
            </a:r>
          </a:p>
          <a:p>
            <a:pPr lvl="1"/>
            <a:r>
              <a:rPr lang="en-US" dirty="0" smtClean="0"/>
              <a:t>Made up of people</a:t>
            </a:r>
          </a:p>
          <a:p>
            <a:pPr lvl="1"/>
            <a:r>
              <a:rPr lang="en-US" dirty="0" smtClean="0"/>
              <a:t>Structured in some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83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information?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AU" dirty="0" smtClean="0"/>
              <a:t>Information is the output of some action in which the organization has been involved</a:t>
            </a:r>
          </a:p>
          <a:p>
            <a:pPr lvl="1">
              <a:lnSpc>
                <a:spcPct val="110000"/>
              </a:lnSpc>
            </a:pPr>
            <a:r>
              <a:rPr lang="en-AU" dirty="0" smtClean="0"/>
              <a:t>A record of a transaction (e.g., a sale)</a:t>
            </a:r>
          </a:p>
          <a:p>
            <a:pPr lvl="1">
              <a:lnSpc>
                <a:spcPct val="110000"/>
              </a:lnSpc>
            </a:pPr>
            <a:r>
              <a:rPr lang="en-AU" dirty="0" smtClean="0"/>
              <a:t>An email</a:t>
            </a:r>
          </a:p>
          <a:p>
            <a:pPr lvl="1">
              <a:lnSpc>
                <a:spcPct val="110000"/>
              </a:lnSpc>
            </a:pPr>
            <a:r>
              <a:rPr lang="en-AU" dirty="0" smtClean="0"/>
              <a:t>A transcript of a telephone conversation with the Helpdesk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altLang="en-US" dirty="0"/>
              <a:t>Information may be categorised by:</a:t>
            </a:r>
          </a:p>
          <a:p>
            <a:pPr lvl="1">
              <a:lnSpc>
                <a:spcPct val="110000"/>
              </a:lnSpc>
            </a:pPr>
            <a:r>
              <a:rPr lang="en-GB" altLang="en-US" dirty="0"/>
              <a:t>Source: internal or external; formal or informal</a:t>
            </a:r>
          </a:p>
          <a:p>
            <a:pPr lvl="1">
              <a:lnSpc>
                <a:spcPct val="110000"/>
              </a:lnSpc>
            </a:pPr>
            <a:r>
              <a:rPr lang="en-GB" altLang="en-US" dirty="0"/>
              <a:t>Subject: internal or </a:t>
            </a:r>
            <a:r>
              <a:rPr lang="en-GB" altLang="en-US" dirty="0" smtClean="0"/>
              <a:t>external</a:t>
            </a:r>
            <a:endParaRPr lang="en-GB" altLang="en-US" dirty="0"/>
          </a:p>
          <a:p>
            <a:pPr lvl="1">
              <a:lnSpc>
                <a:spcPct val="110000"/>
              </a:lnSpc>
            </a:pPr>
            <a:r>
              <a:rPr lang="en-GB" altLang="en-US" dirty="0"/>
              <a:t>Type: quantitative or </a:t>
            </a:r>
            <a:r>
              <a:rPr lang="en-GB" altLang="en-US" dirty="0" smtClean="0"/>
              <a:t>qualitative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34591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044123"/>
              </p:ext>
            </p:extLst>
          </p:nvPr>
        </p:nvGraphicFramePr>
        <p:xfrm>
          <a:off x="734888" y="1484784"/>
          <a:ext cx="82296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832"/>
                <a:gridCol w="1224136"/>
                <a:gridCol w="1296144"/>
                <a:gridCol w="1306488"/>
              </a:tblGrid>
              <a:tr h="57618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Information Collected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Type of Information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Subject of 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Source of Information</a:t>
                      </a:r>
                      <a:endParaRPr lang="en-US" sz="1600" dirty="0"/>
                    </a:p>
                  </a:txBody>
                  <a:tcPr/>
                </a:tc>
              </a:tr>
              <a:tr h="33381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Selling price of lampshades to customers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Quantitative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Internal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Internal</a:t>
                      </a:r>
                      <a:endParaRPr lang="en-US" sz="1600" dirty="0"/>
                    </a:p>
                  </a:txBody>
                  <a:tcPr/>
                </a:tc>
              </a:tr>
              <a:tr h="33381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extent to which the lampshade</a:t>
                      </a:r>
                      <a:r>
                        <a:rPr lang="en-US" sz="1600" baseline="0" dirty="0" smtClean="0"/>
                        <a:t> complements or completes the product range offered to customers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Qualitative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Internal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Internal</a:t>
                      </a:r>
                      <a:endParaRPr lang="en-US" sz="1600" dirty="0"/>
                    </a:p>
                  </a:txBody>
                  <a:tcPr/>
                </a:tc>
              </a:tr>
              <a:tr h="33381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 of competitors</a:t>
                      </a:r>
                      <a:r>
                        <a:rPr lang="en-US" sz="1600" baseline="0" dirty="0" smtClean="0"/>
                        <a:t> stocking the same product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Quantitative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External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Internal</a:t>
                      </a:r>
                      <a:endParaRPr lang="en-US" sz="1600" dirty="0"/>
                    </a:p>
                  </a:txBody>
                  <a:tcPr/>
                </a:tc>
              </a:tr>
              <a:tr h="33381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Need information</a:t>
                      </a:r>
                      <a:r>
                        <a:rPr lang="en-US" sz="1600" baseline="0" dirty="0" smtClean="0"/>
                        <a:t> about the anticipated demand for the product based on sales trends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External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Internal</a:t>
                      </a:r>
                      <a:endParaRPr lang="en-US" sz="1600" dirty="0"/>
                    </a:p>
                  </a:txBody>
                  <a:tcPr/>
                </a:tc>
              </a:tr>
              <a:tr h="33381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Purchase price of lampshade</a:t>
                      </a:r>
                      <a:r>
                        <a:rPr lang="en-US" sz="1600" baseline="0" dirty="0" smtClean="0"/>
                        <a:t> from manufacturer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Quantitative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External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External</a:t>
                      </a:r>
                      <a:endParaRPr lang="en-US" sz="1600" dirty="0"/>
                    </a:p>
                  </a:txBody>
                  <a:tcPr/>
                </a:tc>
              </a:tr>
              <a:tr h="33381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Need information</a:t>
                      </a:r>
                      <a:r>
                        <a:rPr lang="en-US" sz="1600" baseline="0" dirty="0" smtClean="0"/>
                        <a:t> about expected new products to be launched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Qualitative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External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31640" y="5517232"/>
            <a:ext cx="6514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Business Information Cube in Bright Spark (adapted from Cox, p.14)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714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CT292 Template">
  <a:themeElements>
    <a:clrScheme name="Curtin Universit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63366"/>
      </a:accent1>
      <a:accent2>
        <a:srgbClr val="B58C0A"/>
      </a:accent2>
      <a:accent3>
        <a:srgbClr val="FFFFFF"/>
      </a:accent3>
      <a:accent4>
        <a:srgbClr val="000000"/>
      </a:accent4>
      <a:accent5>
        <a:srgbClr val="B8ADB8"/>
      </a:accent5>
      <a:accent6>
        <a:srgbClr val="A47E08"/>
      </a:accent6>
      <a:hlink>
        <a:srgbClr val="005B85"/>
      </a:hlink>
      <a:folHlink>
        <a:srgbClr val="66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resentation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urdoch_PowerPoint_Template_Approved">
  <a:themeElements>
    <a:clrScheme name="Murdoch BRD251">
      <a:dk1>
        <a:sysClr val="windowText" lastClr="000000"/>
      </a:dk1>
      <a:lt1>
        <a:srgbClr val="FFFFFF"/>
      </a:lt1>
      <a:dk2>
        <a:srgbClr val="A2A2A2"/>
      </a:dk2>
      <a:lt2>
        <a:srgbClr val="3F3F3F"/>
      </a:lt2>
      <a:accent1>
        <a:srgbClr val="E31836"/>
      </a:accent1>
      <a:accent2>
        <a:srgbClr val="C50E31"/>
      </a:accent2>
      <a:accent3>
        <a:srgbClr val="F0E5C7"/>
      </a:accent3>
      <a:accent4>
        <a:srgbClr val="E6D8AB"/>
      </a:accent4>
      <a:accent5>
        <a:srgbClr val="FCB915"/>
      </a:accent5>
      <a:accent6>
        <a:srgbClr val="8DC741"/>
      </a:accent6>
      <a:hlink>
        <a:srgbClr val="0000FF"/>
      </a:hlink>
      <a:folHlink>
        <a:srgbClr val="800080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Murdoch_PowerPoint_Template_Approved">
  <a:themeElements>
    <a:clrScheme name="Murdoch BRD251">
      <a:dk1>
        <a:sysClr val="windowText" lastClr="000000"/>
      </a:dk1>
      <a:lt1>
        <a:srgbClr val="FFFFFF"/>
      </a:lt1>
      <a:dk2>
        <a:srgbClr val="A2A2A2"/>
      </a:dk2>
      <a:lt2>
        <a:srgbClr val="3F3F3F"/>
      </a:lt2>
      <a:accent1>
        <a:srgbClr val="E31836"/>
      </a:accent1>
      <a:accent2>
        <a:srgbClr val="C50E31"/>
      </a:accent2>
      <a:accent3>
        <a:srgbClr val="F0E5C7"/>
      </a:accent3>
      <a:accent4>
        <a:srgbClr val="E6D8AB"/>
      </a:accent4>
      <a:accent5>
        <a:srgbClr val="FCB915"/>
      </a:accent5>
      <a:accent6>
        <a:srgbClr val="8DC741"/>
      </a:accent6>
      <a:hlink>
        <a:srgbClr val="0000FF"/>
      </a:hlink>
      <a:folHlink>
        <a:srgbClr val="800080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ICT292 Template.potx</Template>
  <TotalTime>2098</TotalTime>
  <Words>837</Words>
  <Application>Microsoft Macintosh PowerPoint</Application>
  <PresentationFormat>On-screen Show (4:3)</PresentationFormat>
  <Paragraphs>177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ICT292 Template</vt:lpstr>
      <vt:lpstr>Presentation13</vt:lpstr>
      <vt:lpstr>Murdoch_PowerPoint_Template_Approved</vt:lpstr>
      <vt:lpstr>1_Murdoch_PowerPoint_Template_Approved</vt:lpstr>
      <vt:lpstr>Topic 01  The Organisational Context of Information</vt:lpstr>
      <vt:lpstr>Topic Learning Outcomes</vt:lpstr>
      <vt:lpstr>Unit Learning Outcomes</vt:lpstr>
      <vt:lpstr>Resources for the Topic</vt:lpstr>
      <vt:lpstr>Topic Outline</vt:lpstr>
      <vt:lpstr>Organisational Need for Information</vt:lpstr>
      <vt:lpstr>What is an Organisation?</vt:lpstr>
      <vt:lpstr>What is information?</vt:lpstr>
      <vt:lpstr>PowerPoint Presentation</vt:lpstr>
      <vt:lpstr>Information in Organisations</vt:lpstr>
      <vt:lpstr>More than just transactions…</vt:lpstr>
      <vt:lpstr>Organisational Decision Making</vt:lpstr>
      <vt:lpstr>Business Models</vt:lpstr>
      <vt:lpstr>Business Models</vt:lpstr>
      <vt:lpstr>PowerPoint Presentation</vt:lpstr>
      <vt:lpstr>PowerPoint Presentation</vt:lpstr>
      <vt:lpstr>PowerPoint Presentation</vt:lpstr>
      <vt:lpstr>Organisational Architecture</vt:lpstr>
      <vt:lpstr>Organisational Architecture</vt:lpstr>
      <vt:lpstr>Formal Elements</vt:lpstr>
      <vt:lpstr>Informal Structures</vt:lpstr>
      <vt:lpstr>Summary</vt:lpstr>
      <vt:lpstr>Topic Learning Outcomes</vt:lpstr>
      <vt:lpstr>In the next topic…</vt:lpstr>
    </vt:vector>
  </TitlesOfParts>
  <Company>Murdoch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 Services</dc:creator>
  <cp:lastModifiedBy>Danny</cp:lastModifiedBy>
  <cp:revision>88</cp:revision>
  <dcterms:created xsi:type="dcterms:W3CDTF">2012-05-24T03:11:48Z</dcterms:created>
  <dcterms:modified xsi:type="dcterms:W3CDTF">2016-08-19T01:31:40Z</dcterms:modified>
</cp:coreProperties>
</file>