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embeddings/oleObject1.bin" ContentType="application/vnd.openxmlformats-officedocument.oleObject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57" r:id="rId2"/>
    <p:sldMasterId id="2147483671" r:id="rId3"/>
  </p:sldMasterIdLst>
  <p:notesMasterIdLst>
    <p:notesMasterId r:id="rId28"/>
  </p:notesMasterIdLst>
  <p:handoutMasterIdLst>
    <p:handoutMasterId r:id="rId29"/>
  </p:handoutMasterIdLst>
  <p:sldIdLst>
    <p:sldId id="256" r:id="rId4"/>
    <p:sldId id="275" r:id="rId5"/>
    <p:sldId id="277" r:id="rId6"/>
    <p:sldId id="278" r:id="rId7"/>
    <p:sldId id="279" r:id="rId8"/>
    <p:sldId id="271" r:id="rId9"/>
    <p:sldId id="272" r:id="rId10"/>
    <p:sldId id="273" r:id="rId11"/>
    <p:sldId id="258" r:id="rId12"/>
    <p:sldId id="259" r:id="rId13"/>
    <p:sldId id="260" r:id="rId14"/>
    <p:sldId id="261" r:id="rId15"/>
    <p:sldId id="262" r:id="rId16"/>
    <p:sldId id="263" r:id="rId17"/>
    <p:sldId id="280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81" r:id="rId26"/>
    <p:sldId id="282" r:id="rId2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026" autoAdjust="0"/>
  </p:normalViewPr>
  <p:slideViewPr>
    <p:cSldViewPr>
      <p:cViewPr varScale="1">
        <p:scale>
          <a:sx n="69" d="100"/>
          <a:sy n="69" d="100"/>
        </p:scale>
        <p:origin x="-1416" y="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6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8AD74-9A6A-E54F-96ED-68EF51F49C7B}" type="datetimeFigureOut">
              <a:rPr lang="en-US" smtClean="0"/>
              <a:t>19/08/16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531B5-F64D-D04B-918C-32276CC5D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5780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4E987-3E06-48D4-9D9A-FFA6B972E3C9}" type="datetimeFigureOut">
              <a:rPr lang="en-US" smtClean="0"/>
              <a:pPr/>
              <a:t>19/08/16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06B2A3-0A0C-499E-9F17-AEF11F04938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86288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708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6408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9607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5211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6588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71216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06431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48575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84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2888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511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99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23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3236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776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166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7597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06B2A3-0A0C-499E-9F17-AEF11F049381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075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wmf"/><Relationship Id="rId3" Type="http://schemas.openxmlformats.org/officeDocument/2006/relationships/image" Target="../media/image1.w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wmf"/><Relationship Id="rId3" Type="http://schemas.openxmlformats.org/officeDocument/2006/relationships/image" Target="../media/image1.wmf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wmf"/><Relationship Id="rId3" Type="http://schemas.openxmlformats.org/officeDocument/2006/relationships/image" Target="../media/image1.wm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wmf"/><Relationship Id="rId3" Type="http://schemas.openxmlformats.org/officeDocument/2006/relationships/image" Target="../media/image1.wmf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wmf"/><Relationship Id="rId3" Type="http://schemas.openxmlformats.org/officeDocument/2006/relationships/image" Target="../media/image1.w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jpeg"/><Relationship Id="rId3" Type="http://schemas.openxmlformats.org/officeDocument/2006/relationships/image" Target="../media/image1.w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6319"/>
            <a:ext cx="7772400" cy="1102519"/>
          </a:xfrm>
        </p:spPr>
        <p:txBody>
          <a:bodyPr>
            <a:normAutofit/>
          </a:bodyPr>
          <a:lstStyle>
            <a:lvl1pPr>
              <a:defRPr sz="42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600" y="2343150"/>
            <a:ext cx="77724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400" baseline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2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548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2159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8167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16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87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8229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3942"/>
            <a:ext cx="8229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ICT292 IS Management</a:t>
            </a: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ln/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1ABFFAB-7181-4FF5-89ED-01AC1FDAB09B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7048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ICT292 IS Management</a:t>
            </a:r>
            <a:endParaRPr lang="en-GB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FB107-81CD-4B73-B544-A5D71AFC8BF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8139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7" y="1545641"/>
            <a:ext cx="8191501" cy="3098365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SzTx/>
              <a:buFont typeface="Wingdings" panose="05000000000000000000" pitchFamily="2" charset="2"/>
              <a:buNone/>
              <a:tabLst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95487"/>
            <a:ext cx="8191500" cy="918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 smtClean="0"/>
              <a:t>One Column of Content</a:t>
            </a:r>
          </a:p>
        </p:txBody>
      </p:sp>
      <p:pic>
        <p:nvPicPr>
          <p:cNvPr id="14" name="Picture 13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7" y="4644002"/>
            <a:ext cx="1774031" cy="308967"/>
          </a:xfrm>
          <a:prstGeom prst="rect">
            <a:avLst/>
          </a:prstGeom>
        </p:spPr>
      </p:pic>
      <p:pic>
        <p:nvPicPr>
          <p:cNvPr id="17" name="Picture 16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" y="2066925"/>
            <a:ext cx="542925" cy="307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59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6705600" cy="606029"/>
          </a:xfrm>
        </p:spPr>
        <p:txBody>
          <a:bodyPr>
            <a:noAutofit/>
          </a:bodyPr>
          <a:lstStyle>
            <a:lvl1pPr algn="l">
              <a:defRPr sz="3200">
                <a:latin typeface="Verdana"/>
                <a:cs typeface="Verdana"/>
              </a:defRPr>
            </a:lvl1pPr>
          </a:lstStyle>
          <a:p>
            <a:r>
              <a:rPr lang="en-AU" dirty="0" smtClean="0"/>
              <a:t>Click to add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Autofit/>
          </a:bodyPr>
          <a:lstStyle>
            <a:lvl1pPr marL="342900" indent="-342900">
              <a:spcBef>
                <a:spcPts val="1200"/>
              </a:spcBef>
              <a:buFontTx/>
              <a:buChar char="-"/>
              <a:defRPr sz="24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lvl="0"/>
            <a:r>
              <a:rPr lang="en-AU" dirty="0" smtClean="0"/>
              <a:t>Click to add text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ICT292 IS Management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F1E8-EC8D-B04D-B431-5C564326A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4237" y="1545641"/>
            <a:ext cx="4113023" cy="3098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667250" y="1545641"/>
            <a:ext cx="4067175" cy="3098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pic>
        <p:nvPicPr>
          <p:cNvPr id="7" name="Picture 6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7" y="4644002"/>
            <a:ext cx="1774031" cy="308967"/>
          </a:xfrm>
          <a:prstGeom prst="rect">
            <a:avLst/>
          </a:prstGeom>
        </p:spPr>
      </p:pic>
      <p:pic>
        <p:nvPicPr>
          <p:cNvPr id="8" name="Picture 7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" y="2066925"/>
            <a:ext cx="542925" cy="3074194"/>
          </a:xfrm>
          <a:prstGeom prst="rect">
            <a:avLst/>
          </a:prstGeom>
        </p:spPr>
      </p:pic>
      <p:sp>
        <p:nvSpPr>
          <p:cNvPr id="10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95487"/>
            <a:ext cx="8191500" cy="918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 smtClean="0"/>
              <a:t>Two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281659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56410" y="1545641"/>
            <a:ext cx="2712315" cy="3098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3268713" y="1545641"/>
            <a:ext cx="2779662" cy="3098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48377" y="1545641"/>
            <a:ext cx="2686048" cy="30983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marL="342900" lvl="0" indent="-342900">
              <a:buClr>
                <a:schemeClr val="bg1"/>
              </a:buClr>
              <a:buFont typeface="+mj-lt"/>
              <a:buAutoNum type="arabicPeriod"/>
            </a:pPr>
            <a:r>
              <a:rPr lang="en-AU" smtClean="0"/>
              <a:t>Click to edit Master text styles</a:t>
            </a:r>
          </a:p>
        </p:txBody>
      </p:sp>
      <p:pic>
        <p:nvPicPr>
          <p:cNvPr id="10" name="Picture 9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7" y="4644002"/>
            <a:ext cx="1774031" cy="308967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" y="2066925"/>
            <a:ext cx="542925" cy="3074194"/>
          </a:xfrm>
          <a:prstGeom prst="rect">
            <a:avLst/>
          </a:prstGeom>
        </p:spPr>
      </p:pic>
      <p:sp>
        <p:nvSpPr>
          <p:cNvPr id="14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95487"/>
            <a:ext cx="8191500" cy="918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 smtClean="0"/>
              <a:t>Three Columns of Content</a:t>
            </a:r>
          </a:p>
        </p:txBody>
      </p:sp>
    </p:spTree>
    <p:extLst>
      <p:ext uri="{BB962C8B-B14F-4D97-AF65-F5344CB8AC3E}">
        <p14:creationId xmlns:p14="http://schemas.microsoft.com/office/powerpoint/2010/main" val="211578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8266" y="1545637"/>
            <a:ext cx="4118985" cy="309836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2" hasCustomPrompt="1"/>
          </p:nvPr>
        </p:nvSpPr>
        <p:spPr>
          <a:xfrm>
            <a:off x="4667250" y="1545637"/>
            <a:ext cx="4067175" cy="30983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 smtClean="0"/>
              <a:t>Click buttons below to add media</a:t>
            </a:r>
            <a:endParaRPr lang="en-AU" dirty="0"/>
          </a:p>
        </p:txBody>
      </p:sp>
      <p:pic>
        <p:nvPicPr>
          <p:cNvPr id="19" name="Picture 18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7" y="4644002"/>
            <a:ext cx="1774031" cy="308967"/>
          </a:xfrm>
          <a:prstGeom prst="rect">
            <a:avLst/>
          </a:prstGeom>
        </p:spPr>
      </p:pic>
      <p:pic>
        <p:nvPicPr>
          <p:cNvPr id="20" name="Picture 19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" y="2066925"/>
            <a:ext cx="542925" cy="3074194"/>
          </a:xfrm>
          <a:prstGeom prst="rect">
            <a:avLst/>
          </a:prstGeom>
        </p:spPr>
      </p:pic>
      <p:sp>
        <p:nvSpPr>
          <p:cNvPr id="21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95487"/>
            <a:ext cx="8191500" cy="918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aseline="0">
                <a:latin typeface="+mj-lt"/>
              </a:defRPr>
            </a:lvl1pPr>
          </a:lstStyle>
          <a:p>
            <a:pPr lvl="0"/>
            <a:r>
              <a:rPr lang="en-US" dirty="0" smtClean="0"/>
              <a:t>Content With Media</a:t>
            </a:r>
          </a:p>
        </p:txBody>
      </p:sp>
    </p:spTree>
    <p:extLst>
      <p:ext uri="{BB962C8B-B14F-4D97-AF65-F5344CB8AC3E}">
        <p14:creationId xmlns:p14="http://schemas.microsoft.com/office/powerpoint/2010/main" val="428913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urdoch_land_White.wm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97" y="4644002"/>
            <a:ext cx="1774031" cy="308967"/>
          </a:xfrm>
          <a:prstGeom prst="rect">
            <a:avLst/>
          </a:prstGeom>
        </p:spPr>
      </p:pic>
      <p:pic>
        <p:nvPicPr>
          <p:cNvPr id="7" name="Picture 6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" y="2066925"/>
            <a:ext cx="542925" cy="3074194"/>
          </a:xfrm>
          <a:prstGeom prst="rect">
            <a:avLst/>
          </a:prstGeom>
        </p:spPr>
      </p:pic>
      <p:sp>
        <p:nvSpPr>
          <p:cNvPr id="8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95487"/>
            <a:ext cx="8191500" cy="918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+mj-lt"/>
              </a:defRPr>
            </a:lvl1pPr>
          </a:lstStyle>
          <a:p>
            <a:pPr lvl="0"/>
            <a:r>
              <a:rPr lang="en-US" dirty="0" smtClean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3757207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inter Friend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542925" y="1545641"/>
            <a:ext cx="8191500" cy="309836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Tx/>
              <a:buFont typeface="+mj-lt"/>
              <a:buNone/>
              <a:tabLst/>
              <a:defRPr sz="18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21" y="4644005"/>
            <a:ext cx="1276004" cy="221327"/>
          </a:xfrm>
          <a:prstGeom prst="rect">
            <a:avLst/>
          </a:prstGeom>
        </p:spPr>
      </p:pic>
      <p:pic>
        <p:nvPicPr>
          <p:cNvPr id="11" name="Picture 10" descr="RedThinLine.wmf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" y="2066925"/>
            <a:ext cx="542925" cy="3074194"/>
          </a:xfrm>
          <a:prstGeom prst="rect">
            <a:avLst/>
          </a:prstGeom>
        </p:spPr>
      </p:pic>
      <p:sp>
        <p:nvSpPr>
          <p:cNvPr id="15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542925" y="195487"/>
            <a:ext cx="8191500" cy="918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Printer Friendly Slide</a:t>
            </a:r>
          </a:p>
        </p:txBody>
      </p:sp>
    </p:spTree>
    <p:extLst>
      <p:ext uri="{BB962C8B-B14F-4D97-AF65-F5344CB8AC3E}">
        <p14:creationId xmlns:p14="http://schemas.microsoft.com/office/powerpoint/2010/main" val="2586277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8229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953942"/>
            <a:ext cx="8229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ICT292 IS Management</a:t>
            </a: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1ABFFAB-7181-4FF5-89ED-01AC1FDAB09B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27048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 smtClean="0"/>
              <a:t>ICT292 IS Management</a:t>
            </a:r>
            <a:endParaRPr lang="en-GB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3FB107-81CD-4B73-B544-A5D71AFC8BF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813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ICT292 IS Management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1B38D-5B10-4A80-8F0C-C6ABC60C0A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80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4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591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7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theme" Target="../theme/theme2.xml"/><Relationship Id="rId15" Type="http://schemas.openxmlformats.org/officeDocument/2006/relationships/image" Target="../media/image1.wmf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theme" Target="../theme/theme3.xml"/><Relationship Id="rId8" Type="http://schemas.openxmlformats.org/officeDocument/2006/relationships/image" Target="../media/image3.png"/><Relationship Id="rId9" Type="http://schemas.openxmlformats.org/officeDocument/2006/relationships/image" Target="../media/image4.wmf"/><Relationship Id="rId10" Type="http://schemas.openxmlformats.org/officeDocument/2006/relationships/image" Target="../media/image5.wmf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1600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ICT292 IS 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4F1E8-EC8D-B04D-B431-5C564326A3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2" r:id="rId2"/>
    <p:sldLayoutId id="2147483654" r:id="rId3"/>
    <p:sldLayoutId id="2147483655" r:id="rId4"/>
    <p:sldLayoutId id="2147483656" r:id="rId5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Char char="-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Tx/>
        <a:buChar char="-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Tx/>
        <a:buChar char="-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Tx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171700" indent="-342900" algn="l" defTabSz="457200" rtl="0" eaLnBrk="1" latinLnBrk="0" hangingPunct="1">
        <a:spcBef>
          <a:spcPct val="20000"/>
        </a:spcBef>
        <a:buFontTx/>
        <a:buChar char="-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RedThinLine.wmf"/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" y="2066925"/>
            <a:ext cx="542925" cy="30741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421" y="6192002"/>
            <a:ext cx="1276004" cy="29510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2" y="4781442"/>
            <a:ext cx="1277303" cy="29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9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-Red.wm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905" y="1351294"/>
            <a:ext cx="4709827" cy="3792206"/>
          </a:xfrm>
          <a:prstGeom prst="rect">
            <a:avLst/>
          </a:prstGeom>
        </p:spPr>
      </p:pic>
      <p:pic>
        <p:nvPicPr>
          <p:cNvPr id="4" name="Picture 3" descr="Murdoch_port_reverse.wmf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71" y="411514"/>
            <a:ext cx="1190625" cy="72747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51164" y="1793273"/>
            <a:ext cx="7117180" cy="158857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Topic Title</a:t>
            </a:r>
            <a:br>
              <a:rPr lang="en-US" smtClean="0"/>
            </a:br>
            <a:r>
              <a:rPr lang="en-US" sz="1800" smtClean="0"/>
              <a:t/>
            </a:r>
            <a:br>
              <a:rPr lang="en-US" sz="1800" smtClean="0"/>
            </a:br>
            <a:r>
              <a:rPr lang="en-US" sz="1800" smtClean="0"/>
              <a:t>Topic Subtitle</a:t>
            </a:r>
            <a:endParaRPr lang="en-GB" sz="1800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39552" y="3975906"/>
            <a:ext cx="7117180" cy="32403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bg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mtClean="0">
                <a:solidFill>
                  <a:schemeClr val="bg1">
                    <a:lumMod val="75000"/>
                  </a:schemeClr>
                </a:solidFill>
              </a:rPr>
              <a:t>Unit Code &amp; Title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29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ICT292 IS Management</a:t>
            </a:r>
            <a:endParaRPr lang="en-AU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Topic 02: The Role of Information Systems in Organisations</a:t>
            </a:r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ight Arrow 22"/>
          <p:cNvSpPr/>
          <p:nvPr/>
        </p:nvSpPr>
        <p:spPr>
          <a:xfrm>
            <a:off x="6659996" y="3219822"/>
            <a:ext cx="1512404" cy="56673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Arrow 2"/>
          <p:cNvSpPr/>
          <p:nvPr/>
        </p:nvSpPr>
        <p:spPr>
          <a:xfrm>
            <a:off x="251520" y="3219822"/>
            <a:ext cx="1512404" cy="56673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600" dirty="0" smtClean="0"/>
              <a:t>Systems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GB" altLang="en-US" dirty="0" smtClean="0"/>
              <a:t>A collection of interrelated elements that work together to achieve a defined aim.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2771775" y="2355726"/>
            <a:ext cx="3600450" cy="205263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Line 7"/>
          <p:cNvSpPr>
            <a:spLocks noChangeShapeType="1"/>
          </p:cNvSpPr>
          <p:nvPr/>
        </p:nvSpPr>
        <p:spPr bwMode="auto">
          <a:xfrm>
            <a:off x="1979712" y="3543970"/>
            <a:ext cx="1368326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2" name="Line 8"/>
          <p:cNvSpPr>
            <a:spLocks noChangeShapeType="1"/>
          </p:cNvSpPr>
          <p:nvPr/>
        </p:nvSpPr>
        <p:spPr bwMode="auto">
          <a:xfrm>
            <a:off x="5364163" y="3701525"/>
            <a:ext cx="1295833" cy="437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3" name="Oval 10"/>
          <p:cNvSpPr>
            <a:spLocks noChangeArrowheads="1"/>
          </p:cNvSpPr>
          <p:nvPr/>
        </p:nvSpPr>
        <p:spPr bwMode="auto">
          <a:xfrm>
            <a:off x="4356101" y="2896270"/>
            <a:ext cx="576263" cy="43219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4" name="Oval 11"/>
          <p:cNvSpPr>
            <a:spLocks noChangeArrowheads="1"/>
          </p:cNvSpPr>
          <p:nvPr/>
        </p:nvSpPr>
        <p:spPr bwMode="auto">
          <a:xfrm>
            <a:off x="3348038" y="3273698"/>
            <a:ext cx="576262" cy="43219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5" name="Oval 12"/>
          <p:cNvSpPr>
            <a:spLocks noChangeArrowheads="1"/>
          </p:cNvSpPr>
          <p:nvPr/>
        </p:nvSpPr>
        <p:spPr bwMode="auto">
          <a:xfrm>
            <a:off x="4787901" y="3435623"/>
            <a:ext cx="576263" cy="43219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7" name="Line 14"/>
          <p:cNvSpPr>
            <a:spLocks noChangeShapeType="1"/>
          </p:cNvSpPr>
          <p:nvPr/>
        </p:nvSpPr>
        <p:spPr bwMode="auto">
          <a:xfrm flipV="1">
            <a:off x="3851276" y="3220120"/>
            <a:ext cx="576263" cy="161925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28" name="Line 15"/>
          <p:cNvSpPr>
            <a:spLocks noChangeShapeType="1"/>
          </p:cNvSpPr>
          <p:nvPr/>
        </p:nvSpPr>
        <p:spPr bwMode="auto">
          <a:xfrm>
            <a:off x="4859338" y="3219822"/>
            <a:ext cx="144462" cy="216694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9230" name="Text Box 17"/>
          <p:cNvSpPr txBox="1">
            <a:spLocks noChangeArrowheads="1"/>
          </p:cNvSpPr>
          <p:nvPr/>
        </p:nvSpPr>
        <p:spPr bwMode="auto">
          <a:xfrm>
            <a:off x="395289" y="3327276"/>
            <a:ext cx="9366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000" dirty="0"/>
              <a:t>input</a:t>
            </a:r>
          </a:p>
        </p:txBody>
      </p:sp>
      <p:sp>
        <p:nvSpPr>
          <p:cNvPr id="9231" name="Text Box 18"/>
          <p:cNvSpPr txBox="1">
            <a:spLocks noChangeArrowheads="1"/>
          </p:cNvSpPr>
          <p:nvPr/>
        </p:nvSpPr>
        <p:spPr bwMode="auto">
          <a:xfrm>
            <a:off x="6698951" y="3351787"/>
            <a:ext cx="11525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000" dirty="0"/>
              <a:t>output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228184" y="4053865"/>
            <a:ext cx="17976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000" dirty="0" smtClean="0"/>
              <a:t>environment</a:t>
            </a:r>
            <a:endParaRPr lang="en-GB" altLang="en-US" sz="2000" dirty="0"/>
          </a:p>
        </p:txBody>
      </p:sp>
      <p:grpSp>
        <p:nvGrpSpPr>
          <p:cNvPr id="4" name="Group 3"/>
          <p:cNvGrpSpPr/>
          <p:nvPr/>
        </p:nvGrpSpPr>
        <p:grpSpPr>
          <a:xfrm>
            <a:off x="1503101" y="2475499"/>
            <a:ext cx="2363209" cy="566738"/>
            <a:chOff x="1503100" y="3300666"/>
            <a:chExt cx="2363209" cy="755650"/>
          </a:xfrm>
        </p:grpSpPr>
        <p:sp>
          <p:nvSpPr>
            <p:cNvPr id="24" name="Right Arrow 23"/>
            <p:cNvSpPr/>
            <p:nvPr/>
          </p:nvSpPr>
          <p:spPr>
            <a:xfrm rot="1198066">
              <a:off x="1503100" y="3300666"/>
              <a:ext cx="2363209" cy="755650"/>
            </a:xfrm>
            <a:prstGeom prst="rightArrow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 rot="1242394">
              <a:off x="1607515" y="3310566"/>
              <a:ext cx="1728168" cy="533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altLang="en-US" sz="2000" dirty="0" smtClean="0"/>
                <a:t>subsystems</a:t>
              </a:r>
              <a:endParaRPr lang="en-GB" altLang="en-US" sz="2000" dirty="0"/>
            </a:p>
          </p:txBody>
        </p:sp>
      </p:grpSp>
      <p:sp>
        <p:nvSpPr>
          <p:cNvPr id="25" name="Right Arrow 24"/>
          <p:cNvSpPr/>
          <p:nvPr/>
        </p:nvSpPr>
        <p:spPr>
          <a:xfrm rot="8932519">
            <a:off x="6150411" y="2386759"/>
            <a:ext cx="1512404" cy="56673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 rot="19678940">
            <a:off x="6376403" y="2365326"/>
            <a:ext cx="15011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altLang="en-US" sz="2000" dirty="0" smtClean="0"/>
              <a:t>boundary</a:t>
            </a:r>
            <a:endParaRPr lang="en-GB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7418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92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92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230" grpId="0"/>
      <p:bldP spid="9231" grpId="0"/>
      <p:bldP spid="20" grpId="0"/>
      <p:bldP spid="25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600" dirty="0" smtClean="0">
                <a:latin typeface="+mn-lt"/>
              </a:rPr>
              <a:t>Organisation as a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3928" y="488703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 2.1</a:t>
            </a:r>
            <a:endParaRPr lang="en-GB" dirty="0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838274" y="633412"/>
            <a:ext cx="3765550" cy="27765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2133674" y="2113360"/>
            <a:ext cx="3765550" cy="277772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619325" y="1006079"/>
            <a:ext cx="1616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000000"/>
                </a:solidFill>
                <a:latin typeface="+mn-lt"/>
              </a:rPr>
              <a:t>Market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189237" y="2836069"/>
            <a:ext cx="164623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  <a:latin typeface="+mn-lt"/>
              </a:rPr>
              <a:t>Competitors</a:t>
            </a:r>
          </a:p>
          <a:p>
            <a:endParaRPr lang="en-US" altLang="en-US" sz="20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771849" y="4083844"/>
            <a:ext cx="231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en-US" sz="2400" b="1">
                <a:solidFill>
                  <a:srgbClr val="000000"/>
                </a:solidFill>
                <a:latin typeface="+mn-lt"/>
              </a:rPr>
              <a:t>Business Environment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3124274" y="633412"/>
            <a:ext cx="3765550" cy="2776538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073725" y="1743075"/>
            <a:ext cx="23780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 b="1">
                <a:solidFill>
                  <a:srgbClr val="000000"/>
                </a:solidFill>
                <a:latin typeface="+mn-lt"/>
              </a:rPr>
              <a:t>Organization</a:t>
            </a:r>
            <a:endParaRPr lang="en-US" altLang="en-US" sz="240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588199" y="4137423"/>
            <a:ext cx="1752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2400" b="1">
                <a:latin typeface="+mn-lt"/>
                <a:cs typeface="Times New Roman" pitchFamily="18" charset="0"/>
              </a:rPr>
              <a:t>Business Climate</a:t>
            </a:r>
            <a:r>
              <a:rPr lang="en-GB" altLang="en-US" sz="1400">
                <a:latin typeface="+mn-lt"/>
              </a:rPr>
              <a:t> </a:t>
            </a:r>
            <a:endParaRPr lang="en-GB" altLang="en-US" sz="2400">
              <a:latin typeface="+mn-lt"/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187524" y="1653779"/>
            <a:ext cx="164623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  <a:latin typeface="+mn-lt"/>
              </a:rPr>
              <a:t>Customers</a:t>
            </a:r>
          </a:p>
          <a:p>
            <a:r>
              <a:rPr lang="en-US" altLang="en-US" sz="2000" b="1">
                <a:solidFill>
                  <a:srgbClr val="000000"/>
                </a:solidFill>
                <a:latin typeface="+mn-lt"/>
              </a:rPr>
              <a:t>Consumers</a:t>
            </a:r>
          </a:p>
          <a:p>
            <a:endParaRPr lang="en-US" altLang="en-US" sz="20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132213" y="3327798"/>
            <a:ext cx="16462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  <a:latin typeface="+mn-lt"/>
              </a:rPr>
              <a:t>Suppliers</a:t>
            </a:r>
          </a:p>
          <a:p>
            <a:r>
              <a:rPr lang="en-US" altLang="en-US" sz="2000" b="1">
                <a:solidFill>
                  <a:srgbClr val="000000"/>
                </a:solidFill>
                <a:latin typeface="+mn-lt"/>
              </a:rPr>
              <a:t>Partners</a:t>
            </a:r>
          </a:p>
          <a:p>
            <a:r>
              <a:rPr lang="en-US" altLang="en-US" sz="2000" b="1">
                <a:solidFill>
                  <a:srgbClr val="000000"/>
                </a:solidFill>
                <a:latin typeface="+mn-lt"/>
              </a:rPr>
              <a:t>Associations</a:t>
            </a:r>
          </a:p>
          <a:p>
            <a:endParaRPr lang="en-US" altLang="en-US" sz="20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588200" y="3274219"/>
            <a:ext cx="1800225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  <a:latin typeface="+mn-lt"/>
              </a:rPr>
              <a:t>Governments</a:t>
            </a:r>
          </a:p>
          <a:p>
            <a:r>
              <a:rPr lang="en-US" altLang="en-US" sz="2000" b="1">
                <a:solidFill>
                  <a:srgbClr val="000000"/>
                </a:solidFill>
                <a:latin typeface="+mn-lt"/>
              </a:rPr>
              <a:t>Media</a:t>
            </a:r>
          </a:p>
          <a:p>
            <a:endParaRPr lang="en-US" altLang="en-US" sz="2000" b="1">
              <a:solidFill>
                <a:srgbClr val="000000"/>
              </a:solidFill>
              <a:latin typeface="+mn-lt"/>
            </a:endParaRPr>
          </a:p>
          <a:p>
            <a:endParaRPr lang="en-US" altLang="en-US" sz="2000" b="1">
              <a:solidFill>
                <a:srgbClr val="000000"/>
              </a:solidFill>
              <a:latin typeface="+mn-lt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2411488" y="1924050"/>
            <a:ext cx="2592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916313" y="2031206"/>
            <a:ext cx="2447925" cy="81081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 flipV="1">
            <a:off x="5219774" y="2085975"/>
            <a:ext cx="431800" cy="183594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H="1" flipV="1">
            <a:off x="6156400" y="2139553"/>
            <a:ext cx="1368425" cy="10798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3" name="AutoShape 27"/>
          <p:cNvSpPr>
            <a:spLocks noChangeArrowheads="1"/>
          </p:cNvSpPr>
          <p:nvPr/>
        </p:nvSpPr>
        <p:spPr bwMode="auto">
          <a:xfrm rot="17641981" flipH="1">
            <a:off x="4229968" y="2428081"/>
            <a:ext cx="1404938" cy="720725"/>
          </a:xfrm>
          <a:prstGeom prst="leftArrow">
            <a:avLst>
              <a:gd name="adj1" fmla="val 50000"/>
              <a:gd name="adj2" fmla="val 64978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en-US">
              <a:latin typeface="+mn-lt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 rot="17730809">
            <a:off x="4214888" y="2587625"/>
            <a:ext cx="14001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1">
                <a:solidFill>
                  <a:srgbClr val="000000"/>
                </a:solidFill>
                <a:latin typeface="+mn-lt"/>
              </a:rPr>
              <a:t>Resources</a:t>
            </a:r>
            <a:endParaRPr lang="en-US" altLang="en-US" sz="2000">
              <a:solidFill>
                <a:srgbClr val="000000"/>
              </a:solidFill>
              <a:latin typeface="+mn-lt"/>
            </a:endParaRPr>
          </a:p>
        </p:txBody>
      </p:sp>
      <p:grpSp>
        <p:nvGrpSpPr>
          <p:cNvPr id="25" name="Group 28"/>
          <p:cNvGrpSpPr>
            <a:grpSpLocks/>
          </p:cNvGrpSpPr>
          <p:nvPr/>
        </p:nvGrpSpPr>
        <p:grpSpPr bwMode="auto">
          <a:xfrm>
            <a:off x="2916312" y="1329929"/>
            <a:ext cx="1873250" cy="540544"/>
            <a:chOff x="1701" y="1117"/>
            <a:chExt cx="1180" cy="454"/>
          </a:xfrm>
        </p:grpSpPr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1701" y="1117"/>
              <a:ext cx="1180" cy="454"/>
            </a:xfrm>
            <a:prstGeom prst="leftArrow">
              <a:avLst>
                <a:gd name="adj1" fmla="val 50000"/>
                <a:gd name="adj2" fmla="val 64978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27" name="Text Box 6"/>
            <p:cNvSpPr txBox="1">
              <a:spLocks noChangeArrowheads="1"/>
            </p:cNvSpPr>
            <p:nvPr/>
          </p:nvSpPr>
          <p:spPr bwMode="auto">
            <a:xfrm>
              <a:off x="1927" y="1207"/>
              <a:ext cx="92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 b="1">
                  <a:solidFill>
                    <a:srgbClr val="000000"/>
                  </a:solidFill>
                  <a:latin typeface="+mn-lt"/>
                </a:rPr>
                <a:t>Products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2883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6990"/>
            <a:ext cx="8229600" cy="857250"/>
          </a:xfrm>
        </p:spPr>
        <p:txBody>
          <a:bodyPr/>
          <a:lstStyle/>
          <a:p>
            <a:pPr eaLnBrk="1" hangingPunct="1"/>
            <a:r>
              <a:rPr lang="en-GB" altLang="en-US" sz="3600" dirty="0" smtClean="0"/>
              <a:t>Information System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7544" y="735546"/>
            <a:ext cx="8229600" cy="1639491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sz="2800" dirty="0" smtClean="0"/>
              <a:t>Structured collection of business processes to support each stage of the information lifecycle.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23928" y="47859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 2.2</a:t>
            </a:r>
            <a:endParaRPr lang="en-GB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35646"/>
            <a:ext cx="7391400" cy="3107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424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2332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600" dirty="0" smtClean="0"/>
              <a:t>Data Flow Diagrams</a:t>
            </a:r>
          </a:p>
        </p:txBody>
      </p:sp>
      <p:sp>
        <p:nvSpPr>
          <p:cNvPr id="12291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498376" y="1167595"/>
            <a:ext cx="8147248" cy="339447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sz="2800" dirty="0" smtClean="0"/>
              <a:t>Models the flow of data into, out of and between processes in an information system.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00" y="2139703"/>
            <a:ext cx="7054201" cy="2298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23928" y="47859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 2.3b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35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Lifecycle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9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600" dirty="0" smtClean="0"/>
              <a:t>Information Life Cycle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895786"/>
            <a:ext cx="8229600" cy="189021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Lucida Grande"/>
              <a:buChar char="-"/>
            </a:pPr>
            <a:r>
              <a:rPr lang="en-GB" altLang="en-US" sz="2800" dirty="0" smtClean="0"/>
              <a:t>Processes are needed to support each stage, and respond to each event triggered in the life cycle.</a:t>
            </a:r>
          </a:p>
          <a:p>
            <a:pPr eaLnBrk="1" hangingPunct="1">
              <a:buFont typeface="Lucida Grande"/>
              <a:buChar char="-"/>
            </a:pPr>
            <a:r>
              <a:rPr lang="en-GB" altLang="en-US" sz="2800" dirty="0" smtClean="0"/>
              <a:t>Information life cycle management suggests that the value of information may increase at the end of the life cycle.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23928" y="47859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 2.5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14" y="951570"/>
            <a:ext cx="8346982" cy="192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57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600" dirty="0" smtClean="0"/>
              <a:t>Collecting and Organizing Information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853880" y="1200151"/>
            <a:ext cx="4038600" cy="3394472"/>
          </a:xfrm>
        </p:spPr>
        <p:txBody>
          <a:bodyPr>
            <a:normAutofit fontScale="92500"/>
          </a:bodyPr>
          <a:lstStyle/>
          <a:p>
            <a:pPr marL="0" indent="0" eaLnBrk="1" hangingPunct="1">
              <a:buClr>
                <a:srgbClr val="3366FF"/>
              </a:buClr>
              <a:buNone/>
            </a:pPr>
            <a:r>
              <a:rPr lang="en-GB" altLang="en-US" dirty="0" smtClean="0"/>
              <a:t>Organization of information depends on:</a:t>
            </a:r>
          </a:p>
          <a:p>
            <a:pPr lvl="1">
              <a:buFont typeface="Lucida Grande"/>
              <a:buChar char="-"/>
            </a:pPr>
            <a:r>
              <a:rPr lang="en-GB" altLang="en-US" dirty="0" smtClean="0"/>
              <a:t>Who will need the information?</a:t>
            </a:r>
          </a:p>
          <a:p>
            <a:pPr lvl="1">
              <a:buFont typeface="Lucida Grande"/>
              <a:buChar char="-"/>
            </a:pPr>
            <a:r>
              <a:rPr lang="en-GB" altLang="en-US" dirty="0" smtClean="0"/>
              <a:t>How will someone search for the information?</a:t>
            </a:r>
          </a:p>
          <a:p>
            <a:pPr lvl="1">
              <a:buFont typeface="Lucida Grande"/>
              <a:buChar char="-"/>
            </a:pPr>
            <a:r>
              <a:rPr lang="en-GB" altLang="en-US" dirty="0" smtClean="0"/>
              <a:t>How much information is there to search through?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251520" y="1175500"/>
            <a:ext cx="4320480" cy="3394472"/>
          </a:xfrm>
        </p:spPr>
        <p:txBody>
          <a:bodyPr>
            <a:normAutofit fontScale="92500"/>
          </a:bodyPr>
          <a:lstStyle/>
          <a:p>
            <a:pPr marL="0" indent="0" eaLnBrk="1" hangingPunct="1">
              <a:buClr>
                <a:srgbClr val="3366FF"/>
              </a:buClr>
              <a:buNone/>
            </a:pPr>
            <a:r>
              <a:rPr lang="en-GB" altLang="en-US" dirty="0" smtClean="0"/>
              <a:t>Forms are used to structure data collection.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6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453840"/>
              </p:ext>
            </p:extLst>
          </p:nvPr>
        </p:nvGraphicFramePr>
        <p:xfrm>
          <a:off x="719625" y="2145498"/>
          <a:ext cx="4284423" cy="265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Visio" r:id="rId4" imgW="7259002" imgH="5999004" progId="Visio.Drawing.11">
                  <p:embed/>
                </p:oleObj>
              </mc:Choice>
              <mc:Fallback>
                <p:oleObj name="Visio" r:id="rId4" imgW="7259002" imgH="599900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625" y="2145498"/>
                        <a:ext cx="4284423" cy="26585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995936" y="478599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 2.11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5878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600" dirty="0" smtClean="0"/>
              <a:t>Entities and Attributes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 smtClean="0"/>
              <a:t>An </a:t>
            </a:r>
            <a:r>
              <a:rPr lang="en-GB" altLang="en-US" sz="2800" dirty="0" smtClean="0">
                <a:solidFill>
                  <a:srgbClr val="3366FF"/>
                </a:solidFill>
              </a:rPr>
              <a:t>entity</a:t>
            </a:r>
            <a:r>
              <a:rPr lang="en-GB" altLang="en-US" sz="2800" dirty="0" smtClean="0"/>
              <a:t> is something about which information is needed such as customers, products and orders.</a:t>
            </a:r>
          </a:p>
          <a:p>
            <a:pPr eaLnBrk="1" hangingPunct="1"/>
            <a:r>
              <a:rPr lang="en-GB" altLang="en-US" sz="2800" dirty="0" smtClean="0"/>
              <a:t>An </a:t>
            </a:r>
            <a:r>
              <a:rPr lang="en-GB" altLang="en-US" sz="2800" dirty="0" smtClean="0">
                <a:solidFill>
                  <a:srgbClr val="3366FF"/>
                </a:solidFill>
              </a:rPr>
              <a:t>attribute</a:t>
            </a:r>
            <a:r>
              <a:rPr lang="en-GB" altLang="en-US" sz="2800" dirty="0" smtClean="0"/>
              <a:t> is a characteristic of an entity.</a:t>
            </a:r>
          </a:p>
          <a:p>
            <a:pPr eaLnBrk="1" hangingPunct="1"/>
            <a:r>
              <a:rPr lang="en-GB" altLang="en-US" sz="2800" dirty="0" smtClean="0"/>
              <a:t>If a value can be assigned to it, it is an attribute.</a:t>
            </a:r>
          </a:p>
          <a:p>
            <a:pPr eaLnBrk="1" hangingPunct="1"/>
            <a:r>
              <a:rPr lang="en-GB" altLang="en-US" sz="2800" dirty="0" smtClean="0"/>
              <a:t>For example, an entity is supplier, attributes of a supplier are supplier name, supplier address and supplier email address.</a:t>
            </a:r>
          </a:p>
        </p:txBody>
      </p:sp>
    </p:spTree>
    <p:extLst>
      <p:ext uri="{BB962C8B-B14F-4D97-AF65-F5344CB8AC3E}">
        <p14:creationId xmlns:p14="http://schemas.microsoft.com/office/powerpoint/2010/main" val="15727113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600" dirty="0" smtClean="0"/>
              <a:t>Retrieving and Using Information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853880" y="1200151"/>
            <a:ext cx="4038600" cy="3394472"/>
          </a:xfrm>
        </p:spPr>
        <p:txBody>
          <a:bodyPr>
            <a:normAutofit fontScale="85000" lnSpcReduction="20000"/>
          </a:bodyPr>
          <a:lstStyle/>
          <a:p>
            <a:pPr>
              <a:buFont typeface="Lucida Grande"/>
              <a:buChar char="-"/>
            </a:pPr>
            <a:r>
              <a:rPr lang="en-GB" altLang="en-US" dirty="0" smtClean="0"/>
              <a:t>Strategic uses e.g. to increase market share.</a:t>
            </a:r>
          </a:p>
          <a:p>
            <a:pPr>
              <a:buFont typeface="Lucida Grande"/>
              <a:buChar char="-"/>
            </a:pPr>
            <a:r>
              <a:rPr lang="en-GB" altLang="en-US" dirty="0" smtClean="0"/>
              <a:t>Tactical uses e.g. to plan marketing campaign.</a:t>
            </a:r>
          </a:p>
          <a:p>
            <a:pPr>
              <a:buFont typeface="Lucida Grande"/>
              <a:buChar char="-"/>
            </a:pPr>
            <a:r>
              <a:rPr lang="en-GB" altLang="en-US" dirty="0" smtClean="0"/>
              <a:t>Operational uses e.g. to process sales generated from marketing campaign to increase market share.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39552" y="1175500"/>
            <a:ext cx="4320480" cy="3394472"/>
          </a:xfrm>
        </p:spPr>
        <p:txBody>
          <a:bodyPr>
            <a:normAutofit fontScale="85000" lnSpcReduction="20000"/>
          </a:bodyPr>
          <a:lstStyle/>
          <a:p>
            <a:pPr marL="0" indent="0">
              <a:buClr>
                <a:srgbClr val="3366FF"/>
              </a:buClr>
              <a:buNone/>
            </a:pPr>
            <a:r>
              <a:rPr lang="en-GB" altLang="en-US" dirty="0" smtClean="0">
                <a:solidFill>
                  <a:srgbClr val="3366FF"/>
                </a:solidFill>
              </a:rPr>
              <a:t>Information map </a:t>
            </a:r>
            <a:r>
              <a:rPr lang="en-GB" altLang="en-US" dirty="0" smtClean="0"/>
              <a:t>locates information in the organization.</a:t>
            </a:r>
          </a:p>
          <a:p>
            <a:pPr marL="0" indent="0">
              <a:buClr>
                <a:srgbClr val="3366FF"/>
              </a:buClr>
              <a:buNone/>
            </a:pPr>
            <a:r>
              <a:rPr lang="en-GB" altLang="en-US" dirty="0" smtClean="0"/>
              <a:t>Elements of information retrieval:</a:t>
            </a:r>
          </a:p>
          <a:p>
            <a:pPr>
              <a:buFont typeface="Lucida Grande"/>
              <a:buChar char="-"/>
            </a:pPr>
            <a:r>
              <a:rPr lang="en-GB" altLang="en-US" dirty="0" smtClean="0"/>
              <a:t>Information needed.</a:t>
            </a:r>
          </a:p>
          <a:p>
            <a:pPr>
              <a:buFont typeface="Lucida Grande"/>
              <a:buChar char="-"/>
            </a:pPr>
            <a:r>
              <a:rPr lang="en-GB" altLang="en-US" dirty="0" smtClean="0"/>
              <a:t>Search query.</a:t>
            </a:r>
          </a:p>
          <a:p>
            <a:pPr>
              <a:buFont typeface="Lucida Grande"/>
              <a:buChar char="-"/>
            </a:pPr>
            <a:r>
              <a:rPr lang="en-GB" altLang="en-US" dirty="0" smtClean="0"/>
              <a:t>Relevance of retrieved information,</a:t>
            </a:r>
          </a:p>
          <a:p>
            <a:pPr>
              <a:buFont typeface="Lucida Grande"/>
              <a:buChar char="-"/>
            </a:pPr>
            <a:r>
              <a:rPr lang="en-GB" altLang="en-US" dirty="0" smtClean="0"/>
              <a:t>Effectiveness of query.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6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610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3692"/>
            <a:ext cx="8229600" cy="85725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3600" dirty="0" smtClean="0"/>
              <a:t>Audit Trails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627534"/>
            <a:ext cx="8229600" cy="41584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800" dirty="0" smtClean="0"/>
              <a:t>Maintenance:</a:t>
            </a:r>
          </a:p>
          <a:p>
            <a:pPr>
              <a:buFont typeface="Lucida Grande"/>
              <a:buChar char="-"/>
            </a:pPr>
            <a:r>
              <a:rPr lang="en-GB" sz="2800" dirty="0" smtClean="0"/>
              <a:t>How has the information changed</a:t>
            </a:r>
            <a:r>
              <a:rPr lang="en-GB" sz="2800" dirty="0"/>
              <a:t>?</a:t>
            </a:r>
            <a:endParaRPr lang="en-GB" sz="2800" dirty="0" smtClean="0"/>
          </a:p>
          <a:p>
            <a:pPr>
              <a:buFont typeface="Lucida Grande"/>
              <a:buChar char="-"/>
            </a:pPr>
            <a:r>
              <a:rPr lang="en-GB" sz="2800" dirty="0" smtClean="0"/>
              <a:t>Who changed the information? When? Why?</a:t>
            </a:r>
          </a:p>
          <a:p>
            <a:pPr marL="0" indent="0">
              <a:buNone/>
            </a:pPr>
            <a:r>
              <a:rPr lang="en-GB" sz="2800" dirty="0" smtClean="0"/>
              <a:t>Archive: </a:t>
            </a:r>
          </a:p>
          <a:p>
            <a:pPr>
              <a:buFont typeface="Lucida Grande"/>
              <a:buChar char="-"/>
            </a:pPr>
            <a:r>
              <a:rPr lang="en-GB" sz="2800" dirty="0" smtClean="0"/>
              <a:t>What information has been archived? How? Where? When? Why? Who gave authorization?</a:t>
            </a:r>
          </a:p>
          <a:p>
            <a:pPr marL="0" indent="0">
              <a:buNone/>
            </a:pPr>
            <a:r>
              <a:rPr lang="en-GB" sz="2800" dirty="0" smtClean="0"/>
              <a:t>Destruction:</a:t>
            </a:r>
          </a:p>
          <a:p>
            <a:pPr>
              <a:buFont typeface="Lucida Grande"/>
              <a:buChar char="-"/>
            </a:pPr>
            <a:r>
              <a:rPr lang="en-GB" sz="2800" dirty="0" smtClean="0"/>
              <a:t>How has the information been destroyed? When? Who gave authorization?</a:t>
            </a:r>
          </a:p>
          <a:p>
            <a:pPr>
              <a:buFont typeface="Lucida Grande"/>
              <a:buChar char="-"/>
            </a:pPr>
            <a:r>
              <a:rPr lang="en-GB" sz="2800" dirty="0" smtClean="0"/>
              <a:t>Retention period defines when information can be destroyed.</a:t>
            </a:r>
            <a:endParaRPr lang="en-GB" sz="2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6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211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AU" dirty="0" smtClean="0"/>
              <a:t>At the completion of this topic, you will be able to:</a:t>
            </a:r>
          </a:p>
          <a:p>
            <a:pPr lvl="1"/>
            <a:r>
              <a:rPr lang="en-AU" dirty="0" smtClean="0"/>
              <a:t>Explain </a:t>
            </a:r>
            <a:r>
              <a:rPr lang="en-AU" dirty="0"/>
              <a:t>how the value of information in an organisation can be </a:t>
            </a:r>
            <a:r>
              <a:rPr lang="en-AU" dirty="0" smtClean="0"/>
              <a:t>measured</a:t>
            </a:r>
          </a:p>
          <a:p>
            <a:pPr lvl="1"/>
            <a:r>
              <a:rPr lang="en-AU" dirty="0" smtClean="0"/>
              <a:t>Describe the role of information architectures and information systems architectures in organisations</a:t>
            </a:r>
            <a:endParaRPr lang="en-AU" dirty="0"/>
          </a:p>
          <a:p>
            <a:pPr lvl="1"/>
            <a:r>
              <a:rPr lang="en-AU" dirty="0"/>
              <a:t>Explain a generic information lifecycle in terms of a particular set of </a:t>
            </a:r>
            <a:r>
              <a:rPr lang="en-AU" dirty="0" smtClean="0"/>
              <a:t>information</a:t>
            </a:r>
          </a:p>
          <a:p>
            <a:pPr lvl="1"/>
            <a:r>
              <a:rPr lang="en-AU" dirty="0" smtClean="0"/>
              <a:t>Analyse, and be able to explain, the flows of information into, out of, within and between organisations </a:t>
            </a:r>
            <a:endParaRPr lang="en-A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799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Information Architecture</a:t>
            </a:r>
            <a:endParaRPr lang="en-GB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3923928" y="4779027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Figure 2.12</a:t>
            </a:r>
            <a:endParaRPr lang="en-GB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184666"/>
            <a:ext cx="1846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666"/>
            <a:ext cx="1846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095885"/>
            <a:ext cx="4608512" cy="33660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611560" y="1005577"/>
            <a:ext cx="3672408" cy="3942438"/>
          </a:xfrm>
          <a:prstGeom prst="rect">
            <a:avLst/>
          </a:prstGeom>
        </p:spPr>
        <p:txBody>
          <a:bodyPr wrap="square">
            <a:normAutofit fontScale="92500" lnSpcReduction="20000"/>
          </a:bodyPr>
          <a:lstStyle/>
          <a:p>
            <a:r>
              <a:rPr lang="en-GB" altLang="en-US" sz="2800" dirty="0">
                <a:solidFill>
                  <a:srgbClr val="3366FF"/>
                </a:solidFill>
              </a:rPr>
              <a:t>Information architecture </a:t>
            </a:r>
            <a:r>
              <a:rPr lang="en-GB" altLang="en-US" sz="2800" dirty="0"/>
              <a:t>is a </a:t>
            </a:r>
            <a:r>
              <a:rPr lang="en-GB" altLang="en-US" sz="2800" dirty="0" smtClean="0"/>
              <a:t>static </a:t>
            </a:r>
            <a:r>
              <a:rPr lang="en-GB" altLang="en-US" sz="2800" dirty="0"/>
              <a:t>view of </a:t>
            </a:r>
            <a:r>
              <a:rPr lang="en-GB" altLang="en-US" sz="2800" dirty="0" smtClean="0"/>
              <a:t>information independent </a:t>
            </a:r>
            <a:r>
              <a:rPr lang="en-GB" altLang="en-US" sz="2800" dirty="0"/>
              <a:t>of the </a:t>
            </a:r>
            <a:r>
              <a:rPr lang="en-GB" altLang="en-US" sz="2800" dirty="0" smtClean="0"/>
              <a:t>information systems and IT  </a:t>
            </a:r>
            <a:r>
              <a:rPr lang="en-GB" altLang="en-US" sz="2800" dirty="0"/>
              <a:t>that use it.</a:t>
            </a:r>
          </a:p>
          <a:p>
            <a:r>
              <a:rPr lang="en-GB" altLang="en-US" sz="2800" dirty="0">
                <a:solidFill>
                  <a:srgbClr val="3366FF"/>
                </a:solidFill>
              </a:rPr>
              <a:t>Information systems architecture </a:t>
            </a:r>
            <a:r>
              <a:rPr lang="en-GB" altLang="en-US" sz="2800" dirty="0"/>
              <a:t>is a dynamic view of the processes needed </a:t>
            </a:r>
            <a:r>
              <a:rPr lang="en-GB" altLang="en-US" sz="2800" dirty="0" smtClean="0"/>
              <a:t>to </a:t>
            </a:r>
            <a:r>
              <a:rPr lang="en-GB" altLang="en-US" sz="2800" dirty="0"/>
              <a:t>support </a:t>
            </a:r>
            <a:r>
              <a:rPr lang="en-GB" altLang="en-US" sz="2800" dirty="0" smtClean="0"/>
              <a:t>the </a:t>
            </a:r>
            <a:r>
              <a:rPr lang="en-GB" altLang="en-US" sz="2800" dirty="0"/>
              <a:t>information architecture.</a:t>
            </a:r>
          </a:p>
        </p:txBody>
      </p:sp>
    </p:spTree>
    <p:extLst>
      <p:ext uri="{BB962C8B-B14F-4D97-AF65-F5344CB8AC3E}">
        <p14:creationId xmlns:p14="http://schemas.microsoft.com/office/powerpoint/2010/main" val="3436490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600" dirty="0" smtClean="0"/>
              <a:t>Information Management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GB" sz="2800" dirty="0" smtClean="0"/>
              <a:t>A set of activities to:</a:t>
            </a:r>
          </a:p>
          <a:p>
            <a:pPr lvl="0">
              <a:buFont typeface="Lucida Grande"/>
              <a:buChar char="-"/>
            </a:pPr>
            <a:r>
              <a:rPr lang="en-GB" sz="2800" dirty="0" smtClean="0"/>
              <a:t>Define </a:t>
            </a:r>
            <a:r>
              <a:rPr lang="en-GB" sz="2800" dirty="0"/>
              <a:t>the information needs of the organization.</a:t>
            </a:r>
          </a:p>
          <a:p>
            <a:pPr lvl="0">
              <a:buFont typeface="Lucida Grande"/>
              <a:buChar char="-"/>
            </a:pPr>
            <a:r>
              <a:rPr lang="en-GB" sz="2800" dirty="0" smtClean="0"/>
              <a:t>Formulate </a:t>
            </a:r>
            <a:r>
              <a:rPr lang="en-GB" sz="2800" dirty="0"/>
              <a:t>policies for managing information through its life cycle, ensuring that quality information is available to support decision-making.</a:t>
            </a:r>
          </a:p>
          <a:p>
            <a:pPr>
              <a:buFont typeface="Lucida Grande"/>
              <a:buChar char="-"/>
            </a:pPr>
            <a:r>
              <a:rPr lang="en-GB" sz="2800" dirty="0" smtClean="0"/>
              <a:t>Develop </a:t>
            </a:r>
            <a:r>
              <a:rPr lang="en-GB" sz="2800" dirty="0"/>
              <a:t>and </a:t>
            </a:r>
            <a:r>
              <a:rPr lang="en-GB" sz="2800" dirty="0" smtClean="0"/>
              <a:t>implement </a:t>
            </a:r>
            <a:r>
              <a:rPr lang="en-GB" sz="2800" dirty="0"/>
              <a:t>processes that adhere to the information management policies.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26420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5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At the completion of this topic, you will be able to</a:t>
            </a:r>
          </a:p>
          <a:p>
            <a:pPr lvl="1"/>
            <a:r>
              <a:rPr lang="en-AU" dirty="0" smtClean="0"/>
              <a:t>Explain </a:t>
            </a:r>
            <a:r>
              <a:rPr lang="en-AU" dirty="0"/>
              <a:t>how the value of information in an organisation can be measured.</a:t>
            </a:r>
          </a:p>
          <a:p>
            <a:pPr lvl="1"/>
            <a:r>
              <a:rPr lang="en-AU" dirty="0"/>
              <a:t>Explain a generic information lifecycle in terms of a particular set of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54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the next topic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focus shifts to the systems and technologies that are used in organisations to manage the tasks associated with information management</a:t>
            </a:r>
          </a:p>
          <a:p>
            <a:pPr lvl="1"/>
            <a:r>
              <a:rPr lang="en-US" dirty="0" smtClean="0"/>
              <a:t>How IT supports information management throughout the information lifecycle</a:t>
            </a:r>
          </a:p>
          <a:p>
            <a:pPr lvl="1"/>
            <a:r>
              <a:rPr lang="en-US" dirty="0" smtClean="0"/>
              <a:t>How the value of IT to the organisation can be measured and justified</a:t>
            </a:r>
            <a:r>
              <a:rPr lang="is-I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59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 Learning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topic contributes to the following Unit Learning Outcomes:</a:t>
            </a:r>
          </a:p>
          <a:p>
            <a:pPr lvl="1"/>
            <a:r>
              <a:rPr lang="en-AU" dirty="0"/>
              <a:t>LO1: Demonstrate an understanding of the role of information in organisations, and how it is managed</a:t>
            </a:r>
            <a:r>
              <a:rPr lang="en-AU" dirty="0" smtClean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244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 for the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Chapter 2</a:t>
            </a:r>
          </a:p>
          <a:p>
            <a:pPr lvl="1"/>
            <a:r>
              <a:rPr lang="en-US" dirty="0" smtClean="0"/>
              <a:t>In particular, you should make sure that you have read the sections relevant to the Amy’s Candles case study</a:t>
            </a:r>
          </a:p>
          <a:p>
            <a:endParaRPr lang="en-US" dirty="0"/>
          </a:p>
        </p:txBody>
      </p:sp>
      <p:pic>
        <p:nvPicPr>
          <p:cNvPr id="8" name="Picture 7" descr="Box_Gouda_candles,_1940s.jpe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841780"/>
            <a:ext cx="2946648" cy="174619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1560" y="39219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By </a:t>
            </a:r>
            <a:r>
              <a:rPr lang="en-US" dirty="0" err="1"/>
              <a:t>KingaNBM</a:t>
            </a:r>
            <a:r>
              <a:rPr lang="en-US" dirty="0"/>
              <a:t> - Own work, CC BY-SA 4.0, https://</a:t>
            </a:r>
            <a:r>
              <a:rPr lang="en-US" dirty="0" err="1"/>
              <a:t>commons.wikimedia.org</a:t>
            </a:r>
            <a:r>
              <a:rPr lang="en-US" dirty="0"/>
              <a:t>/w/</a:t>
            </a:r>
            <a:r>
              <a:rPr lang="en-US" dirty="0" err="1"/>
              <a:t>index.php?curid</a:t>
            </a:r>
            <a:r>
              <a:rPr lang="en-US" dirty="0"/>
              <a:t>=45689102</a:t>
            </a:r>
          </a:p>
        </p:txBody>
      </p:sp>
    </p:spTree>
    <p:extLst>
      <p:ext uri="{BB962C8B-B14F-4D97-AF65-F5344CB8AC3E}">
        <p14:creationId xmlns:p14="http://schemas.microsoft.com/office/powerpoint/2010/main" val="374842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in Organisations</a:t>
            </a:r>
          </a:p>
          <a:p>
            <a:r>
              <a:rPr lang="en-US" dirty="0" smtClean="0"/>
              <a:t>Information Systems</a:t>
            </a:r>
          </a:p>
          <a:p>
            <a:r>
              <a:rPr lang="en-US" dirty="0" smtClean="0"/>
              <a:t>Information Lifecycle</a:t>
            </a:r>
          </a:p>
          <a:p>
            <a:r>
              <a:rPr lang="en-US" dirty="0" smtClean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26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in Organisations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66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600" dirty="0" smtClean="0"/>
              <a:t>Measuring the Value of Information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en-GB" altLang="en-US" sz="2800" dirty="0" smtClean="0"/>
              <a:t>The value of information is subjective depending on:</a:t>
            </a:r>
          </a:p>
          <a:p>
            <a:pPr lvl="1" eaLnBrk="1" hangingPunct="1">
              <a:buFont typeface="Lucida Grande"/>
              <a:buChar char="-"/>
            </a:pPr>
            <a:r>
              <a:rPr lang="en-GB" altLang="en-US" dirty="0" smtClean="0"/>
              <a:t>Who uses the information</a:t>
            </a:r>
          </a:p>
          <a:p>
            <a:pPr lvl="1" eaLnBrk="1" hangingPunct="1">
              <a:buFont typeface="Lucida Grande"/>
              <a:buChar char="-"/>
            </a:pPr>
            <a:r>
              <a:rPr lang="en-GB" altLang="en-US" dirty="0" smtClean="0"/>
              <a:t>When the information is needed</a:t>
            </a:r>
          </a:p>
          <a:p>
            <a:pPr lvl="1" eaLnBrk="1" hangingPunct="1">
              <a:buFont typeface="Lucida Grande"/>
              <a:buChar char="-"/>
            </a:pPr>
            <a:r>
              <a:rPr lang="en-GB" altLang="en-US" dirty="0" smtClean="0"/>
              <a:t>When the information is available</a:t>
            </a:r>
          </a:p>
          <a:p>
            <a:pPr lvl="1" eaLnBrk="1" hangingPunct="1">
              <a:buFont typeface="Lucida Grande"/>
              <a:buChar char="-"/>
            </a:pPr>
            <a:r>
              <a:rPr lang="en-GB" altLang="en-US" dirty="0" smtClean="0"/>
              <a:t>What purpose the information is needed for.</a:t>
            </a:r>
          </a:p>
          <a:p>
            <a:pPr marL="57150" indent="0">
              <a:buClr>
                <a:srgbClr val="3366FF"/>
              </a:buClr>
              <a:buNone/>
            </a:pPr>
            <a:r>
              <a:rPr lang="en-GB" altLang="en-US" sz="2800" dirty="0" smtClean="0"/>
              <a:t>Information </a:t>
            </a:r>
            <a:r>
              <a:rPr lang="en-GB" altLang="en-US" sz="2800" dirty="0"/>
              <a:t>is aligned with the </a:t>
            </a:r>
            <a:r>
              <a:rPr lang="en-GB" altLang="en-US" sz="2800" dirty="0" smtClean="0"/>
              <a:t>strategy </a:t>
            </a:r>
            <a:r>
              <a:rPr lang="en-GB" altLang="en-US" sz="2800" dirty="0"/>
              <a:t>and objectives of the </a:t>
            </a:r>
            <a:r>
              <a:rPr lang="en-GB" altLang="en-US" sz="2800" dirty="0" smtClean="0"/>
              <a:t>organization</a:t>
            </a:r>
            <a:endParaRPr lang="en-GB" altLang="en-US" sz="2800" dirty="0"/>
          </a:p>
          <a:p>
            <a:pPr lvl="1" eaLnBrk="1" hangingPunct="1">
              <a:buClr>
                <a:srgbClr val="3366FF"/>
              </a:buClr>
              <a:buFont typeface="Courier New" panose="02070309020205020404" pitchFamily="49" charset="0"/>
              <a:buChar char="o"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9600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altLang="en-US" sz="3600" dirty="0" smtClean="0"/>
              <a:t>Characteristics of Information</a:t>
            </a:r>
          </a:p>
        </p:txBody>
      </p:sp>
      <p:sp>
        <p:nvSpPr>
          <p:cNvPr id="7171" name="Rectangle 4"/>
          <p:cNvSpPr>
            <a:spLocks noGrp="1" noChangeArrowheads="1"/>
          </p:cNvSpPr>
          <p:nvPr>
            <p:ph sz="half" idx="1"/>
          </p:nvPr>
        </p:nvSpPr>
        <p:spPr>
          <a:xfrm>
            <a:off x="457200" y="951571"/>
            <a:ext cx="4038600" cy="3643052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buFont typeface="Lucida Grande"/>
              <a:buChar char="-"/>
            </a:pPr>
            <a:r>
              <a:rPr lang="en-GB" altLang="en-US" dirty="0" smtClean="0"/>
              <a:t>Timeliness, when the information is available</a:t>
            </a:r>
          </a:p>
          <a:p>
            <a:pPr eaLnBrk="1" hangingPunct="1">
              <a:lnSpc>
                <a:spcPct val="120000"/>
              </a:lnSpc>
              <a:buFont typeface="Lucida Grande"/>
              <a:buChar char="-"/>
            </a:pPr>
            <a:r>
              <a:rPr lang="en-GB" altLang="en-US" dirty="0" smtClean="0"/>
              <a:t>Frequency, when the information is updated</a:t>
            </a:r>
          </a:p>
          <a:p>
            <a:pPr eaLnBrk="1" hangingPunct="1">
              <a:lnSpc>
                <a:spcPct val="120000"/>
              </a:lnSpc>
              <a:buFont typeface="Lucida Grande"/>
              <a:buChar char="-"/>
            </a:pPr>
            <a:r>
              <a:rPr lang="en-GB" altLang="en-US" dirty="0" smtClean="0"/>
              <a:t>Appropriateness to the task and the person performing the task.</a:t>
            </a:r>
          </a:p>
          <a:p>
            <a:pPr eaLnBrk="1" hangingPunct="1">
              <a:lnSpc>
                <a:spcPct val="120000"/>
              </a:lnSpc>
              <a:buFont typeface="Lucida Grande"/>
              <a:buChar char="-"/>
            </a:pPr>
            <a:r>
              <a:rPr lang="en-GB" altLang="en-US" dirty="0" smtClean="0"/>
              <a:t>Accuracy of the information.</a:t>
            </a:r>
          </a:p>
          <a:p>
            <a:pPr>
              <a:lnSpc>
                <a:spcPct val="120000"/>
              </a:lnSpc>
              <a:buFont typeface="Lucida Grande"/>
              <a:buChar char="-"/>
            </a:pPr>
            <a:r>
              <a:rPr lang="en-GB" altLang="en-US" dirty="0"/>
              <a:t>Brevity, level of detail appropriate for the </a:t>
            </a:r>
            <a:r>
              <a:rPr lang="en-GB" altLang="en-US" dirty="0" smtClean="0"/>
              <a:t>task.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dirty="0" smtClean="0"/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4709864" y="951571"/>
            <a:ext cx="4038600" cy="36430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Lucida Grande"/>
              <a:buChar char="-"/>
            </a:pPr>
            <a:r>
              <a:rPr lang="en-GB" altLang="en-US" dirty="0"/>
              <a:t>Rarity, unusual information, anomalies.</a:t>
            </a:r>
          </a:p>
          <a:p>
            <a:pPr>
              <a:lnSpc>
                <a:spcPct val="120000"/>
              </a:lnSpc>
              <a:buFont typeface="Lucida Grande"/>
              <a:buChar char="-"/>
            </a:pPr>
            <a:r>
              <a:rPr lang="en-GB" altLang="en-US" dirty="0" err="1"/>
              <a:t>Understandability</a:t>
            </a:r>
            <a:r>
              <a:rPr lang="en-GB" altLang="en-US" dirty="0"/>
              <a:t> of information to person receiving it.</a:t>
            </a:r>
          </a:p>
          <a:p>
            <a:pPr>
              <a:lnSpc>
                <a:spcPct val="120000"/>
              </a:lnSpc>
              <a:buFont typeface="Lucida Grande"/>
              <a:buChar char="-"/>
            </a:pPr>
            <a:r>
              <a:rPr lang="en-GB" altLang="en-US" dirty="0"/>
              <a:t>Action, sufficient detail to initiate action by appropriate person.</a:t>
            </a:r>
          </a:p>
          <a:p>
            <a:pPr>
              <a:lnSpc>
                <a:spcPct val="120000"/>
              </a:lnSpc>
              <a:buFont typeface="Lucida Grande"/>
              <a:buChar char="-"/>
            </a:pPr>
            <a:r>
              <a:rPr lang="en-GB" altLang="en-US" dirty="0"/>
              <a:t>Presentation, format of the information and degree of ambiguity.</a:t>
            </a:r>
          </a:p>
          <a:p>
            <a:pPr>
              <a:lnSpc>
                <a:spcPct val="120000"/>
              </a:lnSpc>
            </a:pPr>
            <a:endParaRPr lang="en-GB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3427128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78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CT292 Template">
  <a:themeElements>
    <a:clrScheme name="Curtin University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663366"/>
      </a:accent1>
      <a:accent2>
        <a:srgbClr val="B58C0A"/>
      </a:accent2>
      <a:accent3>
        <a:srgbClr val="FFFFFF"/>
      </a:accent3>
      <a:accent4>
        <a:srgbClr val="000000"/>
      </a:accent4>
      <a:accent5>
        <a:srgbClr val="B8ADB8"/>
      </a:accent5>
      <a:accent6>
        <a:srgbClr val="A47E08"/>
      </a:accent6>
      <a:hlink>
        <a:srgbClr val="005B85"/>
      </a:hlink>
      <a:folHlink>
        <a:srgbClr val="66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resentation1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urdoch_PowerPoint_Template_Approved">
  <a:themeElements>
    <a:clrScheme name="Murdoch BRD251">
      <a:dk1>
        <a:sysClr val="windowText" lastClr="000000"/>
      </a:dk1>
      <a:lt1>
        <a:srgbClr val="FFFFFF"/>
      </a:lt1>
      <a:dk2>
        <a:srgbClr val="A2A2A2"/>
      </a:dk2>
      <a:lt2>
        <a:srgbClr val="3F3F3F"/>
      </a:lt2>
      <a:accent1>
        <a:srgbClr val="E31836"/>
      </a:accent1>
      <a:accent2>
        <a:srgbClr val="C50E31"/>
      </a:accent2>
      <a:accent3>
        <a:srgbClr val="F0E5C7"/>
      </a:accent3>
      <a:accent4>
        <a:srgbClr val="E6D8AB"/>
      </a:accent4>
      <a:accent5>
        <a:srgbClr val="FCB915"/>
      </a:accent5>
      <a:accent6>
        <a:srgbClr val="8DC741"/>
      </a:accent6>
      <a:hlink>
        <a:srgbClr val="0000FF"/>
      </a:hlink>
      <a:folHlink>
        <a:srgbClr val="800080"/>
      </a:folHlink>
    </a:clrScheme>
    <a:fontScheme name="Summ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umm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2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hade val="80000"/>
                <a:hueMod val="110000"/>
                <a:satMod val="130000"/>
                <a:lumMod val="100000"/>
              </a:schemeClr>
            </a:gs>
            <a:gs pos="100000">
              <a:schemeClr val="phClr">
                <a:shade val="60000"/>
                <a:hueMod val="40000"/>
                <a:satMod val="120000"/>
                <a:lumMod val="103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ICT292 Template.potx</Template>
  <TotalTime>6930</TotalTime>
  <Words>879</Words>
  <Application>Microsoft Macintosh PowerPoint</Application>
  <PresentationFormat>On-screen Show (16:9)</PresentationFormat>
  <Paragraphs>141</Paragraphs>
  <Slides>24</Slides>
  <Notes>19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ICT292 Template</vt:lpstr>
      <vt:lpstr>Presentation13</vt:lpstr>
      <vt:lpstr>Murdoch_PowerPoint_Template_Approved</vt:lpstr>
      <vt:lpstr>Visio</vt:lpstr>
      <vt:lpstr>ICT292 IS Management</vt:lpstr>
      <vt:lpstr>Topic Learning Outcomes</vt:lpstr>
      <vt:lpstr>Unit Learning Outcomes</vt:lpstr>
      <vt:lpstr>Resources for the Topic</vt:lpstr>
      <vt:lpstr>Topic Outline</vt:lpstr>
      <vt:lpstr>Information in Organisations</vt:lpstr>
      <vt:lpstr>Measuring the Value of Information</vt:lpstr>
      <vt:lpstr>Characteristics of Information</vt:lpstr>
      <vt:lpstr>Information Systems</vt:lpstr>
      <vt:lpstr>Systems</vt:lpstr>
      <vt:lpstr>Organisation as a System</vt:lpstr>
      <vt:lpstr>Information System</vt:lpstr>
      <vt:lpstr>Data Flow Diagrams</vt:lpstr>
      <vt:lpstr>Information Lifecycle</vt:lpstr>
      <vt:lpstr>Information Life Cycle</vt:lpstr>
      <vt:lpstr>Collecting and Organizing Information</vt:lpstr>
      <vt:lpstr>Entities and Attributes</vt:lpstr>
      <vt:lpstr>Retrieving and Using Information</vt:lpstr>
      <vt:lpstr>Audit Trails</vt:lpstr>
      <vt:lpstr>Information Architecture</vt:lpstr>
      <vt:lpstr>Information Management</vt:lpstr>
      <vt:lpstr>Summary</vt:lpstr>
      <vt:lpstr>Topic Learning Outcomes</vt:lpstr>
      <vt:lpstr>In the next topic…</vt:lpstr>
    </vt:vector>
  </TitlesOfParts>
  <Company>Murdoch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IT Services</dc:creator>
  <cp:lastModifiedBy>Danny</cp:lastModifiedBy>
  <cp:revision>31</cp:revision>
  <cp:lastPrinted>2016-08-04T23:53:10Z</cp:lastPrinted>
  <dcterms:created xsi:type="dcterms:W3CDTF">2012-05-24T03:11:48Z</dcterms:created>
  <dcterms:modified xsi:type="dcterms:W3CDTF">2016-08-19T04:48:01Z</dcterms:modified>
</cp:coreProperties>
</file>