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6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7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4" r:id="rId2"/>
    <p:sldMasterId id="2147483668" r:id="rId3"/>
    <p:sldMasterId id="2147483675" r:id="rId4"/>
    <p:sldMasterId id="2147483680" r:id="rId5"/>
    <p:sldMasterId id="2147483687" r:id="rId6"/>
    <p:sldMasterId id="2147483700" r:id="rId7"/>
    <p:sldMasterId id="2147483708" r:id="rId8"/>
  </p:sldMasterIdLst>
  <p:notesMasterIdLst>
    <p:notesMasterId r:id="rId37"/>
  </p:notesMasterIdLst>
  <p:handoutMasterIdLst>
    <p:handoutMasterId r:id="rId38"/>
  </p:handoutMasterIdLst>
  <p:sldIdLst>
    <p:sldId id="288" r:id="rId9"/>
    <p:sldId id="258" r:id="rId10"/>
    <p:sldId id="275" r:id="rId11"/>
    <p:sldId id="257" r:id="rId12"/>
    <p:sldId id="259" r:id="rId13"/>
    <p:sldId id="260" r:id="rId14"/>
    <p:sldId id="261" r:id="rId15"/>
    <p:sldId id="262" r:id="rId16"/>
    <p:sldId id="263" r:id="rId17"/>
    <p:sldId id="269" r:id="rId18"/>
    <p:sldId id="279" r:id="rId19"/>
    <p:sldId id="267" r:id="rId20"/>
    <p:sldId id="270" r:id="rId21"/>
    <p:sldId id="276" r:id="rId22"/>
    <p:sldId id="282" r:id="rId23"/>
    <p:sldId id="268" r:id="rId24"/>
    <p:sldId id="283" r:id="rId25"/>
    <p:sldId id="277" r:id="rId26"/>
    <p:sldId id="284" r:id="rId27"/>
    <p:sldId id="285" r:id="rId28"/>
    <p:sldId id="278" r:id="rId29"/>
    <p:sldId id="272" r:id="rId30"/>
    <p:sldId id="286" r:id="rId31"/>
    <p:sldId id="271" r:id="rId32"/>
    <p:sldId id="273" r:id="rId33"/>
    <p:sldId id="289" r:id="rId34"/>
    <p:sldId id="290" r:id="rId35"/>
    <p:sldId id="291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473" autoAdjust="0"/>
    <p:restoredTop sz="56968" autoAdjust="0"/>
  </p:normalViewPr>
  <p:slideViewPr>
    <p:cSldViewPr snapToGrid="0" snapToObjects="1">
      <p:cViewPr varScale="1">
        <p:scale>
          <a:sx n="58" d="100"/>
          <a:sy n="58" d="100"/>
        </p:scale>
        <p:origin x="-2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9" Type="http://schemas.openxmlformats.org/officeDocument/2006/relationships/slide" Target="slides/slide1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D8EA0-D564-AD4E-941A-5C02EA7A0F1C}" type="datetimeFigureOut">
              <a:rPr lang="en-US" smtClean="0"/>
              <a:t>24/08/16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A9B72-D2D1-6F45-8CB8-1879A067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980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60A22-3406-A44A-A0C2-650868280BEC}" type="datetimeFigureOut">
              <a:rPr lang="en-US" smtClean="0"/>
              <a:t>24/08/16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6A2EB-C033-BB41-B012-73A1934EB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8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E596D-A2F5-3C4F-A8CA-B512D254941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1281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77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00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19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75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5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s-I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13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72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296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803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37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92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22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54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950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997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510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630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751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210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76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6B2A3-0A0C-499E-9F17-AEF11F049381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8990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26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71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14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90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18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67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wmf"/><Relationship Id="rId3" Type="http://schemas.openxmlformats.org/officeDocument/2006/relationships/image" Target="../media/image2.w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wmf"/><Relationship Id="rId3" Type="http://schemas.openxmlformats.org/officeDocument/2006/relationships/image" Target="../media/image2.w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eg"/><Relationship Id="rId3" Type="http://schemas.openxmlformats.org/officeDocument/2006/relationships/image" Target="../media/image2.w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4.xml"/><Relationship Id="rId3" Type="http://schemas.openxmlformats.org/officeDocument/2006/relationships/image" Target="../media/image4.w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4.xml"/><Relationship Id="rId3" Type="http://schemas.openxmlformats.org/officeDocument/2006/relationships/image" Target="../media/image1.w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w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w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w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w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wmf"/><Relationship Id="rId3" Type="http://schemas.openxmlformats.org/officeDocument/2006/relationships/image" Target="../media/image2.wm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wmf"/><Relationship Id="rId3" Type="http://schemas.openxmlformats.org/officeDocument/2006/relationships/image" Target="../media/image2.w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wmf"/><Relationship Id="rId3" Type="http://schemas.openxmlformats.org/officeDocument/2006/relationships/image" Target="../media/image2.w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wmf"/><Relationship Id="rId3" Type="http://schemas.openxmlformats.org/officeDocument/2006/relationships/image" Target="../media/image2.wmf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wmf"/><Relationship Id="rId3" Type="http://schemas.openxmlformats.org/officeDocument/2006/relationships/image" Target="../media/image2.wmf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.jpeg"/><Relationship Id="rId3" Type="http://schemas.openxmlformats.org/officeDocument/2006/relationships/image" Target="../media/image2.w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wmf"/><Relationship Id="rId3" Type="http://schemas.openxmlformats.org/officeDocument/2006/relationships/image" Target="../media/image2.w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wmf"/><Relationship Id="rId3" Type="http://schemas.openxmlformats.org/officeDocument/2006/relationships/image" Target="../media/image2.wmf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wmf"/><Relationship Id="rId3" Type="http://schemas.openxmlformats.org/officeDocument/2006/relationships/image" Target="../media/image2.wm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wmf"/><Relationship Id="rId3" Type="http://schemas.openxmlformats.org/officeDocument/2006/relationships/image" Target="../media/image2.wmf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.wmf"/><Relationship Id="rId3" Type="http://schemas.openxmlformats.org/officeDocument/2006/relationships/image" Target="../media/image2.wmf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.jpeg"/><Relationship Id="rId3" Type="http://schemas.openxmlformats.org/officeDocument/2006/relationships/image" Target="../media/image2.w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w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68425"/>
            <a:ext cx="7772400" cy="1470025"/>
          </a:xfrm>
        </p:spPr>
        <p:txBody>
          <a:bodyPr>
            <a:normAutofit/>
          </a:bodyPr>
          <a:lstStyle>
            <a:lvl1pPr>
              <a:defRPr sz="4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600" y="3124200"/>
            <a:ext cx="7772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A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8264" y="2060847"/>
            <a:ext cx="4118985" cy="41311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2" hasCustomPrompt="1"/>
          </p:nvPr>
        </p:nvSpPr>
        <p:spPr>
          <a:xfrm>
            <a:off x="4667250" y="2060847"/>
            <a:ext cx="4067175" cy="4131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 smtClean="0"/>
              <a:t>Click buttons below to add media</a:t>
            </a:r>
            <a:endParaRPr lang="en-AU" dirty="0"/>
          </a:p>
        </p:txBody>
      </p:sp>
      <p:pic>
        <p:nvPicPr>
          <p:cNvPr id="19" name="Picture 18" descr="Murdoch_land_White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2"/>
            <a:ext cx="1774031" cy="411956"/>
          </a:xfrm>
          <a:prstGeom prst="rect">
            <a:avLst/>
          </a:prstGeom>
        </p:spPr>
      </p:pic>
      <p:pic>
        <p:nvPicPr>
          <p:cNvPr id="20" name="Picture 19" descr="RedThinLine.wmf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2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solidFill>
                  <a:srgbClr val="000000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Content With Media</a:t>
            </a:r>
          </a:p>
        </p:txBody>
      </p:sp>
    </p:spTree>
    <p:extLst>
      <p:ext uri="{BB962C8B-B14F-4D97-AF65-F5344CB8AC3E}">
        <p14:creationId xmlns:p14="http://schemas.microsoft.com/office/powerpoint/2010/main" val="4051824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urdoch_land_White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0"/>
            <a:ext cx="1774031" cy="411956"/>
          </a:xfrm>
          <a:prstGeom prst="rect">
            <a:avLst/>
          </a:prstGeom>
        </p:spPr>
      </p:pic>
      <p:pic>
        <p:nvPicPr>
          <p:cNvPr id="7" name="Picture 6" descr="RedThinLine.wmf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Blank Slide</a:t>
            </a:r>
          </a:p>
        </p:txBody>
      </p:sp>
    </p:spTree>
    <p:extLst>
      <p:ext uri="{BB962C8B-B14F-4D97-AF65-F5344CB8AC3E}">
        <p14:creationId xmlns:p14="http://schemas.microsoft.com/office/powerpoint/2010/main" val="320844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er 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2925" y="2060848"/>
            <a:ext cx="8191500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Tx/>
              <a:buFont typeface="+mj-lt"/>
              <a:buNone/>
              <a:tabLst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421" y="6192000"/>
            <a:ext cx="1276004" cy="295102"/>
          </a:xfrm>
          <a:prstGeom prst="rect">
            <a:avLst/>
          </a:prstGeom>
        </p:spPr>
      </p:pic>
      <p:pic>
        <p:nvPicPr>
          <p:cNvPr id="11" name="Picture 10" descr="RedThinLine.wmf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15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Printer Friendly Slide</a:t>
            </a:r>
          </a:p>
        </p:txBody>
      </p:sp>
    </p:spTree>
    <p:extLst>
      <p:ext uri="{BB962C8B-B14F-4D97-AF65-F5344CB8AC3E}">
        <p14:creationId xmlns:p14="http://schemas.microsoft.com/office/powerpoint/2010/main" val="4084310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urdoch_port_revers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548682"/>
            <a:ext cx="1190625" cy="9699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idx="4294967295"/>
          </p:nvPr>
        </p:nvSpPr>
        <p:spPr>
          <a:xfrm>
            <a:off x="551164" y="2391025"/>
            <a:ext cx="7117180" cy="2118097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</a:defRPr>
            </a:lvl1pPr>
          </a:lstStyle>
          <a:p>
            <a:r>
              <a:rPr lang="en-AU" dirty="0" smtClean="0">
                <a:solidFill>
                  <a:schemeClr val="bg1"/>
                </a:solidFill>
              </a:rPr>
              <a:t>Click to edit Master title style</a:t>
            </a:r>
            <a:endParaRPr lang="en-GB" sz="18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09600"/>
            <a:ext cx="6705600" cy="808038"/>
          </a:xfrm>
        </p:spPr>
        <p:txBody>
          <a:bodyPr>
            <a:noAutofit/>
          </a:bodyPr>
          <a:lstStyle>
            <a:lvl1pPr algn="l">
              <a:defRPr sz="3200">
                <a:latin typeface="Verdana"/>
                <a:cs typeface="Verdana"/>
              </a:defRPr>
            </a:lvl1pPr>
          </a:lstStyle>
          <a:p>
            <a:r>
              <a:rPr lang="en-AU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9552" y="1628800"/>
            <a:ext cx="8229600" cy="4525963"/>
          </a:xfrm>
        </p:spPr>
        <p:txBody>
          <a:bodyPr>
            <a:noAutofit/>
          </a:bodyPr>
          <a:lstStyle>
            <a:lvl1pPr marL="342900" indent="-342900">
              <a:spcBef>
                <a:spcPts val="1200"/>
              </a:spcBef>
              <a:buFontTx/>
              <a:buChar char="-"/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AU" dirty="0" smtClean="0"/>
              <a:t>Click to add text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</a:p>
        </p:txBody>
      </p:sp>
      <p:pic>
        <p:nvPicPr>
          <p:cNvPr id="8" name="Picture 7" descr="Murdoch_land_White.w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0"/>
            <a:ext cx="1774031" cy="41195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68425"/>
            <a:ext cx="7772400" cy="1470025"/>
          </a:xfrm>
        </p:spPr>
        <p:txBody>
          <a:bodyPr>
            <a:normAutofit/>
          </a:bodyPr>
          <a:lstStyle>
            <a:lvl1pPr>
              <a:defRPr sz="4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600" y="3124200"/>
            <a:ext cx="7772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AU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9C605DE-9A3C-4A70-9026-00C5BC6E7E8B}" type="datetime1">
              <a:rPr lang="en-GB" smtClean="0"/>
              <a:t>24/08/16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91B38D-5B10-4A80-8F0C-C6ABC60C0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644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2924" y="2060848"/>
            <a:ext cx="8191501" cy="413115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tabLst/>
              <a:defRPr sz="1800">
                <a:solidFill>
                  <a:srgbClr val="000000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One Column of Content</a:t>
            </a:r>
          </a:p>
        </p:txBody>
      </p:sp>
      <p:pic>
        <p:nvPicPr>
          <p:cNvPr id="14" name="Picture 13" descr="Murdoch_land_White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0"/>
            <a:ext cx="1774031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1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54226" y="2060848"/>
            <a:ext cx="4113023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67250" y="2060848"/>
            <a:ext cx="4067175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pic>
        <p:nvPicPr>
          <p:cNvPr id="7" name="Picture 6" descr="Murdoch_land_White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0"/>
            <a:ext cx="1774031" cy="411956"/>
          </a:xfrm>
          <a:prstGeom prst="rect">
            <a:avLst/>
          </a:prstGeom>
        </p:spPr>
      </p:pic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Two Columns of Content</a:t>
            </a:r>
          </a:p>
        </p:txBody>
      </p:sp>
    </p:spTree>
    <p:extLst>
      <p:ext uri="{BB962C8B-B14F-4D97-AF65-F5344CB8AC3E}">
        <p14:creationId xmlns:p14="http://schemas.microsoft.com/office/powerpoint/2010/main" val="2109123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56399" y="2060848"/>
            <a:ext cx="2712315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68713" y="2060848"/>
            <a:ext cx="2779662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48377" y="2060848"/>
            <a:ext cx="2686048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342900" lvl="0" indent="-342900">
              <a:buClr>
                <a:schemeClr val="bg1"/>
              </a:buClr>
              <a:buFont typeface="+mj-lt"/>
              <a:buAutoNum type="arabicPeriod"/>
            </a:pPr>
            <a:r>
              <a:rPr lang="en-AU" smtClean="0"/>
              <a:t>Click to edit Master text styles</a:t>
            </a:r>
          </a:p>
        </p:txBody>
      </p:sp>
      <p:pic>
        <p:nvPicPr>
          <p:cNvPr id="10" name="Picture 9" descr="Murdoch_land_White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0"/>
            <a:ext cx="1774031" cy="411956"/>
          </a:xfrm>
          <a:prstGeom prst="rect">
            <a:avLst/>
          </a:prstGeom>
        </p:spPr>
      </p:pic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dirty="0" smtClean="0"/>
              <a:t>Three Columns of Content</a:t>
            </a:r>
          </a:p>
        </p:txBody>
      </p:sp>
    </p:spTree>
    <p:extLst>
      <p:ext uri="{BB962C8B-B14F-4D97-AF65-F5344CB8AC3E}">
        <p14:creationId xmlns:p14="http://schemas.microsoft.com/office/powerpoint/2010/main" val="1841131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09600"/>
            <a:ext cx="6705600" cy="808038"/>
          </a:xfrm>
        </p:spPr>
        <p:txBody>
          <a:bodyPr>
            <a:noAutofit/>
          </a:bodyPr>
          <a:lstStyle>
            <a:lvl1pPr algn="l">
              <a:defRPr sz="3200">
                <a:latin typeface="Verdana"/>
                <a:cs typeface="Verdana"/>
              </a:defRPr>
            </a:lvl1pPr>
          </a:lstStyle>
          <a:p>
            <a:r>
              <a:rPr lang="en-AU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indent="-342900">
              <a:spcBef>
                <a:spcPts val="1200"/>
              </a:spcBef>
              <a:buFontTx/>
              <a:buChar char="-"/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AU" dirty="0" smtClean="0"/>
              <a:t>Click to add text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ICT292 IS Management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D53A-6F57-8149-9368-C5501F407A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8264" y="2060847"/>
            <a:ext cx="4118985" cy="41311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2" hasCustomPrompt="1"/>
          </p:nvPr>
        </p:nvSpPr>
        <p:spPr>
          <a:xfrm>
            <a:off x="4667250" y="2060847"/>
            <a:ext cx="4067175" cy="4131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 smtClean="0"/>
              <a:t>Click buttons below to add media</a:t>
            </a:r>
            <a:endParaRPr lang="en-AU" dirty="0"/>
          </a:p>
        </p:txBody>
      </p:sp>
      <p:pic>
        <p:nvPicPr>
          <p:cNvPr id="19" name="Picture 18" descr="Murdoch_land_White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2"/>
            <a:ext cx="1774031" cy="411956"/>
          </a:xfrm>
          <a:prstGeom prst="rect">
            <a:avLst/>
          </a:prstGeom>
        </p:spPr>
      </p:pic>
      <p:sp>
        <p:nvSpPr>
          <p:cNvPr id="2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dirty="0" smtClean="0"/>
              <a:t>Content With Media</a:t>
            </a:r>
          </a:p>
        </p:txBody>
      </p:sp>
    </p:spTree>
    <p:extLst>
      <p:ext uri="{BB962C8B-B14F-4D97-AF65-F5344CB8AC3E}">
        <p14:creationId xmlns:p14="http://schemas.microsoft.com/office/powerpoint/2010/main" val="4051824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urdoch_land_White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0"/>
            <a:ext cx="1774031" cy="411956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US" dirty="0" smtClean="0"/>
              <a:t>Blank Slide</a:t>
            </a:r>
          </a:p>
        </p:txBody>
      </p:sp>
    </p:spTree>
    <p:extLst>
      <p:ext uri="{BB962C8B-B14F-4D97-AF65-F5344CB8AC3E}">
        <p14:creationId xmlns:p14="http://schemas.microsoft.com/office/powerpoint/2010/main" val="320844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er 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2925" y="2060848"/>
            <a:ext cx="8191500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Tx/>
              <a:buFont typeface="+mj-lt"/>
              <a:buNone/>
              <a:tabLst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Printer Friendly Slide</a:t>
            </a:r>
          </a:p>
        </p:txBody>
      </p:sp>
    </p:spTree>
    <p:extLst>
      <p:ext uri="{BB962C8B-B14F-4D97-AF65-F5344CB8AC3E}">
        <p14:creationId xmlns:p14="http://schemas.microsoft.com/office/powerpoint/2010/main" val="4084310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39861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434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1591075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744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4621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92204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54838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05DE-9A3C-4A70-9026-00C5BC6E7E8B}" type="datetime1">
              <a:rPr lang="en-GB" smtClean="0"/>
              <a:t>24/08/16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38D-5B10-4A80-8F0C-C6ABC60C0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6446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2159179"/>
      </p:ext>
    </p:extLst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8167875"/>
      </p:ext>
    </p:extLst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16842"/>
      </p:ext>
    </p:extLst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87264"/>
      </p:ext>
    </p:extLst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2924" y="2060848"/>
            <a:ext cx="8191501" cy="413115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tabLst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US" dirty="0" smtClean="0"/>
              <a:t>One Column of Content</a:t>
            </a:r>
          </a:p>
        </p:txBody>
      </p:sp>
      <p:pic>
        <p:nvPicPr>
          <p:cNvPr id="14" name="Picture 13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0"/>
            <a:ext cx="1774031" cy="411956"/>
          </a:xfrm>
          <a:prstGeom prst="rect">
            <a:avLst/>
          </a:prstGeom>
        </p:spPr>
      </p:pic>
      <p:pic>
        <p:nvPicPr>
          <p:cNvPr id="17" name="Picture 16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59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54226" y="2060848"/>
            <a:ext cx="4113023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67250" y="2060848"/>
            <a:ext cx="4067175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pic>
        <p:nvPicPr>
          <p:cNvPr id="7" name="Picture 6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0"/>
            <a:ext cx="1774031" cy="411956"/>
          </a:xfrm>
          <a:prstGeom prst="rect">
            <a:avLst/>
          </a:prstGeom>
        </p:spPr>
      </p:pic>
      <p:pic>
        <p:nvPicPr>
          <p:cNvPr id="8" name="Picture 7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US" dirty="0" smtClean="0"/>
              <a:t>Two Columns of Content</a:t>
            </a:r>
          </a:p>
        </p:txBody>
      </p:sp>
    </p:spTree>
    <p:extLst>
      <p:ext uri="{BB962C8B-B14F-4D97-AF65-F5344CB8AC3E}">
        <p14:creationId xmlns:p14="http://schemas.microsoft.com/office/powerpoint/2010/main" val="281659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56399" y="2060848"/>
            <a:ext cx="2712315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68713" y="2060848"/>
            <a:ext cx="2779662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48377" y="2060848"/>
            <a:ext cx="2686048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342900" lvl="0" indent="-342900">
              <a:buClr>
                <a:schemeClr val="bg1"/>
              </a:buClr>
              <a:buFont typeface="+mj-lt"/>
              <a:buAutoNum type="arabicPeriod"/>
            </a:pPr>
            <a:r>
              <a:rPr lang="en-AU" smtClean="0"/>
              <a:t>Click to edit Master text styles</a:t>
            </a:r>
          </a:p>
        </p:txBody>
      </p:sp>
      <p:pic>
        <p:nvPicPr>
          <p:cNvPr id="10" name="Picture 9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0"/>
            <a:ext cx="1774031" cy="411956"/>
          </a:xfrm>
          <a:prstGeom prst="rect">
            <a:avLst/>
          </a:prstGeom>
        </p:spPr>
      </p:pic>
      <p:pic>
        <p:nvPicPr>
          <p:cNvPr id="11" name="Picture 10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dirty="0" smtClean="0"/>
              <a:t>Three Columns of Content</a:t>
            </a:r>
          </a:p>
        </p:txBody>
      </p:sp>
    </p:spTree>
    <p:extLst>
      <p:ext uri="{BB962C8B-B14F-4D97-AF65-F5344CB8AC3E}">
        <p14:creationId xmlns:p14="http://schemas.microsoft.com/office/powerpoint/2010/main" val="211578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8264" y="2060847"/>
            <a:ext cx="4118985" cy="41311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2" hasCustomPrompt="1"/>
          </p:nvPr>
        </p:nvSpPr>
        <p:spPr>
          <a:xfrm>
            <a:off x="4667250" y="2060847"/>
            <a:ext cx="4067175" cy="4131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 smtClean="0"/>
              <a:t>Click buttons below to add media</a:t>
            </a:r>
            <a:endParaRPr lang="en-AU" dirty="0"/>
          </a:p>
        </p:txBody>
      </p:sp>
      <p:pic>
        <p:nvPicPr>
          <p:cNvPr id="19" name="Picture 18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2"/>
            <a:ext cx="1774031" cy="411956"/>
          </a:xfrm>
          <a:prstGeom prst="rect">
            <a:avLst/>
          </a:prstGeom>
        </p:spPr>
      </p:pic>
      <p:pic>
        <p:nvPicPr>
          <p:cNvPr id="20" name="Picture 19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2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dirty="0" smtClean="0"/>
              <a:t>Content With Media</a:t>
            </a:r>
          </a:p>
        </p:txBody>
      </p:sp>
    </p:spTree>
    <p:extLst>
      <p:ext uri="{BB962C8B-B14F-4D97-AF65-F5344CB8AC3E}">
        <p14:creationId xmlns:p14="http://schemas.microsoft.com/office/powerpoint/2010/main" val="428913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0"/>
            <a:ext cx="1774031" cy="411956"/>
          </a:xfrm>
          <a:prstGeom prst="rect">
            <a:avLst/>
          </a:prstGeom>
        </p:spPr>
      </p:pic>
      <p:pic>
        <p:nvPicPr>
          <p:cNvPr id="7" name="Picture 6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US" dirty="0" smtClean="0"/>
              <a:t>Blank Slide</a:t>
            </a:r>
          </a:p>
        </p:txBody>
      </p:sp>
    </p:spTree>
    <p:extLst>
      <p:ext uri="{BB962C8B-B14F-4D97-AF65-F5344CB8AC3E}">
        <p14:creationId xmlns:p14="http://schemas.microsoft.com/office/powerpoint/2010/main" val="3757207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nter 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2925" y="2060848"/>
            <a:ext cx="8191500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Tx/>
              <a:buFont typeface="+mj-lt"/>
              <a:buNone/>
              <a:tabLst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421" y="6192000"/>
            <a:ext cx="1276004" cy="295102"/>
          </a:xfrm>
          <a:prstGeom prst="rect">
            <a:avLst/>
          </a:prstGeom>
        </p:spPr>
      </p:pic>
      <p:pic>
        <p:nvPicPr>
          <p:cNvPr id="11" name="Picture 10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15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Printer Friendly Slide</a:t>
            </a:r>
          </a:p>
        </p:txBody>
      </p:sp>
    </p:spTree>
    <p:extLst>
      <p:ext uri="{BB962C8B-B14F-4D97-AF65-F5344CB8AC3E}">
        <p14:creationId xmlns:p14="http://schemas.microsoft.com/office/powerpoint/2010/main" val="2586277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68425"/>
            <a:ext cx="7772400" cy="1470025"/>
          </a:xfrm>
        </p:spPr>
        <p:txBody>
          <a:bodyPr>
            <a:normAutofit/>
          </a:bodyPr>
          <a:lstStyle>
            <a:lvl1pPr>
              <a:defRPr sz="4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600" y="3124200"/>
            <a:ext cx="7772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AU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2924" y="2060848"/>
            <a:ext cx="8191501" cy="413115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tabLst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endParaRPr lang="en-AU" dirty="0" smtClean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US" dirty="0" smtClean="0"/>
              <a:t>One Column of Content</a:t>
            </a:r>
          </a:p>
        </p:txBody>
      </p:sp>
      <p:pic>
        <p:nvPicPr>
          <p:cNvPr id="14" name="Picture 13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0"/>
            <a:ext cx="1774031" cy="411956"/>
          </a:xfrm>
          <a:prstGeom prst="rect">
            <a:avLst/>
          </a:prstGeom>
        </p:spPr>
      </p:pic>
      <p:pic>
        <p:nvPicPr>
          <p:cNvPr id="17" name="Picture 16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54226" y="2060848"/>
            <a:ext cx="4113023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endParaRPr lang="en-GB" dirty="0" smtClean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67250" y="2060848"/>
            <a:ext cx="4067175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endParaRPr lang="en-AU" dirty="0"/>
          </a:p>
        </p:txBody>
      </p:sp>
      <p:pic>
        <p:nvPicPr>
          <p:cNvPr id="7" name="Picture 6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0"/>
            <a:ext cx="1774031" cy="411956"/>
          </a:xfrm>
          <a:prstGeom prst="rect">
            <a:avLst/>
          </a:prstGeom>
        </p:spPr>
      </p:pic>
      <p:pic>
        <p:nvPicPr>
          <p:cNvPr id="8" name="Picture 7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US" dirty="0" smtClean="0"/>
              <a:t>Two Columns of Content</a:t>
            </a:r>
          </a:p>
        </p:txBody>
      </p:sp>
    </p:spTree>
    <p:extLst>
      <p:ext uri="{BB962C8B-B14F-4D97-AF65-F5344CB8AC3E}">
        <p14:creationId xmlns:p14="http://schemas.microsoft.com/office/powerpoint/2010/main" val="292689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56399" y="2060848"/>
            <a:ext cx="2712315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endParaRPr lang="en-AU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68713" y="2060848"/>
            <a:ext cx="2779662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endParaRPr lang="en-AU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48377" y="2060848"/>
            <a:ext cx="2686048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en-AU" dirty="0"/>
          </a:p>
        </p:txBody>
      </p:sp>
      <p:pic>
        <p:nvPicPr>
          <p:cNvPr id="10" name="Picture 9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0"/>
            <a:ext cx="1774031" cy="411956"/>
          </a:xfrm>
          <a:prstGeom prst="rect">
            <a:avLst/>
          </a:prstGeom>
        </p:spPr>
      </p:pic>
      <p:pic>
        <p:nvPicPr>
          <p:cNvPr id="11" name="Picture 10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dirty="0" smtClean="0"/>
              <a:t>Three Columns of Content</a:t>
            </a:r>
          </a:p>
        </p:txBody>
      </p:sp>
    </p:spTree>
    <p:extLst>
      <p:ext uri="{BB962C8B-B14F-4D97-AF65-F5344CB8AC3E}">
        <p14:creationId xmlns:p14="http://schemas.microsoft.com/office/powerpoint/2010/main" val="824701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8264" y="2060847"/>
            <a:ext cx="4118985" cy="41311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endParaRPr lang="en-AU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2" hasCustomPrompt="1"/>
          </p:nvPr>
        </p:nvSpPr>
        <p:spPr>
          <a:xfrm>
            <a:off x="4667250" y="2060847"/>
            <a:ext cx="4067175" cy="4131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 smtClean="0"/>
              <a:t>Click buttons below to add media</a:t>
            </a:r>
            <a:endParaRPr lang="en-AU" dirty="0"/>
          </a:p>
        </p:txBody>
      </p:sp>
      <p:pic>
        <p:nvPicPr>
          <p:cNvPr id="19" name="Picture 18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2"/>
            <a:ext cx="1774031" cy="411956"/>
          </a:xfrm>
          <a:prstGeom prst="rect">
            <a:avLst/>
          </a:prstGeom>
        </p:spPr>
      </p:pic>
      <p:pic>
        <p:nvPicPr>
          <p:cNvPr id="20" name="Picture 19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2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dirty="0" smtClean="0"/>
              <a:t>Content With Media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0"/>
            <a:ext cx="1774031" cy="411956"/>
          </a:xfrm>
          <a:prstGeom prst="rect">
            <a:avLst/>
          </a:prstGeom>
        </p:spPr>
      </p:pic>
      <p:pic>
        <p:nvPicPr>
          <p:cNvPr id="7" name="Picture 6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US" dirty="0" smtClean="0"/>
              <a:t>Blank Slide</a:t>
            </a:r>
          </a:p>
        </p:txBody>
      </p:sp>
    </p:spTree>
    <p:extLst>
      <p:ext uri="{BB962C8B-B14F-4D97-AF65-F5344CB8AC3E}">
        <p14:creationId xmlns:p14="http://schemas.microsoft.com/office/powerpoint/2010/main" val="1985465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inter Friend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2925" y="2060848"/>
            <a:ext cx="8191500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Tx/>
              <a:buFont typeface="+mj-lt"/>
              <a:buNone/>
              <a:tabLst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endParaRPr lang="en-AU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421" y="6192000"/>
            <a:ext cx="1276004" cy="295102"/>
          </a:xfrm>
          <a:prstGeom prst="rect">
            <a:avLst/>
          </a:prstGeom>
        </p:spPr>
      </p:pic>
      <p:pic>
        <p:nvPicPr>
          <p:cNvPr id="11" name="Picture 10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15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Printer Friendly Slide</a:t>
            </a:r>
          </a:p>
        </p:txBody>
      </p:sp>
    </p:spTree>
    <p:extLst>
      <p:ext uri="{BB962C8B-B14F-4D97-AF65-F5344CB8AC3E}">
        <p14:creationId xmlns:p14="http://schemas.microsoft.com/office/powerpoint/2010/main" val="2161520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09600"/>
            <a:ext cx="6705600" cy="808038"/>
          </a:xfrm>
        </p:spPr>
        <p:txBody>
          <a:bodyPr>
            <a:noAutofit/>
          </a:bodyPr>
          <a:lstStyle>
            <a:lvl1pPr algn="l">
              <a:defRPr sz="3200">
                <a:latin typeface="Verdana"/>
                <a:cs typeface="Verdana"/>
              </a:defRPr>
            </a:lvl1pPr>
          </a:lstStyle>
          <a:p>
            <a:r>
              <a:rPr lang="en-AU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Autofit/>
          </a:bodyPr>
          <a:lstStyle>
            <a:lvl1pPr marL="342900" indent="-342900">
              <a:spcBef>
                <a:spcPts val="1200"/>
              </a:spcBef>
              <a:buFontTx/>
              <a:buChar char="-"/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AU" dirty="0" smtClean="0"/>
              <a:t>Click to add text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9C605DE-9A3C-4A70-9026-00C5BC6E7E8B}" type="datetime1">
              <a:rPr lang="en-GB" smtClean="0"/>
              <a:t>24/08/16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91B38D-5B10-4A80-8F0C-C6ABC60C0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64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2924" y="2060848"/>
            <a:ext cx="8191501" cy="413115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tabLst/>
              <a:defRPr sz="1800">
                <a:solidFill>
                  <a:srgbClr val="000000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One Column of Content</a:t>
            </a:r>
          </a:p>
        </p:txBody>
      </p:sp>
      <p:pic>
        <p:nvPicPr>
          <p:cNvPr id="14" name="Picture 13" descr="Murdoch_land_White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0"/>
            <a:ext cx="1774031" cy="41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1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54226" y="2060848"/>
            <a:ext cx="4113023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67250" y="2060848"/>
            <a:ext cx="4067175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>
                <a:solidFill>
                  <a:srgbClr val="000000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dirty="0" smtClean="0"/>
              <a:t>Click to edit Master text styles</a:t>
            </a:r>
          </a:p>
        </p:txBody>
      </p:sp>
      <p:pic>
        <p:nvPicPr>
          <p:cNvPr id="7" name="Picture 6" descr="Murdoch_land_White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0"/>
            <a:ext cx="1774031" cy="411956"/>
          </a:xfrm>
          <a:prstGeom prst="rect">
            <a:avLst/>
          </a:prstGeom>
        </p:spPr>
      </p:pic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0000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Two Columns of Content</a:t>
            </a:r>
          </a:p>
        </p:txBody>
      </p:sp>
    </p:spTree>
    <p:extLst>
      <p:ext uri="{BB962C8B-B14F-4D97-AF65-F5344CB8AC3E}">
        <p14:creationId xmlns:p14="http://schemas.microsoft.com/office/powerpoint/2010/main" val="2109123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56399" y="2060848"/>
            <a:ext cx="2712315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68713" y="2060848"/>
            <a:ext cx="2779662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48377" y="2060848"/>
            <a:ext cx="2686048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342900" lvl="0" indent="-342900">
              <a:buClr>
                <a:schemeClr val="bg1"/>
              </a:buClr>
              <a:buFont typeface="+mj-lt"/>
              <a:buAutoNum type="arabicPeriod"/>
            </a:pPr>
            <a:r>
              <a:rPr lang="en-AU" smtClean="0"/>
              <a:t>Click to edit Master text styles</a:t>
            </a:r>
          </a:p>
        </p:txBody>
      </p:sp>
      <p:pic>
        <p:nvPicPr>
          <p:cNvPr id="10" name="Picture 9" descr="Murdoch_land_White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0"/>
            <a:ext cx="1774031" cy="411956"/>
          </a:xfrm>
          <a:prstGeom prst="rect">
            <a:avLst/>
          </a:prstGeom>
        </p:spPr>
      </p:pic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solidFill>
                  <a:srgbClr val="000000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Three Columns of Content</a:t>
            </a:r>
          </a:p>
        </p:txBody>
      </p:sp>
    </p:spTree>
    <p:extLst>
      <p:ext uri="{BB962C8B-B14F-4D97-AF65-F5344CB8AC3E}">
        <p14:creationId xmlns:p14="http://schemas.microsoft.com/office/powerpoint/2010/main" val="1841131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3.xml"/><Relationship Id="rId8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theme" Target="../theme/theme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theme" Target="../theme/theme5.xml"/><Relationship Id="rId8" Type="http://schemas.openxmlformats.org/officeDocument/2006/relationships/image" Target="../media/image1.wmf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6.xml"/><Relationship Id="rId13" Type="http://schemas.openxmlformats.org/officeDocument/2006/relationships/image" Target="../media/image3.jpeg"/><Relationship Id="rId14" Type="http://schemas.openxmlformats.org/officeDocument/2006/relationships/image" Target="../media/image2.wmf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theme" Target="../theme/theme7.xml"/><Relationship Id="rId8" Type="http://schemas.openxmlformats.org/officeDocument/2006/relationships/image" Target="../media/image5.png"/><Relationship Id="rId9" Type="http://schemas.openxmlformats.org/officeDocument/2006/relationships/image" Target="../media/image6.wmf"/><Relationship Id="rId10" Type="http://schemas.openxmlformats.org/officeDocument/2006/relationships/image" Target="../media/image4.wmf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7" Type="http://schemas.openxmlformats.org/officeDocument/2006/relationships/theme" Target="../theme/theme8.xml"/><Relationship Id="rId8" Type="http://schemas.openxmlformats.org/officeDocument/2006/relationships/image" Target="../media/image5.png"/><Relationship Id="rId9" Type="http://schemas.openxmlformats.org/officeDocument/2006/relationships/image" Target="../media/image1.wmf"/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28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ICT292 IS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FD53A-6F57-8149-9368-C5501F407A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Char char="-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Tx/>
        <a:buChar char="-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Tx/>
        <a:buChar char="-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Tx/>
        <a:buChar char="-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457200" rtl="0" eaLnBrk="1" latinLnBrk="0" hangingPunct="1">
        <a:spcBef>
          <a:spcPct val="20000"/>
        </a:spcBef>
        <a:buFontTx/>
        <a:buChar char="-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28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Char char="-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Tx/>
        <a:buChar char="-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Tx/>
        <a:buChar char="-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Tx/>
        <a:buChar char="-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457200" rtl="0" eaLnBrk="1" latinLnBrk="0" hangingPunct="1">
        <a:spcBef>
          <a:spcPct val="20000"/>
        </a:spcBef>
        <a:buFontTx/>
        <a:buChar char="-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urdoch_land_White.wm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1" y="6192001"/>
            <a:ext cx="1277303" cy="39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6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1628800"/>
            <a:ext cx="81472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Char char="-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Tx/>
        <a:buChar char="-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Tx/>
        <a:buChar char="-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Tx/>
        <a:buChar char="-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457200" rtl="0" eaLnBrk="1" latinLnBrk="0" hangingPunct="1">
        <a:spcBef>
          <a:spcPct val="20000"/>
        </a:spcBef>
        <a:buFontTx/>
        <a:buChar char="-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urdoch_land_White.wm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1" y="6192001"/>
            <a:ext cx="1277303" cy="39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6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421" y="6192000"/>
            <a:ext cx="1276004" cy="295102"/>
          </a:xfrm>
          <a:prstGeom prst="rect">
            <a:avLst/>
          </a:prstGeom>
        </p:spPr>
      </p:pic>
      <p:pic>
        <p:nvPicPr>
          <p:cNvPr id="7" name="Picture 6" descr="RedThinLine.wmf"/>
          <p:cNvPicPr>
            <a:picLocks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-Red.wmf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896" y="1801723"/>
            <a:ext cx="4709827" cy="5056275"/>
          </a:xfrm>
          <a:prstGeom prst="rect">
            <a:avLst/>
          </a:prstGeom>
        </p:spPr>
      </p:pic>
      <p:pic>
        <p:nvPicPr>
          <p:cNvPr id="4" name="Picture 3" descr="Murdoch_port_reverse.wmf"/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548682"/>
            <a:ext cx="1190625" cy="96996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51164" y="2391025"/>
            <a:ext cx="7117180" cy="211809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Topic Title</a:t>
            </a:r>
            <a:br>
              <a:rPr lang="en-US" smtClean="0"/>
            </a:b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Topic Subtitle</a:t>
            </a:r>
            <a:endParaRPr lang="en-GB" sz="18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39552" y="5301208"/>
            <a:ext cx="7117180" cy="4320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bg1">
                    <a:lumMod val="75000"/>
                  </a:schemeClr>
                </a:solidFill>
              </a:rPr>
              <a:t>Unit Code &amp; Title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29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urdoch_land_White.wmf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1" y="6192001"/>
            <a:ext cx="1277303" cy="39547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6.wmf"/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51164" y="2391025"/>
            <a:ext cx="7117180" cy="211809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Topic </a:t>
            </a:r>
            <a:r>
              <a:rPr lang="en-US" dirty="0" smtClean="0"/>
              <a:t>03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/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The Role of IT in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/>
              <a:t>Managing Information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39552" y="5301208"/>
            <a:ext cx="7117180" cy="8243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ICT292 Information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Systems Management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5" descr="Murdoch_port_revers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548682"/>
            <a:ext cx="1190625" cy="969963"/>
          </a:xfrm>
          <a:prstGeom prst="rect">
            <a:avLst/>
          </a:prstGeom>
        </p:spPr>
      </p:pic>
      <p:pic>
        <p:nvPicPr>
          <p:cNvPr id="7" name="Picture 6" descr="M-Red.wm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896" y="1801723"/>
            <a:ext cx="4709827" cy="505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02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Capture, Store &amp; Retrieve Information with IT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648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Elements of data capture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Type of data to be captured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Technical device to capture the data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Instructions relating to what data to capture, what form to capture the data in, and what to do with it once it has been captured, and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Method of transmitting the data to where the data are to be stored or used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324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00"/>
                </a:solidFill>
              </a:rPr>
              <a:t>Database</a:t>
            </a: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993" y="315763"/>
            <a:ext cx="4438047" cy="3871904"/>
          </a:xfr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6" name="TextBox 5"/>
          <p:cNvSpPr txBox="1"/>
          <p:nvPr/>
        </p:nvSpPr>
        <p:spPr>
          <a:xfrm>
            <a:off x="3491880" y="638132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Figures 3.9 and 3.10</a:t>
            </a: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91" y="4824318"/>
            <a:ext cx="4335778" cy="1264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962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Data Storage Device Considerations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12568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20000"/>
              </a:lnSpc>
              <a:buFont typeface="Lucida Grande"/>
              <a:buChar char="-"/>
            </a:pPr>
            <a:r>
              <a:rPr lang="en-GB" sz="3000" dirty="0">
                <a:solidFill>
                  <a:srgbClr val="000000"/>
                </a:solidFill>
              </a:rPr>
              <a:t>Portability: </a:t>
            </a:r>
            <a:r>
              <a:rPr lang="en-GB" sz="3000" dirty="0" smtClean="0">
                <a:solidFill>
                  <a:srgbClr val="000000"/>
                </a:solidFill>
              </a:rPr>
              <a:t>Does the device need to be transported?</a:t>
            </a:r>
          </a:p>
          <a:p>
            <a:pPr lvl="0">
              <a:lnSpc>
                <a:spcPct val="120000"/>
              </a:lnSpc>
              <a:buFont typeface="Lucida Grande"/>
              <a:buChar char="-"/>
            </a:pPr>
            <a:r>
              <a:rPr lang="en-GB" sz="3000" dirty="0" smtClean="0">
                <a:solidFill>
                  <a:srgbClr val="000000"/>
                </a:solidFill>
              </a:rPr>
              <a:t>Capacity</a:t>
            </a:r>
            <a:r>
              <a:rPr lang="en-GB" sz="3000" dirty="0">
                <a:solidFill>
                  <a:srgbClr val="000000"/>
                </a:solidFill>
              </a:rPr>
              <a:t>: </a:t>
            </a:r>
            <a:r>
              <a:rPr lang="en-GB" sz="3000" dirty="0" smtClean="0">
                <a:solidFill>
                  <a:srgbClr val="000000"/>
                </a:solidFill>
              </a:rPr>
              <a:t>How much data need to be stored?</a:t>
            </a:r>
          </a:p>
          <a:p>
            <a:pPr lvl="0">
              <a:lnSpc>
                <a:spcPct val="120000"/>
              </a:lnSpc>
              <a:buFont typeface="Lucida Grande"/>
              <a:buChar char="-"/>
            </a:pPr>
            <a:r>
              <a:rPr lang="en-GB" sz="3000" dirty="0" smtClean="0">
                <a:solidFill>
                  <a:srgbClr val="000000"/>
                </a:solidFill>
              </a:rPr>
              <a:t>Speed</a:t>
            </a:r>
            <a:r>
              <a:rPr lang="en-GB" sz="3000" dirty="0">
                <a:solidFill>
                  <a:srgbClr val="000000"/>
                </a:solidFill>
              </a:rPr>
              <a:t>: </a:t>
            </a:r>
            <a:r>
              <a:rPr lang="en-GB" sz="3000" dirty="0" smtClean="0">
                <a:solidFill>
                  <a:srgbClr val="000000"/>
                </a:solidFill>
              </a:rPr>
              <a:t>How long does it take to find and </a:t>
            </a:r>
            <a:r>
              <a:rPr lang="en-GB" sz="3000" dirty="0">
                <a:solidFill>
                  <a:srgbClr val="000000"/>
                </a:solidFill>
              </a:rPr>
              <a:t>retrieve the data </a:t>
            </a:r>
            <a:r>
              <a:rPr lang="en-GB" sz="3000" dirty="0" smtClean="0">
                <a:solidFill>
                  <a:srgbClr val="000000"/>
                </a:solidFill>
              </a:rPr>
              <a:t>stored?</a:t>
            </a:r>
          </a:p>
          <a:p>
            <a:pPr lvl="0">
              <a:lnSpc>
                <a:spcPct val="120000"/>
              </a:lnSpc>
              <a:buFont typeface="Lucida Grande"/>
              <a:buChar char="-"/>
            </a:pPr>
            <a:r>
              <a:rPr lang="en-GB" sz="3000" dirty="0" smtClean="0">
                <a:solidFill>
                  <a:srgbClr val="000000"/>
                </a:solidFill>
              </a:rPr>
              <a:t>Storage </a:t>
            </a:r>
            <a:r>
              <a:rPr lang="en-GB" sz="3000" dirty="0">
                <a:solidFill>
                  <a:srgbClr val="000000"/>
                </a:solidFill>
              </a:rPr>
              <a:t>method: </a:t>
            </a:r>
            <a:r>
              <a:rPr lang="en-GB" sz="3000" dirty="0" smtClean="0">
                <a:solidFill>
                  <a:srgbClr val="000000"/>
                </a:solidFill>
              </a:rPr>
              <a:t>How are the data stored on the device (e.g. magnetic storage, solid state)?</a:t>
            </a:r>
          </a:p>
          <a:p>
            <a:pPr lvl="0">
              <a:lnSpc>
                <a:spcPct val="120000"/>
              </a:lnSpc>
              <a:buFont typeface="Lucida Grande"/>
              <a:buChar char="-"/>
            </a:pPr>
            <a:r>
              <a:rPr lang="en-GB" sz="3000" dirty="0" smtClean="0">
                <a:solidFill>
                  <a:srgbClr val="000000"/>
                </a:solidFill>
              </a:rPr>
              <a:t>Scalability: Can storage be increased?</a:t>
            </a:r>
          </a:p>
          <a:p>
            <a:pPr lvl="0">
              <a:lnSpc>
                <a:spcPct val="120000"/>
              </a:lnSpc>
              <a:buFont typeface="Lucida Grande"/>
              <a:buChar char="-"/>
            </a:pPr>
            <a:r>
              <a:rPr lang="en-GB" sz="3000" dirty="0" smtClean="0">
                <a:solidFill>
                  <a:srgbClr val="000000"/>
                </a:solidFill>
              </a:rPr>
              <a:t>Autonomy: Can the storage be replaced?</a:t>
            </a:r>
          </a:p>
          <a:p>
            <a:pPr lvl="0">
              <a:lnSpc>
                <a:spcPct val="120000"/>
              </a:lnSpc>
              <a:buFont typeface="Lucida Grande"/>
              <a:buChar char="-"/>
            </a:pPr>
            <a:r>
              <a:rPr lang="en-GB" sz="3000" dirty="0" smtClean="0">
                <a:solidFill>
                  <a:srgbClr val="000000"/>
                </a:solidFill>
              </a:rPr>
              <a:t>Fault tolerance: How resilient is the storage device?</a:t>
            </a:r>
          </a:p>
          <a:p>
            <a:pPr>
              <a:lnSpc>
                <a:spcPct val="120000"/>
              </a:lnSpc>
            </a:pP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13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Use Generate and Share Information using IT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84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3600" dirty="0" smtClean="0">
                <a:solidFill>
                  <a:srgbClr val="000000"/>
                </a:solidFill>
              </a:rPr>
              <a:t>IT Supports Information Characteristics</a:t>
            </a:r>
          </a:p>
        </p:txBody>
      </p:sp>
      <p:sp>
        <p:nvSpPr>
          <p:cNvPr id="7171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457200" y="1268760"/>
            <a:ext cx="4038600" cy="485740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Lucida Grande"/>
              <a:buChar char="-"/>
            </a:pPr>
            <a:r>
              <a:rPr lang="en-GB" altLang="en-US" dirty="0" smtClean="0">
                <a:solidFill>
                  <a:srgbClr val="000000"/>
                </a:solidFill>
              </a:rPr>
              <a:t>Timeliness, information retrieval.</a:t>
            </a:r>
          </a:p>
          <a:p>
            <a:pPr eaLnBrk="1" hangingPunct="1">
              <a:lnSpc>
                <a:spcPct val="90000"/>
              </a:lnSpc>
              <a:buFont typeface="Lucida Grande"/>
              <a:buChar char="-"/>
            </a:pPr>
            <a:r>
              <a:rPr lang="en-GB" altLang="en-US" dirty="0" smtClean="0">
                <a:solidFill>
                  <a:srgbClr val="000000"/>
                </a:solidFill>
              </a:rPr>
              <a:t>Frequency of reporting.</a:t>
            </a:r>
          </a:p>
          <a:p>
            <a:pPr eaLnBrk="1" hangingPunct="1">
              <a:lnSpc>
                <a:spcPct val="90000"/>
              </a:lnSpc>
              <a:buFont typeface="Lucida Grande"/>
              <a:buChar char="-"/>
            </a:pPr>
            <a:r>
              <a:rPr lang="en-GB" altLang="en-US" dirty="0" smtClean="0">
                <a:solidFill>
                  <a:srgbClr val="000000"/>
                </a:solidFill>
              </a:rPr>
              <a:t>Appropriateness, extracting specific attributes.</a:t>
            </a:r>
          </a:p>
          <a:p>
            <a:pPr eaLnBrk="1" hangingPunct="1">
              <a:lnSpc>
                <a:spcPct val="90000"/>
              </a:lnSpc>
              <a:buFont typeface="Lucida Grande"/>
              <a:buChar char="-"/>
            </a:pPr>
            <a:r>
              <a:rPr lang="en-GB" altLang="en-US" dirty="0" smtClean="0">
                <a:solidFill>
                  <a:srgbClr val="000000"/>
                </a:solidFill>
              </a:rPr>
              <a:t>Accuracy, validation and verification controls.</a:t>
            </a:r>
          </a:p>
          <a:p>
            <a:pPr>
              <a:lnSpc>
                <a:spcPct val="90000"/>
              </a:lnSpc>
              <a:buFont typeface="Lucida Grande"/>
              <a:buChar char="-"/>
            </a:pPr>
            <a:r>
              <a:rPr lang="en-GB" altLang="en-US" dirty="0" smtClean="0">
                <a:solidFill>
                  <a:srgbClr val="000000"/>
                </a:solidFill>
              </a:rPr>
              <a:t>Brevity</a:t>
            </a:r>
            <a:r>
              <a:rPr lang="en-GB" altLang="en-US" dirty="0">
                <a:solidFill>
                  <a:srgbClr val="000000"/>
                </a:solidFill>
              </a:rPr>
              <a:t>, </a:t>
            </a:r>
            <a:r>
              <a:rPr lang="en-GB" altLang="en-US" dirty="0" smtClean="0">
                <a:solidFill>
                  <a:srgbClr val="000000"/>
                </a:solidFill>
              </a:rPr>
              <a:t>provide different views of data.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709864" y="1268760"/>
            <a:ext cx="4038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Lucida Grande"/>
              <a:buChar char="-"/>
            </a:pPr>
            <a:r>
              <a:rPr lang="en-GB" altLang="en-US" dirty="0">
                <a:solidFill>
                  <a:srgbClr val="000000"/>
                </a:solidFill>
              </a:rPr>
              <a:t>Rarity, </a:t>
            </a:r>
            <a:r>
              <a:rPr lang="en-GB" altLang="en-US" dirty="0" smtClean="0">
                <a:solidFill>
                  <a:srgbClr val="000000"/>
                </a:solidFill>
              </a:rPr>
              <a:t>set alerts and identify information</a:t>
            </a:r>
            <a:r>
              <a:rPr lang="en-GB" altLang="en-US" dirty="0">
                <a:solidFill>
                  <a:srgbClr val="000000"/>
                </a:solidFill>
              </a:rPr>
              <a:t>, anomalies.</a:t>
            </a:r>
          </a:p>
          <a:p>
            <a:pPr>
              <a:lnSpc>
                <a:spcPct val="90000"/>
              </a:lnSpc>
              <a:buFont typeface="Lucida Grande"/>
              <a:buChar char="-"/>
            </a:pPr>
            <a:r>
              <a:rPr lang="en-GB" altLang="en-US" dirty="0" err="1" smtClean="0">
                <a:solidFill>
                  <a:srgbClr val="000000"/>
                </a:solidFill>
              </a:rPr>
              <a:t>Understandability</a:t>
            </a:r>
            <a:r>
              <a:rPr lang="en-GB" altLang="en-US" dirty="0" smtClean="0">
                <a:solidFill>
                  <a:srgbClr val="000000"/>
                </a:solidFill>
              </a:rPr>
              <a:t>, customize reporting.</a:t>
            </a:r>
          </a:p>
          <a:p>
            <a:pPr>
              <a:lnSpc>
                <a:spcPct val="90000"/>
              </a:lnSpc>
              <a:buFont typeface="Lucida Grande"/>
              <a:buChar char="-"/>
            </a:pPr>
            <a:r>
              <a:rPr lang="en-GB" altLang="en-US" dirty="0" smtClean="0">
                <a:solidFill>
                  <a:srgbClr val="000000"/>
                </a:solidFill>
              </a:rPr>
              <a:t>Action</a:t>
            </a:r>
            <a:r>
              <a:rPr lang="en-GB" altLang="en-US" dirty="0">
                <a:solidFill>
                  <a:srgbClr val="000000"/>
                </a:solidFill>
              </a:rPr>
              <a:t>, </a:t>
            </a:r>
            <a:r>
              <a:rPr lang="en-GB" altLang="en-US" dirty="0" smtClean="0">
                <a:solidFill>
                  <a:srgbClr val="000000"/>
                </a:solidFill>
              </a:rPr>
              <a:t>transmit information to appropriate </a:t>
            </a:r>
            <a:r>
              <a:rPr lang="en-GB" altLang="en-US" dirty="0">
                <a:solidFill>
                  <a:srgbClr val="000000"/>
                </a:solidFill>
              </a:rPr>
              <a:t>person.</a:t>
            </a:r>
          </a:p>
          <a:p>
            <a:pPr>
              <a:lnSpc>
                <a:spcPct val="90000"/>
              </a:lnSpc>
              <a:buFont typeface="Lucida Grande"/>
              <a:buChar char="-"/>
            </a:pPr>
            <a:r>
              <a:rPr lang="en-GB" altLang="en-US" dirty="0">
                <a:solidFill>
                  <a:srgbClr val="000000"/>
                </a:solidFill>
              </a:rPr>
              <a:t>Presentation, </a:t>
            </a:r>
            <a:r>
              <a:rPr lang="en-GB" altLang="en-US" dirty="0" smtClean="0">
                <a:solidFill>
                  <a:srgbClr val="000000"/>
                </a:solidFill>
              </a:rPr>
              <a:t>adapt to satisfy differing needs and preferences.</a:t>
            </a:r>
            <a:endParaRPr lang="en-GB" alt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en-GB" alt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936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0000"/>
                </a:solidFill>
              </a:rPr>
              <a:t>Views of a Database</a:t>
            </a:r>
            <a:endParaRPr lang="en-GB" sz="3600" dirty="0">
              <a:solidFill>
                <a:srgbClr val="000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412776"/>
            <a:ext cx="3588719" cy="4525963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591824" y="1236415"/>
            <a:ext cx="4916279" cy="5040560"/>
          </a:xfrm>
        </p:spPr>
        <p:txBody>
          <a:bodyPr>
            <a:normAutofit fontScale="92500"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External views of business processes.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Conceptual view to meet needs of all processes.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Logical view of how data is stored (schema).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Internal view of physical storage.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Access data without knowing how or where data are stored.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Physical storage can change.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638132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Figure 3.11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379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Adding value to information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There are 5 ways in which value can be added to data: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Correction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Categorisation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Condensing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Calculation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Contextualisation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005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Maintain, Archive, and Destroy Information with IT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796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Maintaining information</a:t>
            </a:r>
            <a:r>
              <a:rPr lang="is-IS" dirty="0" smtClean="0">
                <a:solidFill>
                  <a:srgbClr val="000000"/>
                </a:solidFill>
              </a:rPr>
              <a:t>…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Keeping data accurate/safe/secure: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Providing access to allow people to perform their duties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Preventing </a:t>
            </a:r>
            <a:r>
              <a:rPr lang="en-US" dirty="0" err="1" smtClean="0">
                <a:solidFill>
                  <a:srgbClr val="000000"/>
                </a:solidFill>
              </a:rPr>
              <a:t>unauthorised</a:t>
            </a:r>
            <a:r>
              <a:rPr lang="en-US" dirty="0" smtClean="0">
                <a:solidFill>
                  <a:srgbClr val="000000"/>
                </a:solidFill>
              </a:rPr>
              <a:t> people from accessing or changing data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Preventing accidental changes or deletion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Restricting the changes that can be made through the use of validation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Keeping a copy of the data before changes are made in case the data need to be restored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Keeping an audit trail of the changes made to the data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Backing up</a:t>
            </a:r>
            <a:r>
              <a:rPr lang="is-IS" dirty="0" smtClean="0">
                <a:solidFill>
                  <a:srgbClr val="000000"/>
                </a:solidFill>
              </a:rPr>
              <a:t>…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18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Topic Learning Outcomes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At the completion of this topic, you should be able to:</a:t>
            </a:r>
          </a:p>
          <a:p>
            <a:pPr lvl="1"/>
            <a:r>
              <a:rPr lang="en-AU" sz="3200" dirty="0" smtClean="0">
                <a:solidFill>
                  <a:srgbClr val="000000"/>
                </a:solidFill>
              </a:rPr>
              <a:t>Explain </a:t>
            </a:r>
            <a:r>
              <a:rPr lang="en-AU" sz="3200" dirty="0">
                <a:solidFill>
                  <a:srgbClr val="000000"/>
                </a:solidFill>
              </a:rPr>
              <a:t>how information technology supports the management of </a:t>
            </a:r>
            <a:r>
              <a:rPr lang="en-AU" sz="3200" dirty="0" smtClean="0">
                <a:solidFill>
                  <a:srgbClr val="000000"/>
                </a:solidFill>
              </a:rPr>
              <a:t>information in the various phases of the information lifecycle</a:t>
            </a:r>
            <a:endParaRPr lang="en-AU" sz="3200" dirty="0">
              <a:solidFill>
                <a:srgbClr val="000000"/>
              </a:solidFill>
            </a:endParaRPr>
          </a:p>
          <a:p>
            <a:pPr lvl="1"/>
            <a:r>
              <a:rPr lang="en-AU" sz="3200" dirty="0">
                <a:solidFill>
                  <a:srgbClr val="000000"/>
                </a:solidFill>
              </a:rPr>
              <a:t>Critically assess the business value of information technology in </a:t>
            </a:r>
            <a:r>
              <a:rPr lang="en-AU" sz="3200" dirty="0" smtClean="0">
                <a:solidFill>
                  <a:srgbClr val="000000"/>
                </a:solidFill>
              </a:rPr>
              <a:t>organisations</a:t>
            </a:r>
          </a:p>
          <a:p>
            <a:pPr lvl="1"/>
            <a:r>
              <a:rPr lang="en-AU" sz="3200" dirty="0" smtClean="0">
                <a:solidFill>
                  <a:srgbClr val="000000"/>
                </a:solidFill>
              </a:rPr>
              <a:t>Describe the purpose of IT architectures in organisations</a:t>
            </a:r>
            <a:endParaRPr lang="en-AU" sz="3200" dirty="0">
              <a:solidFill>
                <a:srgbClr val="000000"/>
              </a:solidFill>
            </a:endParaRP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857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Archiving, destroying data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Archiving allows for ordered data retention in such a way that the archived data can be retained and retrieved as necessary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Governed by policies</a:t>
            </a:r>
            <a:r>
              <a:rPr lang="is-IS" dirty="0" smtClean="0">
                <a:solidFill>
                  <a:srgbClr val="000000"/>
                </a:solidFill>
              </a:rPr>
              <a:t>…</a:t>
            </a:r>
          </a:p>
          <a:p>
            <a:pPr lvl="1"/>
            <a:r>
              <a:rPr lang="is-IS" dirty="0" smtClean="0">
                <a:solidFill>
                  <a:srgbClr val="000000"/>
                </a:solidFill>
              </a:rPr>
              <a:t>Must still be able to read it!</a:t>
            </a:r>
          </a:p>
          <a:p>
            <a:r>
              <a:rPr lang="is-IS" dirty="0" smtClean="0">
                <a:solidFill>
                  <a:srgbClr val="000000"/>
                </a:solidFill>
              </a:rPr>
              <a:t>Destroying data will happen once the required retention period has expired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031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Business Value of IT and IT Architectures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734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00"/>
                </a:solidFill>
              </a:rPr>
              <a:t>Benefits of Information Technology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rgbClr val="000000"/>
                </a:solidFill>
              </a:rPr>
              <a:t>IT </a:t>
            </a:r>
            <a:r>
              <a:rPr lang="en-GB" dirty="0">
                <a:solidFill>
                  <a:srgbClr val="000000"/>
                </a:solidFill>
              </a:rPr>
              <a:t>improves the transmission speed, quality, and timely access to data. </a:t>
            </a:r>
            <a:endParaRPr lang="en-GB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000000"/>
                </a:solidFill>
              </a:rPr>
              <a:t>The </a:t>
            </a:r>
            <a:r>
              <a:rPr lang="en-GB" dirty="0">
                <a:solidFill>
                  <a:srgbClr val="000000"/>
                </a:solidFill>
              </a:rPr>
              <a:t>value of technology to the organization is </a:t>
            </a:r>
            <a:r>
              <a:rPr lang="en-GB" dirty="0" smtClean="0">
                <a:solidFill>
                  <a:srgbClr val="000000"/>
                </a:solidFill>
              </a:rPr>
              <a:t>reflected </a:t>
            </a:r>
            <a:r>
              <a:rPr lang="en-GB" dirty="0">
                <a:solidFill>
                  <a:srgbClr val="000000"/>
                </a:solidFill>
              </a:rPr>
              <a:t>in:</a:t>
            </a:r>
          </a:p>
          <a:p>
            <a:pPr lvl="1">
              <a:buFont typeface="Lucida Grande"/>
              <a:buChar char="-"/>
            </a:pPr>
            <a:r>
              <a:rPr lang="en-GB" dirty="0">
                <a:solidFill>
                  <a:srgbClr val="000000"/>
                </a:solidFill>
              </a:rPr>
              <a:t>Availability of information, of the appropriate quality, when needed.</a:t>
            </a:r>
          </a:p>
          <a:p>
            <a:pPr lvl="1">
              <a:buFont typeface="Lucida Grande"/>
              <a:buChar char="-"/>
            </a:pPr>
            <a:r>
              <a:rPr lang="en-GB" dirty="0">
                <a:solidFill>
                  <a:srgbClr val="000000"/>
                </a:solidFill>
              </a:rPr>
              <a:t>More informed decisions.</a:t>
            </a:r>
          </a:p>
          <a:p>
            <a:pPr lvl="1">
              <a:buFont typeface="Lucida Grande"/>
              <a:buChar char="-"/>
            </a:pPr>
            <a:r>
              <a:rPr lang="en-GB" dirty="0">
                <a:solidFill>
                  <a:srgbClr val="000000"/>
                </a:solidFill>
              </a:rPr>
              <a:t>Efficient operation of business processes.</a:t>
            </a:r>
          </a:p>
          <a:p>
            <a:pPr lvl="1">
              <a:buFont typeface="Lucida Grande"/>
              <a:buChar char="-"/>
            </a:pPr>
            <a:r>
              <a:rPr lang="en-GB" dirty="0">
                <a:solidFill>
                  <a:srgbClr val="000000"/>
                </a:solidFill>
              </a:rPr>
              <a:t>Effective use of resources, including information, people, equipment and space.</a:t>
            </a:r>
          </a:p>
          <a:p>
            <a:pPr lvl="1">
              <a:buFont typeface="Lucida Grande"/>
              <a:buChar char="-"/>
            </a:pPr>
            <a:r>
              <a:rPr lang="en-GB" dirty="0">
                <a:solidFill>
                  <a:srgbClr val="000000"/>
                </a:solidFill>
              </a:rPr>
              <a:t>Transformation of the organization architecture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087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Strategic role of 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IT can create and maintain competitive advantage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Reducing costs through efficiencies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Provision of information to support product innovation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Improved customer engagement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Identify profitable customers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Reduction of churn </a:t>
            </a:r>
            <a:r>
              <a:rPr lang="en-US" dirty="0" err="1" smtClean="0">
                <a:solidFill>
                  <a:srgbClr val="000000"/>
                </a:solidFill>
              </a:rPr>
              <a:t>etc</a:t>
            </a:r>
            <a:r>
              <a:rPr lang="is-IS" dirty="0" smtClean="0">
                <a:solidFill>
                  <a:srgbClr val="000000"/>
                </a:solidFill>
              </a:rPr>
              <a:t>…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988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1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Information Technology Architecture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/>
          <a:lstStyle/>
          <a:p>
            <a:r>
              <a:rPr lang="en-GB" dirty="0" smtClean="0">
                <a:solidFill>
                  <a:srgbClr val="000000"/>
                </a:solidFill>
              </a:rPr>
              <a:t>Defines the policies for the purchase, development, and implementation of hardware and software to integrate data in compatible IT systems.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3928" y="638132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Figure 3.18</a:t>
            </a:r>
            <a:endParaRPr lang="en-GB" dirty="0">
              <a:solidFill>
                <a:srgbClr val="0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252887"/>
              </p:ext>
            </p:extLst>
          </p:nvPr>
        </p:nvGraphicFramePr>
        <p:xfrm>
          <a:off x="691776" y="3089717"/>
          <a:ext cx="7488833" cy="2621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1259"/>
                <a:gridCol w="1169269"/>
                <a:gridCol w="1053396"/>
                <a:gridCol w="1190337"/>
                <a:gridCol w="1021794"/>
                <a:gridCol w="1033949"/>
                <a:gridCol w="1008829"/>
              </a:tblGrid>
              <a:tr h="1547823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Mobile Devices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Desktop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Applications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Servers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Processors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Storage Media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Printers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Operating Systems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Database Management Systems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Local Area Network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Wide Area Network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Security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Protocols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Offsite</a:t>
                      </a:r>
                      <a:r>
                        <a:rPr lang="en-GB" sz="1200" dirty="0">
                          <a:effectLst/>
                        </a:rPr>
                        <a:t>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Data Archive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65078">
                <a:tc gridSpan="7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Policies  	Standards	Guidelines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446856" y="5710997"/>
            <a:ext cx="8229600" cy="9308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Lucida Grande"/>
              <a:buChar char="-"/>
            </a:pPr>
            <a:r>
              <a:rPr lang="en-GB" dirty="0" smtClean="0">
                <a:solidFill>
                  <a:srgbClr val="000000"/>
                </a:solidFill>
              </a:rPr>
              <a:t>IT infrastructure represents the organization of IT devices to implement information systems.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932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9600"/>
            <a:ext cx="7335159" cy="808038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Relationship Between Strategies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Lucida Grande"/>
              <a:buChar char="-"/>
            </a:pPr>
            <a:r>
              <a:rPr lang="en-GB" dirty="0" smtClean="0">
                <a:solidFill>
                  <a:srgbClr val="000000"/>
                </a:solidFill>
              </a:rPr>
              <a:t>Organization strategy:</a:t>
            </a:r>
          </a:p>
          <a:p>
            <a:pPr lvl="1">
              <a:buFont typeface="Lucida Grande"/>
              <a:buChar char="-"/>
            </a:pPr>
            <a:r>
              <a:rPr lang="en-GB" dirty="0" smtClean="0">
                <a:solidFill>
                  <a:srgbClr val="000000"/>
                </a:solidFill>
              </a:rPr>
              <a:t>Why information is needed.</a:t>
            </a:r>
          </a:p>
          <a:p>
            <a:pPr>
              <a:buFont typeface="Lucida Grande"/>
              <a:buChar char="-"/>
            </a:pPr>
            <a:r>
              <a:rPr lang="en-GB" dirty="0" smtClean="0">
                <a:solidFill>
                  <a:srgbClr val="000000"/>
                </a:solidFill>
              </a:rPr>
              <a:t>Information systems strategy:</a:t>
            </a:r>
          </a:p>
          <a:p>
            <a:pPr lvl="1">
              <a:buFont typeface="Lucida Grande"/>
              <a:buChar char="-"/>
            </a:pPr>
            <a:r>
              <a:rPr lang="en-GB" dirty="0" smtClean="0">
                <a:solidFill>
                  <a:srgbClr val="000000"/>
                </a:solidFill>
              </a:rPr>
              <a:t>What information and what information processes are needed to meet the information needs of the organization.</a:t>
            </a:r>
          </a:p>
          <a:p>
            <a:pPr>
              <a:buFont typeface="Lucida Grande"/>
              <a:buChar char="-"/>
            </a:pPr>
            <a:r>
              <a:rPr lang="en-GB" dirty="0" smtClean="0">
                <a:solidFill>
                  <a:srgbClr val="000000"/>
                </a:solidFill>
              </a:rPr>
              <a:t>Information technology strategy:</a:t>
            </a:r>
          </a:p>
          <a:p>
            <a:pPr lvl="1">
              <a:buFont typeface="Lucida Grande"/>
              <a:buChar char="-"/>
            </a:pPr>
            <a:r>
              <a:rPr lang="en-GB" dirty="0" smtClean="0">
                <a:solidFill>
                  <a:srgbClr val="000000"/>
                </a:solidFill>
              </a:rPr>
              <a:t>How the information needs of the organization be met.</a:t>
            </a:r>
          </a:p>
          <a:p>
            <a:pPr lvl="1">
              <a:buFont typeface="Lucida Grande"/>
              <a:buChar char="-"/>
            </a:pP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140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34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0000"/>
                </a:solidFill>
              </a:rPr>
              <a:t>At the completion of this topic, you should be able to:</a:t>
            </a:r>
          </a:p>
          <a:p>
            <a:pPr lvl="1"/>
            <a:r>
              <a:rPr lang="en-AU" sz="3200" dirty="0">
                <a:solidFill>
                  <a:srgbClr val="000000"/>
                </a:solidFill>
              </a:rPr>
              <a:t>Explain how information technology supports the management of information in the various phases of the information lifecycle</a:t>
            </a:r>
          </a:p>
          <a:p>
            <a:pPr lvl="1"/>
            <a:r>
              <a:rPr lang="en-AU" sz="3200" dirty="0">
                <a:solidFill>
                  <a:srgbClr val="000000"/>
                </a:solidFill>
              </a:rPr>
              <a:t>Critically assess the business value of information technology in organisations</a:t>
            </a:r>
          </a:p>
          <a:p>
            <a:pPr lvl="1"/>
            <a:r>
              <a:rPr lang="en-AU" sz="3200" dirty="0">
                <a:solidFill>
                  <a:srgbClr val="000000"/>
                </a:solidFill>
              </a:rPr>
              <a:t>Describe the purpose of IT architectures in organisations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29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topic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Role of Business in Information Management</a:t>
            </a:r>
          </a:p>
          <a:p>
            <a:pPr lvl="1"/>
            <a:r>
              <a:rPr lang="en-AU" dirty="0"/>
              <a:t>At the completion of this topic, you will be able to:</a:t>
            </a:r>
          </a:p>
          <a:p>
            <a:pPr lvl="2"/>
            <a:r>
              <a:rPr lang="en-AU" dirty="0"/>
              <a:t>Apply a socio-technical approach to developing an information architecture</a:t>
            </a:r>
          </a:p>
          <a:p>
            <a:pPr lvl="2"/>
            <a:r>
              <a:rPr lang="en-AU" dirty="0"/>
              <a:t>Identify information requirements using a range of business models</a:t>
            </a:r>
          </a:p>
          <a:p>
            <a:pPr lvl="2"/>
            <a:r>
              <a:rPr lang="en-AU" dirty="0"/>
              <a:t>Understand the role of, and how to elicit, business rules</a:t>
            </a:r>
          </a:p>
          <a:p>
            <a:pPr lvl="2"/>
            <a:r>
              <a:rPr lang="en-AU" dirty="0"/>
              <a:t>Describe an enterprise architecture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09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Unit Learning Outcomes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This topic contributes to the following Unit Learning Outcomes:</a:t>
            </a:r>
          </a:p>
          <a:p>
            <a:pPr lvl="1"/>
            <a:r>
              <a:rPr lang="en-AU" dirty="0">
                <a:solidFill>
                  <a:srgbClr val="000000"/>
                </a:solidFill>
              </a:rPr>
              <a:t>LO1: Demonstrate an understanding of the role of information in organisations, and how it is managed</a:t>
            </a:r>
            <a:r>
              <a:rPr lang="en-AU" dirty="0" smtClean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en-AU" dirty="0" smtClean="0">
                <a:solidFill>
                  <a:srgbClr val="000000"/>
                </a:solidFill>
              </a:rPr>
              <a:t>LO2: </a:t>
            </a:r>
            <a:r>
              <a:rPr lang="en-AU" dirty="0">
                <a:solidFill>
                  <a:srgbClr val="000000"/>
                </a:solidFill>
              </a:rPr>
              <a:t>Explain and evaluate the organisational infrastructure and legal and ethical frameworks within which information systems management takes </a:t>
            </a:r>
            <a:r>
              <a:rPr lang="en-AU" dirty="0" smtClean="0">
                <a:solidFill>
                  <a:srgbClr val="000000"/>
                </a:solidFill>
              </a:rPr>
              <a:t>place</a:t>
            </a:r>
            <a:r>
              <a:rPr lang="en-AU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7472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Resources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Text: Chapters 3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In particular, you should ensure that you read the three Match Lighting scenarios </a:t>
            </a:r>
          </a:p>
        </p:txBody>
      </p:sp>
    </p:spTree>
    <p:extLst>
      <p:ext uri="{BB962C8B-B14F-4D97-AF65-F5344CB8AC3E}">
        <p14:creationId xmlns:p14="http://schemas.microsoft.com/office/powerpoint/2010/main" val="1779077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Lecture Outline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Information in Information Systems and Information </a:t>
            </a:r>
            <a:r>
              <a:rPr lang="en-US" dirty="0" smtClean="0">
                <a:solidFill>
                  <a:srgbClr val="000000"/>
                </a:solidFill>
              </a:rPr>
              <a:t>Technology</a:t>
            </a:r>
          </a:p>
          <a:p>
            <a:r>
              <a:rPr lang="en-US" dirty="0">
                <a:solidFill>
                  <a:srgbClr val="000000"/>
                </a:solidFill>
              </a:rPr>
              <a:t>Capture, Store &amp; Retrieve Information with </a:t>
            </a:r>
            <a:r>
              <a:rPr lang="en-US" dirty="0" smtClean="0">
                <a:solidFill>
                  <a:srgbClr val="000000"/>
                </a:solidFill>
              </a:rPr>
              <a:t>IT</a:t>
            </a:r>
          </a:p>
          <a:p>
            <a:r>
              <a:rPr lang="en-US" dirty="0">
                <a:solidFill>
                  <a:srgbClr val="000000"/>
                </a:solidFill>
              </a:rPr>
              <a:t>Use Generate and Share Information using </a:t>
            </a:r>
            <a:r>
              <a:rPr lang="en-US" dirty="0" smtClean="0">
                <a:solidFill>
                  <a:srgbClr val="000000"/>
                </a:solidFill>
              </a:rPr>
              <a:t>IT</a:t>
            </a:r>
          </a:p>
          <a:p>
            <a:r>
              <a:rPr lang="en-US" dirty="0">
                <a:solidFill>
                  <a:srgbClr val="000000"/>
                </a:solidFill>
              </a:rPr>
              <a:t>Maintain, Archive, and Destroy Information with </a:t>
            </a:r>
            <a:r>
              <a:rPr lang="en-US" dirty="0" smtClean="0">
                <a:solidFill>
                  <a:srgbClr val="000000"/>
                </a:solidFill>
              </a:rPr>
              <a:t>IT</a:t>
            </a:r>
          </a:p>
          <a:p>
            <a:r>
              <a:rPr lang="en-US" dirty="0">
                <a:solidFill>
                  <a:srgbClr val="000000"/>
                </a:solidFill>
              </a:rPr>
              <a:t>Business Value of IT and IT Architectures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83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Information in Information Systems and Information Technology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080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shot 2016-06-06 12.49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96" y="1233255"/>
            <a:ext cx="6091416" cy="4879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848267" cy="1211398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Information Flows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671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3600" dirty="0">
                <a:solidFill>
                  <a:srgbClr val="000000"/>
                </a:solidFill>
              </a:rPr>
              <a:t>Types of Systems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Lucida Grande"/>
              <a:buChar char="-"/>
            </a:pPr>
            <a:r>
              <a:rPr lang="en-GB" altLang="en-US" dirty="0">
                <a:solidFill>
                  <a:srgbClr val="000000"/>
                </a:solidFill>
              </a:rPr>
              <a:t>Formal  or informal.</a:t>
            </a:r>
          </a:p>
          <a:p>
            <a:pPr>
              <a:buFont typeface="Lucida Grande"/>
              <a:buChar char="-"/>
            </a:pPr>
            <a:r>
              <a:rPr lang="en-GB" altLang="en-US" dirty="0">
                <a:solidFill>
                  <a:srgbClr val="000000"/>
                </a:solidFill>
              </a:rPr>
              <a:t>Manual or computer-based.</a:t>
            </a:r>
          </a:p>
          <a:p>
            <a:pPr>
              <a:buFont typeface="Lucida Grande"/>
              <a:buChar char="-"/>
            </a:pPr>
            <a:r>
              <a:rPr lang="en-GB" altLang="en-US" dirty="0">
                <a:solidFill>
                  <a:srgbClr val="000000"/>
                </a:solidFill>
              </a:rPr>
              <a:t>Type of information </a:t>
            </a:r>
            <a:r>
              <a:rPr lang="en-GB" altLang="en-US" dirty="0" smtClean="0">
                <a:solidFill>
                  <a:srgbClr val="000000"/>
                </a:solidFill>
              </a:rPr>
              <a:t>processing.</a:t>
            </a:r>
            <a:endParaRPr lang="en-GB" altLang="en-US" dirty="0">
              <a:solidFill>
                <a:srgbClr val="000000"/>
              </a:solidFill>
            </a:endParaRPr>
          </a:p>
          <a:p>
            <a:pPr lvl="1">
              <a:buFont typeface="Lucida Grande"/>
              <a:buChar char="-"/>
            </a:pPr>
            <a:r>
              <a:rPr lang="en-GB" altLang="en-US" sz="2400" dirty="0">
                <a:solidFill>
                  <a:srgbClr val="000000"/>
                </a:solidFill>
              </a:rPr>
              <a:t>Data processing, office automation, management information, decision support</a:t>
            </a:r>
          </a:p>
          <a:p>
            <a:pPr>
              <a:buFont typeface="Lucida Grande"/>
              <a:buChar char="-"/>
            </a:pPr>
            <a:r>
              <a:rPr lang="en-GB" altLang="en-US" dirty="0">
                <a:solidFill>
                  <a:srgbClr val="000000"/>
                </a:solidFill>
              </a:rPr>
              <a:t>Type of information </a:t>
            </a:r>
            <a:r>
              <a:rPr lang="en-GB" altLang="en-US" dirty="0" smtClean="0">
                <a:solidFill>
                  <a:srgbClr val="000000"/>
                </a:solidFill>
              </a:rPr>
              <a:t>technology.</a:t>
            </a:r>
            <a:endParaRPr lang="en-GB" altLang="en-US" dirty="0">
              <a:solidFill>
                <a:srgbClr val="000000"/>
              </a:solidFill>
            </a:endParaRPr>
          </a:p>
          <a:p>
            <a:pPr lvl="1">
              <a:buFont typeface="Lucida Grande"/>
              <a:buChar char="-"/>
            </a:pPr>
            <a:r>
              <a:rPr lang="en-GB" altLang="en-US" sz="2400" dirty="0">
                <a:solidFill>
                  <a:srgbClr val="000000"/>
                </a:solidFill>
              </a:rPr>
              <a:t>Desk-top, web-based, mobile</a:t>
            </a:r>
            <a:r>
              <a:rPr lang="en-GB" altLang="en-US" sz="2400" dirty="0" smtClean="0">
                <a:solidFill>
                  <a:srgbClr val="000000"/>
                </a:solidFill>
              </a:rPr>
              <a:t>.</a:t>
            </a:r>
          </a:p>
          <a:p>
            <a:pPr>
              <a:buFont typeface="Lucida Grande"/>
              <a:buChar char="-"/>
            </a:pPr>
            <a:r>
              <a:rPr lang="en-GB" altLang="en-US" dirty="0" smtClean="0">
                <a:solidFill>
                  <a:srgbClr val="000000"/>
                </a:solidFill>
              </a:rPr>
              <a:t>Impact on organization.</a:t>
            </a:r>
          </a:p>
          <a:p>
            <a:pPr lvl="1">
              <a:buFont typeface="Lucida Grande"/>
              <a:buChar char="-"/>
            </a:pPr>
            <a:r>
              <a:rPr lang="en-GB" altLang="en-US" sz="2400" dirty="0" smtClean="0">
                <a:solidFill>
                  <a:srgbClr val="000000"/>
                </a:solidFill>
              </a:rPr>
              <a:t>Mandatory change, infrastructure, transformation.</a:t>
            </a:r>
            <a:endParaRPr lang="en-GB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237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296" y="10127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rgbClr val="000000"/>
                </a:solidFill>
              </a:rPr>
              <a:t>Implementing Information Systems</a:t>
            </a: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08720"/>
            <a:ext cx="4320480" cy="2180945"/>
          </a:xfrm>
        </p:spPr>
      </p:pic>
      <p:sp>
        <p:nvSpPr>
          <p:cNvPr id="5" name="TextBox 4"/>
          <p:cNvSpPr txBox="1"/>
          <p:nvPr/>
        </p:nvSpPr>
        <p:spPr>
          <a:xfrm>
            <a:off x="3491880" y="638132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FFFF"/>
                </a:solidFill>
              </a:rPr>
              <a:t>Figures 3.2 and 3.4</a:t>
            </a:r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332491"/>
            <a:ext cx="4306466" cy="27448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04048" y="1340768"/>
            <a:ext cx="3874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</a:rPr>
              <a:t>IT provides the means to implement the business processes.</a:t>
            </a:r>
            <a:endParaRPr lang="en-GB" sz="28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7961" y="3068960"/>
            <a:ext cx="432048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</a:rPr>
              <a:t>IT devices support the data life cycle:</a:t>
            </a:r>
          </a:p>
          <a:p>
            <a:pPr marL="457200" indent="-457200">
              <a:buFont typeface="Lucida Grande"/>
              <a:buChar char="-"/>
            </a:pPr>
            <a:r>
              <a:rPr lang="en-GB" sz="2800" dirty="0" smtClean="0">
                <a:solidFill>
                  <a:srgbClr val="000000"/>
                </a:solidFill>
              </a:rPr>
              <a:t>Capture data.</a:t>
            </a:r>
          </a:p>
          <a:p>
            <a:pPr marL="457200" indent="-457200">
              <a:buFont typeface="Lucida Grande"/>
              <a:buChar char="-"/>
            </a:pPr>
            <a:r>
              <a:rPr lang="en-GB" sz="2800" dirty="0" smtClean="0">
                <a:solidFill>
                  <a:srgbClr val="000000"/>
                </a:solidFill>
              </a:rPr>
              <a:t>Transmit data. </a:t>
            </a:r>
          </a:p>
          <a:p>
            <a:pPr marL="457200" indent="-457200">
              <a:buFont typeface="Lucida Grande"/>
              <a:buChar char="-"/>
            </a:pPr>
            <a:r>
              <a:rPr lang="en-GB" sz="2800" dirty="0" smtClean="0">
                <a:solidFill>
                  <a:srgbClr val="000000"/>
                </a:solidFill>
              </a:rPr>
              <a:t>Store and retrieve data.</a:t>
            </a:r>
          </a:p>
          <a:p>
            <a:pPr marL="457200" indent="-457200">
              <a:buFont typeface="Lucida Grande"/>
              <a:buChar char="-"/>
            </a:pPr>
            <a:r>
              <a:rPr lang="en-GB" sz="2800" dirty="0" smtClean="0">
                <a:solidFill>
                  <a:srgbClr val="000000"/>
                </a:solidFill>
              </a:rPr>
              <a:t>Use and maintain data.</a:t>
            </a:r>
          </a:p>
          <a:p>
            <a:pPr marL="457200" indent="-457200">
              <a:buFont typeface="Lucida Grande"/>
              <a:buChar char="-"/>
            </a:pPr>
            <a:r>
              <a:rPr lang="en-GB" sz="2800" dirty="0" smtClean="0">
                <a:solidFill>
                  <a:srgbClr val="000000"/>
                </a:solidFill>
              </a:rPr>
              <a:t>Archive and destroy data. </a:t>
            </a:r>
            <a:endParaRPr lang="en-GB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656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ICT292 Template">
  <a:themeElements>
    <a:clrScheme name="Curtin Universit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63366"/>
      </a:accent1>
      <a:accent2>
        <a:srgbClr val="B58C0A"/>
      </a:accent2>
      <a:accent3>
        <a:srgbClr val="FFFFFF"/>
      </a:accent3>
      <a:accent4>
        <a:srgbClr val="000000"/>
      </a:accent4>
      <a:accent5>
        <a:srgbClr val="B8ADB8"/>
      </a:accent5>
      <a:accent6>
        <a:srgbClr val="A47E08"/>
      </a:accent6>
      <a:hlink>
        <a:srgbClr val="005B85"/>
      </a:hlink>
      <a:folHlink>
        <a:srgbClr val="66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ICT292 Template">
  <a:themeElements>
    <a:clrScheme name="Curtin Universit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63366"/>
      </a:accent1>
      <a:accent2>
        <a:srgbClr val="B58C0A"/>
      </a:accent2>
      <a:accent3>
        <a:srgbClr val="FFFFFF"/>
      </a:accent3>
      <a:accent4>
        <a:srgbClr val="000000"/>
      </a:accent4>
      <a:accent5>
        <a:srgbClr val="B8ADB8"/>
      </a:accent5>
      <a:accent6>
        <a:srgbClr val="A47E08"/>
      </a:accent6>
      <a:hlink>
        <a:srgbClr val="005B85"/>
      </a:hlink>
      <a:folHlink>
        <a:srgbClr val="66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urdoch_PowerPoint_Template_Approved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ICT292 Template">
  <a:themeElements>
    <a:clrScheme name="Murdoch BRD251">
      <a:dk1>
        <a:sysClr val="windowText" lastClr="000000"/>
      </a:dk1>
      <a:lt1>
        <a:srgbClr val="FFFFFF"/>
      </a:lt1>
      <a:dk2>
        <a:srgbClr val="A2A2A2"/>
      </a:dk2>
      <a:lt2>
        <a:srgbClr val="3F3F3F"/>
      </a:lt2>
      <a:accent1>
        <a:srgbClr val="E31836"/>
      </a:accent1>
      <a:accent2>
        <a:srgbClr val="C50E31"/>
      </a:accent2>
      <a:accent3>
        <a:srgbClr val="F0E5C7"/>
      </a:accent3>
      <a:accent4>
        <a:srgbClr val="E6D8AB"/>
      </a:accent4>
      <a:accent5>
        <a:srgbClr val="FCB915"/>
      </a:accent5>
      <a:accent6>
        <a:srgbClr val="8DC741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Murdoch_PowerPoint_Template_Approved">
  <a:themeElements>
    <a:clrScheme name="Murdoch BRD251">
      <a:dk1>
        <a:sysClr val="windowText" lastClr="000000"/>
      </a:dk1>
      <a:lt1>
        <a:srgbClr val="FFFFFF"/>
      </a:lt1>
      <a:dk2>
        <a:srgbClr val="A2A2A2"/>
      </a:dk2>
      <a:lt2>
        <a:srgbClr val="3F3F3F"/>
      </a:lt2>
      <a:accent1>
        <a:srgbClr val="E31836"/>
      </a:accent1>
      <a:accent2>
        <a:srgbClr val="C50E31"/>
      </a:accent2>
      <a:accent3>
        <a:srgbClr val="F0E5C7"/>
      </a:accent3>
      <a:accent4>
        <a:srgbClr val="E6D8AB"/>
      </a:accent4>
      <a:accent5>
        <a:srgbClr val="FCB915"/>
      </a:accent5>
      <a:accent6>
        <a:srgbClr val="8DC741"/>
      </a:accent6>
      <a:hlink>
        <a:srgbClr val="0000FF"/>
      </a:hlink>
      <a:folHlink>
        <a:srgbClr val="800080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Presentation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2_Murdoch_PowerPoint_Template_Approved">
  <a:themeElements>
    <a:clrScheme name="Murdoch BRD251">
      <a:dk1>
        <a:sysClr val="windowText" lastClr="000000"/>
      </a:dk1>
      <a:lt1>
        <a:srgbClr val="FFFFFF"/>
      </a:lt1>
      <a:dk2>
        <a:srgbClr val="A2A2A2"/>
      </a:dk2>
      <a:lt2>
        <a:srgbClr val="3F3F3F"/>
      </a:lt2>
      <a:accent1>
        <a:srgbClr val="E31836"/>
      </a:accent1>
      <a:accent2>
        <a:srgbClr val="C50E31"/>
      </a:accent2>
      <a:accent3>
        <a:srgbClr val="F0E5C7"/>
      </a:accent3>
      <a:accent4>
        <a:srgbClr val="E6D8AB"/>
      </a:accent4>
      <a:accent5>
        <a:srgbClr val="FCB915"/>
      </a:accent5>
      <a:accent6>
        <a:srgbClr val="8DC741"/>
      </a:accent6>
      <a:hlink>
        <a:srgbClr val="0000FF"/>
      </a:hlink>
      <a:folHlink>
        <a:srgbClr val="800080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3_Murdoch_PowerPoint_Template_Approved">
  <a:themeElements>
    <a:clrScheme name="Murdoch BRD251">
      <a:dk1>
        <a:sysClr val="windowText" lastClr="000000"/>
      </a:dk1>
      <a:lt1>
        <a:srgbClr val="FFFFFF"/>
      </a:lt1>
      <a:dk2>
        <a:srgbClr val="A2A2A2"/>
      </a:dk2>
      <a:lt2>
        <a:srgbClr val="3F3F3F"/>
      </a:lt2>
      <a:accent1>
        <a:srgbClr val="E31836"/>
      </a:accent1>
      <a:accent2>
        <a:srgbClr val="C50E31"/>
      </a:accent2>
      <a:accent3>
        <a:srgbClr val="F0E5C7"/>
      </a:accent3>
      <a:accent4>
        <a:srgbClr val="E6D8AB"/>
      </a:accent4>
      <a:accent5>
        <a:srgbClr val="FCB915"/>
      </a:accent5>
      <a:accent6>
        <a:srgbClr val="8DC741"/>
      </a:accent6>
      <a:hlink>
        <a:srgbClr val="0000FF"/>
      </a:hlink>
      <a:folHlink>
        <a:srgbClr val="800080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Murdoch BRD251">
    <a:dk1>
      <a:sysClr val="windowText" lastClr="000000"/>
    </a:dk1>
    <a:lt1>
      <a:srgbClr val="FFFFFF"/>
    </a:lt1>
    <a:dk2>
      <a:srgbClr val="A2A2A2"/>
    </a:dk2>
    <a:lt2>
      <a:srgbClr val="3F3F3F"/>
    </a:lt2>
    <a:accent1>
      <a:srgbClr val="E31836"/>
    </a:accent1>
    <a:accent2>
      <a:srgbClr val="C50E31"/>
    </a:accent2>
    <a:accent3>
      <a:srgbClr val="F0E5C7"/>
    </a:accent3>
    <a:accent4>
      <a:srgbClr val="E6D8AB"/>
    </a:accent4>
    <a:accent5>
      <a:srgbClr val="FCB915"/>
    </a:accent5>
    <a:accent6>
      <a:srgbClr val="8DC741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Murdoch BRD251">
    <a:dk1>
      <a:sysClr val="windowText" lastClr="000000"/>
    </a:dk1>
    <a:lt1>
      <a:srgbClr val="FFFFFF"/>
    </a:lt1>
    <a:dk2>
      <a:srgbClr val="A2A2A2"/>
    </a:dk2>
    <a:lt2>
      <a:srgbClr val="3F3F3F"/>
    </a:lt2>
    <a:accent1>
      <a:srgbClr val="E31836"/>
    </a:accent1>
    <a:accent2>
      <a:srgbClr val="C50E31"/>
    </a:accent2>
    <a:accent3>
      <a:srgbClr val="F0E5C7"/>
    </a:accent3>
    <a:accent4>
      <a:srgbClr val="E6D8AB"/>
    </a:accent4>
    <a:accent5>
      <a:srgbClr val="FCB915"/>
    </a:accent5>
    <a:accent6>
      <a:srgbClr val="8DC741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1445</TotalTime>
  <Words>1062</Words>
  <Application>Microsoft Macintosh PowerPoint</Application>
  <PresentationFormat>On-screen Show (4:3)</PresentationFormat>
  <Paragraphs>200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ICT292 Template</vt:lpstr>
      <vt:lpstr>1_ICT292 Template</vt:lpstr>
      <vt:lpstr>Murdoch_PowerPoint_Template_Approved</vt:lpstr>
      <vt:lpstr>2_ICT292 Template</vt:lpstr>
      <vt:lpstr>1_Murdoch_PowerPoint_Template_Approved</vt:lpstr>
      <vt:lpstr>Presentation13</vt:lpstr>
      <vt:lpstr>2_Murdoch_PowerPoint_Template_Approved</vt:lpstr>
      <vt:lpstr>3_Murdoch_PowerPoint_Template_Approved</vt:lpstr>
      <vt:lpstr>Topic 03  The Role of IT in Managing Information</vt:lpstr>
      <vt:lpstr>Topic Learning Outcomes</vt:lpstr>
      <vt:lpstr>Unit Learning Outcomes</vt:lpstr>
      <vt:lpstr>Resources</vt:lpstr>
      <vt:lpstr>Lecture Outline</vt:lpstr>
      <vt:lpstr>Information in Information Systems and Information Technology</vt:lpstr>
      <vt:lpstr>Information Flows</vt:lpstr>
      <vt:lpstr>Types of Systems</vt:lpstr>
      <vt:lpstr>Implementing Information Systems</vt:lpstr>
      <vt:lpstr>Capture, Store &amp; Retrieve Information with IT</vt:lpstr>
      <vt:lpstr>Elements of data capture</vt:lpstr>
      <vt:lpstr>Database</vt:lpstr>
      <vt:lpstr>Data Storage Device Considerations</vt:lpstr>
      <vt:lpstr>Use Generate and Share Information using IT</vt:lpstr>
      <vt:lpstr>IT Supports Information Characteristics</vt:lpstr>
      <vt:lpstr>Views of a Database</vt:lpstr>
      <vt:lpstr>Adding value to information</vt:lpstr>
      <vt:lpstr>Maintain, Archive, and Destroy Information with IT</vt:lpstr>
      <vt:lpstr>Maintaining information…</vt:lpstr>
      <vt:lpstr>Archiving, destroying data</vt:lpstr>
      <vt:lpstr>Business Value of IT and IT Architectures</vt:lpstr>
      <vt:lpstr>Benefits of Information Technology</vt:lpstr>
      <vt:lpstr>Strategic role of IT</vt:lpstr>
      <vt:lpstr>Information Technology Architecture</vt:lpstr>
      <vt:lpstr>Relationship Between Strategies</vt:lpstr>
      <vt:lpstr>Summary</vt:lpstr>
      <vt:lpstr>Topic Learning Outcomes</vt:lpstr>
      <vt:lpstr>Next topic…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ICT292 IS Management</dc:title>
  <dc:creator>Danny</dc:creator>
  <cp:lastModifiedBy>Danny</cp:lastModifiedBy>
  <cp:revision>81</cp:revision>
  <dcterms:created xsi:type="dcterms:W3CDTF">2015-06-07T03:31:32Z</dcterms:created>
  <dcterms:modified xsi:type="dcterms:W3CDTF">2016-08-24T00:01:27Z</dcterms:modified>
</cp:coreProperties>
</file>