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6" r:id="rId6"/>
    <p:sldId id="288" r:id="rId7"/>
    <p:sldId id="258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296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0" d="100"/>
          <a:sy n="60" d="100"/>
        </p:scale>
        <p:origin x="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GB" noProof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GB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GB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574158"/>
            <a:ext cx="7077456" cy="3065154"/>
          </a:xfrm>
        </p:spPr>
        <p:txBody>
          <a:bodyPr/>
          <a:lstStyle/>
          <a:p>
            <a:r>
              <a:rPr lang="en-US" sz="4400" dirty="0"/>
              <a:t>You Tube Songs Analysis In     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Task 3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3" y="592981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br>
              <a:rPr lang="en-US" sz="1600" dirty="0">
                <a:latin typeface="Trebuchet MS"/>
                <a:cs typeface="Trebuchet MS"/>
              </a:rPr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10657025" cy="4579079"/>
          </a:xfrm>
        </p:spPr>
        <p:txBody>
          <a:bodyPr>
            <a:noAutofit/>
          </a:bodyPr>
          <a:lstStyle/>
          <a:p>
            <a:pPr marL="12065">
              <a:lnSpc>
                <a:spcPct val="100000"/>
              </a:lnSpc>
              <a:spcBef>
                <a:spcPts val="1055"/>
              </a:spcBef>
              <a:tabLst>
                <a:tab pos="200660" algn="l"/>
              </a:tabLst>
            </a:pPr>
            <a:r>
              <a:rPr lang="en-US" sz="1800" b="1" u="heavy" spc="-2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4 . T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mp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endParaRPr lang="en-US" sz="1800" dirty="0">
              <a:latin typeface="Trebuchet MS"/>
              <a:cs typeface="Trebuchet MS"/>
            </a:endParaRPr>
          </a:p>
          <a:p>
            <a:pPr marL="43180">
              <a:lnSpc>
                <a:spcPct val="100000"/>
              </a:lnSpc>
              <a:spcBef>
                <a:spcPts val="1055"/>
              </a:spcBef>
            </a:pPr>
            <a:r>
              <a:rPr lang="en-US" sz="1800" spc="-45" dirty="0">
                <a:latin typeface="Trebuchet MS"/>
                <a:cs typeface="Trebuchet MS"/>
              </a:rPr>
              <a:t>Temporal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trends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analysis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revealed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how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YouTube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20" dirty="0">
                <a:latin typeface="Trebuchet MS"/>
                <a:cs typeface="Trebuchet MS"/>
              </a:rPr>
              <a:t>song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video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metrics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vary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over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60" dirty="0">
                <a:latin typeface="Trebuchet MS"/>
                <a:cs typeface="Trebuchet MS"/>
              </a:rPr>
              <a:t>time.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We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102870">
              <a:lnSpc>
                <a:spcPts val="1710"/>
              </a:lnSpc>
              <a:spcBef>
                <a:spcPts val="85"/>
              </a:spcBef>
            </a:pPr>
            <a:r>
              <a:rPr lang="en-US" sz="1800" spc="-40" dirty="0">
                <a:latin typeface="Trebuchet MS"/>
                <a:cs typeface="Trebuchet MS"/>
              </a:rPr>
              <a:t>identified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peak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publishing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times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analyzed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60" dirty="0" err="1">
                <a:latin typeface="Trebuchet MS"/>
                <a:cs typeface="Trebuchet MS"/>
              </a:rPr>
              <a:t>teir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impact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10" dirty="0">
                <a:latin typeface="Trebuchet MS"/>
                <a:cs typeface="Trebuchet MS"/>
              </a:rPr>
              <a:t>on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engagement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metrics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30" dirty="0">
                <a:latin typeface="Trebuchet MS"/>
                <a:cs typeface="Trebuchet MS"/>
              </a:rPr>
              <a:t>such</a:t>
            </a:r>
            <a:r>
              <a:rPr lang="en-US" sz="1800" spc="-100" dirty="0">
                <a:latin typeface="Trebuchet MS"/>
                <a:cs typeface="Trebuchet MS"/>
              </a:rPr>
              <a:t> </a:t>
            </a:r>
            <a:r>
              <a:rPr lang="en-US" sz="1800" spc="45" dirty="0">
                <a:latin typeface="Trebuchet MS"/>
                <a:cs typeface="Trebuchet MS"/>
              </a:rPr>
              <a:t>as </a:t>
            </a:r>
            <a:r>
              <a:rPr lang="en-US" sz="1800" spc="-35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views,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likes,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comments.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Understanding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temporal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trends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20" dirty="0">
                <a:latin typeface="Trebuchet MS"/>
                <a:cs typeface="Trebuchet MS"/>
              </a:rPr>
              <a:t>is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essential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for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maximizing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lang="en-US" sz="1800" spc="-10" dirty="0">
                <a:latin typeface="Trebuchet MS"/>
                <a:cs typeface="Trebuchet MS"/>
              </a:rPr>
              <a:t>eng</a:t>
            </a:r>
            <a:r>
              <a:rPr lang="en-US" sz="1800" spc="-15" dirty="0">
                <a:latin typeface="Trebuchet MS"/>
                <a:cs typeface="Trebuchet MS"/>
              </a:rPr>
              <a:t>a</a:t>
            </a:r>
            <a:r>
              <a:rPr lang="en-US" sz="1800" spc="-35" dirty="0">
                <a:latin typeface="Trebuchet MS"/>
                <a:cs typeface="Trebuchet MS"/>
              </a:rPr>
              <a:t>g</a:t>
            </a:r>
            <a:r>
              <a:rPr lang="en-US" sz="1800" spc="-20" dirty="0">
                <a:latin typeface="Trebuchet MS"/>
                <a:cs typeface="Trebuchet MS"/>
              </a:rPr>
              <a:t>ement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</a:t>
            </a:r>
            <a:r>
              <a:rPr lang="en-US" sz="1800" spc="5" dirty="0">
                <a:latin typeface="Trebuchet MS"/>
                <a:cs typeface="Trebuchet MS"/>
              </a:rPr>
              <a:t>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r</a:t>
            </a:r>
            <a:r>
              <a:rPr lang="en-US" sz="1800" spc="5" dirty="0">
                <a:latin typeface="Trebuchet MS"/>
                <a:cs typeface="Trebuchet MS"/>
              </a:rPr>
              <a:t>ea</a:t>
            </a:r>
            <a:r>
              <a:rPr lang="en-US" sz="1800" dirty="0">
                <a:latin typeface="Trebuchet MS"/>
                <a:cs typeface="Trebuchet MS"/>
              </a:rPr>
              <a:t>c</a:t>
            </a:r>
            <a:r>
              <a:rPr lang="en-US" sz="1800" spc="-55" dirty="0">
                <a:latin typeface="Trebuchet MS"/>
                <a:cs typeface="Trebuchet MS"/>
              </a:rPr>
              <a:t>h.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4290060">
              <a:lnSpc>
                <a:spcPct val="173300"/>
              </a:lnSpc>
            </a:pPr>
            <a:r>
              <a:rPr lang="en-US" sz="1800" b="1" spc="70" dirty="0">
                <a:latin typeface="Trebuchet MS"/>
                <a:cs typeface="Trebuchet MS"/>
              </a:rPr>
              <a:t> </a:t>
            </a:r>
            <a:r>
              <a:rPr lang="en-US" sz="18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4.1</a:t>
            </a:r>
            <a:r>
              <a:rPr lang="en-US" sz="18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2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mp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endParaRPr lang="en-US" sz="1800" dirty="0">
              <a:latin typeface="Trebuchet MS"/>
              <a:cs typeface="Trebuchet MS"/>
            </a:endParaRPr>
          </a:p>
          <a:p>
            <a:pPr marL="469265" marR="15240" lvl="1" indent="-228600">
              <a:lnSpc>
                <a:spcPct val="117500"/>
              </a:lnSpc>
              <a:spcBef>
                <a:spcPts val="8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Create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line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charts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sz="1800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trends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 err="1">
                <a:solidFill>
                  <a:schemeClr val="bg1"/>
                </a:solidFill>
                <a:latin typeface="Trebuchet MS"/>
                <a:cs typeface="Trebuchet MS"/>
              </a:rPr>
              <a:t>viewCount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 err="1">
                <a:solidFill>
                  <a:schemeClr val="bg1"/>
                </a:solidFill>
                <a:latin typeface="Trebuchet MS"/>
                <a:cs typeface="Trebuchet MS"/>
              </a:rPr>
              <a:t>likeCount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 err="1">
                <a:solidFill>
                  <a:schemeClr val="bg1"/>
                </a:solidFill>
                <a:latin typeface="Trebuchet MS"/>
                <a:cs typeface="Trebuchet MS"/>
              </a:rPr>
              <a:t>commentCount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over </a:t>
            </a:r>
            <a:r>
              <a:rPr lang="en-US" sz="1800" spc="-3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time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(monthly,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weekly,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daily).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marR="548640" lvl="1" indent="-228600">
              <a:lnSpc>
                <a:spcPct val="1175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Identify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peak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publishing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times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by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creating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heatmap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lang="en-US" sz="1800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 err="1">
                <a:solidFill>
                  <a:schemeClr val="bg1"/>
                </a:solidFill>
                <a:latin typeface="Trebuchet MS"/>
                <a:cs typeface="Trebuchet MS"/>
              </a:rPr>
              <a:t>publishedAt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against </a:t>
            </a:r>
            <a:r>
              <a:rPr lang="en-US" sz="1800" spc="-3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5" dirty="0" err="1">
                <a:solidFill>
                  <a:schemeClr val="bg1"/>
                </a:solidFill>
                <a:latin typeface="Trebuchet MS"/>
                <a:cs typeface="Trebuchet MS"/>
              </a:rPr>
              <a:t>viewCoun</a:t>
            </a:r>
            <a:r>
              <a:rPr lang="en-US" sz="1800" spc="-20" dirty="0" err="1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 err="1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lang="en-US" sz="1800" spc="-30" dirty="0" err="1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lang="en-US" sz="1800" spc="-85" dirty="0" err="1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lang="en-US" sz="1800" spc="5" dirty="0" err="1">
                <a:solidFill>
                  <a:schemeClr val="bg1"/>
                </a:solidFill>
                <a:latin typeface="Trebuchet MS"/>
                <a:cs typeface="Trebuchet MS"/>
              </a:rPr>
              <a:t>eCoun</a:t>
            </a:r>
            <a:r>
              <a:rPr lang="en-US" sz="1800" dirty="0" err="1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20" dirty="0">
                <a:solidFill>
                  <a:schemeClr val="bg1"/>
                </a:solidFill>
                <a:latin typeface="Trebuchet MS"/>
                <a:cs typeface="Trebuchet MS"/>
              </a:rPr>
              <a:t>om</a:t>
            </a: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en-US" sz="18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4</a:t>
            </a:r>
            <a:r>
              <a:rPr lang="en-US"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lang="en-US" sz="18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lang="en-US" sz="1800" b="1" u="heavy" spc="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spc="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ight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306070">
              <a:lnSpc>
                <a:spcPct val="117500"/>
              </a:lnSpc>
              <a:spcBef>
                <a:spcPts val="805"/>
              </a:spcBef>
            </a:pPr>
            <a:r>
              <a:rPr lang="en-US" sz="1800" spc="5" dirty="0">
                <a:latin typeface="Trebuchet MS"/>
                <a:cs typeface="Trebuchet MS"/>
              </a:rPr>
              <a:t>User </a:t>
            </a:r>
            <a:r>
              <a:rPr lang="en-US" sz="1800" spc="-20" dirty="0">
                <a:latin typeface="Trebuchet MS"/>
                <a:cs typeface="Trebuchet MS"/>
              </a:rPr>
              <a:t>engagement </a:t>
            </a:r>
            <a:r>
              <a:rPr lang="en-US" sz="1800" spc="-5" dirty="0">
                <a:latin typeface="Trebuchet MS"/>
                <a:cs typeface="Trebuchet MS"/>
              </a:rPr>
              <a:t>insights </a:t>
            </a:r>
            <a:r>
              <a:rPr lang="en-US" sz="1800" spc="-45" dirty="0">
                <a:latin typeface="Trebuchet MS"/>
                <a:cs typeface="Trebuchet MS"/>
              </a:rPr>
              <a:t>were </a:t>
            </a:r>
            <a:r>
              <a:rPr lang="en-US" sz="1800" spc="-35" dirty="0">
                <a:latin typeface="Trebuchet MS"/>
                <a:cs typeface="Trebuchet MS"/>
              </a:rPr>
              <a:t>derived </a:t>
            </a:r>
            <a:r>
              <a:rPr lang="en-US" sz="1800" spc="-30" dirty="0">
                <a:latin typeface="Trebuchet MS"/>
                <a:cs typeface="Trebuchet MS"/>
              </a:rPr>
              <a:t>by </a:t>
            </a:r>
            <a:r>
              <a:rPr lang="en-US" sz="1800" spc="-35" dirty="0">
                <a:latin typeface="Trebuchet MS"/>
                <a:cs typeface="Trebuchet MS"/>
              </a:rPr>
              <a:t>investigating </a:t>
            </a:r>
            <a:r>
              <a:rPr lang="en-US" sz="1800" spc="-15" dirty="0">
                <a:latin typeface="Trebuchet MS"/>
                <a:cs typeface="Trebuchet MS"/>
              </a:rPr>
              <a:t>relationships </a:t>
            </a:r>
            <a:r>
              <a:rPr lang="en-US" sz="1800" spc="-30" dirty="0">
                <a:latin typeface="Trebuchet MS"/>
                <a:cs typeface="Trebuchet MS"/>
              </a:rPr>
              <a:t>between </a:t>
            </a:r>
            <a:r>
              <a:rPr lang="en-US" sz="1800" spc="-40" dirty="0">
                <a:latin typeface="Trebuchet MS"/>
                <a:cs typeface="Trebuchet MS"/>
              </a:rPr>
              <a:t>likes, </a:t>
            </a:r>
            <a:r>
              <a:rPr lang="en-US" sz="1800" spc="-3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comments,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0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views.</a:t>
            </a:r>
            <a:r>
              <a:rPr lang="en-US" sz="1800" spc="-100" dirty="0">
                <a:latin typeface="Trebuchet MS"/>
                <a:cs typeface="Trebuchet MS"/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3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Autofit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</a:rPr>
              <a:t>s</a:t>
            </a: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pPr>
              <a:spcBef>
                <a:spcPts val="10"/>
              </a:spcBef>
            </a:pPr>
            <a:endParaRPr lang="en-US" dirty="0"/>
          </a:p>
          <a:p>
            <a:pPr marL="0" indent="0">
              <a:spcBef>
                <a:spcPts val="5"/>
              </a:spcBef>
              <a:buNone/>
            </a:pPr>
            <a:r>
              <a:rPr lang="en-US" b="1" u="heavy" spc="-70" dirty="0">
                <a:uFill>
                  <a:solidFill>
                    <a:srgbClr val="000000"/>
                  </a:solidFill>
                </a:uFill>
              </a:rPr>
              <a:t>5</a:t>
            </a:r>
            <a:r>
              <a:rPr lang="en-US" b="1" u="heavy" spc="-85" dirty="0">
                <a:uFill>
                  <a:solidFill>
                    <a:srgbClr val="000000"/>
                  </a:solidFill>
                </a:uFill>
              </a:rPr>
              <a:t>.</a:t>
            </a:r>
            <a:r>
              <a:rPr lang="en-US" b="1" u="heavy" spc="-1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</a:rPr>
              <a:t>Po</a:t>
            </a:r>
            <a:r>
              <a:rPr lang="en-US" b="1" u="heavy" spc="-45" dirty="0">
                <a:uFill>
                  <a:solidFill>
                    <a:srgbClr val="000000"/>
                  </a:solidFill>
                </a:uFill>
              </a:rPr>
              <a:t>w</a:t>
            </a:r>
            <a:r>
              <a:rPr lang="en-US" b="1" u="heavy" spc="-2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lang="en-US" b="1" u="heavy" spc="-7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lang="en-US" b="1" u="heavy" spc="-1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b="1" u="heavy" spc="20" dirty="0">
                <a:uFill>
                  <a:solidFill>
                    <a:srgbClr val="000000"/>
                  </a:solidFill>
                </a:uFill>
              </a:rPr>
              <a:t>B</a:t>
            </a:r>
            <a:r>
              <a:rPr lang="en-US" b="1" u="heavy" spc="15" dirty="0">
                <a:uFill>
                  <a:solidFill>
                    <a:srgbClr val="000000"/>
                  </a:solidFill>
                </a:uFill>
              </a:rPr>
              <a:t>I</a:t>
            </a:r>
            <a:r>
              <a:rPr lang="en-US" b="1" u="heavy" spc="-1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b="1" u="heavy" spc="65" dirty="0">
                <a:uFill>
                  <a:solidFill>
                    <a:srgbClr val="000000"/>
                  </a:solidFill>
                </a:uFill>
              </a:rPr>
              <a:t>D</a:t>
            </a:r>
            <a:r>
              <a:rPr lang="en-US" b="1" u="heavy" spc="25" dirty="0">
                <a:uFill>
                  <a:solidFill>
                    <a:srgbClr val="000000"/>
                  </a:solidFill>
                </a:uFill>
              </a:rPr>
              <a:t>ash</a:t>
            </a:r>
            <a:r>
              <a:rPr lang="en-US" b="1" u="heavy" spc="35" dirty="0">
                <a:uFill>
                  <a:solidFill>
                    <a:srgbClr val="000000"/>
                  </a:solidFill>
                </a:uFill>
              </a:rPr>
              <a:t>b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lang="en-US" b="1" u="heavy" spc="-30" dirty="0">
                <a:uFill>
                  <a:solidFill>
                    <a:srgbClr val="000000"/>
                  </a:solidFill>
                </a:uFill>
              </a:rPr>
              <a:t>a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</a:rPr>
              <a:t>d</a:t>
            </a:r>
            <a:r>
              <a:rPr lang="en-US" b="1" u="heavy" spc="100" dirty="0">
                <a:uFill>
                  <a:solidFill>
                    <a:srgbClr val="000000"/>
                  </a:solidFill>
                </a:uFill>
              </a:rPr>
              <a:t>s</a:t>
            </a:r>
            <a:endParaRPr lang="en-US" dirty="0"/>
          </a:p>
          <a:p>
            <a:pPr marL="0" indent="0">
              <a:spcBef>
                <a:spcPts val="1055"/>
              </a:spcBef>
              <a:buNone/>
            </a:pPr>
            <a:r>
              <a:rPr lang="en-US" spc="-45" dirty="0"/>
              <a:t>Interactive</a:t>
            </a:r>
            <a:r>
              <a:rPr lang="en-US" spc="-120" dirty="0"/>
              <a:t> </a:t>
            </a:r>
            <a:r>
              <a:rPr lang="en-US" spc="-30" dirty="0"/>
              <a:t>Power</a:t>
            </a:r>
            <a:r>
              <a:rPr lang="en-US" spc="-105" dirty="0"/>
              <a:t> </a:t>
            </a:r>
            <a:r>
              <a:rPr lang="en-US" spc="5" dirty="0"/>
              <a:t>BI</a:t>
            </a:r>
            <a:r>
              <a:rPr lang="en-US" spc="-120" dirty="0"/>
              <a:t> </a:t>
            </a:r>
            <a:r>
              <a:rPr lang="en-US" spc="15" dirty="0"/>
              <a:t>dashboards</a:t>
            </a:r>
            <a:r>
              <a:rPr lang="en-US" spc="-110" dirty="0"/>
              <a:t> </a:t>
            </a:r>
            <a:r>
              <a:rPr lang="en-US" spc="-45" dirty="0"/>
              <a:t>were</a:t>
            </a:r>
            <a:r>
              <a:rPr lang="en-US" spc="-114" dirty="0"/>
              <a:t> </a:t>
            </a:r>
            <a:r>
              <a:rPr lang="en-US" spc="-30" dirty="0"/>
              <a:t>created</a:t>
            </a:r>
            <a:r>
              <a:rPr lang="en-US" spc="-120" dirty="0"/>
              <a:t> </a:t>
            </a:r>
            <a:r>
              <a:rPr lang="en-US" spc="-40" dirty="0"/>
              <a:t>to</a:t>
            </a:r>
            <a:r>
              <a:rPr lang="en-US" spc="-120" dirty="0"/>
              <a:t> </a:t>
            </a:r>
            <a:r>
              <a:rPr lang="en-US" spc="-25" dirty="0"/>
              <a:t>visually</a:t>
            </a:r>
            <a:r>
              <a:rPr lang="en-US" spc="-105" dirty="0"/>
              <a:t> </a:t>
            </a:r>
            <a:r>
              <a:rPr lang="en-US" spc="-30" dirty="0"/>
              <a:t>represent</a:t>
            </a:r>
            <a:r>
              <a:rPr lang="en-US" spc="-110" dirty="0"/>
              <a:t> </a:t>
            </a:r>
            <a:r>
              <a:rPr lang="en-US" spc="-40" dirty="0"/>
              <a:t>the</a:t>
            </a:r>
            <a:r>
              <a:rPr lang="en-US" spc="-120" dirty="0"/>
              <a:t> </a:t>
            </a:r>
            <a:r>
              <a:rPr lang="en-US" spc="-5" dirty="0"/>
              <a:t>insights</a:t>
            </a:r>
            <a:r>
              <a:rPr lang="en-US" spc="-110" dirty="0"/>
              <a:t> </a:t>
            </a:r>
            <a:r>
              <a:rPr lang="en-US" spc="-35" dirty="0"/>
              <a:t>derived</a:t>
            </a:r>
            <a:r>
              <a:rPr lang="en-US" dirty="0"/>
              <a:t> </a:t>
            </a:r>
            <a:r>
              <a:rPr lang="en-US" spc="-35" dirty="0"/>
              <a:t>from</a:t>
            </a:r>
            <a:r>
              <a:rPr lang="en-US" spc="-120" dirty="0"/>
              <a:t> </a:t>
            </a:r>
            <a:r>
              <a:rPr lang="en-US" spc="-40" dirty="0"/>
              <a:t>the</a:t>
            </a:r>
            <a:r>
              <a:rPr lang="en-US" spc="-105" dirty="0"/>
              <a:t> </a:t>
            </a:r>
            <a:r>
              <a:rPr lang="en-US" spc="-10" dirty="0"/>
              <a:t>analysis.</a:t>
            </a:r>
            <a:r>
              <a:rPr lang="en-US" spc="-110" dirty="0"/>
              <a:t> </a:t>
            </a:r>
            <a:r>
              <a:rPr lang="en-US" spc="-20" dirty="0"/>
              <a:t>These</a:t>
            </a:r>
            <a:r>
              <a:rPr lang="en-US" spc="-110" dirty="0"/>
              <a:t> </a:t>
            </a:r>
            <a:r>
              <a:rPr lang="en-US" spc="15" dirty="0"/>
              <a:t>dashboards</a:t>
            </a:r>
            <a:r>
              <a:rPr lang="en-US" spc="-110" dirty="0"/>
              <a:t> </a:t>
            </a:r>
            <a:r>
              <a:rPr lang="en-US" spc="15" dirty="0"/>
              <a:t>showcase</a:t>
            </a:r>
            <a:r>
              <a:rPr lang="en-US" spc="-114" dirty="0"/>
              <a:t> </a:t>
            </a:r>
            <a:r>
              <a:rPr lang="en-US" spc="-35" dirty="0"/>
              <a:t>trends,</a:t>
            </a:r>
            <a:r>
              <a:rPr lang="en-US" spc="-105" dirty="0"/>
              <a:t> </a:t>
            </a:r>
            <a:r>
              <a:rPr lang="en-US" spc="-35" dirty="0"/>
              <a:t>patterns,</a:t>
            </a:r>
            <a:r>
              <a:rPr lang="en-US" spc="-110" dirty="0"/>
              <a:t> </a:t>
            </a:r>
            <a:r>
              <a:rPr lang="en-US" dirty="0"/>
              <a:t>and</a:t>
            </a:r>
            <a:r>
              <a:rPr lang="en-US" spc="-120" dirty="0"/>
              <a:t> </a:t>
            </a:r>
            <a:r>
              <a:rPr lang="en-US" spc="-5" dirty="0"/>
              <a:t>insights</a:t>
            </a:r>
            <a:r>
              <a:rPr lang="en-US" spc="-110" dirty="0"/>
              <a:t> </a:t>
            </a:r>
            <a:r>
              <a:rPr lang="en-US" spc="-25" dirty="0"/>
              <a:t>in</a:t>
            </a:r>
            <a:r>
              <a:rPr lang="en-US" spc="-114" dirty="0"/>
              <a:t> </a:t>
            </a:r>
            <a:r>
              <a:rPr lang="en-US" dirty="0"/>
              <a:t>an</a:t>
            </a:r>
            <a:r>
              <a:rPr lang="en-US" spc="-120" dirty="0"/>
              <a:t> </a:t>
            </a:r>
            <a:r>
              <a:rPr lang="en-US" spc="-50" dirty="0"/>
              <a:t>intuitive </a:t>
            </a:r>
            <a:r>
              <a:rPr lang="en-US" spc="-345" dirty="0"/>
              <a:t> </a:t>
            </a:r>
            <a:r>
              <a:rPr lang="en-US" spc="-40" dirty="0"/>
              <a:t>manner, </a:t>
            </a:r>
            <a:r>
              <a:rPr lang="en-US" spc="-20" dirty="0"/>
              <a:t>enabling </a:t>
            </a:r>
            <a:r>
              <a:rPr lang="en-US" spc="-15" dirty="0"/>
              <a:t>stakeholders </a:t>
            </a:r>
            <a:r>
              <a:rPr lang="en-US" spc="-40" dirty="0"/>
              <a:t>to </a:t>
            </a:r>
            <a:r>
              <a:rPr lang="en-US" spc="-15" dirty="0"/>
              <a:t>make </a:t>
            </a:r>
            <a:r>
              <a:rPr lang="en-US" spc="-25" dirty="0"/>
              <a:t>informed </a:t>
            </a:r>
            <a:r>
              <a:rPr lang="en-US" spc="10" dirty="0"/>
              <a:t>decisions </a:t>
            </a:r>
            <a:r>
              <a:rPr lang="en-US" dirty="0"/>
              <a:t>and </a:t>
            </a:r>
            <a:r>
              <a:rPr lang="en-US" spc="-45" dirty="0"/>
              <a:t>take </a:t>
            </a:r>
            <a:r>
              <a:rPr lang="en-US" spc="-20" dirty="0"/>
              <a:t>actionable </a:t>
            </a:r>
            <a:r>
              <a:rPr lang="en-US" spc="10" dirty="0"/>
              <a:t>steps </a:t>
            </a:r>
            <a:r>
              <a:rPr lang="en-US" spc="15" dirty="0"/>
              <a:t> based</a:t>
            </a:r>
            <a:r>
              <a:rPr lang="en-US" spc="-125" dirty="0"/>
              <a:t> </a:t>
            </a:r>
            <a:r>
              <a:rPr lang="en-US" spc="5" dirty="0"/>
              <a:t>on</a:t>
            </a:r>
            <a:r>
              <a:rPr lang="en-US" spc="-125" dirty="0"/>
              <a:t> </a:t>
            </a:r>
            <a:r>
              <a:rPr lang="en-US" spc="-40" dirty="0"/>
              <a:t>the</a:t>
            </a:r>
            <a:r>
              <a:rPr lang="en-US" spc="-120" dirty="0"/>
              <a:t> </a:t>
            </a:r>
            <a:r>
              <a:rPr lang="en-US" dirty="0"/>
              <a:t>analysis</a:t>
            </a:r>
            <a:r>
              <a:rPr lang="en-US" spc="-114" dirty="0"/>
              <a:t> </a:t>
            </a:r>
            <a:r>
              <a:rPr lang="en-US" spc="-25" dirty="0"/>
              <a:t>results.</a:t>
            </a:r>
            <a:endParaRPr lang="en-US" dirty="0"/>
          </a:p>
          <a:p>
            <a:pPr marL="12065">
              <a:spcBef>
                <a:spcPts val="1055"/>
              </a:spcBef>
              <a:tabLst>
                <a:tab pos="200660" algn="l"/>
              </a:tabLst>
            </a:pPr>
            <a:endParaRPr lang="en-US" dirty="0"/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5DB92781-0A2F-9ED2-5228-19668B6096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7803" y="1796902"/>
            <a:ext cx="6030798" cy="3490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752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u="heavy" spc="5" dirty="0" err="1">
                <a:uFill>
                  <a:solidFill>
                    <a:srgbClr val="000000"/>
                  </a:solidFill>
                </a:uFill>
              </a:rPr>
              <a:t>DashBoard</a:t>
            </a:r>
            <a:r>
              <a:rPr lang="en-US" u="heavy" spc="5" dirty="0">
                <a:uFill>
                  <a:solidFill>
                    <a:srgbClr val="000000"/>
                  </a:solidFill>
                </a:uFill>
              </a:rPr>
              <a:t> 2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254F2FA4-6F06-DC9D-2685-73DD9F5ED0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937" y="1287910"/>
            <a:ext cx="10651390" cy="4282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433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65" y="681037"/>
            <a:ext cx="11214100" cy="535531"/>
          </a:xfrm>
        </p:spPr>
        <p:txBody>
          <a:bodyPr wrap="square" anchor="t">
            <a:noAutofit/>
          </a:bodyPr>
          <a:lstStyle/>
          <a:p>
            <a:r>
              <a:rPr lang="en-US" u="heavy" spc="5" dirty="0" err="1">
                <a:uFill>
                  <a:solidFill>
                    <a:srgbClr val="000000"/>
                  </a:solidFill>
                </a:uFill>
              </a:rPr>
              <a:t>DashBoard</a:t>
            </a:r>
            <a:r>
              <a:rPr lang="en-US" u="heavy" spc="5" dirty="0">
                <a:uFill>
                  <a:solidFill>
                    <a:srgbClr val="000000"/>
                  </a:solidFill>
                </a:uFill>
              </a:rPr>
              <a:t> 3</a:t>
            </a: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E259199-A1F0-36BC-267D-EB756CFF5E1A}"/>
              </a:ext>
            </a:extLst>
          </p:cNvPr>
          <p:cNvPicPr/>
          <p:nvPr/>
        </p:nvPicPr>
        <p:blipFill rotWithShape="1">
          <a:blip r:embed="rId2" cstate="print"/>
          <a:srcRect t="26394" b="11787"/>
          <a:stretch/>
        </p:blipFill>
        <p:spPr>
          <a:xfrm>
            <a:off x="443365" y="1825625"/>
            <a:ext cx="1121523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56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Autofit/>
          </a:bodyPr>
          <a:lstStyle/>
          <a:p>
            <a:r>
              <a:rPr lang="en-US" u="heavy" spc="5" dirty="0" err="1">
                <a:uFill>
                  <a:solidFill>
                    <a:srgbClr val="000000"/>
                  </a:solidFill>
                </a:uFill>
              </a:rPr>
              <a:t>DashBoard</a:t>
            </a:r>
            <a:r>
              <a:rPr lang="en-US" u="heavy" spc="5" dirty="0">
                <a:uFill>
                  <a:solidFill>
                    <a:srgbClr val="000000"/>
                  </a:solidFill>
                </a:uFill>
              </a:rPr>
              <a:t> 4</a:t>
            </a: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5F73180-5152-A6B8-38B0-8F870A5EA2B2}"/>
              </a:ext>
            </a:extLst>
          </p:cNvPr>
          <p:cNvPicPr/>
          <p:nvPr/>
        </p:nvPicPr>
        <p:blipFill rotWithShape="1">
          <a:blip r:embed="rId2" cstate="print"/>
          <a:srcRect t="31911"/>
          <a:stretch/>
        </p:blipFill>
        <p:spPr>
          <a:xfrm>
            <a:off x="443365" y="1825625"/>
            <a:ext cx="1121523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77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Autofit/>
          </a:bodyPr>
          <a:lstStyle/>
          <a:p>
            <a:r>
              <a:rPr lang="en-US" u="heavy" spc="5" dirty="0" err="1">
                <a:uFill>
                  <a:solidFill>
                    <a:srgbClr val="000000"/>
                  </a:solidFill>
                </a:uFill>
              </a:rPr>
              <a:t>DashBoard</a:t>
            </a:r>
            <a:r>
              <a:rPr lang="en-US" u="heavy" spc="5" dirty="0">
                <a:uFill>
                  <a:solidFill>
                    <a:srgbClr val="000000"/>
                  </a:solidFill>
                </a:uFill>
              </a:rPr>
              <a:t> 5</a:t>
            </a: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E4B4ADC-88DE-241D-D806-5E9BD4FB178C}"/>
              </a:ext>
            </a:extLst>
          </p:cNvPr>
          <p:cNvPicPr/>
          <p:nvPr/>
        </p:nvPicPr>
        <p:blipFill rotWithShape="1">
          <a:blip r:embed="rId2" cstate="print"/>
          <a:srcRect t="27721" b="6417"/>
          <a:stretch/>
        </p:blipFill>
        <p:spPr>
          <a:xfrm>
            <a:off x="443365" y="1825625"/>
            <a:ext cx="1121523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988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3" y="592981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br>
              <a:rPr lang="en-US" sz="1600" dirty="0">
                <a:latin typeface="Trebuchet MS"/>
                <a:cs typeface="Trebuchet MS"/>
              </a:rPr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10657025" cy="4579079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6.Recommendations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en-US" sz="1800" b="1" spc="40" dirty="0">
                <a:latin typeface="Trebuchet MS"/>
                <a:cs typeface="Trebuchet MS"/>
              </a:rPr>
              <a:t>O</a:t>
            </a:r>
            <a:r>
              <a:rPr lang="en-US" sz="1800" b="1" dirty="0">
                <a:latin typeface="Trebuchet MS"/>
                <a:cs typeface="Trebuchet MS"/>
              </a:rPr>
              <a:t>p</a:t>
            </a:r>
            <a:r>
              <a:rPr lang="en-US" sz="1800" b="1" spc="-50" dirty="0">
                <a:latin typeface="Trebuchet MS"/>
                <a:cs typeface="Trebuchet MS"/>
              </a:rPr>
              <a:t>t</a:t>
            </a:r>
            <a:r>
              <a:rPr lang="en-US" sz="1800" b="1" dirty="0">
                <a:latin typeface="Trebuchet MS"/>
                <a:cs typeface="Trebuchet MS"/>
              </a:rPr>
              <a:t>im</a:t>
            </a:r>
            <a:r>
              <a:rPr lang="en-US" sz="1800" b="1" spc="-10" dirty="0">
                <a:latin typeface="Trebuchet MS"/>
                <a:cs typeface="Trebuchet MS"/>
              </a:rPr>
              <a:t>a</a:t>
            </a:r>
            <a:r>
              <a:rPr lang="en-US" sz="1800" b="1" dirty="0">
                <a:latin typeface="Trebuchet MS"/>
                <a:cs typeface="Trebuchet MS"/>
              </a:rPr>
              <a:t>l</a:t>
            </a:r>
            <a:r>
              <a:rPr lang="en-US" sz="1800" b="1" spc="-114" dirty="0">
                <a:latin typeface="Trebuchet MS"/>
                <a:cs typeface="Trebuchet MS"/>
              </a:rPr>
              <a:t> </a:t>
            </a:r>
            <a:r>
              <a:rPr lang="en-US" sz="1800" b="1" spc="-120" dirty="0">
                <a:latin typeface="Trebuchet MS"/>
                <a:cs typeface="Trebuchet MS"/>
              </a:rPr>
              <a:t>T</a:t>
            </a:r>
            <a:r>
              <a:rPr lang="en-US" sz="1800" b="1" spc="-55" dirty="0">
                <a:latin typeface="Trebuchet MS"/>
                <a:cs typeface="Trebuchet MS"/>
              </a:rPr>
              <a:t>i</a:t>
            </a:r>
            <a:r>
              <a:rPr lang="en-US" sz="1800" b="1" dirty="0">
                <a:latin typeface="Trebuchet MS"/>
                <a:cs typeface="Trebuchet MS"/>
              </a:rPr>
              <a:t>m</a:t>
            </a:r>
            <a:r>
              <a:rPr lang="en-US" sz="1800" b="1" spc="-5" dirty="0">
                <a:latin typeface="Trebuchet MS"/>
                <a:cs typeface="Trebuchet MS"/>
              </a:rPr>
              <a:t>e</a:t>
            </a:r>
            <a:r>
              <a:rPr lang="en-US" sz="1800" b="1" spc="100" dirty="0">
                <a:latin typeface="Trebuchet MS"/>
                <a:cs typeface="Trebuchet MS"/>
              </a:rPr>
              <a:t>s</a:t>
            </a:r>
            <a:r>
              <a:rPr lang="en-US" sz="1800" b="1" spc="-114" dirty="0">
                <a:latin typeface="Trebuchet MS"/>
                <a:cs typeface="Trebuchet MS"/>
              </a:rPr>
              <a:t> </a:t>
            </a:r>
            <a:r>
              <a:rPr lang="en-US" sz="1800" b="1" spc="-65" dirty="0">
                <a:latin typeface="Trebuchet MS"/>
                <a:cs typeface="Trebuchet MS"/>
              </a:rPr>
              <a:t>t</a:t>
            </a:r>
            <a:r>
              <a:rPr lang="en-US" sz="1800" b="1" spc="5" dirty="0">
                <a:latin typeface="Trebuchet MS"/>
                <a:cs typeface="Trebuchet MS"/>
              </a:rPr>
              <a:t>o</a:t>
            </a:r>
            <a:r>
              <a:rPr lang="en-US" sz="1800" b="1" spc="-125" dirty="0">
                <a:latin typeface="Trebuchet MS"/>
                <a:cs typeface="Trebuchet MS"/>
              </a:rPr>
              <a:t> </a:t>
            </a:r>
            <a:r>
              <a:rPr lang="en-US" sz="1800" b="1" spc="-15" dirty="0">
                <a:latin typeface="Trebuchet MS"/>
                <a:cs typeface="Trebuchet MS"/>
              </a:rPr>
              <a:t>P</a:t>
            </a:r>
            <a:r>
              <a:rPr lang="en-US" sz="1800" b="1" spc="-5" dirty="0">
                <a:latin typeface="Trebuchet MS"/>
                <a:cs typeface="Trebuchet MS"/>
              </a:rPr>
              <a:t>ub</a:t>
            </a:r>
            <a:r>
              <a:rPr lang="en-US" sz="1800" b="1" dirty="0">
                <a:latin typeface="Trebuchet MS"/>
                <a:cs typeface="Trebuchet MS"/>
              </a:rPr>
              <a:t>l</a:t>
            </a:r>
            <a:r>
              <a:rPr lang="en-US" sz="1800" b="1" spc="20" dirty="0">
                <a:latin typeface="Trebuchet MS"/>
                <a:cs typeface="Trebuchet MS"/>
              </a:rPr>
              <a:t>i</a:t>
            </a:r>
            <a:r>
              <a:rPr lang="en-US" sz="1800" b="1" spc="40" dirty="0">
                <a:latin typeface="Trebuchet MS"/>
                <a:cs typeface="Trebuchet MS"/>
              </a:rPr>
              <a:t>s</a:t>
            </a:r>
            <a:r>
              <a:rPr lang="en-US" sz="1800" b="1" spc="-20" dirty="0">
                <a:latin typeface="Trebuchet MS"/>
                <a:cs typeface="Trebuchet MS"/>
              </a:rPr>
              <a:t>h</a:t>
            </a:r>
            <a:r>
              <a:rPr lang="en-US" sz="1800" b="1" spc="-120" dirty="0">
                <a:latin typeface="Trebuchet MS"/>
                <a:cs typeface="Trebuchet MS"/>
              </a:rPr>
              <a:t> </a:t>
            </a:r>
            <a:r>
              <a:rPr lang="en-US" sz="1800" b="1" spc="-25" dirty="0">
                <a:latin typeface="Trebuchet MS"/>
                <a:cs typeface="Trebuchet MS"/>
              </a:rPr>
              <a:t>Vi</a:t>
            </a:r>
            <a:r>
              <a:rPr lang="en-US" sz="1800" b="1" spc="-5" dirty="0">
                <a:latin typeface="Trebuchet MS"/>
                <a:cs typeface="Trebuchet MS"/>
              </a:rPr>
              <a:t>d</a:t>
            </a:r>
            <a:r>
              <a:rPr lang="en-US" sz="1800" b="1" spc="-25" dirty="0">
                <a:latin typeface="Trebuchet MS"/>
                <a:cs typeface="Trebuchet MS"/>
              </a:rPr>
              <a:t>e</a:t>
            </a:r>
            <a:r>
              <a:rPr lang="en-US" sz="1800" b="1" spc="-15" dirty="0">
                <a:latin typeface="Trebuchet MS"/>
                <a:cs typeface="Trebuchet MS"/>
              </a:rPr>
              <a:t>o</a:t>
            </a:r>
            <a:r>
              <a:rPr lang="en-US" sz="1800" b="1" spc="100" dirty="0">
                <a:latin typeface="Trebuchet MS"/>
                <a:cs typeface="Trebuchet MS"/>
              </a:rPr>
              <a:t>s</a:t>
            </a:r>
            <a:r>
              <a:rPr lang="en-US" sz="1800" b="1" spc="-85" dirty="0">
                <a:latin typeface="Trebuchet MS"/>
                <a:cs typeface="Trebuchet MS"/>
              </a:rPr>
              <a:t>: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45720">
              <a:lnSpc>
                <a:spcPct val="118300"/>
              </a:lnSpc>
              <a:spcBef>
                <a:spcPts val="795"/>
              </a:spcBef>
            </a:pPr>
            <a:r>
              <a:rPr lang="en-US" sz="1800" dirty="0">
                <a:latin typeface="Trebuchet MS"/>
                <a:cs typeface="Trebuchet MS"/>
              </a:rPr>
              <a:t>Our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analysis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of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temporal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trends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10" dirty="0">
                <a:latin typeface="Trebuchet MS"/>
                <a:cs typeface="Trebuchet MS"/>
              </a:rPr>
              <a:t>suggests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that</a:t>
            </a:r>
            <a:r>
              <a:rPr lang="en-US" sz="1800" spc="-95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videos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published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during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peak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viewing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times,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spc="30" dirty="0">
                <a:latin typeface="Trebuchet MS"/>
                <a:cs typeface="Trebuchet MS"/>
              </a:rPr>
              <a:t>such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45" dirty="0">
                <a:latin typeface="Trebuchet MS"/>
                <a:cs typeface="Trebuchet MS"/>
              </a:rPr>
              <a:t>as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evenings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weekends,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tend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receive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higher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engagement.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60" dirty="0">
                <a:latin typeface="Trebuchet MS"/>
                <a:cs typeface="Trebuchet MS"/>
              </a:rPr>
              <a:t>Therefore,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we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128270">
              <a:lnSpc>
                <a:spcPct val="117500"/>
              </a:lnSpc>
            </a:pPr>
            <a:r>
              <a:rPr lang="en-US" sz="1800" spc="-5" dirty="0">
                <a:latin typeface="Trebuchet MS"/>
                <a:cs typeface="Trebuchet MS"/>
              </a:rPr>
              <a:t>recommend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content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creators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schedule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their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video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10" dirty="0">
                <a:latin typeface="Trebuchet MS"/>
                <a:cs typeface="Trebuchet MS"/>
              </a:rPr>
              <a:t>uploads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during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these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optimal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times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3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maximize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viewership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engagement.</a:t>
            </a:r>
            <a:endParaRPr lang="en-US" sz="1800" dirty="0">
              <a:latin typeface="Trebuchet MS"/>
              <a:cs typeface="Trebuchet MS"/>
            </a:endParaRPr>
          </a:p>
          <a:p>
            <a:pPr marL="43180">
              <a:lnSpc>
                <a:spcPct val="100000"/>
              </a:lnSpc>
            </a:pP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ff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2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lang="en-US" sz="1800" b="1" u="heavy" spc="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lang="en-US" sz="1800" dirty="0">
              <a:latin typeface="Trebuchet MS"/>
              <a:cs typeface="Trebuchet MS"/>
            </a:endParaRPr>
          </a:p>
          <a:p>
            <a:pPr marL="43180">
              <a:lnSpc>
                <a:spcPct val="100000"/>
              </a:lnSpc>
              <a:spcBef>
                <a:spcPts val="1070"/>
              </a:spcBef>
            </a:pPr>
            <a:r>
              <a:rPr lang="en-US" sz="1800" spc="-15" dirty="0">
                <a:latin typeface="Trebuchet MS"/>
                <a:cs typeface="Trebuchet MS"/>
              </a:rPr>
              <a:t>Popular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tags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associated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with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YouTube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20" dirty="0">
                <a:latin typeface="Trebuchet MS"/>
                <a:cs typeface="Trebuchet MS"/>
              </a:rPr>
              <a:t>song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videos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have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10" dirty="0">
                <a:latin typeface="Trebuchet MS"/>
                <a:cs typeface="Trebuchet MS"/>
              </a:rPr>
              <a:t>shown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a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strong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correlation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with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7500"/>
              </a:lnSpc>
            </a:pPr>
            <a:r>
              <a:rPr lang="en-US" sz="1800" spc="-10" dirty="0">
                <a:latin typeface="Trebuchet MS"/>
                <a:cs typeface="Trebuchet MS"/>
              </a:rPr>
              <a:t>increased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view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counts.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We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recommend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content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creators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conduct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keyword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research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 </a:t>
            </a:r>
            <a:r>
              <a:rPr lang="en-US" sz="1800" spc="-350" dirty="0">
                <a:latin typeface="Trebuchet MS"/>
                <a:cs typeface="Trebuchet MS"/>
              </a:rPr>
              <a:t> </a:t>
            </a:r>
            <a:r>
              <a:rPr lang="en-US" sz="1800" spc="25" dirty="0">
                <a:latin typeface="Trebuchet MS"/>
                <a:cs typeface="Trebuchet MS"/>
              </a:rPr>
              <a:t>use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relevant,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high-traffic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tags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in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their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video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descriptions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0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improve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discoverability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and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sz="1800" spc="-85" dirty="0">
                <a:latin typeface="Trebuchet MS"/>
                <a:cs typeface="Trebuchet MS"/>
              </a:rPr>
              <a:t>r</a:t>
            </a:r>
            <a:r>
              <a:rPr lang="en-US" sz="1800" spc="5" dirty="0">
                <a:latin typeface="Trebuchet MS"/>
                <a:cs typeface="Trebuchet MS"/>
              </a:rPr>
              <a:t>ea</a:t>
            </a:r>
            <a:r>
              <a:rPr lang="en-US" sz="1800" dirty="0">
                <a:latin typeface="Trebuchet MS"/>
                <a:cs typeface="Trebuchet MS"/>
              </a:rPr>
              <a:t>c</a:t>
            </a:r>
            <a:r>
              <a:rPr lang="en-US" sz="1800" spc="5" dirty="0">
                <a:latin typeface="Trebuchet MS"/>
                <a:cs typeface="Trebuchet MS"/>
              </a:rPr>
              <a:t>h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a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b</a:t>
            </a:r>
            <a:r>
              <a:rPr lang="en-US" sz="1800" spc="-45" dirty="0">
                <a:latin typeface="Trebuchet MS"/>
                <a:cs typeface="Trebuchet MS"/>
              </a:rPr>
              <a:t>r</a:t>
            </a:r>
            <a:r>
              <a:rPr lang="en-US" sz="1800" spc="10" dirty="0">
                <a:latin typeface="Trebuchet MS"/>
                <a:cs typeface="Trebuchet MS"/>
              </a:rPr>
              <a:t>o</a:t>
            </a:r>
            <a:r>
              <a:rPr lang="en-US" sz="1800" spc="5" dirty="0">
                <a:latin typeface="Trebuchet MS"/>
                <a:cs typeface="Trebuchet MS"/>
              </a:rPr>
              <a:t>a</a:t>
            </a:r>
            <a:r>
              <a:rPr lang="en-US" sz="1800" spc="-30" dirty="0">
                <a:latin typeface="Trebuchet MS"/>
                <a:cs typeface="Trebuchet MS"/>
              </a:rPr>
              <a:t>der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a</a:t>
            </a:r>
            <a:r>
              <a:rPr lang="en-US" sz="1800" spc="-15" dirty="0">
                <a:latin typeface="Trebuchet MS"/>
                <a:cs typeface="Trebuchet MS"/>
              </a:rPr>
              <a:t>udie</a:t>
            </a:r>
            <a:r>
              <a:rPr lang="en-US" sz="1800" spc="10" dirty="0">
                <a:latin typeface="Trebuchet MS"/>
                <a:cs typeface="Trebuchet MS"/>
              </a:rPr>
              <a:t>n</a:t>
            </a:r>
            <a:r>
              <a:rPr lang="en-US" sz="1800" spc="25" dirty="0">
                <a:latin typeface="Trebuchet MS"/>
                <a:cs typeface="Trebuchet MS"/>
              </a:rPr>
              <a:t>c</a:t>
            </a:r>
            <a:r>
              <a:rPr lang="en-US" sz="1800" spc="-60" dirty="0">
                <a:latin typeface="Trebuchet MS"/>
                <a:cs typeface="Trebuchet MS"/>
              </a:rPr>
              <a:t>e</a:t>
            </a:r>
            <a:r>
              <a:rPr lang="en-US" sz="1800" spc="-100" dirty="0"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6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3" y="592981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br>
              <a:rPr lang="en-US" sz="1600" dirty="0">
                <a:latin typeface="Trebuchet MS"/>
                <a:cs typeface="Trebuchet MS"/>
              </a:rPr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10657025" cy="4579079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en-US" sz="18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Types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lang="en-US"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Content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that</a:t>
            </a:r>
            <a:r>
              <a:rPr lang="en-US" sz="18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Drive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Higher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Engagement: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en-US" sz="1800" dirty="0">
                <a:latin typeface="Trebuchet MS"/>
                <a:cs typeface="Trebuchet MS"/>
              </a:rPr>
              <a:t>Our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analysis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indicates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that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certain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types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of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content,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30" dirty="0">
                <a:latin typeface="Trebuchet MS"/>
                <a:cs typeface="Trebuchet MS"/>
              </a:rPr>
              <a:t>such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45" dirty="0">
                <a:latin typeface="Trebuchet MS"/>
                <a:cs typeface="Trebuchet MS"/>
              </a:rPr>
              <a:t>as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20" dirty="0">
                <a:latin typeface="Trebuchet MS"/>
                <a:cs typeface="Trebuchet MS"/>
              </a:rPr>
              <a:t>music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covers,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live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107314">
              <a:lnSpc>
                <a:spcPts val="1700"/>
              </a:lnSpc>
              <a:spcBef>
                <a:spcPts val="95"/>
              </a:spcBef>
            </a:pPr>
            <a:r>
              <a:rPr lang="en-US" sz="1800" spc="-20" dirty="0">
                <a:latin typeface="Trebuchet MS"/>
                <a:cs typeface="Trebuchet MS"/>
              </a:rPr>
              <a:t>performances,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lyric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videos,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tend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drive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higher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engagement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among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viewers.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Content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creators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may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consider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diversifying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their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content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strategy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include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these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formats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z="1800" spc="-20" dirty="0">
                <a:latin typeface="Trebuchet MS"/>
                <a:cs typeface="Trebuchet MS"/>
              </a:rPr>
              <a:t>i</a:t>
            </a:r>
            <a:r>
              <a:rPr lang="en-US" sz="1800" spc="-40" dirty="0">
                <a:latin typeface="Trebuchet MS"/>
                <a:cs typeface="Trebuchet MS"/>
              </a:rPr>
              <a:t>n</a:t>
            </a:r>
            <a:r>
              <a:rPr lang="en-US" sz="1800" spc="25" dirty="0">
                <a:latin typeface="Trebuchet MS"/>
                <a:cs typeface="Trebuchet MS"/>
              </a:rPr>
              <a:t>c</a:t>
            </a:r>
            <a:r>
              <a:rPr lang="en-US" sz="1800" spc="-85" dirty="0">
                <a:latin typeface="Trebuchet MS"/>
                <a:cs typeface="Trebuchet MS"/>
              </a:rPr>
              <a:t>r</a:t>
            </a:r>
            <a:r>
              <a:rPr lang="en-US" sz="1800" spc="25" dirty="0">
                <a:latin typeface="Trebuchet MS"/>
                <a:cs typeface="Trebuchet MS"/>
              </a:rPr>
              <a:t>ea</a:t>
            </a:r>
            <a:r>
              <a:rPr lang="en-US" sz="1800" spc="15" dirty="0">
                <a:latin typeface="Trebuchet MS"/>
                <a:cs typeface="Trebuchet MS"/>
              </a:rPr>
              <a:t>s</a:t>
            </a:r>
            <a:r>
              <a:rPr lang="en-US" sz="1800" spc="-25" dirty="0">
                <a:latin typeface="Trebuchet MS"/>
                <a:cs typeface="Trebuchet MS"/>
              </a:rPr>
              <a:t>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audienc</a:t>
            </a:r>
            <a:r>
              <a:rPr lang="en-US" sz="1800" spc="-25" dirty="0">
                <a:latin typeface="Trebuchet MS"/>
                <a:cs typeface="Trebuchet MS"/>
              </a:rPr>
              <a:t>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e</a:t>
            </a:r>
            <a:r>
              <a:rPr lang="en-US" sz="1800" spc="-15" dirty="0">
                <a:latin typeface="Trebuchet MS"/>
                <a:cs typeface="Trebuchet MS"/>
              </a:rPr>
              <a:t>n</a:t>
            </a:r>
            <a:r>
              <a:rPr lang="en-US" sz="1800" spc="-20" dirty="0">
                <a:latin typeface="Trebuchet MS"/>
                <a:cs typeface="Trebuchet MS"/>
              </a:rPr>
              <a:t>g</a:t>
            </a:r>
            <a:r>
              <a:rPr lang="en-US" sz="1800" spc="-15" dirty="0">
                <a:latin typeface="Trebuchet MS"/>
                <a:cs typeface="Trebuchet MS"/>
              </a:rPr>
              <a:t>a</a:t>
            </a:r>
            <a:r>
              <a:rPr lang="en-US" sz="1800" spc="-20" dirty="0">
                <a:latin typeface="Trebuchet MS"/>
                <a:cs typeface="Trebuchet MS"/>
              </a:rPr>
              <a:t>gement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</a:t>
            </a:r>
            <a:r>
              <a:rPr lang="en-US" sz="1800" spc="5" dirty="0">
                <a:latin typeface="Trebuchet MS"/>
                <a:cs typeface="Trebuchet MS"/>
              </a:rPr>
              <a:t>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90" dirty="0">
                <a:latin typeface="Trebuchet MS"/>
                <a:cs typeface="Trebuchet MS"/>
              </a:rPr>
              <a:t>r</a:t>
            </a:r>
            <a:r>
              <a:rPr lang="en-US" sz="1800" spc="-35" dirty="0">
                <a:latin typeface="Trebuchet MS"/>
                <a:cs typeface="Trebuchet MS"/>
              </a:rPr>
              <a:t>etentio</a:t>
            </a:r>
            <a:r>
              <a:rPr lang="en-US" sz="1800" spc="-45" dirty="0">
                <a:latin typeface="Trebuchet MS"/>
                <a:cs typeface="Trebuchet MS"/>
              </a:rPr>
              <a:t>n</a:t>
            </a:r>
            <a:r>
              <a:rPr lang="en-US" sz="1800" spc="-100" dirty="0">
                <a:latin typeface="Trebuchet MS"/>
                <a:cs typeface="Trebuchet MS"/>
              </a:rPr>
              <a:t>.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Summa</a:t>
            </a:r>
            <a:r>
              <a:rPr lang="en-US" sz="180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sz="18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sz="18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comme</a:t>
            </a:r>
            <a:r>
              <a:rPr lang="en-US" sz="18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ions</a:t>
            </a:r>
            <a:r>
              <a:rPr lang="en-US"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118110">
              <a:lnSpc>
                <a:spcPct val="117900"/>
              </a:lnSpc>
              <a:spcBef>
                <a:spcPts val="800"/>
              </a:spcBef>
              <a:buChar char="-"/>
              <a:tabLst>
                <a:tab pos="95250" algn="l"/>
              </a:tabLst>
            </a:pPr>
            <a:r>
              <a:rPr lang="en-US" sz="1800" dirty="0">
                <a:latin typeface="Trebuchet MS"/>
                <a:cs typeface="Trebuchet MS"/>
              </a:rPr>
              <a:t>Our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analysis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30" dirty="0">
                <a:latin typeface="Trebuchet MS"/>
                <a:cs typeface="Trebuchet MS"/>
              </a:rPr>
              <a:t>has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revealed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valuable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insights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into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performance,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popularity,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user </a:t>
            </a:r>
            <a:r>
              <a:rPr lang="en-US" sz="1800" spc="5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engagement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of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YouTube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20" dirty="0">
                <a:latin typeface="Trebuchet MS"/>
                <a:cs typeface="Trebuchet MS"/>
              </a:rPr>
              <a:t>song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videos.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By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leveraging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Power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BI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10" dirty="0">
                <a:latin typeface="Trebuchet MS"/>
                <a:cs typeface="Trebuchet MS"/>
              </a:rPr>
              <a:t>dashboards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reports,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we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were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able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visualize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and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explore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trends,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patterns,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correlations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in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data.</a:t>
            </a:r>
          </a:p>
          <a:p>
            <a:pPr marL="12700" marR="118110">
              <a:lnSpc>
                <a:spcPct val="117900"/>
              </a:lnSpc>
              <a:spcBef>
                <a:spcPts val="800"/>
              </a:spcBef>
              <a:buFont typeface="Arial" panose="020B0604020202020204" pitchFamily="34" charset="0"/>
              <a:buChar char="-"/>
              <a:tabLst>
                <a:tab pos="95250" algn="l"/>
              </a:tabLst>
            </a:pPr>
            <a:r>
              <a:rPr lang="en-US" sz="1800" spc="-40" dirty="0">
                <a:latin typeface="Trebuchet MS"/>
                <a:cs typeface="Trebuchet MS"/>
              </a:rPr>
              <a:t>Key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findings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include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the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identification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of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peak</a:t>
            </a:r>
            <a:r>
              <a:rPr lang="en-US" sz="1800" spc="-10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publishing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times,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0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correlation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between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popular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tags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view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counts,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types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of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content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that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drive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higher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engagement.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118110">
              <a:lnSpc>
                <a:spcPct val="117900"/>
              </a:lnSpc>
              <a:spcBef>
                <a:spcPts val="800"/>
              </a:spcBef>
              <a:buChar char="-"/>
              <a:tabLst>
                <a:tab pos="95250" algn="l"/>
              </a:tabLst>
            </a:pP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2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3" y="592981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br>
              <a:rPr lang="en-US" sz="1600" dirty="0">
                <a:latin typeface="Trebuchet MS"/>
                <a:cs typeface="Trebuchet MS"/>
              </a:rPr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9359853" cy="4579079"/>
          </a:xfrm>
        </p:spPr>
        <p:txBody>
          <a:bodyPr>
            <a:noAutofit/>
          </a:bodyPr>
          <a:lstStyle/>
          <a:p>
            <a:pPr marL="12700" marR="5080">
              <a:lnSpc>
                <a:spcPct val="118000"/>
              </a:lnSpc>
              <a:spcBef>
                <a:spcPts val="800"/>
              </a:spcBef>
              <a:buChar char="-"/>
              <a:tabLst>
                <a:tab pos="95250" algn="l"/>
              </a:tabLst>
            </a:pPr>
            <a:r>
              <a:rPr lang="en-US" sz="1800" spc="20" dirty="0">
                <a:latin typeface="Trebuchet MS"/>
                <a:cs typeface="Trebuchet MS"/>
              </a:rPr>
              <a:t>Based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on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these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findings,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actionable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recommendations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have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been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formulated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for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content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creators </a:t>
            </a:r>
            <a:r>
              <a:rPr lang="en-US" sz="1800" spc="-40" dirty="0">
                <a:latin typeface="Trebuchet MS"/>
                <a:cs typeface="Trebuchet MS"/>
              </a:rPr>
              <a:t>to </a:t>
            </a:r>
            <a:r>
              <a:rPr lang="en-US" sz="1800" spc="-30" dirty="0">
                <a:latin typeface="Trebuchet MS"/>
                <a:cs typeface="Trebuchet MS"/>
              </a:rPr>
              <a:t>optimize </a:t>
            </a:r>
            <a:r>
              <a:rPr lang="en-US" sz="1800" spc="-50" dirty="0">
                <a:latin typeface="Trebuchet MS"/>
                <a:cs typeface="Trebuchet MS"/>
              </a:rPr>
              <a:t>their </a:t>
            </a:r>
            <a:r>
              <a:rPr lang="en-US" sz="1800" spc="-25" dirty="0">
                <a:latin typeface="Trebuchet MS"/>
                <a:cs typeface="Trebuchet MS"/>
              </a:rPr>
              <a:t>content </a:t>
            </a:r>
            <a:r>
              <a:rPr lang="en-US" sz="1800" spc="-60" dirty="0">
                <a:latin typeface="Trebuchet MS"/>
                <a:cs typeface="Trebuchet MS"/>
              </a:rPr>
              <a:t>strategy, </a:t>
            </a:r>
            <a:r>
              <a:rPr lang="en-US" sz="1800" spc="-15" dirty="0">
                <a:latin typeface="Trebuchet MS"/>
                <a:cs typeface="Trebuchet MS"/>
              </a:rPr>
              <a:t>including </a:t>
            </a:r>
            <a:r>
              <a:rPr lang="en-US" sz="1800" spc="-5" dirty="0">
                <a:latin typeface="Trebuchet MS"/>
                <a:cs typeface="Trebuchet MS"/>
              </a:rPr>
              <a:t>scheduling </a:t>
            </a:r>
            <a:r>
              <a:rPr lang="en-US" sz="1800" spc="10" dirty="0">
                <a:latin typeface="Trebuchet MS"/>
                <a:cs typeface="Trebuchet MS"/>
              </a:rPr>
              <a:t>uploads </a:t>
            </a:r>
            <a:r>
              <a:rPr lang="en-US" sz="1800" spc="-25" dirty="0">
                <a:latin typeface="Trebuchet MS"/>
                <a:cs typeface="Trebuchet MS"/>
              </a:rPr>
              <a:t>during optimal </a:t>
            </a:r>
            <a:r>
              <a:rPr lang="en-US" sz="1800" spc="-2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times,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using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effective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tags,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diversifying</a:t>
            </a:r>
            <a:r>
              <a:rPr lang="en-US" sz="1800" spc="-13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content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formats.</a:t>
            </a:r>
            <a:endParaRPr lang="en-US" sz="1800" dirty="0">
              <a:latin typeface="Trebuchet MS"/>
              <a:cs typeface="Trebuchet MS"/>
            </a:endParaRPr>
          </a:p>
          <a:p>
            <a:pPr marL="94615" indent="-82550">
              <a:lnSpc>
                <a:spcPct val="100000"/>
              </a:lnSpc>
              <a:spcBef>
                <a:spcPts val="1055"/>
              </a:spcBef>
              <a:buChar char="-"/>
              <a:tabLst>
                <a:tab pos="95250" algn="l"/>
              </a:tabLst>
            </a:pPr>
            <a:r>
              <a:rPr lang="en-US" sz="1800" spc="-50" dirty="0">
                <a:latin typeface="Trebuchet MS"/>
                <a:cs typeface="Trebuchet MS"/>
              </a:rPr>
              <a:t>The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Power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BI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10" dirty="0">
                <a:latin typeface="Trebuchet MS"/>
                <a:cs typeface="Trebuchet MS"/>
              </a:rPr>
              <a:t>dashboards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reports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serve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50" dirty="0">
                <a:latin typeface="Trebuchet MS"/>
                <a:cs typeface="Trebuchet MS"/>
              </a:rPr>
              <a:t>as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valuable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tools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support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these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sz="1800" spc="-15" dirty="0">
                <a:latin typeface="Trebuchet MS"/>
                <a:cs typeface="Trebuchet MS"/>
              </a:rPr>
              <a:t>recommendations,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providing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visual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representations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of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the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analysis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results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insights.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en-US" sz="18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7.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Recommendations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78105" indent="30480" algn="just">
              <a:lnSpc>
                <a:spcPct val="117900"/>
              </a:lnSpc>
              <a:spcBef>
                <a:spcPts val="800"/>
              </a:spcBef>
            </a:pPr>
            <a:r>
              <a:rPr lang="en-US" sz="1800" spc="20" dirty="0">
                <a:latin typeface="Trebuchet MS"/>
                <a:cs typeface="Trebuchet MS"/>
              </a:rPr>
              <a:t>Based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on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analysis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conducted,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recommendations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were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provided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to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enhance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YouTube </a:t>
            </a:r>
            <a:r>
              <a:rPr lang="en-US" sz="1800" spc="-350" dirty="0">
                <a:latin typeface="Trebuchet MS"/>
                <a:cs typeface="Trebuchet MS"/>
              </a:rPr>
              <a:t> </a:t>
            </a:r>
            <a:r>
              <a:rPr lang="en-US" sz="1800" spc="20" dirty="0">
                <a:latin typeface="Trebuchet MS"/>
                <a:cs typeface="Trebuchet MS"/>
              </a:rPr>
              <a:t>song</a:t>
            </a:r>
            <a:r>
              <a:rPr lang="en-US" sz="1800" spc="-13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video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performance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user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engagement.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These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recommendations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aim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optimize </a:t>
            </a:r>
            <a:r>
              <a:rPr lang="en-US" sz="1800" spc="-35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content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55" dirty="0">
                <a:latin typeface="Trebuchet MS"/>
                <a:cs typeface="Trebuchet MS"/>
              </a:rPr>
              <a:t>strategy,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increase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engagement,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drive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growth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10" dirty="0">
                <a:latin typeface="Trebuchet MS"/>
                <a:cs typeface="Trebuchet MS"/>
              </a:rPr>
              <a:t>on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platform.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3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3" y="592981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br>
              <a:rPr lang="en-US" sz="1600" dirty="0">
                <a:latin typeface="Trebuchet MS"/>
                <a:cs typeface="Trebuchet MS"/>
              </a:rPr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19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9359853" cy="4579079"/>
          </a:xfrm>
        </p:spPr>
        <p:txBody>
          <a:bodyPr>
            <a:noAutofit/>
          </a:bodyPr>
          <a:lstStyle/>
          <a:p>
            <a:pPr marL="12065">
              <a:lnSpc>
                <a:spcPct val="100000"/>
              </a:lnSpc>
              <a:spcBef>
                <a:spcPts val="1055"/>
              </a:spcBef>
              <a:tabLst>
                <a:tab pos="170180" algn="l"/>
              </a:tabLst>
            </a:pP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8.Conclusion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102235" indent="30480">
              <a:lnSpc>
                <a:spcPct val="117900"/>
              </a:lnSpc>
              <a:spcBef>
                <a:spcPts val="800"/>
              </a:spcBef>
            </a:pPr>
            <a:r>
              <a:rPr lang="en-US" sz="1800" spc="-15" dirty="0">
                <a:latin typeface="Trebuchet MS"/>
                <a:cs typeface="Trebuchet MS"/>
              </a:rPr>
              <a:t>In </a:t>
            </a:r>
            <a:r>
              <a:rPr lang="en-US" sz="1800" dirty="0">
                <a:latin typeface="Trebuchet MS"/>
                <a:cs typeface="Trebuchet MS"/>
              </a:rPr>
              <a:t>conclusion, </a:t>
            </a:r>
            <a:r>
              <a:rPr lang="en-US" sz="1800" spc="-20" dirty="0">
                <a:latin typeface="Trebuchet MS"/>
                <a:cs typeface="Trebuchet MS"/>
              </a:rPr>
              <a:t>this </a:t>
            </a:r>
            <a:r>
              <a:rPr lang="en-US" sz="1800" spc="-45" dirty="0">
                <a:latin typeface="Trebuchet MS"/>
                <a:cs typeface="Trebuchet MS"/>
              </a:rPr>
              <a:t>project </a:t>
            </a:r>
            <a:r>
              <a:rPr lang="en-US" sz="1800" spc="-35" dirty="0">
                <a:latin typeface="Trebuchet MS"/>
                <a:cs typeface="Trebuchet MS"/>
              </a:rPr>
              <a:t>leveraged Power </a:t>
            </a:r>
            <a:r>
              <a:rPr lang="en-US" sz="1800" spc="5" dirty="0">
                <a:latin typeface="Trebuchet MS"/>
                <a:cs typeface="Trebuchet MS"/>
              </a:rPr>
              <a:t>BI </a:t>
            </a:r>
            <a:r>
              <a:rPr lang="en-US" sz="1800" spc="-35" dirty="0">
                <a:latin typeface="Trebuchet MS"/>
                <a:cs typeface="Trebuchet MS"/>
              </a:rPr>
              <a:t>to </a:t>
            </a:r>
            <a:r>
              <a:rPr lang="en-US" sz="1800" dirty="0">
                <a:latin typeface="Trebuchet MS"/>
                <a:cs typeface="Trebuchet MS"/>
              </a:rPr>
              <a:t>conduct </a:t>
            </a:r>
            <a:r>
              <a:rPr lang="en-US" sz="1800" spc="5" dirty="0">
                <a:latin typeface="Trebuchet MS"/>
                <a:cs typeface="Trebuchet MS"/>
              </a:rPr>
              <a:t>a </a:t>
            </a:r>
            <a:r>
              <a:rPr lang="en-US" sz="1800" spc="-10" dirty="0">
                <a:latin typeface="Trebuchet MS"/>
                <a:cs typeface="Trebuchet MS"/>
              </a:rPr>
              <a:t>comprehensive </a:t>
            </a:r>
            <a:r>
              <a:rPr lang="en-US" sz="1800" dirty="0">
                <a:latin typeface="Trebuchet MS"/>
                <a:cs typeface="Trebuchet MS"/>
              </a:rPr>
              <a:t>analysis </a:t>
            </a:r>
            <a:r>
              <a:rPr lang="en-US" sz="1800" spc="-40" dirty="0">
                <a:latin typeface="Trebuchet MS"/>
                <a:cs typeface="Trebuchet MS"/>
              </a:rPr>
              <a:t>of </a:t>
            </a:r>
            <a:r>
              <a:rPr lang="en-US" sz="1800" spc="-35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YouTube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30" dirty="0">
                <a:latin typeface="Trebuchet MS"/>
                <a:cs typeface="Trebuchet MS"/>
              </a:rPr>
              <a:t>songs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data,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uncovering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valuable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insights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into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performance,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popularity,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user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engagement.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The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findings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contribute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optimization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of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content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strategy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</a:p>
          <a:p>
            <a:pPr marL="12700" marR="550545">
              <a:lnSpc>
                <a:spcPct val="117500"/>
              </a:lnSpc>
            </a:pPr>
            <a:r>
              <a:rPr lang="en-US" sz="1800" spc="-25" dirty="0">
                <a:latin typeface="Trebuchet MS"/>
                <a:cs typeface="Trebuchet MS"/>
              </a:rPr>
              <a:t>e</a:t>
            </a:r>
            <a:r>
              <a:rPr lang="en-US" sz="1800" spc="-15" dirty="0">
                <a:latin typeface="Trebuchet MS"/>
                <a:cs typeface="Trebuchet MS"/>
              </a:rPr>
              <a:t>n</a:t>
            </a:r>
            <a:r>
              <a:rPr lang="en-US" sz="1800" spc="-20" dirty="0">
                <a:latin typeface="Trebuchet MS"/>
                <a:cs typeface="Trebuchet MS"/>
              </a:rPr>
              <a:t>g</a:t>
            </a:r>
            <a:r>
              <a:rPr lang="en-US" sz="1800" spc="-15" dirty="0">
                <a:latin typeface="Trebuchet MS"/>
                <a:cs typeface="Trebuchet MS"/>
              </a:rPr>
              <a:t>a</a:t>
            </a:r>
            <a:r>
              <a:rPr lang="en-US" sz="1800" spc="-20" dirty="0">
                <a:latin typeface="Trebuchet MS"/>
                <a:cs typeface="Trebuchet MS"/>
              </a:rPr>
              <a:t>gement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10" dirty="0">
                <a:latin typeface="Trebuchet MS"/>
                <a:cs typeface="Trebuchet MS"/>
              </a:rPr>
              <a:t>on</a:t>
            </a:r>
            <a:r>
              <a:rPr lang="en-US" sz="1800" spc="-125" dirty="0">
                <a:latin typeface="Trebuchet MS"/>
                <a:cs typeface="Trebuchet MS"/>
              </a:rPr>
              <a:t> Y</a:t>
            </a:r>
            <a:r>
              <a:rPr lang="en-US" sz="1800" spc="-30" dirty="0">
                <a:latin typeface="Trebuchet MS"/>
                <a:cs typeface="Trebuchet MS"/>
              </a:rPr>
              <a:t>ou</a:t>
            </a:r>
            <a:r>
              <a:rPr lang="en-US" sz="1800" spc="-85" dirty="0">
                <a:latin typeface="Trebuchet MS"/>
                <a:cs typeface="Trebuchet MS"/>
              </a:rPr>
              <a:t>T</a:t>
            </a:r>
            <a:r>
              <a:rPr lang="en-US" sz="1800" spc="-5" dirty="0">
                <a:latin typeface="Trebuchet MS"/>
                <a:cs typeface="Trebuchet MS"/>
              </a:rPr>
              <a:t>ub</a:t>
            </a:r>
            <a:r>
              <a:rPr lang="en-US" sz="1800" spc="-40" dirty="0">
                <a:latin typeface="Trebuchet MS"/>
                <a:cs typeface="Trebuchet MS"/>
              </a:rPr>
              <a:t>e</a:t>
            </a:r>
            <a:r>
              <a:rPr lang="en-US" sz="1800" spc="-100" dirty="0">
                <a:latin typeface="Trebuchet MS"/>
                <a:cs typeface="Trebuchet MS"/>
              </a:rPr>
              <a:t>,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e</a:t>
            </a:r>
            <a:r>
              <a:rPr lang="en-US" sz="1800" spc="-5" dirty="0">
                <a:latin typeface="Trebuchet MS"/>
                <a:cs typeface="Trebuchet MS"/>
              </a:rPr>
              <a:t>m</a:t>
            </a:r>
            <a:r>
              <a:rPr lang="en-US" sz="1800" spc="10" dirty="0">
                <a:latin typeface="Trebuchet MS"/>
                <a:cs typeface="Trebuchet MS"/>
              </a:rPr>
              <a:t>p</a:t>
            </a:r>
            <a:r>
              <a:rPr lang="en-US" sz="1800" spc="-10" dirty="0">
                <a:latin typeface="Trebuchet MS"/>
                <a:cs typeface="Trebuchet MS"/>
              </a:rPr>
              <a:t>o</a:t>
            </a:r>
            <a:r>
              <a:rPr lang="en-US" sz="1800" spc="-45" dirty="0">
                <a:latin typeface="Trebuchet MS"/>
                <a:cs typeface="Trebuchet MS"/>
              </a:rPr>
              <a:t>w</a:t>
            </a:r>
            <a:r>
              <a:rPr lang="en-US" sz="1800" spc="-35" dirty="0">
                <a:latin typeface="Trebuchet MS"/>
                <a:cs typeface="Trebuchet MS"/>
              </a:rPr>
              <a:t>ering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con</a:t>
            </a:r>
            <a:r>
              <a:rPr lang="en-US" sz="1800" spc="-15" dirty="0">
                <a:latin typeface="Trebuchet MS"/>
                <a:cs typeface="Trebuchet MS"/>
              </a:rPr>
              <a:t>t</a:t>
            </a:r>
            <a:r>
              <a:rPr lang="en-US" sz="1800" spc="-35" dirty="0">
                <a:latin typeface="Trebuchet MS"/>
                <a:cs typeface="Trebuchet MS"/>
              </a:rPr>
              <a:t>ent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25" dirty="0">
                <a:latin typeface="Trebuchet MS"/>
                <a:cs typeface="Trebuchet MS"/>
              </a:rPr>
              <a:t>c</a:t>
            </a:r>
            <a:r>
              <a:rPr lang="en-US" sz="1800" spc="-85" dirty="0">
                <a:latin typeface="Trebuchet MS"/>
                <a:cs typeface="Trebuchet MS"/>
              </a:rPr>
              <a:t>r</a:t>
            </a:r>
            <a:r>
              <a:rPr lang="en-US" sz="1800" spc="-10" dirty="0">
                <a:latin typeface="Trebuchet MS"/>
                <a:cs typeface="Trebuchet MS"/>
              </a:rPr>
              <a:t>e</a:t>
            </a:r>
            <a:r>
              <a:rPr lang="en-US" sz="1800" spc="-20" dirty="0">
                <a:latin typeface="Trebuchet MS"/>
                <a:cs typeface="Trebuchet MS"/>
              </a:rPr>
              <a:t>a</a:t>
            </a:r>
            <a:r>
              <a:rPr lang="en-US" sz="1800" spc="-35" dirty="0">
                <a:latin typeface="Trebuchet MS"/>
                <a:cs typeface="Trebuchet MS"/>
              </a:rPr>
              <a:t>t</a:t>
            </a:r>
            <a:r>
              <a:rPr lang="en-US" sz="1800" spc="-55" dirty="0">
                <a:latin typeface="Trebuchet MS"/>
                <a:cs typeface="Trebuchet MS"/>
              </a:rPr>
              <a:t>o</a:t>
            </a:r>
            <a:r>
              <a:rPr lang="en-US" sz="1800" spc="-85" dirty="0">
                <a:latin typeface="Trebuchet MS"/>
                <a:cs typeface="Trebuchet MS"/>
              </a:rPr>
              <a:t>r</a:t>
            </a:r>
            <a:r>
              <a:rPr lang="en-US" sz="1800" spc="95" dirty="0">
                <a:latin typeface="Trebuchet MS"/>
                <a:cs typeface="Trebuchet MS"/>
              </a:rPr>
              <a:t>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an</a:t>
            </a:r>
            <a:r>
              <a:rPr lang="en-US" sz="1800" spc="5" dirty="0">
                <a:latin typeface="Trebuchet MS"/>
                <a:cs typeface="Trebuchet MS"/>
              </a:rPr>
              <a:t>d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80" dirty="0">
                <a:latin typeface="Trebuchet MS"/>
                <a:cs typeface="Trebuchet MS"/>
              </a:rPr>
              <a:t>s</a:t>
            </a:r>
            <a:r>
              <a:rPr lang="en-US" sz="1800" spc="-40" dirty="0">
                <a:latin typeface="Trebuchet MS"/>
                <a:cs typeface="Trebuchet MS"/>
              </a:rPr>
              <a:t>t</a:t>
            </a:r>
            <a:r>
              <a:rPr lang="en-US" sz="1800" spc="-60" dirty="0">
                <a:latin typeface="Trebuchet MS"/>
                <a:cs typeface="Trebuchet MS"/>
              </a:rPr>
              <a:t>ak</a:t>
            </a:r>
            <a:r>
              <a:rPr lang="en-US" sz="1800" spc="-10" dirty="0">
                <a:latin typeface="Trebuchet MS"/>
                <a:cs typeface="Trebuchet MS"/>
              </a:rPr>
              <a:t>ehol</a:t>
            </a:r>
            <a:r>
              <a:rPr lang="en-US" sz="1800" spc="-5" dirty="0">
                <a:latin typeface="Trebuchet MS"/>
                <a:cs typeface="Trebuchet MS"/>
              </a:rPr>
              <a:t>d</a:t>
            </a:r>
            <a:r>
              <a:rPr lang="en-US" sz="1800" spc="-55" dirty="0">
                <a:latin typeface="Trebuchet MS"/>
                <a:cs typeface="Trebuchet MS"/>
              </a:rPr>
              <a:t>er</a:t>
            </a:r>
            <a:r>
              <a:rPr lang="en-US" sz="1800" spc="95" dirty="0">
                <a:latin typeface="Trebuchet MS"/>
                <a:cs typeface="Trebuchet MS"/>
              </a:rPr>
              <a:t>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00" dirty="0">
                <a:latin typeface="Trebuchet MS"/>
                <a:cs typeface="Trebuchet MS"/>
              </a:rPr>
              <a:t>t</a:t>
            </a:r>
            <a:r>
              <a:rPr lang="en-US" sz="1800" spc="15" dirty="0">
                <a:latin typeface="Trebuchet MS"/>
                <a:cs typeface="Trebuchet MS"/>
              </a:rPr>
              <a:t>o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20" dirty="0">
                <a:latin typeface="Trebuchet MS"/>
                <a:cs typeface="Trebuchet MS"/>
              </a:rPr>
              <a:t>m</a:t>
            </a:r>
            <a:r>
              <a:rPr lang="en-US" sz="1800" spc="-15" dirty="0">
                <a:latin typeface="Trebuchet MS"/>
                <a:cs typeface="Trebuchet MS"/>
              </a:rPr>
              <a:t>a</a:t>
            </a:r>
            <a:r>
              <a:rPr lang="en-US" sz="1800" spc="-45" dirty="0">
                <a:latin typeface="Trebuchet MS"/>
                <a:cs typeface="Trebuchet MS"/>
              </a:rPr>
              <a:t>k</a:t>
            </a:r>
            <a:r>
              <a:rPr lang="en-US" sz="1800" spc="-20" dirty="0">
                <a:latin typeface="Trebuchet MS"/>
                <a:cs typeface="Trebuchet MS"/>
              </a:rPr>
              <a:t>e  </a:t>
            </a:r>
            <a:r>
              <a:rPr lang="en-US" sz="1800" spc="-25" dirty="0">
                <a:latin typeface="Trebuchet MS"/>
                <a:cs typeface="Trebuchet MS"/>
              </a:rPr>
              <a:t>informed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decisions.</a:t>
            </a:r>
          </a:p>
          <a:p>
            <a:pPr marL="42545">
              <a:lnSpc>
                <a:spcPct val="100000"/>
              </a:lnSpc>
              <a:spcBef>
                <a:spcPts val="1055"/>
              </a:spcBef>
              <a:tabLst>
                <a:tab pos="282575" algn="l"/>
              </a:tabLst>
            </a:pPr>
            <a:r>
              <a:rPr lang="en-US" sz="18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9.F</a:t>
            </a:r>
            <a:r>
              <a:rPr lang="en-US" sz="18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utu</a:t>
            </a:r>
            <a:r>
              <a:rPr lang="en-US" sz="18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rk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en-US" sz="1800" spc="5" dirty="0">
                <a:latin typeface="Trebuchet MS"/>
                <a:cs typeface="Trebuchet MS"/>
              </a:rPr>
              <a:t>Suggestions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for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future</a:t>
            </a:r>
            <a:r>
              <a:rPr lang="en-US" sz="1800" spc="-10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work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include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exploring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additional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variables,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refining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analysis</a:t>
            </a:r>
          </a:p>
          <a:p>
            <a:pPr marL="12700" marR="144780">
              <a:lnSpc>
                <a:spcPct val="118000"/>
              </a:lnSpc>
              <a:spcBef>
                <a:spcPts val="5"/>
              </a:spcBef>
            </a:pPr>
            <a:r>
              <a:rPr lang="en-US" sz="1800" spc="-15" dirty="0">
                <a:latin typeface="Trebuchet MS"/>
                <a:cs typeface="Trebuchet MS"/>
              </a:rPr>
              <a:t>methods,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or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implementing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new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strategies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10" dirty="0">
                <a:latin typeface="Trebuchet MS"/>
                <a:cs typeface="Trebuchet MS"/>
              </a:rPr>
              <a:t>based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on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emerging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trends.</a:t>
            </a:r>
            <a:r>
              <a:rPr lang="en-US" sz="1800" spc="-10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Continual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analysis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 </a:t>
            </a:r>
            <a:r>
              <a:rPr lang="en-US" sz="1800" spc="-25" dirty="0">
                <a:latin typeface="Trebuchet MS"/>
                <a:cs typeface="Trebuchet MS"/>
              </a:rPr>
              <a:t>improvement </a:t>
            </a:r>
            <a:r>
              <a:rPr lang="en-US" sz="1800" spc="-40" dirty="0">
                <a:latin typeface="Trebuchet MS"/>
                <a:cs typeface="Trebuchet MS"/>
              </a:rPr>
              <a:t>are </a:t>
            </a:r>
            <a:r>
              <a:rPr lang="en-US" sz="1800" spc="-10" dirty="0">
                <a:latin typeface="Trebuchet MS"/>
                <a:cs typeface="Trebuchet MS"/>
              </a:rPr>
              <a:t>essential </a:t>
            </a:r>
            <a:r>
              <a:rPr lang="en-US" sz="1800" spc="-50" dirty="0">
                <a:latin typeface="Trebuchet MS"/>
                <a:cs typeface="Trebuchet MS"/>
              </a:rPr>
              <a:t>for </a:t>
            </a:r>
            <a:r>
              <a:rPr lang="en-US" sz="1800" spc="-25" dirty="0">
                <a:latin typeface="Trebuchet MS"/>
                <a:cs typeface="Trebuchet MS"/>
              </a:rPr>
              <a:t>staying </a:t>
            </a:r>
            <a:r>
              <a:rPr lang="en-US" sz="1800" spc="-30" dirty="0">
                <a:latin typeface="Trebuchet MS"/>
                <a:cs typeface="Trebuchet MS"/>
              </a:rPr>
              <a:t>competitive </a:t>
            </a:r>
            <a:r>
              <a:rPr lang="en-US" sz="1800" dirty="0">
                <a:latin typeface="Trebuchet MS"/>
                <a:cs typeface="Trebuchet MS"/>
              </a:rPr>
              <a:t>and </a:t>
            </a:r>
            <a:r>
              <a:rPr lang="en-US" sz="1800" spc="-30" dirty="0">
                <a:latin typeface="Trebuchet MS"/>
                <a:cs typeface="Trebuchet MS"/>
              </a:rPr>
              <a:t>maximizing </a:t>
            </a:r>
            <a:r>
              <a:rPr lang="en-US" sz="1800" spc="40" dirty="0">
                <a:latin typeface="Trebuchet MS"/>
                <a:cs typeface="Trebuchet MS"/>
              </a:rPr>
              <a:t>success </a:t>
            </a:r>
            <a:r>
              <a:rPr lang="en-US" sz="1800" spc="10" dirty="0">
                <a:latin typeface="Trebuchet MS"/>
                <a:cs typeface="Trebuchet MS"/>
              </a:rPr>
              <a:t>on </a:t>
            </a:r>
            <a:r>
              <a:rPr lang="en-US" sz="1800" spc="-40" dirty="0">
                <a:latin typeface="Trebuchet MS"/>
                <a:cs typeface="Trebuchet MS"/>
              </a:rPr>
              <a:t>the </a:t>
            </a:r>
            <a:r>
              <a:rPr lang="en-US" sz="1800" spc="-355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platform.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1800" spc="5" dirty="0">
                <a:latin typeface="Trebuchet MS"/>
                <a:cs typeface="Trebuchet MS"/>
              </a:rPr>
              <a:t>Clean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Data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Set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All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implementation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visuals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are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attached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in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given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zip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70" dirty="0">
                <a:latin typeface="Trebuchet MS"/>
                <a:cs typeface="Trebuchet MS"/>
              </a:rPr>
              <a:t>file.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8000"/>
              </a:lnSpc>
              <a:spcBef>
                <a:spcPts val="800"/>
              </a:spcBef>
              <a:buChar char="-"/>
              <a:tabLst>
                <a:tab pos="95250" algn="l"/>
              </a:tabLst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ED54-FB49-93F5-AC99-19B87D68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sz="36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36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obl</a:t>
            </a:r>
            <a:r>
              <a:rPr lang="en-US" sz="36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3600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lang="en-US" sz="3600" b="1" u="heavy" spc="-1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3600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</a:t>
            </a:r>
            <a:r>
              <a:rPr lang="en-US" sz="3600" b="1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36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3600" b="1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36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lang="en-US" sz="36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3600" b="1" u="heavy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nt</a:t>
            </a:r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04A4C1-2080-C98B-7890-A862E620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B327-82D7-9100-BD0D-39BC10F7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11380040" cy="46592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spc="-50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US" sz="2400" spc="-50" dirty="0">
                <a:latin typeface="Trebuchet MS"/>
                <a:cs typeface="Trebuchet MS"/>
              </a:rPr>
              <a:t>The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-45" dirty="0">
                <a:latin typeface="Trebuchet MS"/>
                <a:cs typeface="Trebuchet MS"/>
              </a:rPr>
              <a:t>objective</a:t>
            </a:r>
            <a:r>
              <a:rPr lang="en-US" sz="2400" spc="-114" dirty="0">
                <a:latin typeface="Trebuchet MS"/>
                <a:cs typeface="Trebuchet MS"/>
              </a:rPr>
              <a:t> </a:t>
            </a:r>
            <a:r>
              <a:rPr lang="en-US" sz="2400" spc="-35" dirty="0">
                <a:latin typeface="Trebuchet MS"/>
                <a:cs typeface="Trebuchet MS"/>
              </a:rPr>
              <a:t>of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-15" dirty="0">
                <a:latin typeface="Trebuchet MS"/>
                <a:cs typeface="Trebuchet MS"/>
              </a:rPr>
              <a:t>this</a:t>
            </a:r>
            <a:r>
              <a:rPr lang="en-US" sz="2400" spc="-105" dirty="0">
                <a:latin typeface="Trebuchet MS"/>
                <a:cs typeface="Trebuchet MS"/>
              </a:rPr>
              <a:t> </a:t>
            </a:r>
            <a:r>
              <a:rPr lang="en-US" sz="2400" spc="-45" dirty="0">
                <a:latin typeface="Trebuchet MS"/>
                <a:cs typeface="Trebuchet MS"/>
              </a:rPr>
              <a:t>project</a:t>
            </a:r>
            <a:r>
              <a:rPr lang="en-US" sz="2400" spc="-125" dirty="0">
                <a:latin typeface="Trebuchet MS"/>
                <a:cs typeface="Trebuchet MS"/>
              </a:rPr>
              <a:t> </a:t>
            </a:r>
            <a:r>
              <a:rPr lang="en-US" sz="2400" spc="20" dirty="0">
                <a:latin typeface="Trebuchet MS"/>
                <a:cs typeface="Trebuchet MS"/>
              </a:rPr>
              <a:t>is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-40" dirty="0">
                <a:latin typeface="Trebuchet MS"/>
                <a:cs typeface="Trebuchet MS"/>
              </a:rPr>
              <a:t>to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5" dirty="0">
                <a:latin typeface="Trebuchet MS"/>
                <a:cs typeface="Trebuchet MS"/>
              </a:rPr>
              <a:t>conduct</a:t>
            </a:r>
            <a:r>
              <a:rPr lang="en-US" sz="2400" spc="-105" dirty="0">
                <a:latin typeface="Trebuchet MS"/>
                <a:cs typeface="Trebuchet MS"/>
              </a:rPr>
              <a:t> </a:t>
            </a:r>
            <a:r>
              <a:rPr lang="en-US" sz="2400" spc="5" dirty="0">
                <a:latin typeface="Trebuchet MS"/>
                <a:cs typeface="Trebuchet MS"/>
              </a:rPr>
              <a:t>a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20" dirty="0">
                <a:latin typeface="Trebuchet MS"/>
                <a:cs typeface="Trebuchet MS"/>
              </a:rPr>
              <a:t>thorough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analysis</a:t>
            </a:r>
            <a:r>
              <a:rPr lang="en-US" sz="2400" spc="-105" dirty="0">
                <a:latin typeface="Trebuchet MS"/>
                <a:cs typeface="Trebuchet MS"/>
              </a:rPr>
              <a:t> </a:t>
            </a:r>
            <a:r>
              <a:rPr lang="en-US" sz="2400" spc="-40" dirty="0">
                <a:latin typeface="Trebuchet MS"/>
                <a:cs typeface="Trebuchet MS"/>
              </a:rPr>
              <a:t>of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40" dirty="0">
                <a:latin typeface="Trebuchet MS"/>
                <a:cs typeface="Trebuchet MS"/>
              </a:rPr>
              <a:t>YouTube</a:t>
            </a:r>
            <a:r>
              <a:rPr lang="en-US" sz="2400" spc="-114" dirty="0">
                <a:latin typeface="Trebuchet MS"/>
                <a:cs typeface="Trebuchet MS"/>
              </a:rPr>
              <a:t> </a:t>
            </a:r>
            <a:r>
              <a:rPr lang="en-US" sz="2400" spc="30" dirty="0">
                <a:latin typeface="Trebuchet MS"/>
                <a:cs typeface="Trebuchet MS"/>
              </a:rPr>
              <a:t>songs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-25" dirty="0">
                <a:latin typeface="Trebuchet MS"/>
                <a:cs typeface="Trebuchet MS"/>
              </a:rPr>
              <a:t>data</a:t>
            </a:r>
            <a:r>
              <a:rPr lang="en-US" sz="2400" spc="-114" dirty="0">
                <a:latin typeface="Trebuchet MS"/>
                <a:cs typeface="Trebuchet MS"/>
              </a:rPr>
              <a:t> </a:t>
            </a:r>
            <a:r>
              <a:rPr lang="en-US" sz="2400" spc="5" dirty="0">
                <a:latin typeface="Trebuchet MS"/>
                <a:cs typeface="Trebuchet MS"/>
              </a:rPr>
              <a:t>using </a:t>
            </a:r>
            <a:r>
              <a:rPr lang="en-US" sz="2400" spc="-350" dirty="0">
                <a:latin typeface="Trebuchet MS"/>
                <a:cs typeface="Trebuchet MS"/>
              </a:rPr>
              <a:t> </a:t>
            </a:r>
            <a:r>
              <a:rPr lang="en-US" sz="2400" spc="-30" dirty="0">
                <a:latin typeface="Trebuchet MS"/>
                <a:cs typeface="Trebuchet MS"/>
              </a:rPr>
              <a:t>Power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30" dirty="0">
                <a:latin typeface="Trebuchet MS"/>
                <a:cs typeface="Trebuchet MS"/>
              </a:rPr>
              <a:t>BI.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-50" dirty="0">
                <a:latin typeface="Trebuchet MS"/>
                <a:cs typeface="Trebuchet MS"/>
              </a:rPr>
              <a:t>The</a:t>
            </a:r>
            <a:r>
              <a:rPr lang="en-US" sz="2400" spc="-114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analysis</a:t>
            </a:r>
            <a:r>
              <a:rPr lang="en-US" sz="2400" spc="-105" dirty="0">
                <a:latin typeface="Trebuchet MS"/>
                <a:cs typeface="Trebuchet MS"/>
              </a:rPr>
              <a:t> </a:t>
            </a:r>
            <a:r>
              <a:rPr lang="en-US" sz="2400" spc="15" dirty="0">
                <a:latin typeface="Trebuchet MS"/>
                <a:cs typeface="Trebuchet MS"/>
              </a:rPr>
              <a:t>aims</a:t>
            </a:r>
            <a:r>
              <a:rPr lang="en-US" sz="2400" spc="-114" dirty="0">
                <a:latin typeface="Trebuchet MS"/>
                <a:cs typeface="Trebuchet MS"/>
              </a:rPr>
              <a:t> </a:t>
            </a:r>
            <a:r>
              <a:rPr lang="en-US" sz="2400" spc="-40" dirty="0">
                <a:latin typeface="Trebuchet MS"/>
                <a:cs typeface="Trebuchet MS"/>
              </a:rPr>
              <a:t>to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35" dirty="0">
                <a:latin typeface="Trebuchet MS"/>
                <a:cs typeface="Trebuchet MS"/>
              </a:rPr>
              <a:t>provide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-5" dirty="0">
                <a:latin typeface="Trebuchet MS"/>
                <a:cs typeface="Trebuchet MS"/>
              </a:rPr>
              <a:t>insights</a:t>
            </a:r>
            <a:r>
              <a:rPr lang="en-US" sz="2400" spc="-100" dirty="0">
                <a:latin typeface="Trebuchet MS"/>
                <a:cs typeface="Trebuchet MS"/>
              </a:rPr>
              <a:t> </a:t>
            </a:r>
            <a:r>
              <a:rPr lang="en-US" sz="2400" spc="-35" dirty="0">
                <a:latin typeface="Trebuchet MS"/>
                <a:cs typeface="Trebuchet MS"/>
              </a:rPr>
              <a:t>into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40" dirty="0">
                <a:latin typeface="Trebuchet MS"/>
                <a:cs typeface="Trebuchet MS"/>
              </a:rPr>
              <a:t>the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-30" dirty="0">
                <a:latin typeface="Trebuchet MS"/>
                <a:cs typeface="Trebuchet MS"/>
              </a:rPr>
              <a:t>performance,</a:t>
            </a:r>
            <a:r>
              <a:rPr lang="en-US" sz="2400" spc="-105" dirty="0">
                <a:latin typeface="Trebuchet MS"/>
                <a:cs typeface="Trebuchet MS"/>
              </a:rPr>
              <a:t> </a:t>
            </a:r>
            <a:r>
              <a:rPr lang="en-US" sz="2400" spc="-45" dirty="0">
                <a:latin typeface="Trebuchet MS"/>
                <a:cs typeface="Trebuchet MS"/>
              </a:rPr>
              <a:t>popularity,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and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user </a:t>
            </a:r>
            <a:r>
              <a:rPr lang="en-US" sz="2400" spc="5" dirty="0">
                <a:latin typeface="Trebuchet MS"/>
                <a:cs typeface="Trebuchet MS"/>
              </a:rPr>
              <a:t> </a:t>
            </a:r>
            <a:r>
              <a:rPr lang="en-US" sz="2400" spc="-20" dirty="0">
                <a:latin typeface="Trebuchet MS"/>
                <a:cs typeface="Trebuchet MS"/>
              </a:rPr>
              <a:t>engagement</a:t>
            </a:r>
            <a:r>
              <a:rPr lang="en-US" sz="2400" spc="-125" dirty="0">
                <a:latin typeface="Trebuchet MS"/>
                <a:cs typeface="Trebuchet MS"/>
              </a:rPr>
              <a:t> </a:t>
            </a:r>
            <a:r>
              <a:rPr lang="en-US" sz="2400" spc="-35" dirty="0">
                <a:latin typeface="Trebuchet MS"/>
                <a:cs typeface="Trebuchet MS"/>
              </a:rPr>
              <a:t>of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40" dirty="0">
                <a:latin typeface="Trebuchet MS"/>
                <a:cs typeface="Trebuchet MS"/>
              </a:rPr>
              <a:t>YouTube</a:t>
            </a:r>
            <a:r>
              <a:rPr lang="en-US" sz="2400" spc="-114" dirty="0">
                <a:latin typeface="Trebuchet MS"/>
                <a:cs typeface="Trebuchet MS"/>
              </a:rPr>
              <a:t> </a:t>
            </a:r>
            <a:r>
              <a:rPr lang="en-US" sz="2400" spc="20" dirty="0">
                <a:latin typeface="Trebuchet MS"/>
                <a:cs typeface="Trebuchet MS"/>
              </a:rPr>
              <a:t>song</a:t>
            </a:r>
            <a:r>
              <a:rPr lang="en-US" sz="2400" spc="-130" dirty="0">
                <a:latin typeface="Trebuchet MS"/>
                <a:cs typeface="Trebuchet MS"/>
              </a:rPr>
              <a:t> </a:t>
            </a:r>
            <a:r>
              <a:rPr lang="en-US" sz="2400" spc="-20" dirty="0">
                <a:latin typeface="Trebuchet MS"/>
                <a:cs typeface="Trebuchet MS"/>
              </a:rPr>
              <a:t>videos.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-15" dirty="0">
                <a:latin typeface="Trebuchet MS"/>
                <a:cs typeface="Trebuchet MS"/>
              </a:rPr>
              <a:t>By</a:t>
            </a:r>
            <a:r>
              <a:rPr lang="en-US" sz="2400" spc="-105" dirty="0">
                <a:latin typeface="Trebuchet MS"/>
                <a:cs typeface="Trebuchet MS"/>
              </a:rPr>
              <a:t> </a:t>
            </a:r>
            <a:r>
              <a:rPr lang="en-US" sz="2400" spc="-35" dirty="0">
                <a:latin typeface="Trebuchet MS"/>
                <a:cs typeface="Trebuchet MS"/>
              </a:rPr>
              <a:t>leveraging</a:t>
            </a:r>
            <a:r>
              <a:rPr lang="en-US" sz="2400" spc="-125" dirty="0">
                <a:latin typeface="Trebuchet MS"/>
                <a:cs typeface="Trebuchet MS"/>
              </a:rPr>
              <a:t> </a:t>
            </a:r>
            <a:r>
              <a:rPr lang="en-US" sz="2400" spc="-30" dirty="0">
                <a:latin typeface="Trebuchet MS"/>
                <a:cs typeface="Trebuchet MS"/>
              </a:rPr>
              <a:t>Power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30" dirty="0">
                <a:latin typeface="Trebuchet MS"/>
                <a:cs typeface="Trebuchet MS"/>
              </a:rPr>
              <a:t>BI,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-40" dirty="0">
                <a:latin typeface="Trebuchet MS"/>
                <a:cs typeface="Trebuchet MS"/>
              </a:rPr>
              <a:t>we</a:t>
            </a:r>
            <a:r>
              <a:rPr lang="en-US" sz="2400" spc="-114" dirty="0">
                <a:latin typeface="Trebuchet MS"/>
                <a:cs typeface="Trebuchet MS"/>
              </a:rPr>
              <a:t> </a:t>
            </a:r>
            <a:r>
              <a:rPr lang="en-US" sz="2400" spc="10" dirty="0">
                <a:latin typeface="Trebuchet MS"/>
                <a:cs typeface="Trebuchet MS"/>
              </a:rPr>
              <a:t>can</a:t>
            </a:r>
            <a:r>
              <a:rPr lang="en-US" sz="2400" spc="-125" dirty="0">
                <a:latin typeface="Trebuchet MS"/>
                <a:cs typeface="Trebuchet MS"/>
              </a:rPr>
              <a:t> </a:t>
            </a:r>
            <a:r>
              <a:rPr lang="en-US" sz="2400" spc="-25" dirty="0">
                <a:latin typeface="Trebuchet MS"/>
                <a:cs typeface="Trebuchet MS"/>
              </a:rPr>
              <a:t>visualize</a:t>
            </a:r>
            <a:r>
              <a:rPr lang="en-US" sz="2400" spc="-114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and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-40" dirty="0">
                <a:latin typeface="Trebuchet MS"/>
                <a:cs typeface="Trebuchet MS"/>
              </a:rPr>
              <a:t>explore </a:t>
            </a:r>
            <a:r>
              <a:rPr lang="en-US" sz="2400" spc="-35" dirty="0">
                <a:latin typeface="Trebuchet MS"/>
                <a:cs typeface="Trebuchet MS"/>
              </a:rPr>
              <a:t> </a:t>
            </a:r>
            <a:r>
              <a:rPr lang="en-US" sz="2400" spc="-40" dirty="0">
                <a:latin typeface="Trebuchet MS"/>
                <a:cs typeface="Trebuchet MS"/>
              </a:rPr>
              <a:t>the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20" dirty="0">
                <a:latin typeface="Trebuchet MS"/>
                <a:cs typeface="Trebuchet MS"/>
              </a:rPr>
              <a:t>dataset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40" dirty="0">
                <a:latin typeface="Trebuchet MS"/>
                <a:cs typeface="Trebuchet MS"/>
              </a:rPr>
              <a:t>to</a:t>
            </a:r>
            <a:r>
              <a:rPr lang="en-US" sz="2400" spc="-105" dirty="0">
                <a:latin typeface="Trebuchet MS"/>
                <a:cs typeface="Trebuchet MS"/>
              </a:rPr>
              <a:t> </a:t>
            </a:r>
            <a:r>
              <a:rPr lang="en-US" sz="2400" spc="-15" dirty="0">
                <a:latin typeface="Trebuchet MS"/>
                <a:cs typeface="Trebuchet MS"/>
              </a:rPr>
              <a:t>uncover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25" dirty="0">
                <a:latin typeface="Trebuchet MS"/>
                <a:cs typeface="Trebuchet MS"/>
              </a:rPr>
              <a:t>valuable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5" dirty="0">
                <a:latin typeface="Trebuchet MS"/>
                <a:cs typeface="Trebuchet MS"/>
              </a:rPr>
              <a:t>insights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-50" dirty="0">
                <a:latin typeface="Trebuchet MS"/>
                <a:cs typeface="Trebuchet MS"/>
              </a:rPr>
              <a:t>for</a:t>
            </a:r>
            <a:r>
              <a:rPr lang="en-US" sz="2400" spc="-120" dirty="0">
                <a:latin typeface="Trebuchet MS"/>
                <a:cs typeface="Trebuchet MS"/>
              </a:rPr>
              <a:t> </a:t>
            </a:r>
            <a:r>
              <a:rPr lang="en-US" sz="2400" spc="-25" dirty="0">
                <a:latin typeface="Trebuchet MS"/>
                <a:cs typeface="Trebuchet MS"/>
              </a:rPr>
              <a:t>content</a:t>
            </a:r>
            <a:r>
              <a:rPr lang="en-US" sz="2400" spc="-125" dirty="0">
                <a:latin typeface="Trebuchet MS"/>
                <a:cs typeface="Trebuchet MS"/>
              </a:rPr>
              <a:t> </a:t>
            </a:r>
            <a:r>
              <a:rPr lang="en-US" sz="2400" spc="-20" dirty="0">
                <a:latin typeface="Trebuchet MS"/>
                <a:cs typeface="Trebuchet MS"/>
              </a:rPr>
              <a:t>creators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5" dirty="0">
                <a:latin typeface="Trebuchet MS"/>
                <a:cs typeface="Trebuchet MS"/>
              </a:rPr>
              <a:t>and</a:t>
            </a:r>
            <a:r>
              <a:rPr lang="en-US" sz="2400" spc="-125" dirty="0">
                <a:latin typeface="Trebuchet MS"/>
                <a:cs typeface="Trebuchet MS"/>
              </a:rPr>
              <a:t> </a:t>
            </a:r>
            <a:r>
              <a:rPr lang="en-US" sz="2400" spc="-20" dirty="0">
                <a:latin typeface="Trebuchet MS"/>
                <a:cs typeface="Trebuchet MS"/>
              </a:rPr>
              <a:t>stakeholders.</a:t>
            </a:r>
            <a:endParaRPr lang="en-US" sz="2400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8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/>
              <a:t>Processed Data , All steps implementation are in source </a:t>
            </a:r>
            <a:r>
              <a:rPr lang="en-GB" sz="2400" dirty="0" err="1"/>
              <a:t>file.Kindly</a:t>
            </a:r>
            <a:r>
              <a:rPr lang="en-GB" sz="2400" dirty="0"/>
              <a:t> check it for practical Work.</a:t>
            </a:r>
          </a:p>
        </p:txBody>
      </p:sp>
    </p:spTree>
    <p:extLst>
      <p:ext uri="{BB962C8B-B14F-4D97-AF65-F5344CB8AC3E}">
        <p14:creationId xmlns:p14="http://schemas.microsoft.com/office/powerpoint/2010/main" val="181516331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/>
              <a:t>Thank You! 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ED54-FB49-93F5-AC99-19B87D68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Autofit/>
          </a:bodyPr>
          <a:lstStyle/>
          <a:p>
            <a:r>
              <a:rPr lang="en-US" sz="3600" b="1" u="heavy" spc="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3600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3600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</a:t>
            </a:r>
            <a:r>
              <a:rPr lang="en-US" sz="36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36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3600" b="1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3600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3600" b="1" u="heavy" spc="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3600" b="1" u="heavy" spc="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3600" b="1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36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lang="en-US" sz="3600" b="1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36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iption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04A4C1-2080-C98B-7890-A862E620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B327-82D7-9100-BD0D-39BC10F7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11214100" cy="4659248"/>
          </a:xfrm>
        </p:spPr>
        <p:txBody>
          <a:bodyPr>
            <a:normAutofit fontScale="92500" lnSpcReduction="20000"/>
          </a:bodyPr>
          <a:lstStyle/>
          <a:p>
            <a:pPr marL="168275" indent="-15621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168910" algn="l"/>
              </a:tabLst>
            </a:pPr>
            <a:r>
              <a:rPr lang="en-US" sz="2000" spc="-60" dirty="0" err="1">
                <a:latin typeface="Trebuchet MS"/>
                <a:cs typeface="Trebuchet MS"/>
              </a:rPr>
              <a:t>v</a:t>
            </a:r>
            <a:r>
              <a:rPr lang="en-US" sz="2000" spc="-25" dirty="0" err="1">
                <a:latin typeface="Trebuchet MS"/>
                <a:cs typeface="Trebuchet MS"/>
              </a:rPr>
              <a:t>ide</a:t>
            </a:r>
            <a:r>
              <a:rPr lang="en-US" sz="2000" spc="-45" dirty="0" err="1">
                <a:latin typeface="Trebuchet MS"/>
                <a:cs typeface="Trebuchet MS"/>
              </a:rPr>
              <a:t>o_id</a:t>
            </a:r>
            <a:r>
              <a:rPr lang="en-US" sz="2000" spc="-45" dirty="0">
                <a:latin typeface="Trebuchet MS"/>
                <a:cs typeface="Trebuchet MS"/>
              </a:rPr>
              <a:t>: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15" dirty="0">
                <a:latin typeface="Trebuchet MS"/>
                <a:cs typeface="Trebuchet MS"/>
              </a:rPr>
              <a:t>Un</a:t>
            </a:r>
            <a:r>
              <a:rPr lang="en-US" sz="2000" spc="-15" dirty="0">
                <a:latin typeface="Trebuchet MS"/>
                <a:cs typeface="Trebuchet MS"/>
              </a:rPr>
              <a:t>ique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20" dirty="0">
                <a:latin typeface="Trebuchet MS"/>
                <a:cs typeface="Trebuchet MS"/>
              </a:rPr>
              <a:t>i</a:t>
            </a:r>
            <a:r>
              <a:rPr lang="en-US" sz="2000" spc="-40" dirty="0">
                <a:latin typeface="Trebuchet MS"/>
                <a:cs typeface="Trebuchet MS"/>
              </a:rPr>
              <a:t>d</a:t>
            </a:r>
            <a:r>
              <a:rPr lang="en-US" sz="2000" spc="-50" dirty="0">
                <a:latin typeface="Trebuchet MS"/>
                <a:cs typeface="Trebuchet MS"/>
              </a:rPr>
              <a:t>entifie</a:t>
            </a:r>
            <a:r>
              <a:rPr lang="en-US" sz="2000" spc="-65" dirty="0">
                <a:latin typeface="Trebuchet MS"/>
                <a:cs typeface="Trebuchet MS"/>
              </a:rPr>
              <a:t>r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105" dirty="0">
                <a:latin typeface="Trebuchet MS"/>
                <a:cs typeface="Trebuchet MS"/>
              </a:rPr>
              <a:t>f</a:t>
            </a:r>
            <a:r>
              <a:rPr lang="en-US" sz="2000" spc="-25" dirty="0">
                <a:latin typeface="Trebuchet MS"/>
                <a:cs typeface="Trebuchet MS"/>
              </a:rPr>
              <a:t>or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5" dirty="0">
                <a:latin typeface="Trebuchet MS"/>
                <a:cs typeface="Trebuchet MS"/>
              </a:rPr>
              <a:t>ea</a:t>
            </a:r>
            <a:r>
              <a:rPr lang="en-US" sz="2000" spc="-5" dirty="0">
                <a:latin typeface="Trebuchet MS"/>
                <a:cs typeface="Trebuchet MS"/>
              </a:rPr>
              <a:t>c</a:t>
            </a:r>
            <a:r>
              <a:rPr lang="en-US" sz="2000" spc="5" dirty="0">
                <a:latin typeface="Trebuchet MS"/>
                <a:cs typeface="Trebuchet MS"/>
              </a:rPr>
              <a:t>h</a:t>
            </a:r>
            <a:r>
              <a:rPr lang="en-US" sz="2000" spc="-125" dirty="0">
                <a:latin typeface="Trebuchet MS"/>
                <a:cs typeface="Trebuchet MS"/>
              </a:rPr>
              <a:t> Y</a:t>
            </a:r>
            <a:r>
              <a:rPr lang="en-US" sz="2000" spc="-30" dirty="0">
                <a:latin typeface="Trebuchet MS"/>
                <a:cs typeface="Trebuchet MS"/>
              </a:rPr>
              <a:t>ou</a:t>
            </a:r>
            <a:r>
              <a:rPr lang="en-US" sz="2000" spc="-85" dirty="0">
                <a:latin typeface="Trebuchet MS"/>
                <a:cs typeface="Trebuchet MS"/>
              </a:rPr>
              <a:t>T</a:t>
            </a:r>
            <a:r>
              <a:rPr lang="en-US" sz="2000" spc="-5" dirty="0">
                <a:latin typeface="Trebuchet MS"/>
                <a:cs typeface="Trebuchet MS"/>
              </a:rPr>
              <a:t>ube</a:t>
            </a:r>
            <a:r>
              <a:rPr lang="en-US" sz="2000" spc="-105" dirty="0">
                <a:latin typeface="Trebuchet MS"/>
                <a:cs typeface="Trebuchet MS"/>
              </a:rPr>
              <a:t> </a:t>
            </a:r>
            <a:r>
              <a:rPr lang="en-US" sz="2000" spc="-60" dirty="0">
                <a:latin typeface="Trebuchet MS"/>
                <a:cs typeface="Trebuchet MS"/>
              </a:rPr>
              <a:t>v</a:t>
            </a:r>
            <a:r>
              <a:rPr lang="en-US" sz="2000" spc="-25" dirty="0">
                <a:latin typeface="Trebuchet MS"/>
                <a:cs typeface="Trebuchet MS"/>
              </a:rPr>
              <a:t>ideo</a:t>
            </a:r>
            <a:r>
              <a:rPr lang="en-US" sz="2000" spc="-100" dirty="0">
                <a:latin typeface="Trebuchet MS"/>
                <a:cs typeface="Trebuchet MS"/>
              </a:rPr>
              <a:t>.</a:t>
            </a:r>
            <a:endParaRPr lang="en-US" sz="2000" dirty="0">
              <a:latin typeface="Trebuchet MS"/>
              <a:cs typeface="Trebuchet MS"/>
            </a:endParaRPr>
          </a:p>
          <a:p>
            <a:pPr marL="168275" indent="-1562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68910" algn="l"/>
              </a:tabLst>
            </a:pPr>
            <a:r>
              <a:rPr lang="en-US" sz="2000" spc="25" dirty="0" err="1">
                <a:latin typeface="Trebuchet MS"/>
                <a:cs typeface="Trebuchet MS"/>
              </a:rPr>
              <a:t>c</a:t>
            </a:r>
            <a:r>
              <a:rPr lang="en-US" sz="2000" dirty="0" err="1">
                <a:latin typeface="Trebuchet MS"/>
                <a:cs typeface="Trebuchet MS"/>
              </a:rPr>
              <a:t>han</a:t>
            </a:r>
            <a:r>
              <a:rPr lang="en-US" sz="2000" spc="-60" dirty="0" err="1">
                <a:latin typeface="Trebuchet MS"/>
                <a:cs typeface="Trebuchet MS"/>
              </a:rPr>
              <a:t>nelT</a:t>
            </a:r>
            <a:r>
              <a:rPr lang="en-US" sz="2000" spc="-30" dirty="0" err="1">
                <a:latin typeface="Trebuchet MS"/>
                <a:cs typeface="Trebuchet MS"/>
              </a:rPr>
              <a:t>i</a:t>
            </a:r>
            <a:r>
              <a:rPr lang="en-US" sz="2000" spc="-70" dirty="0" err="1">
                <a:latin typeface="Trebuchet MS"/>
                <a:cs typeface="Trebuchet MS"/>
              </a:rPr>
              <a:t>tle</a:t>
            </a:r>
            <a:r>
              <a:rPr lang="en-US" sz="2000" spc="-60" dirty="0">
                <a:latin typeface="Trebuchet MS"/>
                <a:cs typeface="Trebuchet MS"/>
              </a:rPr>
              <a:t>: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95" dirty="0">
                <a:latin typeface="Trebuchet MS"/>
                <a:cs typeface="Trebuchet MS"/>
              </a:rPr>
              <a:t>Ti</a:t>
            </a:r>
            <a:r>
              <a:rPr lang="en-US" sz="2000" spc="-90" dirty="0">
                <a:latin typeface="Trebuchet MS"/>
                <a:cs typeface="Trebuchet MS"/>
              </a:rPr>
              <a:t>t</a:t>
            </a:r>
            <a:r>
              <a:rPr lang="en-US" sz="2000" spc="-30" dirty="0">
                <a:latin typeface="Trebuchet MS"/>
                <a:cs typeface="Trebuchet MS"/>
              </a:rPr>
              <a:t>l</a:t>
            </a:r>
            <a:r>
              <a:rPr lang="en-US" sz="2000" spc="-45" dirty="0">
                <a:latin typeface="Trebuchet MS"/>
                <a:cs typeface="Trebuchet MS"/>
              </a:rPr>
              <a:t>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35" dirty="0">
                <a:latin typeface="Trebuchet MS"/>
                <a:cs typeface="Trebuchet MS"/>
              </a:rPr>
              <a:t>of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t</a:t>
            </a:r>
            <a:r>
              <a:rPr lang="en-US" sz="2000" spc="-60" dirty="0">
                <a:latin typeface="Trebuchet MS"/>
                <a:cs typeface="Trebuchet MS"/>
              </a:rPr>
              <a:t>h</a:t>
            </a:r>
            <a:r>
              <a:rPr lang="en-US" sz="2000" spc="-25" dirty="0">
                <a:latin typeface="Trebuchet MS"/>
                <a:cs typeface="Trebuchet MS"/>
              </a:rPr>
              <a:t>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25" dirty="0">
                <a:latin typeface="Trebuchet MS"/>
                <a:cs typeface="Trebuchet MS"/>
              </a:rPr>
              <a:t>Y</a:t>
            </a:r>
            <a:r>
              <a:rPr lang="en-US" sz="2000" spc="-30" dirty="0">
                <a:latin typeface="Trebuchet MS"/>
                <a:cs typeface="Trebuchet MS"/>
              </a:rPr>
              <a:t>ou</a:t>
            </a:r>
            <a:r>
              <a:rPr lang="en-US" sz="2000" spc="-85" dirty="0">
                <a:latin typeface="Trebuchet MS"/>
                <a:cs typeface="Trebuchet MS"/>
              </a:rPr>
              <a:t>T</a:t>
            </a:r>
            <a:r>
              <a:rPr lang="en-US" sz="2000" spc="-5" dirty="0">
                <a:latin typeface="Trebuchet MS"/>
                <a:cs typeface="Trebuchet MS"/>
              </a:rPr>
              <a:t>ube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25" dirty="0">
                <a:latin typeface="Trebuchet MS"/>
                <a:cs typeface="Trebuchet MS"/>
              </a:rPr>
              <a:t>c</a:t>
            </a:r>
            <a:r>
              <a:rPr lang="en-US" sz="2000" dirty="0">
                <a:latin typeface="Trebuchet MS"/>
                <a:cs typeface="Trebuchet MS"/>
              </a:rPr>
              <a:t>han</a:t>
            </a:r>
            <a:r>
              <a:rPr lang="en-US" sz="2000" spc="-30" dirty="0">
                <a:latin typeface="Trebuchet MS"/>
                <a:cs typeface="Trebuchet MS"/>
              </a:rPr>
              <a:t>ne</a:t>
            </a:r>
            <a:r>
              <a:rPr lang="en-US" sz="2000" spc="-15" dirty="0">
                <a:latin typeface="Trebuchet MS"/>
                <a:cs typeface="Trebuchet MS"/>
              </a:rPr>
              <a:t>l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5" dirty="0">
                <a:latin typeface="Trebuchet MS"/>
                <a:cs typeface="Trebuchet MS"/>
              </a:rPr>
              <a:t>p</a:t>
            </a:r>
            <a:r>
              <a:rPr lang="en-US" sz="2000" dirty="0">
                <a:latin typeface="Trebuchet MS"/>
                <a:cs typeface="Trebuchet MS"/>
              </a:rPr>
              <a:t>ubli</a:t>
            </a:r>
            <a:r>
              <a:rPr lang="en-US" sz="2000" spc="5" dirty="0">
                <a:latin typeface="Trebuchet MS"/>
                <a:cs typeface="Trebuchet MS"/>
              </a:rPr>
              <a:t>s</a:t>
            </a:r>
            <a:r>
              <a:rPr lang="en-US" sz="2000" spc="-25" dirty="0">
                <a:latin typeface="Trebuchet MS"/>
                <a:cs typeface="Trebuchet MS"/>
              </a:rPr>
              <a:t>hin</a:t>
            </a:r>
            <a:r>
              <a:rPr lang="en-US" sz="2000" spc="-20" dirty="0">
                <a:latin typeface="Trebuchet MS"/>
                <a:cs typeface="Trebuchet MS"/>
              </a:rPr>
              <a:t>g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100" dirty="0">
                <a:latin typeface="Trebuchet MS"/>
                <a:cs typeface="Trebuchet MS"/>
              </a:rPr>
              <a:t>t</a:t>
            </a:r>
            <a:r>
              <a:rPr lang="en-US" sz="2000" spc="-15" dirty="0">
                <a:latin typeface="Trebuchet MS"/>
                <a:cs typeface="Trebuchet MS"/>
              </a:rPr>
              <a:t>h</a:t>
            </a:r>
            <a:r>
              <a:rPr lang="en-US" sz="2000" spc="-10" dirty="0">
                <a:latin typeface="Trebuchet MS"/>
                <a:cs typeface="Trebuchet MS"/>
              </a:rPr>
              <a:t>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85" dirty="0">
                <a:latin typeface="Trebuchet MS"/>
                <a:cs typeface="Trebuchet MS"/>
              </a:rPr>
              <a:t>s</a:t>
            </a:r>
            <a:r>
              <a:rPr lang="en-US" sz="2000" spc="10" dirty="0">
                <a:latin typeface="Trebuchet MS"/>
                <a:cs typeface="Trebuchet MS"/>
              </a:rPr>
              <a:t>o</a:t>
            </a:r>
            <a:r>
              <a:rPr lang="en-US" sz="2000" spc="15" dirty="0">
                <a:latin typeface="Trebuchet MS"/>
                <a:cs typeface="Trebuchet MS"/>
              </a:rPr>
              <a:t>n</a:t>
            </a:r>
            <a:r>
              <a:rPr lang="en-US" sz="2000" spc="-20" dirty="0">
                <a:latin typeface="Trebuchet MS"/>
                <a:cs typeface="Trebuchet MS"/>
              </a:rPr>
              <a:t>g</a:t>
            </a:r>
            <a:r>
              <a:rPr lang="en-US" sz="2000" spc="-100" dirty="0">
                <a:latin typeface="Trebuchet MS"/>
                <a:cs typeface="Trebuchet MS"/>
              </a:rPr>
              <a:t>.</a:t>
            </a:r>
            <a:endParaRPr lang="en-US" sz="2000" dirty="0">
              <a:latin typeface="Trebuchet MS"/>
              <a:cs typeface="Trebuchet MS"/>
            </a:endParaRPr>
          </a:p>
          <a:p>
            <a:pPr marL="168275" indent="-15621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168910" algn="l"/>
              </a:tabLst>
            </a:pPr>
            <a:r>
              <a:rPr lang="en-US" sz="2000" spc="-100" dirty="0">
                <a:latin typeface="Trebuchet MS"/>
                <a:cs typeface="Trebuchet MS"/>
              </a:rPr>
              <a:t>t</a:t>
            </a:r>
            <a:r>
              <a:rPr lang="en-US" sz="2000" spc="-65" dirty="0">
                <a:latin typeface="Trebuchet MS"/>
                <a:cs typeface="Trebuchet MS"/>
              </a:rPr>
              <a:t>itle: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95" dirty="0">
                <a:latin typeface="Trebuchet MS"/>
                <a:cs typeface="Trebuchet MS"/>
              </a:rPr>
              <a:t>Ti</a:t>
            </a:r>
            <a:r>
              <a:rPr lang="en-US" sz="2000" spc="-90" dirty="0">
                <a:latin typeface="Trebuchet MS"/>
                <a:cs typeface="Trebuchet MS"/>
              </a:rPr>
              <a:t>t</a:t>
            </a:r>
            <a:r>
              <a:rPr lang="en-US" sz="2000" spc="-30" dirty="0">
                <a:latin typeface="Trebuchet MS"/>
                <a:cs typeface="Trebuchet MS"/>
              </a:rPr>
              <a:t>l</a:t>
            </a:r>
            <a:r>
              <a:rPr lang="en-US" sz="2000" spc="-45" dirty="0">
                <a:latin typeface="Trebuchet MS"/>
                <a:cs typeface="Trebuchet MS"/>
              </a:rPr>
              <a:t>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35" dirty="0">
                <a:latin typeface="Trebuchet MS"/>
                <a:cs typeface="Trebuchet MS"/>
              </a:rPr>
              <a:t>of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100" dirty="0">
                <a:latin typeface="Trebuchet MS"/>
                <a:cs typeface="Trebuchet MS"/>
              </a:rPr>
              <a:t>t</a:t>
            </a:r>
            <a:r>
              <a:rPr lang="en-US" sz="2000" spc="-15" dirty="0">
                <a:latin typeface="Trebuchet MS"/>
                <a:cs typeface="Trebuchet MS"/>
              </a:rPr>
              <a:t>h</a:t>
            </a:r>
            <a:r>
              <a:rPr lang="en-US" sz="2000" spc="-10" dirty="0">
                <a:latin typeface="Trebuchet MS"/>
                <a:cs typeface="Trebuchet MS"/>
              </a:rPr>
              <a:t>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25" dirty="0">
                <a:latin typeface="Trebuchet MS"/>
                <a:cs typeface="Trebuchet MS"/>
              </a:rPr>
              <a:t>Y</a:t>
            </a:r>
            <a:r>
              <a:rPr lang="en-US" sz="2000" spc="-30" dirty="0">
                <a:latin typeface="Trebuchet MS"/>
                <a:cs typeface="Trebuchet MS"/>
              </a:rPr>
              <a:t>ou</a:t>
            </a:r>
            <a:r>
              <a:rPr lang="en-US" sz="2000" spc="-75" dirty="0">
                <a:latin typeface="Trebuchet MS"/>
                <a:cs typeface="Trebuchet MS"/>
              </a:rPr>
              <a:t>T</a:t>
            </a:r>
            <a:r>
              <a:rPr lang="en-US" sz="2000" spc="-5" dirty="0">
                <a:latin typeface="Trebuchet MS"/>
                <a:cs typeface="Trebuchet MS"/>
              </a:rPr>
              <a:t>ube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85" dirty="0">
                <a:latin typeface="Trebuchet MS"/>
                <a:cs typeface="Trebuchet MS"/>
              </a:rPr>
              <a:t>s</a:t>
            </a:r>
            <a:r>
              <a:rPr lang="en-US" sz="2000" dirty="0">
                <a:latin typeface="Trebuchet MS"/>
                <a:cs typeface="Trebuchet MS"/>
              </a:rPr>
              <a:t>ong</a:t>
            </a:r>
            <a:r>
              <a:rPr lang="en-US" sz="2000" spc="-130" dirty="0">
                <a:latin typeface="Trebuchet MS"/>
                <a:cs typeface="Trebuchet MS"/>
              </a:rPr>
              <a:t> </a:t>
            </a:r>
            <a:r>
              <a:rPr lang="en-US" sz="2000" spc="-60" dirty="0">
                <a:latin typeface="Trebuchet MS"/>
                <a:cs typeface="Trebuchet MS"/>
              </a:rPr>
              <a:t>v</a:t>
            </a:r>
            <a:r>
              <a:rPr lang="en-US" sz="2000" spc="-25" dirty="0">
                <a:latin typeface="Trebuchet MS"/>
                <a:cs typeface="Trebuchet MS"/>
              </a:rPr>
              <a:t>ideo</a:t>
            </a:r>
            <a:r>
              <a:rPr lang="en-US" sz="2000" spc="-100" dirty="0">
                <a:latin typeface="Trebuchet MS"/>
                <a:cs typeface="Trebuchet MS"/>
              </a:rPr>
              <a:t>.</a:t>
            </a:r>
            <a:endParaRPr lang="en-US" sz="2000" dirty="0">
              <a:latin typeface="Trebuchet MS"/>
              <a:cs typeface="Trebuchet MS"/>
            </a:endParaRPr>
          </a:p>
          <a:p>
            <a:pPr marL="168275" indent="-15621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168910" algn="l"/>
              </a:tabLst>
            </a:pPr>
            <a:r>
              <a:rPr lang="en-US" sz="2000" spc="-25" dirty="0">
                <a:latin typeface="Trebuchet MS"/>
                <a:cs typeface="Trebuchet MS"/>
              </a:rPr>
              <a:t>description: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10" dirty="0">
                <a:latin typeface="Trebuchet MS"/>
                <a:cs typeface="Trebuchet MS"/>
              </a:rPr>
              <a:t>Description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30" dirty="0">
                <a:latin typeface="Trebuchet MS"/>
                <a:cs typeface="Trebuchet MS"/>
              </a:rPr>
              <a:t>provided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50" dirty="0">
                <a:latin typeface="Trebuchet MS"/>
                <a:cs typeface="Trebuchet MS"/>
              </a:rPr>
              <a:t>for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the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YouTube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20" dirty="0">
                <a:latin typeface="Trebuchet MS"/>
                <a:cs typeface="Trebuchet MS"/>
              </a:rPr>
              <a:t>song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45" dirty="0">
                <a:latin typeface="Trebuchet MS"/>
                <a:cs typeface="Trebuchet MS"/>
              </a:rPr>
              <a:t>video.</a:t>
            </a:r>
            <a:endParaRPr lang="en-US" sz="2000" dirty="0">
              <a:latin typeface="Trebuchet MS"/>
              <a:cs typeface="Trebuchet MS"/>
            </a:endParaRPr>
          </a:p>
          <a:p>
            <a:pPr marL="168275" indent="-15621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168910" algn="l"/>
              </a:tabLst>
            </a:pPr>
            <a:r>
              <a:rPr lang="en-US" sz="2000" spc="-100" dirty="0">
                <a:latin typeface="Trebuchet MS"/>
                <a:cs typeface="Trebuchet MS"/>
              </a:rPr>
              <a:t>t</a:t>
            </a:r>
            <a:r>
              <a:rPr lang="en-US" sz="2000" spc="-15" dirty="0">
                <a:latin typeface="Trebuchet MS"/>
                <a:cs typeface="Trebuchet MS"/>
              </a:rPr>
              <a:t>a</a:t>
            </a:r>
            <a:r>
              <a:rPr lang="en-US" sz="2000" spc="-30" dirty="0">
                <a:latin typeface="Trebuchet MS"/>
                <a:cs typeface="Trebuchet MS"/>
              </a:rPr>
              <a:t>g</a:t>
            </a:r>
            <a:r>
              <a:rPr lang="en-US" sz="2000" spc="95" dirty="0">
                <a:latin typeface="Trebuchet MS"/>
                <a:cs typeface="Trebuchet MS"/>
              </a:rPr>
              <a:t>s</a:t>
            </a:r>
            <a:r>
              <a:rPr lang="en-US" sz="2000" spc="-100" dirty="0">
                <a:latin typeface="Trebuchet MS"/>
                <a:cs typeface="Trebuchet MS"/>
              </a:rPr>
              <a:t>: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225" dirty="0">
                <a:latin typeface="Trebuchet MS"/>
                <a:cs typeface="Trebuchet MS"/>
              </a:rPr>
              <a:t>T</a:t>
            </a:r>
            <a:r>
              <a:rPr lang="en-US" sz="2000" spc="-15" dirty="0">
                <a:latin typeface="Trebuchet MS"/>
                <a:cs typeface="Trebuchet MS"/>
              </a:rPr>
              <a:t>a</a:t>
            </a:r>
            <a:r>
              <a:rPr lang="en-US" sz="2000" spc="-30" dirty="0">
                <a:latin typeface="Trebuchet MS"/>
                <a:cs typeface="Trebuchet MS"/>
              </a:rPr>
              <a:t>g</a:t>
            </a:r>
            <a:r>
              <a:rPr lang="en-US" sz="2000" spc="95" dirty="0">
                <a:latin typeface="Trebuchet MS"/>
                <a:cs typeface="Trebuchet MS"/>
              </a:rPr>
              <a:t>s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5" dirty="0">
                <a:latin typeface="Trebuchet MS"/>
                <a:cs typeface="Trebuchet MS"/>
              </a:rPr>
              <a:t>a</a:t>
            </a:r>
            <a:r>
              <a:rPr lang="en-US" sz="2000" spc="75" dirty="0">
                <a:latin typeface="Trebuchet MS"/>
                <a:cs typeface="Trebuchet MS"/>
              </a:rPr>
              <a:t>s</a:t>
            </a:r>
            <a:r>
              <a:rPr lang="en-US" sz="2000" spc="85" dirty="0">
                <a:latin typeface="Trebuchet MS"/>
                <a:cs typeface="Trebuchet MS"/>
              </a:rPr>
              <a:t>s</a:t>
            </a:r>
            <a:r>
              <a:rPr lang="en-US" sz="2000" spc="25" dirty="0">
                <a:latin typeface="Trebuchet MS"/>
                <a:cs typeface="Trebuchet MS"/>
              </a:rPr>
              <a:t>o</a:t>
            </a:r>
            <a:r>
              <a:rPr lang="en-US" sz="2000" spc="15" dirty="0">
                <a:latin typeface="Trebuchet MS"/>
                <a:cs typeface="Trebuchet MS"/>
              </a:rPr>
              <a:t>c</a:t>
            </a:r>
            <a:r>
              <a:rPr lang="en-US" sz="2000" spc="-75" dirty="0">
                <a:latin typeface="Trebuchet MS"/>
                <a:cs typeface="Trebuchet MS"/>
              </a:rPr>
              <a:t>i</a:t>
            </a:r>
            <a:r>
              <a:rPr lang="en-US" sz="2000" spc="-10" dirty="0">
                <a:latin typeface="Trebuchet MS"/>
                <a:cs typeface="Trebuchet MS"/>
              </a:rPr>
              <a:t>a</a:t>
            </a:r>
            <a:r>
              <a:rPr lang="en-US" sz="2000" spc="-40" dirty="0">
                <a:latin typeface="Trebuchet MS"/>
                <a:cs typeface="Trebuchet MS"/>
              </a:rPr>
              <a:t>ted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-35" dirty="0">
                <a:latin typeface="Trebuchet MS"/>
                <a:cs typeface="Trebuchet MS"/>
              </a:rPr>
              <a:t>w</a:t>
            </a:r>
            <a:r>
              <a:rPr lang="en-US" sz="2000" spc="-50" dirty="0">
                <a:latin typeface="Trebuchet MS"/>
                <a:cs typeface="Trebuchet MS"/>
              </a:rPr>
              <a:t>ith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100" dirty="0">
                <a:latin typeface="Trebuchet MS"/>
                <a:cs typeface="Trebuchet MS"/>
              </a:rPr>
              <a:t>t</a:t>
            </a:r>
            <a:r>
              <a:rPr lang="en-US" sz="2000" spc="-15" dirty="0">
                <a:latin typeface="Trebuchet MS"/>
                <a:cs typeface="Trebuchet MS"/>
              </a:rPr>
              <a:t>h</a:t>
            </a:r>
            <a:r>
              <a:rPr lang="en-US" sz="2000" spc="-10" dirty="0">
                <a:latin typeface="Trebuchet MS"/>
                <a:cs typeface="Trebuchet MS"/>
              </a:rPr>
              <a:t>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25" dirty="0">
                <a:latin typeface="Trebuchet MS"/>
                <a:cs typeface="Trebuchet MS"/>
              </a:rPr>
              <a:t>Y</a:t>
            </a:r>
            <a:r>
              <a:rPr lang="en-US" sz="2000" spc="-30" dirty="0">
                <a:latin typeface="Trebuchet MS"/>
                <a:cs typeface="Trebuchet MS"/>
              </a:rPr>
              <a:t>ou</a:t>
            </a:r>
            <a:r>
              <a:rPr lang="en-US" sz="2000" spc="-85" dirty="0">
                <a:latin typeface="Trebuchet MS"/>
                <a:cs typeface="Trebuchet MS"/>
              </a:rPr>
              <a:t>T</a:t>
            </a:r>
            <a:r>
              <a:rPr lang="en-US" sz="2000" spc="-5" dirty="0">
                <a:latin typeface="Trebuchet MS"/>
                <a:cs typeface="Trebuchet MS"/>
              </a:rPr>
              <a:t>ube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85" dirty="0">
                <a:latin typeface="Trebuchet MS"/>
                <a:cs typeface="Trebuchet MS"/>
              </a:rPr>
              <a:t>s</a:t>
            </a:r>
            <a:r>
              <a:rPr lang="en-US" sz="2000" spc="10" dirty="0">
                <a:latin typeface="Trebuchet MS"/>
                <a:cs typeface="Trebuchet MS"/>
              </a:rPr>
              <a:t>o</a:t>
            </a:r>
            <a:r>
              <a:rPr lang="en-US" sz="2000" spc="15" dirty="0">
                <a:latin typeface="Trebuchet MS"/>
                <a:cs typeface="Trebuchet MS"/>
              </a:rPr>
              <a:t>n</a:t>
            </a:r>
            <a:r>
              <a:rPr lang="en-US" sz="2000" spc="-25" dirty="0">
                <a:latin typeface="Trebuchet MS"/>
                <a:cs typeface="Trebuchet MS"/>
              </a:rPr>
              <a:t>g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25" dirty="0">
                <a:latin typeface="Trebuchet MS"/>
                <a:cs typeface="Trebuchet MS"/>
              </a:rPr>
              <a:t>vide</a:t>
            </a:r>
            <a:r>
              <a:rPr lang="en-US" sz="2000" spc="-65" dirty="0">
                <a:latin typeface="Trebuchet MS"/>
                <a:cs typeface="Trebuchet MS"/>
              </a:rPr>
              <a:t>o</a:t>
            </a:r>
            <a:r>
              <a:rPr lang="en-US" sz="2000" spc="-100" dirty="0">
                <a:latin typeface="Trebuchet MS"/>
                <a:cs typeface="Trebuchet MS"/>
              </a:rPr>
              <a:t>.</a:t>
            </a:r>
            <a:endParaRPr lang="en-US" sz="2000" dirty="0">
              <a:latin typeface="Trebuchet MS"/>
              <a:cs typeface="Trebuchet MS"/>
            </a:endParaRPr>
          </a:p>
          <a:p>
            <a:pPr marL="168275" indent="-1562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68910" algn="l"/>
              </a:tabLst>
            </a:pPr>
            <a:r>
              <a:rPr lang="en-US" sz="2000" spc="-20" dirty="0" err="1">
                <a:latin typeface="Trebuchet MS"/>
                <a:cs typeface="Trebuchet MS"/>
              </a:rPr>
              <a:t>publishedAt</a:t>
            </a:r>
            <a:r>
              <a:rPr lang="en-US" sz="2000" spc="-20" dirty="0">
                <a:latin typeface="Trebuchet MS"/>
                <a:cs typeface="Trebuchet MS"/>
              </a:rPr>
              <a:t>: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0" dirty="0">
                <a:latin typeface="Trebuchet MS"/>
                <a:cs typeface="Trebuchet MS"/>
              </a:rPr>
              <a:t>Date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5" dirty="0">
                <a:latin typeface="Trebuchet MS"/>
                <a:cs typeface="Trebuchet MS"/>
              </a:rPr>
              <a:t>and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time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0" dirty="0">
                <a:latin typeface="Trebuchet MS"/>
                <a:cs typeface="Trebuchet MS"/>
              </a:rPr>
              <a:t>when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the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YouTube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20" dirty="0">
                <a:latin typeface="Trebuchet MS"/>
                <a:cs typeface="Trebuchet MS"/>
              </a:rPr>
              <a:t>song</a:t>
            </a:r>
            <a:r>
              <a:rPr lang="en-US" sz="2000" spc="-130" dirty="0">
                <a:latin typeface="Trebuchet MS"/>
                <a:cs typeface="Trebuchet MS"/>
              </a:rPr>
              <a:t> </a:t>
            </a:r>
            <a:r>
              <a:rPr lang="en-US" sz="2000" spc="-25" dirty="0">
                <a:latin typeface="Trebuchet MS"/>
                <a:cs typeface="Trebuchet MS"/>
              </a:rPr>
              <a:t>video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25" dirty="0">
                <a:latin typeface="Trebuchet MS"/>
                <a:cs typeface="Trebuchet MS"/>
              </a:rPr>
              <a:t>was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0" dirty="0">
                <a:latin typeface="Trebuchet MS"/>
                <a:cs typeface="Trebuchet MS"/>
              </a:rPr>
              <a:t>published.</a:t>
            </a:r>
            <a:endParaRPr lang="en-US" sz="2000" dirty="0">
              <a:latin typeface="Trebuchet MS"/>
              <a:cs typeface="Trebuchet MS"/>
            </a:endParaRPr>
          </a:p>
          <a:p>
            <a:pPr marL="168275" indent="-15621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168910" algn="l"/>
              </a:tabLst>
            </a:pPr>
            <a:r>
              <a:rPr lang="en-US" sz="2000" spc="-25" dirty="0" err="1">
                <a:latin typeface="Trebuchet MS"/>
                <a:cs typeface="Trebuchet MS"/>
              </a:rPr>
              <a:t>viewCount</a:t>
            </a:r>
            <a:r>
              <a:rPr lang="en-US" sz="2000" spc="-25" dirty="0">
                <a:latin typeface="Trebuchet MS"/>
                <a:cs typeface="Trebuchet MS"/>
              </a:rPr>
              <a:t>: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Number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-35" dirty="0">
                <a:latin typeface="Trebuchet MS"/>
                <a:cs typeface="Trebuchet MS"/>
              </a:rPr>
              <a:t>of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20" dirty="0">
                <a:latin typeface="Trebuchet MS"/>
                <a:cs typeface="Trebuchet MS"/>
              </a:rPr>
              <a:t>views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-30" dirty="0">
                <a:latin typeface="Trebuchet MS"/>
                <a:cs typeface="Trebuchet MS"/>
              </a:rPr>
              <a:t>received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30" dirty="0">
                <a:latin typeface="Trebuchet MS"/>
                <a:cs typeface="Trebuchet MS"/>
              </a:rPr>
              <a:t>by</a:t>
            </a:r>
            <a:r>
              <a:rPr lang="en-US" sz="2000" spc="-105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the</a:t>
            </a:r>
            <a:r>
              <a:rPr lang="en-US" sz="2000" spc="-105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YouTube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20" dirty="0">
                <a:latin typeface="Trebuchet MS"/>
                <a:cs typeface="Trebuchet MS"/>
              </a:rPr>
              <a:t>song</a:t>
            </a:r>
            <a:r>
              <a:rPr lang="en-US" sz="2000" spc="-130" dirty="0">
                <a:latin typeface="Trebuchet MS"/>
                <a:cs typeface="Trebuchet MS"/>
              </a:rPr>
              <a:t> </a:t>
            </a:r>
            <a:r>
              <a:rPr lang="en-US" sz="2000" spc="-45" dirty="0">
                <a:latin typeface="Trebuchet MS"/>
                <a:cs typeface="Trebuchet MS"/>
              </a:rPr>
              <a:t>video.</a:t>
            </a:r>
            <a:endParaRPr lang="en-US" sz="2000" dirty="0">
              <a:latin typeface="Trebuchet MS"/>
              <a:cs typeface="Trebuchet MS"/>
            </a:endParaRPr>
          </a:p>
          <a:p>
            <a:pPr marL="168275" indent="-15621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168910" algn="l"/>
              </a:tabLst>
            </a:pPr>
            <a:r>
              <a:rPr lang="en-US" sz="2000" spc="-25" dirty="0" err="1">
                <a:latin typeface="Trebuchet MS"/>
                <a:cs typeface="Trebuchet MS"/>
              </a:rPr>
              <a:t>likeCount</a:t>
            </a:r>
            <a:r>
              <a:rPr lang="en-US" sz="2000" spc="-25" dirty="0">
                <a:latin typeface="Trebuchet MS"/>
                <a:cs typeface="Trebuchet MS"/>
              </a:rPr>
              <a:t>: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Number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30" dirty="0">
                <a:latin typeface="Trebuchet MS"/>
                <a:cs typeface="Trebuchet MS"/>
              </a:rPr>
              <a:t>of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20" dirty="0">
                <a:latin typeface="Trebuchet MS"/>
                <a:cs typeface="Trebuchet MS"/>
              </a:rPr>
              <a:t>likes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-30" dirty="0">
                <a:latin typeface="Trebuchet MS"/>
                <a:cs typeface="Trebuchet MS"/>
              </a:rPr>
              <a:t>received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30" dirty="0">
                <a:latin typeface="Trebuchet MS"/>
                <a:cs typeface="Trebuchet MS"/>
              </a:rPr>
              <a:t>by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the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YouTube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20" dirty="0">
                <a:latin typeface="Trebuchet MS"/>
                <a:cs typeface="Trebuchet MS"/>
              </a:rPr>
              <a:t>song</a:t>
            </a:r>
            <a:r>
              <a:rPr lang="en-US" sz="2000" spc="-130" dirty="0">
                <a:latin typeface="Trebuchet MS"/>
                <a:cs typeface="Trebuchet MS"/>
              </a:rPr>
              <a:t> </a:t>
            </a:r>
            <a:r>
              <a:rPr lang="en-US" sz="2000" spc="-45" dirty="0">
                <a:latin typeface="Trebuchet MS"/>
                <a:cs typeface="Trebuchet MS"/>
              </a:rPr>
              <a:t>video.</a:t>
            </a:r>
            <a:endParaRPr lang="en-US" sz="2000" dirty="0">
              <a:latin typeface="Trebuchet MS"/>
              <a:cs typeface="Trebuchet MS"/>
            </a:endParaRPr>
          </a:p>
          <a:p>
            <a:pPr marL="168275" indent="-1562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68910" algn="l"/>
              </a:tabLst>
            </a:pPr>
            <a:r>
              <a:rPr lang="en-US" sz="2000" spc="-35" dirty="0" err="1">
                <a:latin typeface="Trebuchet MS"/>
                <a:cs typeface="Trebuchet MS"/>
              </a:rPr>
              <a:t>favoriteCount</a:t>
            </a:r>
            <a:r>
              <a:rPr lang="en-US" sz="2000" spc="-35" dirty="0">
                <a:latin typeface="Trebuchet MS"/>
                <a:cs typeface="Trebuchet MS"/>
              </a:rPr>
              <a:t>: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5" dirty="0">
                <a:latin typeface="Trebuchet MS"/>
                <a:cs typeface="Trebuchet MS"/>
              </a:rPr>
              <a:t>Number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35" dirty="0">
                <a:latin typeface="Trebuchet MS"/>
                <a:cs typeface="Trebuchet MS"/>
              </a:rPr>
              <a:t>of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5" dirty="0">
                <a:latin typeface="Trebuchet MS"/>
                <a:cs typeface="Trebuchet MS"/>
              </a:rPr>
              <a:t>times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the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YouTube</a:t>
            </a:r>
            <a:r>
              <a:rPr lang="en-US" sz="2000" spc="-105" dirty="0">
                <a:latin typeface="Trebuchet MS"/>
                <a:cs typeface="Trebuchet MS"/>
              </a:rPr>
              <a:t> </a:t>
            </a:r>
            <a:r>
              <a:rPr lang="en-US" sz="2000" spc="20" dirty="0">
                <a:latin typeface="Trebuchet MS"/>
                <a:cs typeface="Trebuchet MS"/>
              </a:rPr>
              <a:t>song</a:t>
            </a:r>
            <a:r>
              <a:rPr lang="en-US" sz="2000" spc="-130" dirty="0">
                <a:latin typeface="Trebuchet MS"/>
                <a:cs typeface="Trebuchet MS"/>
              </a:rPr>
              <a:t> </a:t>
            </a:r>
            <a:r>
              <a:rPr lang="en-US" sz="2000" spc="-25" dirty="0">
                <a:latin typeface="Trebuchet MS"/>
                <a:cs typeface="Trebuchet MS"/>
              </a:rPr>
              <a:t>video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30" dirty="0">
                <a:latin typeface="Trebuchet MS"/>
                <a:cs typeface="Trebuchet MS"/>
              </a:rPr>
              <a:t>has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-10" dirty="0">
                <a:latin typeface="Trebuchet MS"/>
                <a:cs typeface="Trebuchet MS"/>
              </a:rPr>
              <a:t>been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20" dirty="0">
                <a:latin typeface="Trebuchet MS"/>
                <a:cs typeface="Trebuchet MS"/>
              </a:rPr>
              <a:t>marked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45" dirty="0">
                <a:latin typeface="Trebuchet MS"/>
                <a:cs typeface="Trebuchet MS"/>
              </a:rPr>
              <a:t>as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5" dirty="0">
                <a:latin typeface="Trebuchet MS"/>
                <a:cs typeface="Trebuchet MS"/>
              </a:rPr>
              <a:t>a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-60" dirty="0">
                <a:latin typeface="Trebuchet MS"/>
                <a:cs typeface="Trebuchet MS"/>
              </a:rPr>
              <a:t>favorite.</a:t>
            </a:r>
            <a:endParaRPr lang="en-US" sz="2000" dirty="0">
              <a:latin typeface="Trebuchet MS"/>
              <a:cs typeface="Trebuchet MS"/>
            </a:endParaRPr>
          </a:p>
          <a:p>
            <a:pPr marL="248920" indent="-236854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249554" algn="l"/>
              </a:tabLst>
            </a:pPr>
            <a:r>
              <a:rPr lang="en-US" sz="2000" spc="-5" dirty="0" err="1">
                <a:latin typeface="Trebuchet MS"/>
                <a:cs typeface="Trebuchet MS"/>
              </a:rPr>
              <a:t>commentCount</a:t>
            </a:r>
            <a:r>
              <a:rPr lang="en-US" sz="2000" spc="-5" dirty="0">
                <a:latin typeface="Trebuchet MS"/>
                <a:cs typeface="Trebuchet MS"/>
              </a:rPr>
              <a:t>: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5" dirty="0">
                <a:latin typeface="Trebuchet MS"/>
                <a:cs typeface="Trebuchet MS"/>
              </a:rPr>
              <a:t>Number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35" dirty="0">
                <a:latin typeface="Trebuchet MS"/>
                <a:cs typeface="Trebuchet MS"/>
              </a:rPr>
              <a:t>of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spc="10" dirty="0">
                <a:latin typeface="Trebuchet MS"/>
                <a:cs typeface="Trebuchet MS"/>
              </a:rPr>
              <a:t>comments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5" dirty="0">
                <a:latin typeface="Trebuchet MS"/>
                <a:cs typeface="Trebuchet MS"/>
              </a:rPr>
              <a:t>posted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10" dirty="0">
                <a:latin typeface="Trebuchet MS"/>
                <a:cs typeface="Trebuchet MS"/>
              </a:rPr>
              <a:t>on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the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YouTube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20" dirty="0">
                <a:latin typeface="Trebuchet MS"/>
                <a:cs typeface="Trebuchet MS"/>
              </a:rPr>
              <a:t>song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45" dirty="0">
                <a:latin typeface="Trebuchet MS"/>
                <a:cs typeface="Trebuchet MS"/>
              </a:rPr>
              <a:t>video.</a:t>
            </a:r>
            <a:endParaRPr lang="en-US" sz="2000" dirty="0">
              <a:latin typeface="Trebuchet MS"/>
              <a:cs typeface="Trebuchet MS"/>
            </a:endParaRPr>
          </a:p>
          <a:p>
            <a:pPr marL="248920" indent="-236854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249554" algn="l"/>
              </a:tabLst>
            </a:pPr>
            <a:r>
              <a:rPr lang="en-US" sz="2000" spc="-5" dirty="0">
                <a:latin typeface="Trebuchet MS"/>
                <a:cs typeface="Trebuchet MS"/>
              </a:rPr>
              <a:t>d</a:t>
            </a:r>
            <a:r>
              <a:rPr lang="en-US" sz="2000" spc="-30" dirty="0">
                <a:latin typeface="Trebuchet MS"/>
                <a:cs typeface="Trebuchet MS"/>
              </a:rPr>
              <a:t>u</a:t>
            </a:r>
            <a:r>
              <a:rPr lang="en-US" sz="2000" spc="-65" dirty="0">
                <a:latin typeface="Trebuchet MS"/>
                <a:cs typeface="Trebuchet MS"/>
              </a:rPr>
              <a:t>r</a:t>
            </a:r>
            <a:r>
              <a:rPr lang="en-US" sz="2000" spc="-55" dirty="0">
                <a:latin typeface="Trebuchet MS"/>
                <a:cs typeface="Trebuchet MS"/>
              </a:rPr>
              <a:t>a</a:t>
            </a:r>
            <a:r>
              <a:rPr lang="en-US" sz="2000" spc="-45" dirty="0">
                <a:latin typeface="Trebuchet MS"/>
                <a:cs typeface="Trebuchet MS"/>
              </a:rPr>
              <a:t>t</a:t>
            </a:r>
            <a:r>
              <a:rPr lang="en-US" sz="2000" spc="-35" dirty="0">
                <a:latin typeface="Trebuchet MS"/>
                <a:cs typeface="Trebuchet MS"/>
              </a:rPr>
              <a:t>ion: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85" dirty="0">
                <a:latin typeface="Trebuchet MS"/>
                <a:cs typeface="Trebuchet MS"/>
              </a:rPr>
              <a:t>D</a:t>
            </a:r>
            <a:r>
              <a:rPr lang="en-US" sz="2000" spc="-30" dirty="0">
                <a:latin typeface="Trebuchet MS"/>
                <a:cs typeface="Trebuchet MS"/>
              </a:rPr>
              <a:t>u</a:t>
            </a:r>
            <a:r>
              <a:rPr lang="en-US" sz="2000" spc="-65" dirty="0">
                <a:latin typeface="Trebuchet MS"/>
                <a:cs typeface="Trebuchet MS"/>
              </a:rPr>
              <a:t>r</a:t>
            </a:r>
            <a:r>
              <a:rPr lang="en-US" sz="2000" spc="-10" dirty="0">
                <a:latin typeface="Trebuchet MS"/>
                <a:cs typeface="Trebuchet MS"/>
              </a:rPr>
              <a:t>a</a:t>
            </a:r>
            <a:r>
              <a:rPr lang="en-US" sz="2000" spc="-45" dirty="0">
                <a:latin typeface="Trebuchet MS"/>
                <a:cs typeface="Trebuchet MS"/>
              </a:rPr>
              <a:t>ti</a:t>
            </a:r>
            <a:r>
              <a:rPr lang="en-US" sz="2000" spc="-70" dirty="0">
                <a:latin typeface="Trebuchet MS"/>
                <a:cs typeface="Trebuchet MS"/>
              </a:rPr>
              <a:t>o</a:t>
            </a:r>
            <a:r>
              <a:rPr lang="en-US" sz="2000" spc="5" dirty="0">
                <a:latin typeface="Trebuchet MS"/>
                <a:cs typeface="Trebuchet MS"/>
              </a:rPr>
              <a:t>n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20" dirty="0">
                <a:latin typeface="Trebuchet MS"/>
                <a:cs typeface="Trebuchet MS"/>
              </a:rPr>
              <a:t>o</a:t>
            </a:r>
            <a:r>
              <a:rPr lang="en-US" sz="2000" spc="-85" dirty="0">
                <a:latin typeface="Trebuchet MS"/>
                <a:cs typeface="Trebuchet MS"/>
              </a:rPr>
              <a:t>f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t</a:t>
            </a:r>
            <a:r>
              <a:rPr lang="en-US" sz="2000" spc="-60" dirty="0">
                <a:latin typeface="Trebuchet MS"/>
                <a:cs typeface="Trebuchet MS"/>
              </a:rPr>
              <a:t>h</a:t>
            </a:r>
            <a:r>
              <a:rPr lang="en-US" sz="2000" spc="-25" dirty="0">
                <a:latin typeface="Trebuchet MS"/>
                <a:cs typeface="Trebuchet MS"/>
              </a:rPr>
              <a:t>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25" dirty="0">
                <a:latin typeface="Trebuchet MS"/>
                <a:cs typeface="Trebuchet MS"/>
              </a:rPr>
              <a:t>Y</a:t>
            </a:r>
            <a:r>
              <a:rPr lang="en-US" sz="2000" spc="-30" dirty="0">
                <a:latin typeface="Trebuchet MS"/>
                <a:cs typeface="Trebuchet MS"/>
              </a:rPr>
              <a:t>ou</a:t>
            </a:r>
            <a:r>
              <a:rPr lang="en-US" sz="2000" spc="-85" dirty="0">
                <a:latin typeface="Trebuchet MS"/>
                <a:cs typeface="Trebuchet MS"/>
              </a:rPr>
              <a:t>T</a:t>
            </a:r>
            <a:r>
              <a:rPr lang="en-US" sz="2000" spc="-5" dirty="0">
                <a:latin typeface="Trebuchet MS"/>
                <a:cs typeface="Trebuchet MS"/>
              </a:rPr>
              <a:t>ube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85" dirty="0">
                <a:latin typeface="Trebuchet MS"/>
                <a:cs typeface="Trebuchet MS"/>
              </a:rPr>
              <a:t>s</a:t>
            </a:r>
            <a:r>
              <a:rPr lang="en-US" sz="2000" dirty="0">
                <a:latin typeface="Trebuchet MS"/>
                <a:cs typeface="Trebuchet MS"/>
              </a:rPr>
              <a:t>ong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60" dirty="0">
                <a:latin typeface="Trebuchet MS"/>
                <a:cs typeface="Trebuchet MS"/>
              </a:rPr>
              <a:t>v</a:t>
            </a:r>
            <a:r>
              <a:rPr lang="en-US" sz="2000" spc="-25" dirty="0">
                <a:latin typeface="Trebuchet MS"/>
                <a:cs typeface="Trebuchet MS"/>
              </a:rPr>
              <a:t>id</a:t>
            </a:r>
            <a:r>
              <a:rPr lang="en-US" sz="2000" spc="-20" dirty="0">
                <a:latin typeface="Trebuchet MS"/>
                <a:cs typeface="Trebuchet MS"/>
              </a:rPr>
              <a:t>e</a:t>
            </a:r>
            <a:r>
              <a:rPr lang="en-US" sz="2000" spc="-25" dirty="0">
                <a:latin typeface="Trebuchet MS"/>
                <a:cs typeface="Trebuchet MS"/>
              </a:rPr>
              <a:t>o</a:t>
            </a:r>
            <a:r>
              <a:rPr lang="en-US" sz="2000" spc="-100" dirty="0">
                <a:latin typeface="Trebuchet MS"/>
                <a:cs typeface="Trebuchet MS"/>
              </a:rPr>
              <a:t>.</a:t>
            </a:r>
            <a:endParaRPr lang="en-US" sz="2000" dirty="0">
              <a:latin typeface="Trebuchet MS"/>
              <a:cs typeface="Trebuchet MS"/>
            </a:endParaRPr>
          </a:p>
          <a:p>
            <a:pPr marL="248920" indent="-236854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249554" algn="l"/>
              </a:tabLst>
            </a:pPr>
            <a:r>
              <a:rPr lang="en-US" sz="2000" spc="-40" dirty="0">
                <a:latin typeface="Trebuchet MS"/>
                <a:cs typeface="Trebuchet MS"/>
              </a:rPr>
              <a:t>definition: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15" dirty="0">
                <a:latin typeface="Trebuchet MS"/>
                <a:cs typeface="Trebuchet MS"/>
              </a:rPr>
              <a:t>Video</a:t>
            </a:r>
            <a:r>
              <a:rPr lang="en-US" sz="2000" spc="-120" dirty="0">
                <a:latin typeface="Trebuchet MS"/>
                <a:cs typeface="Trebuchet MS"/>
              </a:rPr>
              <a:t> </a:t>
            </a:r>
            <a:r>
              <a:rPr lang="en-US" sz="2000" spc="-35" dirty="0">
                <a:latin typeface="Trebuchet MS"/>
                <a:cs typeface="Trebuchet MS"/>
              </a:rPr>
              <a:t>definition</a:t>
            </a:r>
            <a:r>
              <a:rPr lang="en-US" sz="2000" spc="-125" dirty="0">
                <a:latin typeface="Trebuchet MS"/>
                <a:cs typeface="Trebuchet MS"/>
              </a:rPr>
              <a:t> </a:t>
            </a:r>
            <a:r>
              <a:rPr lang="en-US" sz="2000" spc="-30" dirty="0">
                <a:latin typeface="Trebuchet MS"/>
                <a:cs typeface="Trebuchet MS"/>
              </a:rPr>
              <a:t>or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-40" dirty="0">
                <a:latin typeface="Trebuchet MS"/>
                <a:cs typeface="Trebuchet MS"/>
              </a:rPr>
              <a:t>quality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-80" dirty="0">
                <a:latin typeface="Trebuchet MS"/>
                <a:cs typeface="Trebuchet MS"/>
              </a:rPr>
              <a:t>(e.g.,</a:t>
            </a:r>
            <a:r>
              <a:rPr lang="en-US" sz="2000" spc="-114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HD,</a:t>
            </a:r>
            <a:r>
              <a:rPr lang="en-US" sz="2000" spc="-110" dirty="0">
                <a:latin typeface="Trebuchet MS"/>
                <a:cs typeface="Trebuchet MS"/>
              </a:rPr>
              <a:t> </a:t>
            </a:r>
            <a:r>
              <a:rPr lang="en-US" sz="2000" spc="-5" dirty="0">
                <a:latin typeface="Trebuchet MS"/>
                <a:cs typeface="Trebuchet MS"/>
              </a:rPr>
              <a:t>SD).</a:t>
            </a:r>
            <a:endParaRPr lang="en-US" sz="20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5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3" y="592981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br>
              <a:rPr lang="en-US" sz="1600" dirty="0">
                <a:latin typeface="Trebuchet MS"/>
                <a:cs typeface="Trebuchet MS"/>
              </a:rPr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11092960" cy="457907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lang="en-US" sz="18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lang="en-US"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lang="en-US" sz="18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anin</a:t>
            </a:r>
            <a:r>
              <a:rPr lang="en-US" sz="18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lang="en-US"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sz="1800" b="1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at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ion</a:t>
            </a:r>
            <a:endParaRPr lang="en-US" sz="1800" dirty="0">
              <a:latin typeface="Trebuchet MS"/>
              <a:cs typeface="Trebuchet MS"/>
            </a:endParaRPr>
          </a:p>
          <a:p>
            <a:pPr marL="43180">
              <a:lnSpc>
                <a:spcPct val="100000"/>
              </a:lnSpc>
              <a:spcBef>
                <a:spcPts val="1055"/>
              </a:spcBef>
            </a:pPr>
            <a:r>
              <a:rPr lang="en-US" sz="1800" spc="-15" dirty="0">
                <a:latin typeface="Trebuchet MS"/>
                <a:cs typeface="Trebuchet MS"/>
              </a:rPr>
              <a:t>In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this</a:t>
            </a:r>
            <a:r>
              <a:rPr lang="en-US" sz="1800" spc="-10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phase,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dataset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underwent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rigorous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cleaning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preparation</a:t>
            </a:r>
            <a:r>
              <a:rPr lang="en-US" sz="1800" spc="-10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ensure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its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7500"/>
              </a:lnSpc>
              <a:spcBef>
                <a:spcPts val="10"/>
              </a:spcBef>
            </a:pPr>
            <a:r>
              <a:rPr lang="en-US" sz="1800" spc="-35" dirty="0">
                <a:latin typeface="Trebuchet MS"/>
                <a:cs typeface="Trebuchet MS"/>
              </a:rPr>
              <a:t>quality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55" dirty="0">
                <a:latin typeface="Trebuchet MS"/>
                <a:cs typeface="Trebuchet MS"/>
              </a:rPr>
              <a:t>integrity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for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analysis.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15" dirty="0">
                <a:latin typeface="Trebuchet MS"/>
                <a:cs typeface="Trebuchet MS"/>
              </a:rPr>
              <a:t>Missing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values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were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handled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by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imputation,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outliers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were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identified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55" dirty="0">
                <a:latin typeface="Trebuchet MS"/>
                <a:cs typeface="Trebuchet MS"/>
              </a:rPr>
              <a:t>treated,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relevant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15" dirty="0">
                <a:latin typeface="Trebuchet MS"/>
                <a:cs typeface="Trebuchet MS"/>
              </a:rPr>
              <a:t>columns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were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converted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appropriate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data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types.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sz="1800" spc="-20" dirty="0">
                <a:latin typeface="Trebuchet MS"/>
                <a:cs typeface="Trebuchet MS"/>
              </a:rPr>
              <a:t>This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step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20" dirty="0">
                <a:latin typeface="Trebuchet MS"/>
                <a:cs typeface="Trebuchet MS"/>
              </a:rPr>
              <a:t>is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crucial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ensure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accuracy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reliability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of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analysis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results.</a:t>
            </a:r>
          </a:p>
          <a:p>
            <a:pPr marL="12065" lvl="1">
              <a:lnSpc>
                <a:spcPct val="100000"/>
              </a:lnSpc>
              <a:spcBef>
                <a:spcPts val="1055"/>
              </a:spcBef>
              <a:tabLst>
                <a:tab pos="251460" algn="l"/>
              </a:tabLst>
            </a:pPr>
            <a:endParaRPr lang="en-US" sz="1800" dirty="0">
              <a:latin typeface="Trebuchet MS"/>
              <a:cs typeface="Trebuchet MS"/>
            </a:endParaRPr>
          </a:p>
          <a:p>
            <a:pPr marL="12065" lvl="1">
              <a:lnSpc>
                <a:spcPct val="100000"/>
              </a:lnSpc>
              <a:spcBef>
                <a:spcPts val="1055"/>
              </a:spcBef>
              <a:tabLst>
                <a:tab pos="251460" algn="l"/>
              </a:tabLst>
            </a:pPr>
            <a:r>
              <a:rPr lang="en-US" sz="1800" b="1" u="heavy" spc="-4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1.1 L</a:t>
            </a:r>
            <a:r>
              <a:rPr lang="en-US" sz="1800" b="1" u="heavy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1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6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1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4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lang="en-US" sz="1800" b="1" u="heavy" spc="-4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-1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1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</a:t>
            </a:r>
            <a:r>
              <a:rPr lang="en-US" sz="1800" b="1" u="heavy" spc="-3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</a:t>
            </a:r>
            <a:r>
              <a:rPr lang="en-US" sz="1800" b="1" u="heavy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7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1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1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BI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1800" spc="30" dirty="0">
                <a:latin typeface="Trebuchet MS"/>
                <a:cs typeface="Trebuchet MS"/>
              </a:rPr>
              <a:t>Op</a:t>
            </a:r>
            <a:r>
              <a:rPr lang="en-US" sz="1800" spc="-10" dirty="0">
                <a:latin typeface="Trebuchet MS"/>
                <a:cs typeface="Trebuchet MS"/>
              </a:rPr>
              <a:t>en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P</a:t>
            </a:r>
            <a:r>
              <a:rPr lang="en-US" sz="1800" dirty="0">
                <a:latin typeface="Trebuchet MS"/>
                <a:cs typeface="Trebuchet MS"/>
              </a:rPr>
              <a:t>o</a:t>
            </a:r>
            <a:r>
              <a:rPr lang="en-US" sz="1800" spc="-45" dirty="0">
                <a:latin typeface="Trebuchet MS"/>
                <a:cs typeface="Trebuchet MS"/>
              </a:rPr>
              <a:t>wer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40" dirty="0">
                <a:latin typeface="Trebuchet MS"/>
                <a:cs typeface="Trebuchet MS"/>
              </a:rPr>
              <a:t>B</a:t>
            </a:r>
            <a:r>
              <a:rPr lang="en-US" sz="1800" spc="-25" dirty="0">
                <a:latin typeface="Trebuchet MS"/>
                <a:cs typeface="Trebuchet MS"/>
              </a:rPr>
              <a:t>I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85" dirty="0">
                <a:latin typeface="Trebuchet MS"/>
                <a:cs typeface="Trebuchet MS"/>
              </a:rPr>
              <a:t>D</a:t>
            </a:r>
            <a:r>
              <a:rPr lang="en-US" sz="1800" spc="-35" dirty="0">
                <a:latin typeface="Trebuchet MS"/>
                <a:cs typeface="Trebuchet MS"/>
              </a:rPr>
              <a:t>e</a:t>
            </a:r>
            <a:r>
              <a:rPr lang="en-US" sz="1800" spc="95" dirty="0">
                <a:latin typeface="Trebuchet MS"/>
                <a:cs typeface="Trebuchet MS"/>
              </a:rPr>
              <a:t>s</a:t>
            </a:r>
            <a:r>
              <a:rPr lang="en-US" sz="1800" spc="-35" dirty="0">
                <a:latin typeface="Trebuchet MS"/>
                <a:cs typeface="Trebuchet MS"/>
              </a:rPr>
              <a:t>kt</a:t>
            </a:r>
            <a:r>
              <a:rPr lang="en-US" sz="1800" spc="-55" dirty="0">
                <a:latin typeface="Trebuchet MS"/>
                <a:cs typeface="Trebuchet MS"/>
              </a:rPr>
              <a:t>o</a:t>
            </a:r>
            <a:r>
              <a:rPr lang="en-US" sz="1800" spc="-30" dirty="0">
                <a:latin typeface="Trebuchet MS"/>
                <a:cs typeface="Trebuchet MS"/>
              </a:rPr>
              <a:t>p</a:t>
            </a:r>
            <a:r>
              <a:rPr lang="en-US" sz="1800" spc="-100" dirty="0">
                <a:latin typeface="Trebuchet MS"/>
                <a:cs typeface="Trebuchet MS"/>
              </a:rPr>
              <a:t>.</a:t>
            </a:r>
            <a:endParaRPr lang="en-US" sz="1800" dirty="0">
              <a:latin typeface="Trebuchet MS"/>
              <a:cs typeface="Trebuchet MS"/>
            </a:endParaRPr>
          </a:p>
          <a:p>
            <a:pPr marL="298450" marR="85725" indent="-285750">
              <a:lnSpc>
                <a:spcPct val="1733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/>
                <a:cs typeface="Trebuchet MS"/>
              </a:rPr>
              <a:t>Click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10" dirty="0">
                <a:latin typeface="Trebuchet MS"/>
                <a:cs typeface="Trebuchet MS"/>
              </a:rPr>
              <a:t>on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25" dirty="0">
                <a:latin typeface="Trebuchet MS"/>
                <a:cs typeface="Trebuchet MS"/>
              </a:rPr>
              <a:t>"Home"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-&gt;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"Get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Data"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-&gt;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"Text/CSV"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(or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appropriate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format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of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your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dataset).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spc="114" dirty="0">
                <a:latin typeface="Trebuchet MS"/>
                <a:cs typeface="Trebuchet MS"/>
              </a:rPr>
              <a:t>S</a:t>
            </a:r>
            <a:r>
              <a:rPr lang="en-US" sz="1800" spc="-30" dirty="0">
                <a:latin typeface="Trebuchet MS"/>
                <a:cs typeface="Trebuchet MS"/>
              </a:rPr>
              <a:t>ele</a:t>
            </a:r>
            <a:r>
              <a:rPr lang="en-US" sz="1800" spc="25" dirty="0">
                <a:latin typeface="Trebuchet MS"/>
                <a:cs typeface="Trebuchet MS"/>
              </a:rPr>
              <a:t>c</a:t>
            </a:r>
            <a:r>
              <a:rPr lang="en-US" sz="1800" spc="-90" dirty="0">
                <a:latin typeface="Trebuchet MS"/>
                <a:cs typeface="Trebuchet MS"/>
              </a:rPr>
              <a:t>t</a:t>
            </a:r>
            <a:r>
              <a:rPr lang="en-US" sz="1800" spc="-130" dirty="0">
                <a:latin typeface="Trebuchet MS"/>
                <a:cs typeface="Trebuchet MS"/>
              </a:rPr>
              <a:t> </a:t>
            </a:r>
            <a:r>
              <a:rPr lang="en-US" sz="1800" spc="-65" dirty="0">
                <a:latin typeface="Trebuchet MS"/>
                <a:cs typeface="Trebuchet MS"/>
              </a:rPr>
              <a:t>y</a:t>
            </a:r>
            <a:r>
              <a:rPr lang="en-US" sz="1800" spc="-15" dirty="0">
                <a:latin typeface="Trebuchet MS"/>
                <a:cs typeface="Trebuchet MS"/>
              </a:rPr>
              <a:t>our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d</a:t>
            </a:r>
            <a:r>
              <a:rPr lang="en-US" sz="1800" spc="-10" dirty="0">
                <a:latin typeface="Trebuchet MS"/>
                <a:cs typeface="Trebuchet MS"/>
              </a:rPr>
              <a:t>a</a:t>
            </a:r>
            <a:r>
              <a:rPr lang="en-US" sz="1800" spc="-40" dirty="0">
                <a:latin typeface="Trebuchet MS"/>
                <a:cs typeface="Trebuchet MS"/>
              </a:rPr>
              <a:t>t</a:t>
            </a:r>
            <a:r>
              <a:rPr lang="en-US" sz="1800" spc="-60" dirty="0">
                <a:latin typeface="Trebuchet MS"/>
                <a:cs typeface="Trebuchet MS"/>
              </a:rPr>
              <a:t>a</a:t>
            </a:r>
            <a:r>
              <a:rPr lang="en-US" sz="1800" spc="85" dirty="0">
                <a:latin typeface="Trebuchet MS"/>
                <a:cs typeface="Trebuchet MS"/>
              </a:rPr>
              <a:t>s</a:t>
            </a:r>
            <a:r>
              <a:rPr lang="en-US" sz="1800" spc="-60" dirty="0">
                <a:latin typeface="Trebuchet MS"/>
                <a:cs typeface="Trebuchet MS"/>
              </a:rPr>
              <a:t>et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80" dirty="0">
                <a:latin typeface="Trebuchet MS"/>
                <a:cs typeface="Trebuchet MS"/>
              </a:rPr>
              <a:t>f</a:t>
            </a:r>
            <a:r>
              <a:rPr lang="en-US" sz="1800" spc="-65" dirty="0">
                <a:latin typeface="Trebuchet MS"/>
                <a:cs typeface="Trebuchet MS"/>
              </a:rPr>
              <a:t>i</a:t>
            </a:r>
            <a:r>
              <a:rPr lang="en-US" sz="1800" spc="-30" dirty="0">
                <a:latin typeface="Trebuchet MS"/>
                <a:cs typeface="Trebuchet MS"/>
              </a:rPr>
              <a:t>l</a:t>
            </a:r>
            <a:r>
              <a:rPr lang="en-US" sz="1800" spc="-45" dirty="0">
                <a:latin typeface="Trebuchet MS"/>
                <a:cs typeface="Trebuchet MS"/>
              </a:rPr>
              <a:t>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</a:t>
            </a:r>
            <a:r>
              <a:rPr lang="en-US" sz="1800" spc="5" dirty="0">
                <a:latin typeface="Trebuchet MS"/>
                <a:cs typeface="Trebuchet MS"/>
              </a:rPr>
              <a:t>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l</a:t>
            </a:r>
            <a:r>
              <a:rPr lang="en-US" sz="1800" spc="10" dirty="0">
                <a:latin typeface="Trebuchet MS"/>
                <a:cs typeface="Trebuchet MS"/>
              </a:rPr>
              <a:t>o</a:t>
            </a:r>
            <a:r>
              <a:rPr lang="en-US" sz="1800" spc="5" dirty="0">
                <a:latin typeface="Trebuchet MS"/>
                <a:cs typeface="Trebuchet MS"/>
              </a:rPr>
              <a:t>a</a:t>
            </a:r>
            <a:r>
              <a:rPr lang="en-US" sz="1800" dirty="0">
                <a:latin typeface="Trebuchet MS"/>
                <a:cs typeface="Trebuchet MS"/>
              </a:rPr>
              <a:t>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75" dirty="0">
                <a:latin typeface="Trebuchet MS"/>
                <a:cs typeface="Trebuchet MS"/>
              </a:rPr>
              <a:t>it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into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P</a:t>
            </a:r>
            <a:r>
              <a:rPr lang="en-US" sz="1800" dirty="0">
                <a:latin typeface="Trebuchet MS"/>
                <a:cs typeface="Trebuchet MS"/>
              </a:rPr>
              <a:t>o</a:t>
            </a:r>
            <a:r>
              <a:rPr lang="en-US" sz="1800" spc="-45" dirty="0">
                <a:latin typeface="Trebuchet MS"/>
                <a:cs typeface="Trebuchet MS"/>
              </a:rPr>
              <a:t>wer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50" dirty="0">
                <a:latin typeface="Trebuchet MS"/>
                <a:cs typeface="Trebuchet MS"/>
              </a:rPr>
              <a:t>B</a:t>
            </a:r>
            <a:r>
              <a:rPr lang="en-US" sz="1800" spc="-65" dirty="0">
                <a:latin typeface="Trebuchet MS"/>
                <a:cs typeface="Trebuchet MS"/>
              </a:rPr>
              <a:t>I.</a:t>
            </a:r>
            <a:endParaRPr lang="en-US" sz="18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3" y="592981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br>
              <a:rPr lang="en-US" sz="1600" dirty="0">
                <a:latin typeface="Trebuchet MS"/>
                <a:cs typeface="Trebuchet MS"/>
              </a:rPr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11092960" cy="4579079"/>
          </a:xfrm>
        </p:spPr>
        <p:txBody>
          <a:bodyPr/>
          <a:lstStyle/>
          <a:p>
            <a:pPr marL="12065" lvl="1">
              <a:lnSpc>
                <a:spcPct val="100000"/>
              </a:lnSpc>
              <a:spcBef>
                <a:spcPts val="1055"/>
              </a:spcBef>
              <a:tabLst>
                <a:tab pos="250825" algn="l"/>
              </a:tabLst>
            </a:pPr>
            <a:r>
              <a:rPr lang="en-US" sz="1800" b="1" u="heavy" spc="-1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1.2 I</a:t>
            </a:r>
            <a:r>
              <a:rPr lang="en-US" sz="1800" b="1" u="heavy" spc="-7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5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4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sz="1800" b="1" u="heavy" spc="-8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lang="en-US" sz="1800" b="1" u="heavy" spc="-8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-13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5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</a:t>
            </a:r>
            <a:r>
              <a:rPr lang="en-US" sz="1800" b="1" u="heavy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13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6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lang="en-US" sz="1800" b="1" u="heavy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-8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4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7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-13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6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2" indent="-228600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Go</a:t>
            </a:r>
            <a:r>
              <a:rPr lang="en-US" sz="18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"Transform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Data"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option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open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Power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Query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Editor.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2" indent="-228600">
              <a:lnSpc>
                <a:spcPct val="100000"/>
              </a:lnSpc>
              <a:spcBef>
                <a:spcPts val="3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sp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mn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9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mi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sing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al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6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nd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inc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si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4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5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2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Hand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mi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sing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al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s: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marR="80645" lvl="2" indent="-228600">
              <a:lnSpc>
                <a:spcPct val="1175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numerical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columns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80" dirty="0">
                <a:solidFill>
                  <a:schemeClr val="bg1"/>
                </a:solidFill>
                <a:latin typeface="Trebuchet MS"/>
                <a:cs typeface="Trebuchet MS"/>
              </a:rPr>
              <a:t>like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 err="1">
                <a:solidFill>
                  <a:schemeClr val="bg1"/>
                </a:solidFill>
                <a:latin typeface="Trebuchet MS"/>
                <a:cs typeface="Trebuchet MS"/>
              </a:rPr>
              <a:t>viewCount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0" dirty="0" err="1">
                <a:solidFill>
                  <a:schemeClr val="bg1"/>
                </a:solidFill>
                <a:latin typeface="Trebuchet MS"/>
                <a:cs typeface="Trebuchet MS"/>
              </a:rPr>
              <a:t>likeCount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5" dirty="0">
                <a:solidFill>
                  <a:schemeClr val="bg1"/>
                </a:solidFill>
                <a:latin typeface="Trebuchet MS"/>
                <a:cs typeface="Trebuchet MS"/>
              </a:rPr>
              <a:t>etc.,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fill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missing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values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with </a:t>
            </a:r>
            <a:r>
              <a:rPr lang="en-US" sz="1800" spc="-3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zero</a:t>
            </a:r>
            <a:r>
              <a:rPr lang="en-US" sz="18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lang="en-US" sz="18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mean/median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80" dirty="0">
                <a:solidFill>
                  <a:schemeClr val="bg1"/>
                </a:solidFill>
                <a:latin typeface="Trebuchet MS"/>
                <a:cs typeface="Trebuchet MS"/>
              </a:rPr>
              <a:t>imputation.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marR="5080" lvl="2" indent="-228600">
              <a:lnSpc>
                <a:spcPct val="117500"/>
              </a:lnSpc>
              <a:spcBef>
                <a:spcPts val="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categorical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columns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80" dirty="0">
                <a:solidFill>
                  <a:schemeClr val="bg1"/>
                </a:solidFill>
                <a:latin typeface="Trebuchet MS"/>
                <a:cs typeface="Trebuchet MS"/>
              </a:rPr>
              <a:t>like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85" dirty="0">
                <a:solidFill>
                  <a:schemeClr val="bg1"/>
                </a:solidFill>
                <a:latin typeface="Trebuchet MS"/>
                <a:cs typeface="Trebuchet MS"/>
              </a:rPr>
              <a:t>definition,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caption,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5" dirty="0">
                <a:solidFill>
                  <a:schemeClr val="bg1"/>
                </a:solidFill>
                <a:latin typeface="Trebuchet MS"/>
                <a:cs typeface="Trebuchet MS"/>
              </a:rPr>
              <a:t>etc.,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fill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missing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values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8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lang="en-US" sz="1800" spc="-3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most</a:t>
            </a:r>
            <a:r>
              <a:rPr lang="en-US" sz="18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80" dirty="0">
                <a:solidFill>
                  <a:schemeClr val="bg1"/>
                </a:solidFill>
                <a:latin typeface="Trebuchet MS"/>
                <a:cs typeface="Trebuchet MS"/>
              </a:rPr>
              <a:t>frequent</a:t>
            </a:r>
            <a:r>
              <a:rPr lang="en-US" sz="18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value</a:t>
            </a:r>
            <a:r>
              <a:rPr lang="en-US" sz="18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placeholder.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2" indent="-228600">
              <a:lnSpc>
                <a:spcPct val="100000"/>
              </a:lnSpc>
              <a:spcBef>
                <a:spcPts val="3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Re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lang="en-US" sz="18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ic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1800" spc="4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5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2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6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10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8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6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app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pri</a:t>
            </a:r>
            <a:r>
              <a:rPr lang="en-US" sz="1800" spc="-9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el</a:t>
            </a:r>
            <a:r>
              <a:rPr lang="en-US" sz="1800" spc="-8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lang="en-US" sz="1800" spc="-15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2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65" dirty="0" err="1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lang="en-US" sz="1800" spc="-50" dirty="0" err="1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lang="en-US" sz="1800" spc="-75" dirty="0" err="1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lang="en-US" sz="1800" spc="-45" dirty="0" err="1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lang="en-US" sz="1800" spc="-50" dirty="0" err="1">
                <a:solidFill>
                  <a:schemeClr val="bg1"/>
                </a:solidFill>
                <a:latin typeface="Trebuchet MS"/>
                <a:cs typeface="Trebuchet MS"/>
              </a:rPr>
              <a:t>ishedA</a:t>
            </a:r>
            <a:r>
              <a:rPr lang="en-US" sz="1800" spc="-40" dirty="0" err="1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3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215" dirty="0">
                <a:solidFill>
                  <a:schemeClr val="bg1"/>
                </a:solidFill>
                <a:latin typeface="Trebuchet MS"/>
                <a:cs typeface="Trebuchet MS"/>
              </a:rPr>
              <a:t>/</a:t>
            </a:r>
            <a:r>
              <a:rPr lang="en-US" sz="1800" spc="-1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5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2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60" dirty="0" err="1">
                <a:solidFill>
                  <a:schemeClr val="bg1"/>
                </a:solidFill>
                <a:latin typeface="Trebuchet MS"/>
                <a:cs typeface="Trebuchet MS"/>
              </a:rPr>
              <a:t>viewCount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0" dirty="0" err="1">
                <a:solidFill>
                  <a:schemeClr val="bg1"/>
                </a:solidFill>
                <a:latin typeface="Trebuchet MS"/>
                <a:cs typeface="Trebuchet MS"/>
              </a:rPr>
              <a:t>likeCount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en-US"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5" dirty="0" err="1">
                <a:solidFill>
                  <a:schemeClr val="bg1"/>
                </a:solidFill>
                <a:latin typeface="Trebuchet MS"/>
                <a:cs typeface="Trebuchet MS"/>
              </a:rPr>
              <a:t>favoriteCount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 </a:t>
            </a:r>
            <a:r>
              <a:rPr lang="en-US" sz="1800" spc="-55" dirty="0" err="1">
                <a:solidFill>
                  <a:schemeClr val="bg1"/>
                </a:solidFill>
                <a:latin typeface="Trebuchet MS"/>
                <a:cs typeface="Trebuchet MS"/>
              </a:rPr>
              <a:t>commentCount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duration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numeric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types.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8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3" y="592981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br>
              <a:rPr lang="en-US" sz="1600" dirty="0">
                <a:latin typeface="Trebuchet MS"/>
                <a:cs typeface="Trebuchet MS"/>
              </a:rPr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11092960" cy="4579079"/>
          </a:xfrm>
        </p:spPr>
        <p:txBody>
          <a:bodyPr/>
          <a:lstStyle/>
          <a:p>
            <a:r>
              <a:rPr lang="en-US" dirty="0"/>
              <a:t>Implementation Demo of Data Cleaning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A02BD51A-D5C3-B943-DFE6-A6F4EB2DE3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293" y="1871330"/>
            <a:ext cx="7432158" cy="399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3" y="592981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br>
              <a:rPr lang="en-US" sz="1600" dirty="0">
                <a:latin typeface="Trebuchet MS"/>
                <a:cs typeface="Trebuchet MS"/>
              </a:rPr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11092960" cy="4579079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00660" algn="l"/>
              </a:tabLst>
            </a:pP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2.E</a:t>
            </a:r>
            <a:r>
              <a:rPr lang="en-US" sz="18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plo</a:t>
            </a:r>
            <a:r>
              <a:rPr lang="en-US"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alys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A)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250190" indent="30480">
              <a:lnSpc>
                <a:spcPct val="118300"/>
              </a:lnSpc>
              <a:spcBef>
                <a:spcPts val="790"/>
              </a:spcBef>
            </a:pPr>
            <a:r>
              <a:rPr lang="en-US" sz="1800" spc="-40" dirty="0">
                <a:latin typeface="Trebuchet MS"/>
                <a:cs typeface="Trebuchet MS"/>
              </a:rPr>
              <a:t>Exploratory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Data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Analysis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(EDA)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25" dirty="0">
                <a:latin typeface="Trebuchet MS"/>
                <a:cs typeface="Trebuchet MS"/>
              </a:rPr>
              <a:t>was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conducted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to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gain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a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deeper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understanding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of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dataset.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We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explored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patterns,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distributions,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trends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in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5" dirty="0">
                <a:latin typeface="Trebuchet MS"/>
                <a:cs typeface="Trebuchet MS"/>
              </a:rPr>
              <a:t>key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metrics</a:t>
            </a:r>
            <a:r>
              <a:rPr lang="en-US" sz="1800" spc="-100" dirty="0">
                <a:latin typeface="Trebuchet MS"/>
                <a:cs typeface="Trebuchet MS"/>
              </a:rPr>
              <a:t> </a:t>
            </a:r>
            <a:r>
              <a:rPr lang="en-US" sz="1800" spc="30" dirty="0">
                <a:latin typeface="Trebuchet MS"/>
                <a:cs typeface="Trebuchet MS"/>
              </a:rPr>
              <a:t>such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45" dirty="0">
                <a:latin typeface="Trebuchet MS"/>
                <a:cs typeface="Trebuchet MS"/>
              </a:rPr>
              <a:t>as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5" dirty="0" err="1">
                <a:latin typeface="Trebuchet MS"/>
                <a:cs typeface="Trebuchet MS"/>
              </a:rPr>
              <a:t>view</a:t>
            </a:r>
            <a:r>
              <a:rPr lang="en-US" sz="1800" spc="-10" dirty="0" err="1">
                <a:latin typeface="Trebuchet MS"/>
                <a:cs typeface="Trebuchet MS"/>
              </a:rPr>
              <a:t>counts</a:t>
            </a:r>
            <a:r>
              <a:rPr lang="en-US" sz="1800" spc="-10" dirty="0">
                <a:latin typeface="Trebuchet MS"/>
                <a:cs typeface="Trebuchet MS"/>
              </a:rPr>
              <a:t>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likes,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comments.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This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analysis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provided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valuable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insights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into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behavior</a:t>
            </a:r>
            <a:r>
              <a:rPr lang="en-US" sz="1800" spc="-95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of </a:t>
            </a:r>
            <a:r>
              <a:rPr lang="en-US" sz="1800" spc="-34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YouTube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20" dirty="0">
                <a:latin typeface="Trebuchet MS"/>
                <a:cs typeface="Trebuchet MS"/>
              </a:rPr>
              <a:t>song</a:t>
            </a:r>
            <a:r>
              <a:rPr lang="en-US" sz="1800" spc="-13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videos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their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audience.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2517140">
              <a:lnSpc>
                <a:spcPct val="173300"/>
              </a:lnSpc>
            </a:pPr>
            <a:r>
              <a:rPr lang="en-US" sz="18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mp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nt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io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pl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sz="18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A) </a:t>
            </a:r>
            <a:r>
              <a:rPr lang="en-US" sz="1800" b="1" spc="-40" dirty="0">
                <a:latin typeface="Trebuchet MS"/>
                <a:cs typeface="Trebuchet MS"/>
              </a:rPr>
              <a:t> </a:t>
            </a:r>
          </a:p>
          <a:p>
            <a:pPr marL="12700" marR="2517140">
              <a:lnSpc>
                <a:spcPct val="173300"/>
              </a:lnSpc>
            </a:pPr>
            <a:r>
              <a:rPr lang="en-US" sz="18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lang="en-US"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lang="en-US" sz="18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lang="en-US" sz="18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Ba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lang="en-US"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spc="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iz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ions</a:t>
            </a:r>
            <a:endParaRPr lang="en-US" sz="1800" dirty="0">
              <a:latin typeface="Trebuchet MS"/>
              <a:cs typeface="Trebuchet MS"/>
            </a:endParaRPr>
          </a:p>
          <a:p>
            <a:pPr marL="469265" lvl="1" indent="-228600">
              <a:lnSpc>
                <a:spcPct val="100000"/>
              </a:lnSpc>
              <a:spcBef>
                <a:spcPts val="11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25" dirty="0">
                <a:solidFill>
                  <a:schemeClr val="bg1"/>
                </a:solidFill>
                <a:latin typeface="Trebuchet MS"/>
                <a:cs typeface="Trebuchet MS"/>
              </a:rPr>
              <a:t>Go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1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9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20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ain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40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inte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1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1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lang="en-US" sz="1800" spc="1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ali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za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ions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lang="en-US" sz="1800" spc="2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ey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9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1" indent="-228600">
              <a:lnSpc>
                <a:spcPct val="100000"/>
              </a:lnSpc>
              <a:spcBef>
                <a:spcPts val="3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40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ha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lang="en-US" sz="1800" spc="2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 err="1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lang="en-US" sz="1800" spc="-40" dirty="0" err="1">
                <a:solidFill>
                  <a:schemeClr val="bg1"/>
                </a:solidFill>
                <a:latin typeface="Trebuchet MS"/>
                <a:cs typeface="Trebuchet MS"/>
              </a:rPr>
              <a:t>ie</a:t>
            </a:r>
            <a:r>
              <a:rPr lang="en-US" sz="1800" spc="45" dirty="0" err="1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1800" spc="30" dirty="0" err="1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15" dirty="0" err="1">
                <a:solidFill>
                  <a:schemeClr val="bg1"/>
                </a:solidFill>
                <a:latin typeface="Trebuchet MS"/>
                <a:cs typeface="Trebuchet MS"/>
              </a:rPr>
              <a:t>ount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 err="1">
                <a:solidFill>
                  <a:schemeClr val="bg1"/>
                </a:solidFill>
                <a:latin typeface="Trebuchet MS"/>
                <a:cs typeface="Trebuchet MS"/>
              </a:rPr>
              <a:t>li</a:t>
            </a:r>
            <a:r>
              <a:rPr lang="en-US" sz="1800" spc="-90" dirty="0" err="1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lang="en-US" sz="1800" spc="5" dirty="0" err="1">
                <a:solidFill>
                  <a:schemeClr val="bg1"/>
                </a:solidFill>
                <a:latin typeface="Trebuchet MS"/>
                <a:cs typeface="Trebuchet MS"/>
              </a:rPr>
              <a:t>eCoun</a:t>
            </a:r>
            <a:r>
              <a:rPr lang="en-US" sz="1800" dirty="0" err="1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 err="1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15" dirty="0" err="1">
                <a:solidFill>
                  <a:schemeClr val="bg1"/>
                </a:solidFill>
                <a:latin typeface="Trebuchet MS"/>
                <a:cs typeface="Trebuchet MS"/>
              </a:rPr>
              <a:t>om</a:t>
            </a:r>
            <a:r>
              <a:rPr lang="en-US" sz="1800" spc="30" dirty="0" err="1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lang="en-US" sz="1800" dirty="0" err="1">
                <a:solidFill>
                  <a:schemeClr val="bg1"/>
                </a:solidFill>
                <a:latin typeface="Trebuchet MS"/>
                <a:cs typeface="Trebuchet MS"/>
              </a:rPr>
              <a:t>ent</a:t>
            </a:r>
            <a:r>
              <a:rPr lang="en-US" sz="1800" spc="-5" dirty="0" err="1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15" dirty="0" err="1">
                <a:solidFill>
                  <a:schemeClr val="bg1"/>
                </a:solidFill>
                <a:latin typeface="Trebuchet MS"/>
                <a:cs typeface="Trebuchet MS"/>
              </a:rPr>
              <a:t>oun</a:t>
            </a:r>
            <a:r>
              <a:rPr lang="en-US" sz="1800" spc="-20" dirty="0" err="1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1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Line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ha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 err="1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lang="en-US" sz="1800" spc="-40" dirty="0" err="1">
                <a:solidFill>
                  <a:schemeClr val="bg1"/>
                </a:solidFill>
                <a:latin typeface="Trebuchet MS"/>
                <a:cs typeface="Trebuchet MS"/>
              </a:rPr>
              <a:t>ie</a:t>
            </a:r>
            <a:r>
              <a:rPr lang="en-US" sz="1800" spc="45" dirty="0" err="1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1800" spc="30" dirty="0" err="1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15" dirty="0" err="1">
                <a:solidFill>
                  <a:schemeClr val="bg1"/>
                </a:solidFill>
                <a:latin typeface="Trebuchet MS"/>
                <a:cs typeface="Trebuchet MS"/>
              </a:rPr>
              <a:t>ount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im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1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Pie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chart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video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caption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availability.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9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3" y="592981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br>
              <a:rPr lang="en-US" sz="1600" dirty="0">
                <a:latin typeface="Trebuchet MS"/>
                <a:cs typeface="Trebuchet MS"/>
              </a:rPr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10657025" cy="4579079"/>
          </a:xfrm>
        </p:spPr>
        <p:txBody>
          <a:bodyPr>
            <a:normAutofit/>
          </a:bodyPr>
          <a:lstStyle/>
          <a:p>
            <a:pPr marL="12065" lvl="1">
              <a:lnSpc>
                <a:spcPct val="100000"/>
              </a:lnSpc>
              <a:spcBef>
                <a:spcPts val="1045"/>
              </a:spcBef>
              <a:tabLst>
                <a:tab pos="251460" algn="l"/>
              </a:tabLst>
            </a:pPr>
            <a:r>
              <a:rPr lang="en-US" sz="1800" b="1" u="heavy" spc="-1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2.2 A</a:t>
            </a:r>
            <a:r>
              <a:rPr lang="en-US" sz="1800" b="1" u="heavy" spc="-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</a:t>
            </a:r>
            <a:r>
              <a:rPr lang="en-US" sz="1800" b="1" u="heavy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-5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sz="1800" b="1" u="heavy" spc="-9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z</a:t>
            </a:r>
            <a:r>
              <a:rPr lang="en-US" sz="1800" b="1" u="heavy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114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3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sz="1800" b="1" u="heavy" spc="-1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at</a:t>
            </a:r>
            <a:r>
              <a:rPr lang="en-US" sz="1800" b="1" u="heavy" spc="-6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rn</a:t>
            </a:r>
            <a:r>
              <a:rPr lang="en-US" sz="1800" b="1" u="heavy" spc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114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114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4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</a:t>
            </a:r>
            <a:r>
              <a:rPr lang="en-US" sz="1800" b="1" u="heavy" spc="3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-8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ib</a:t>
            </a:r>
            <a:r>
              <a:rPr lang="en-US" sz="1800" b="1" u="heavy" spc="-4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ut</a:t>
            </a:r>
            <a:r>
              <a:rPr lang="en-US" sz="1800" b="1" u="heavy" spc="-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3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ns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marR="727710" lvl="2" indent="-228600">
              <a:lnSpc>
                <a:spcPct val="117500"/>
              </a:lnSpc>
              <a:spcBef>
                <a:spcPts val="8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75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lang="en-US" sz="1800" spc="4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10" dirty="0">
                <a:solidFill>
                  <a:schemeClr val="bg1"/>
                </a:solidFill>
                <a:latin typeface="Trebuchet MS"/>
                <a:cs typeface="Trebuchet MS"/>
              </a:rPr>
              <a:t>hi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10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lang="en-US" sz="1800" spc="9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xp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9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ibution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2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70" dirty="0" err="1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lang="en-US" sz="1800" spc="-35" dirty="0" err="1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lang="en-US" sz="1800" dirty="0" err="1">
                <a:solidFill>
                  <a:schemeClr val="bg1"/>
                </a:solidFill>
                <a:latin typeface="Trebuchet MS"/>
                <a:cs typeface="Trebuchet MS"/>
              </a:rPr>
              <a:t>ewCoun</a:t>
            </a:r>
            <a:r>
              <a:rPr lang="en-US" sz="1800" spc="-10" dirty="0" err="1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 err="1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lang="en-US" sz="1800" spc="-30" dirty="0" err="1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lang="en-US" sz="1800" spc="-85" dirty="0" err="1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lang="en-US" sz="1800" spc="5" dirty="0" err="1">
                <a:solidFill>
                  <a:schemeClr val="bg1"/>
                </a:solidFill>
                <a:latin typeface="Trebuchet MS"/>
                <a:cs typeface="Trebuchet MS"/>
              </a:rPr>
              <a:t>eCoun</a:t>
            </a:r>
            <a:r>
              <a:rPr lang="en-US" sz="1800" dirty="0" err="1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and  </a:t>
            </a:r>
            <a:r>
              <a:rPr lang="en-US" sz="1800" spc="-10" dirty="0" err="1">
                <a:solidFill>
                  <a:schemeClr val="bg1"/>
                </a:solidFill>
                <a:latin typeface="Trebuchet MS"/>
                <a:cs typeface="Trebuchet MS"/>
              </a:rPr>
              <a:t>commentCount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2" indent="-228600">
              <a:lnSpc>
                <a:spcPct val="100000"/>
              </a:lnSpc>
              <a:spcBef>
                <a:spcPts val="3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30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scatter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plots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identify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correlations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between: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indent="-2286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69900" algn="l"/>
              </a:tabLst>
            </a:pPr>
            <a:r>
              <a:rPr lang="en-US" sz="1800" spc="-15" dirty="0" err="1">
                <a:latin typeface="Trebuchet MS"/>
                <a:cs typeface="Trebuchet MS"/>
              </a:rPr>
              <a:t>viewCoun</a:t>
            </a:r>
            <a:r>
              <a:rPr lang="en-US" sz="1800" spc="-10" dirty="0" err="1">
                <a:latin typeface="Trebuchet MS"/>
                <a:cs typeface="Trebuchet MS"/>
              </a:rPr>
              <a:t>t</a:t>
            </a:r>
            <a:r>
              <a:rPr lang="en-US" sz="1800" spc="-13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an</a:t>
            </a:r>
            <a:r>
              <a:rPr lang="en-US" sz="1800" spc="5" dirty="0">
                <a:latin typeface="Trebuchet MS"/>
                <a:cs typeface="Trebuchet MS"/>
              </a:rPr>
              <a:t>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40" dirty="0" err="1">
                <a:latin typeface="Trebuchet MS"/>
                <a:cs typeface="Trebuchet MS"/>
              </a:rPr>
              <a:t>li</a:t>
            </a:r>
            <a:r>
              <a:rPr lang="en-US" sz="1800" spc="-90" dirty="0" err="1">
                <a:latin typeface="Trebuchet MS"/>
                <a:cs typeface="Trebuchet MS"/>
              </a:rPr>
              <a:t>k</a:t>
            </a:r>
            <a:r>
              <a:rPr lang="en-US" sz="1800" spc="30" dirty="0" err="1">
                <a:latin typeface="Trebuchet MS"/>
                <a:cs typeface="Trebuchet MS"/>
              </a:rPr>
              <a:t>eCo</a:t>
            </a:r>
            <a:r>
              <a:rPr lang="en-US" sz="1800" spc="40" dirty="0" err="1">
                <a:latin typeface="Trebuchet MS"/>
                <a:cs typeface="Trebuchet MS"/>
              </a:rPr>
              <a:t>u</a:t>
            </a:r>
            <a:r>
              <a:rPr lang="en-US" sz="1800" spc="-55" dirty="0" err="1">
                <a:latin typeface="Trebuchet MS"/>
                <a:cs typeface="Trebuchet MS"/>
              </a:rPr>
              <a:t>n</a:t>
            </a:r>
            <a:r>
              <a:rPr lang="en-US" sz="1800" spc="-45" dirty="0" err="1">
                <a:latin typeface="Trebuchet MS"/>
                <a:cs typeface="Trebuchet MS"/>
              </a:rPr>
              <a:t>t</a:t>
            </a:r>
            <a:r>
              <a:rPr lang="en-US" sz="1800" spc="-100" dirty="0">
                <a:latin typeface="Trebuchet MS"/>
                <a:cs typeface="Trebuchet MS"/>
              </a:rPr>
              <a:t>.</a:t>
            </a:r>
            <a:endParaRPr lang="en-US" sz="1800" dirty="0">
              <a:latin typeface="Trebuchet MS"/>
              <a:cs typeface="Trebuchet MS"/>
            </a:endParaRPr>
          </a:p>
          <a:p>
            <a:pPr marL="469265" indent="-2286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900" algn="l"/>
              </a:tabLst>
            </a:pPr>
            <a:r>
              <a:rPr lang="en-US" sz="1800" spc="-15" dirty="0" err="1">
                <a:latin typeface="Trebuchet MS"/>
                <a:cs typeface="Trebuchet MS"/>
              </a:rPr>
              <a:t>viewCoun</a:t>
            </a:r>
            <a:r>
              <a:rPr lang="en-US" sz="1800" spc="-10" dirty="0" err="1">
                <a:latin typeface="Trebuchet MS"/>
                <a:cs typeface="Trebuchet MS"/>
              </a:rPr>
              <a:t>t</a:t>
            </a:r>
            <a:r>
              <a:rPr lang="en-US" sz="1800" spc="-13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an</a:t>
            </a:r>
            <a:r>
              <a:rPr lang="en-US" sz="1800" spc="5" dirty="0">
                <a:latin typeface="Trebuchet MS"/>
                <a:cs typeface="Trebuchet MS"/>
              </a:rPr>
              <a:t>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35" dirty="0" err="1">
                <a:latin typeface="Trebuchet MS"/>
                <a:cs typeface="Trebuchet MS"/>
              </a:rPr>
              <a:t>c</a:t>
            </a:r>
            <a:r>
              <a:rPr lang="en-US" sz="1800" spc="15" dirty="0" err="1">
                <a:latin typeface="Trebuchet MS"/>
                <a:cs typeface="Trebuchet MS"/>
              </a:rPr>
              <a:t>om</a:t>
            </a:r>
            <a:r>
              <a:rPr lang="en-US" sz="1800" spc="20" dirty="0" err="1">
                <a:latin typeface="Trebuchet MS"/>
                <a:cs typeface="Trebuchet MS"/>
              </a:rPr>
              <a:t>m</a:t>
            </a:r>
            <a:r>
              <a:rPr lang="en-US" sz="1800" spc="-15" dirty="0" err="1">
                <a:latin typeface="Trebuchet MS"/>
                <a:cs typeface="Trebuchet MS"/>
              </a:rPr>
              <a:t>e</a:t>
            </a:r>
            <a:r>
              <a:rPr lang="en-US" sz="1800" spc="-55" dirty="0" err="1">
                <a:latin typeface="Trebuchet MS"/>
                <a:cs typeface="Trebuchet MS"/>
              </a:rPr>
              <a:t>n</a:t>
            </a:r>
            <a:r>
              <a:rPr lang="en-US" sz="1800" spc="-45" dirty="0" err="1">
                <a:latin typeface="Trebuchet MS"/>
                <a:cs typeface="Trebuchet MS"/>
              </a:rPr>
              <a:t>t</a:t>
            </a:r>
            <a:r>
              <a:rPr lang="en-US" sz="1800" spc="60" dirty="0" err="1">
                <a:latin typeface="Trebuchet MS"/>
                <a:cs typeface="Trebuchet MS"/>
              </a:rPr>
              <a:t>C</a:t>
            </a:r>
            <a:r>
              <a:rPr lang="en-US" sz="1800" spc="50" dirty="0" err="1">
                <a:latin typeface="Trebuchet MS"/>
                <a:cs typeface="Trebuchet MS"/>
              </a:rPr>
              <a:t>o</a:t>
            </a:r>
            <a:r>
              <a:rPr lang="en-US" sz="1800" spc="-25" dirty="0" err="1">
                <a:latin typeface="Trebuchet MS"/>
                <a:cs typeface="Trebuchet MS"/>
              </a:rPr>
              <a:t>unt</a:t>
            </a:r>
            <a:r>
              <a:rPr lang="en-US" sz="1800" spc="-100" dirty="0">
                <a:latin typeface="Trebuchet MS"/>
                <a:cs typeface="Trebuchet MS"/>
              </a:rPr>
              <a:t>.</a:t>
            </a:r>
            <a:endParaRPr lang="en-US" sz="1800" dirty="0">
              <a:latin typeface="Trebuchet MS"/>
              <a:cs typeface="Trebuchet MS"/>
            </a:endParaRPr>
          </a:p>
          <a:p>
            <a:pPr marL="469265" indent="-2286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69900" algn="l"/>
              </a:tabLst>
            </a:pPr>
            <a:r>
              <a:rPr lang="en-US" sz="1800" spc="-40" dirty="0" err="1">
                <a:latin typeface="Trebuchet MS"/>
                <a:cs typeface="Trebuchet MS"/>
              </a:rPr>
              <a:t>li</a:t>
            </a:r>
            <a:r>
              <a:rPr lang="en-US" sz="1800" spc="-90" dirty="0" err="1">
                <a:latin typeface="Trebuchet MS"/>
                <a:cs typeface="Trebuchet MS"/>
              </a:rPr>
              <a:t>k</a:t>
            </a:r>
            <a:r>
              <a:rPr lang="en-US" sz="1800" spc="5" dirty="0" err="1">
                <a:latin typeface="Trebuchet MS"/>
                <a:cs typeface="Trebuchet MS"/>
              </a:rPr>
              <a:t>eCount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an</a:t>
            </a:r>
            <a:r>
              <a:rPr lang="en-US" sz="1800" spc="5" dirty="0">
                <a:latin typeface="Trebuchet MS"/>
                <a:cs typeface="Trebuchet MS"/>
              </a:rPr>
              <a:t>d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35" dirty="0" err="1">
                <a:latin typeface="Trebuchet MS"/>
                <a:cs typeface="Trebuchet MS"/>
              </a:rPr>
              <a:t>c</a:t>
            </a:r>
            <a:r>
              <a:rPr lang="en-US" sz="1800" spc="15" dirty="0" err="1">
                <a:latin typeface="Trebuchet MS"/>
                <a:cs typeface="Trebuchet MS"/>
              </a:rPr>
              <a:t>om</a:t>
            </a:r>
            <a:r>
              <a:rPr lang="en-US" sz="1800" spc="20" dirty="0" err="1">
                <a:latin typeface="Trebuchet MS"/>
                <a:cs typeface="Trebuchet MS"/>
              </a:rPr>
              <a:t>m</a:t>
            </a:r>
            <a:r>
              <a:rPr lang="en-US" sz="1800" spc="-10" dirty="0" err="1">
                <a:latin typeface="Trebuchet MS"/>
                <a:cs typeface="Trebuchet MS"/>
              </a:rPr>
              <a:t>e</a:t>
            </a:r>
            <a:r>
              <a:rPr lang="en-US" sz="1800" dirty="0" err="1">
                <a:latin typeface="Trebuchet MS"/>
                <a:cs typeface="Trebuchet MS"/>
              </a:rPr>
              <a:t>n</a:t>
            </a:r>
            <a:r>
              <a:rPr lang="en-US" sz="1800" spc="5" dirty="0" err="1">
                <a:latin typeface="Trebuchet MS"/>
                <a:cs typeface="Trebuchet MS"/>
              </a:rPr>
              <a:t>tC</a:t>
            </a:r>
            <a:r>
              <a:rPr lang="en-US" sz="1800" spc="-15" dirty="0" err="1">
                <a:latin typeface="Trebuchet MS"/>
                <a:cs typeface="Trebuchet MS"/>
              </a:rPr>
              <a:t>oun</a:t>
            </a:r>
            <a:r>
              <a:rPr lang="en-US" sz="1800" spc="-20" dirty="0" err="1">
                <a:latin typeface="Trebuchet MS"/>
                <a:cs typeface="Trebuchet MS"/>
              </a:rPr>
              <a:t>t</a:t>
            </a:r>
            <a:r>
              <a:rPr lang="en-US" sz="1800" spc="-100" dirty="0">
                <a:latin typeface="Trebuchet MS"/>
                <a:cs typeface="Trebuchet MS"/>
              </a:rPr>
              <a:t>.</a:t>
            </a:r>
          </a:p>
          <a:p>
            <a:pPr marL="240665">
              <a:lnSpc>
                <a:spcPct val="100000"/>
              </a:lnSpc>
              <a:spcBef>
                <a:spcPts val="265"/>
              </a:spcBef>
              <a:tabLst>
                <a:tab pos="469900" algn="l"/>
              </a:tabLst>
            </a:pPr>
            <a:endParaRPr lang="en-US" sz="1800" spc="-100" dirty="0">
              <a:latin typeface="Trebuchet MS"/>
              <a:cs typeface="Trebuchet MS"/>
            </a:endParaRPr>
          </a:p>
          <a:p>
            <a:pPr marL="12065">
              <a:lnSpc>
                <a:spcPct val="100000"/>
              </a:lnSpc>
              <a:tabLst>
                <a:tab pos="200660" algn="l"/>
              </a:tabLst>
            </a:pP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3.Con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Chann</a:t>
            </a: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5080" indent="60960">
              <a:lnSpc>
                <a:spcPct val="117800"/>
              </a:lnSpc>
              <a:spcBef>
                <a:spcPts val="800"/>
              </a:spcBef>
            </a:pPr>
            <a:r>
              <a:rPr lang="en-US" sz="1800" spc="-50" dirty="0">
                <a:latin typeface="Trebuchet MS"/>
                <a:cs typeface="Trebuchet MS"/>
              </a:rPr>
              <a:t>The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content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channel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analysis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focused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on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examining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distribution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of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5" dirty="0">
                <a:latin typeface="Trebuchet MS"/>
                <a:cs typeface="Trebuchet MS"/>
              </a:rPr>
              <a:t>videos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20" dirty="0">
                <a:latin typeface="Trebuchet MS"/>
                <a:cs typeface="Trebuchet MS"/>
              </a:rPr>
              <a:t>across </a:t>
            </a:r>
            <a:r>
              <a:rPr lang="en-US" sz="1800" spc="-350" dirty="0">
                <a:latin typeface="Trebuchet MS"/>
                <a:cs typeface="Trebuchet MS"/>
              </a:rPr>
              <a:t> </a:t>
            </a:r>
            <a:r>
              <a:rPr lang="en-US" sz="1800" spc="-50" dirty="0">
                <a:latin typeface="Trebuchet MS"/>
                <a:cs typeface="Trebuchet MS"/>
              </a:rPr>
              <a:t>different </a:t>
            </a:r>
            <a:r>
              <a:rPr lang="en-US" sz="1800" spc="5" dirty="0">
                <a:latin typeface="Trebuchet MS"/>
                <a:cs typeface="Trebuchet MS"/>
              </a:rPr>
              <a:t>channels </a:t>
            </a:r>
            <a:r>
              <a:rPr lang="en-US" sz="1800" dirty="0">
                <a:latin typeface="Trebuchet MS"/>
                <a:cs typeface="Trebuchet MS"/>
              </a:rPr>
              <a:t>and </a:t>
            </a:r>
            <a:r>
              <a:rPr lang="en-US" sz="1800" spc="-30" dirty="0">
                <a:latin typeface="Trebuchet MS"/>
                <a:cs typeface="Trebuchet MS"/>
              </a:rPr>
              <a:t>analyzing </a:t>
            </a:r>
            <a:r>
              <a:rPr lang="en-US" sz="1800" spc="-40" dirty="0">
                <a:latin typeface="Trebuchet MS"/>
                <a:cs typeface="Trebuchet MS"/>
              </a:rPr>
              <a:t>the </a:t>
            </a:r>
            <a:r>
              <a:rPr lang="en-US" sz="1800" spc="-30" dirty="0">
                <a:latin typeface="Trebuchet MS"/>
                <a:cs typeface="Trebuchet MS"/>
              </a:rPr>
              <a:t>popularity </a:t>
            </a:r>
            <a:r>
              <a:rPr lang="en-US" sz="1800" spc="-40" dirty="0">
                <a:latin typeface="Trebuchet MS"/>
                <a:cs typeface="Trebuchet MS"/>
              </a:rPr>
              <a:t>of </a:t>
            </a:r>
            <a:r>
              <a:rPr lang="en-US" sz="1800" spc="-10" dirty="0">
                <a:latin typeface="Trebuchet MS"/>
                <a:cs typeface="Trebuchet MS"/>
              </a:rPr>
              <a:t>tags </a:t>
            </a:r>
            <a:r>
              <a:rPr lang="en-US" sz="1800" dirty="0">
                <a:latin typeface="Trebuchet MS"/>
                <a:cs typeface="Trebuchet MS"/>
              </a:rPr>
              <a:t>associated </a:t>
            </a:r>
            <a:r>
              <a:rPr lang="en-US" sz="1800" spc="-45" dirty="0">
                <a:latin typeface="Trebuchet MS"/>
                <a:cs typeface="Trebuchet MS"/>
              </a:rPr>
              <a:t>with </a:t>
            </a:r>
            <a:r>
              <a:rPr lang="en-US" sz="1800" spc="-40" dirty="0">
                <a:latin typeface="Trebuchet MS"/>
                <a:cs typeface="Trebuchet MS"/>
              </a:rPr>
              <a:t>YouTube </a:t>
            </a:r>
            <a:r>
              <a:rPr lang="en-US" sz="1800" spc="20" dirty="0">
                <a:latin typeface="Trebuchet MS"/>
                <a:cs typeface="Trebuchet MS"/>
              </a:rPr>
              <a:t>song </a:t>
            </a:r>
            <a:r>
              <a:rPr lang="en-US" sz="1800" spc="25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videos.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By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understanding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the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5" dirty="0">
                <a:latin typeface="Trebuchet MS"/>
                <a:cs typeface="Trebuchet MS"/>
              </a:rPr>
              <a:t>impact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of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channels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tags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on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video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performance,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we</a:t>
            </a:r>
            <a:r>
              <a:rPr lang="en-US" sz="1800" spc="-90" dirty="0">
                <a:latin typeface="Trebuchet MS"/>
                <a:cs typeface="Trebuchet MS"/>
              </a:rPr>
              <a:t> </a:t>
            </a:r>
            <a:r>
              <a:rPr lang="en-US" sz="1800" spc="5" dirty="0">
                <a:latin typeface="Trebuchet MS"/>
                <a:cs typeface="Trebuchet MS"/>
              </a:rPr>
              <a:t>can </a:t>
            </a:r>
            <a:r>
              <a:rPr lang="en-US" sz="1800" spc="10" dirty="0">
                <a:latin typeface="Trebuchet MS"/>
                <a:cs typeface="Trebuchet MS"/>
              </a:rPr>
              <a:t> </a:t>
            </a:r>
            <a:r>
              <a:rPr lang="en-US" sz="1800" spc="-35" dirty="0">
                <a:latin typeface="Trebuchet MS"/>
                <a:cs typeface="Trebuchet MS"/>
              </a:rPr>
              <a:t>optimize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25" dirty="0">
                <a:latin typeface="Trebuchet MS"/>
                <a:cs typeface="Trebuchet MS"/>
              </a:rPr>
              <a:t>content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spc="-40" dirty="0">
                <a:latin typeface="Trebuchet MS"/>
                <a:cs typeface="Trebuchet MS"/>
              </a:rPr>
              <a:t>strategy</a:t>
            </a:r>
            <a:r>
              <a:rPr lang="en-US" sz="1800" spc="-125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and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increase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30" dirty="0">
                <a:latin typeface="Trebuchet MS"/>
                <a:cs typeface="Trebuchet MS"/>
              </a:rPr>
              <a:t>engagement.</a:t>
            </a:r>
            <a:endParaRPr lang="en-US" sz="1800" dirty="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  <a:tabLst>
                <a:tab pos="469900" algn="l"/>
              </a:tabLst>
            </a:pPr>
            <a:endParaRPr lang="en-US" sz="1800" dirty="0">
              <a:latin typeface="Trebuchet MS"/>
              <a:cs typeface="Trebuchet MS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821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3" y="592981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b="1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lang="en-US" b="1" u="heavy" spc="-1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Songs </a:t>
            </a:r>
            <a:r>
              <a:rPr lang="en-US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nal</a:t>
            </a:r>
            <a:r>
              <a:rPr lang="en-US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b="1" u="heavy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b="1" u="heavy" spc="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br>
              <a:rPr lang="en-US" sz="1600" dirty="0">
                <a:latin typeface="Trebuchet MS"/>
                <a:cs typeface="Trebuchet MS"/>
              </a:rPr>
            </a:br>
            <a:endParaRPr lang="en-US" sz="150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0E0209D-EFB7-BE2B-5E42-A78BB0B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5ED20C5-07B4-4A4C-00B3-5A7F3CD0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10657025" cy="4579079"/>
          </a:xfrm>
        </p:spPr>
        <p:txBody>
          <a:bodyPr>
            <a:normAutofit/>
          </a:bodyPr>
          <a:lstStyle/>
          <a:p>
            <a:pPr marL="12700" marR="3242945">
              <a:lnSpc>
                <a:spcPct val="173300"/>
              </a:lnSpc>
            </a:pPr>
            <a:r>
              <a:rPr lang="en-US" sz="1800" b="1" spc="70" dirty="0">
                <a:latin typeface="Trebuchet MS"/>
                <a:cs typeface="Trebuchet MS"/>
              </a:rPr>
              <a:t> </a:t>
            </a:r>
            <a:r>
              <a:rPr lang="en-US" sz="18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</a:t>
            </a:r>
            <a:r>
              <a:rPr lang="en-US"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lang="en-US" sz="18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lang="en-US" sz="18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</a:t>
            </a:r>
            <a:r>
              <a:rPr lang="en-US" sz="1800" b="1" u="heavy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</a:t>
            </a:r>
            <a:r>
              <a:rPr lang="en-US" sz="18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ut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lang="en-US"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</a:t>
            </a:r>
            <a:r>
              <a:rPr lang="en-US" sz="1800" b="1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Chann</a:t>
            </a:r>
            <a:r>
              <a:rPr lang="en-US" sz="1800" b="1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lang="en-US" sz="1800" b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endParaRPr lang="en-US" sz="1800" dirty="0">
              <a:latin typeface="Trebuchet MS"/>
              <a:cs typeface="Trebuchet MS"/>
            </a:endParaRPr>
          </a:p>
          <a:p>
            <a:pPr marL="469265" lvl="1" indent="-228600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Create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bar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chart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2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number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lang="en-US" sz="1800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videos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published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by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each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channel.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marR="269240" lvl="1" indent="-228600">
              <a:lnSpc>
                <a:spcPct val="1175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8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ee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1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nu</a:t>
            </a: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lang="en-US" sz="1800" spc="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lang="en-US" sz="1800" spc="1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ali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z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10" dirty="0">
                <a:solidFill>
                  <a:schemeClr val="bg1"/>
                </a:solidFill>
                <a:latin typeface="Trebuchet MS"/>
                <a:cs typeface="Trebuchet MS"/>
              </a:rPr>
              <a:t>op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ti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ie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18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li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and  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comments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by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channel.</a:t>
            </a:r>
          </a:p>
          <a:p>
            <a:pPr marL="469265" marR="269240" lvl="1" indent="-228600">
              <a:lnSpc>
                <a:spcPct val="1175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065" lvl="1">
              <a:lnSpc>
                <a:spcPct val="100000"/>
              </a:lnSpc>
              <a:spcBef>
                <a:spcPts val="100"/>
              </a:spcBef>
              <a:tabLst>
                <a:tab pos="251460" algn="l"/>
              </a:tabLst>
            </a:pPr>
            <a:r>
              <a:rPr lang="en-US" sz="1800" b="1" u="heavy" spc="-1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3.2 P</a:t>
            </a:r>
            <a:r>
              <a:rPr lang="en-US" sz="1800" b="1" u="heavy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lang="en-US" sz="1800" b="1" u="heavy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pu</a:t>
            </a:r>
            <a:r>
              <a:rPr lang="en-US" sz="1800" b="1" u="heavy" spc="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7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lang="en-US" sz="1800" b="1" u="heavy" spc="-1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2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lang="en-US" sz="1800" b="1" u="heavy" spc="1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1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lang="en-US" sz="1800" b="1" u="heavy" spc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-114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1800" b="1" u="heavy" spc="-1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lang="en-US" sz="1800" b="1" u="heavy" spc="-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na</a:t>
            </a:r>
            <a:r>
              <a:rPr lang="en-US" sz="1800" b="1" u="heavy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lang="en-US" sz="1800" b="1" u="heavy" spc="-5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</a:t>
            </a:r>
            <a:r>
              <a:rPr lang="en-US" sz="1800" b="1" u="heavy" spc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lang="en-US" sz="1800" b="1" u="heavy" spc="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2" indent="-228600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95" dirty="0">
                <a:solidFill>
                  <a:schemeClr val="bg1"/>
                </a:solidFill>
                <a:latin typeface="Trebuchet MS"/>
                <a:cs typeface="Trebuchet MS"/>
              </a:rPr>
              <a:t>x</a:t>
            </a:r>
            <a:r>
              <a:rPr lang="en-US" sz="1800" spc="-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lang="en-US" sz="1800" spc="9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9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lang="en-US" sz="1800" spc="-8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2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2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da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5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et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9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plit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6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em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int</a:t>
            </a:r>
            <a:r>
              <a:rPr lang="en-US" sz="180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individ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lang="en-US" sz="18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2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75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lang="en-US" sz="1800" spc="4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lou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lang="en-US" sz="1800" spc="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35" dirty="0">
                <a:solidFill>
                  <a:schemeClr val="bg1"/>
                </a:solidFill>
                <a:latin typeface="Trebuchet MS"/>
                <a:cs typeface="Trebuchet MS"/>
              </a:rPr>
              <a:t>sh</a:t>
            </a:r>
            <a:r>
              <a:rPr lang="en-US" sz="1800" spc="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20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lang="en-US" sz="1800" spc="6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1800" spc="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po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ular</a:t>
            </a:r>
            <a:r>
              <a:rPr lang="en-US"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lang="en-US" sz="1800" spc="-1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lang="en-US" sz="18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2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Create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correlation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chemeClr val="bg1"/>
                </a:solidFill>
                <a:latin typeface="Trebuchet MS"/>
                <a:cs typeface="Trebuchet MS"/>
              </a:rPr>
              <a:t>matrix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5" dirty="0">
                <a:solidFill>
                  <a:schemeClr val="bg1"/>
                </a:solidFill>
                <a:latin typeface="Trebuchet MS"/>
                <a:cs typeface="Trebuchet MS"/>
              </a:rPr>
              <a:t>identify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sz="18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>
                <a:solidFill>
                  <a:schemeClr val="bg1"/>
                </a:solidFill>
                <a:latin typeface="Trebuchet MS"/>
                <a:cs typeface="Trebuchet MS"/>
              </a:rPr>
              <a:t>relationship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0" dirty="0">
                <a:solidFill>
                  <a:schemeClr val="bg1"/>
                </a:solidFill>
                <a:latin typeface="Trebuchet MS"/>
                <a:cs typeface="Trebuchet MS"/>
              </a:rPr>
              <a:t>between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tags</a:t>
            </a:r>
            <a:r>
              <a:rPr lang="en-US" sz="18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sz="180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 err="1">
                <a:solidFill>
                  <a:schemeClr val="bg1"/>
                </a:solidFill>
                <a:latin typeface="Trebuchet MS"/>
                <a:cs typeface="Trebuchet MS"/>
              </a:rPr>
              <a:t>viewCount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577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188</TotalTime>
  <Words>1460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Trade Gothic LT Pro</vt:lpstr>
      <vt:lpstr>Trebuchet MS</vt:lpstr>
      <vt:lpstr>Office Theme</vt:lpstr>
      <vt:lpstr>You Tube Songs Analysis In      Power BI</vt:lpstr>
      <vt:lpstr>Problem Statement</vt:lpstr>
      <vt:lpstr>Dataset Description</vt:lpstr>
      <vt:lpstr>Phases of  Songs Analysis </vt:lpstr>
      <vt:lpstr>Phases of  Songs Analysis </vt:lpstr>
      <vt:lpstr>Phases of  Songs Analysis </vt:lpstr>
      <vt:lpstr>Phases of  Songs Analysis </vt:lpstr>
      <vt:lpstr>Phases of  Songs Analysis </vt:lpstr>
      <vt:lpstr>Phases of  Songs Analysis </vt:lpstr>
      <vt:lpstr>Phases of  Songs Analysis </vt:lpstr>
      <vt:lpstr>Phases of  Songs Analysis </vt:lpstr>
      <vt:lpstr>DashBoard 2 </vt:lpstr>
      <vt:lpstr>DashBoard 3 </vt:lpstr>
      <vt:lpstr>DashBoard 4 </vt:lpstr>
      <vt:lpstr>DashBoard 5 </vt:lpstr>
      <vt:lpstr>Phases of  Songs Analysis </vt:lpstr>
      <vt:lpstr>Phases of  Songs Analysis </vt:lpstr>
      <vt:lpstr>Phases of  Songs Analysis </vt:lpstr>
      <vt:lpstr>Phases of  Songs Analysis </vt:lpstr>
      <vt:lpstr>Processed Data , All steps implementation are in source file.Kindly check it for practical Work.</vt:lpstr>
      <vt:lpstr> 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JFlex Tool</dc:title>
  <dc:creator>Faryal Nimra</dc:creator>
  <cp:lastModifiedBy>Faryal Nimra</cp:lastModifiedBy>
  <cp:revision>3</cp:revision>
  <dcterms:created xsi:type="dcterms:W3CDTF">2024-04-20T06:14:52Z</dcterms:created>
  <dcterms:modified xsi:type="dcterms:W3CDTF">2024-06-12T16:28:01Z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