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5" r:id="rId5"/>
    <p:sldId id="266" r:id="rId6"/>
    <p:sldId id="268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PT Sans Narrow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JPj9GVWXJi3gvJ+rIIqdRbBX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98011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82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74563" y="3054783"/>
            <a:ext cx="7136700" cy="81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4000" dirty="0"/>
              <a:t>Depression Detection From Bangla Social Media Text Using Long Short Term Memory </a:t>
            </a:r>
            <a:br>
              <a:rPr lang="en-US" sz="4000" dirty="0"/>
            </a:br>
            <a:endParaRPr sz="1600" dirty="0"/>
          </a:p>
        </p:txBody>
      </p:sp>
      <p:sp>
        <p:nvSpPr>
          <p:cNvPr id="7" name="Google Shape;73;p2">
            <a:extLst>
              <a:ext uri="{FF2B5EF4-FFF2-40B4-BE49-F238E27FC236}">
                <a16:creationId xmlns:a16="http://schemas.microsoft.com/office/drawing/2014/main" id="{D967CD24-2182-48C7-BD8B-FE77AC060AFA}"/>
              </a:ext>
            </a:extLst>
          </p:cNvPr>
          <p:cNvSpPr txBox="1">
            <a:spLocks/>
          </p:cNvSpPr>
          <p:nvPr/>
        </p:nvSpPr>
        <p:spPr>
          <a:xfrm>
            <a:off x="2502549" y="0"/>
            <a:ext cx="404520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dirty="0"/>
              <a:t>CSE712</a:t>
            </a:r>
          </a:p>
        </p:txBody>
      </p:sp>
      <p:sp>
        <p:nvSpPr>
          <p:cNvPr id="8" name="Google Shape;73;p2">
            <a:extLst>
              <a:ext uri="{FF2B5EF4-FFF2-40B4-BE49-F238E27FC236}">
                <a16:creationId xmlns:a16="http://schemas.microsoft.com/office/drawing/2014/main" id="{8A311593-D3AB-453D-81B3-2746370ED7FD}"/>
              </a:ext>
            </a:extLst>
          </p:cNvPr>
          <p:cNvSpPr txBox="1">
            <a:spLocks/>
          </p:cNvSpPr>
          <p:nvPr/>
        </p:nvSpPr>
        <p:spPr>
          <a:xfrm>
            <a:off x="417439" y="4160116"/>
            <a:ext cx="3122397" cy="93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sz="2400" dirty="0"/>
              <a:t>Md Tanzim Reza</a:t>
            </a:r>
          </a:p>
          <a:p>
            <a:pPr>
              <a:buSzPts val="4200"/>
            </a:pPr>
            <a:r>
              <a:rPr lang="en-US" sz="2400" dirty="0"/>
              <a:t>ID-21166055</a:t>
            </a:r>
          </a:p>
        </p:txBody>
      </p:sp>
      <p:sp>
        <p:nvSpPr>
          <p:cNvPr id="9" name="Google Shape;73;p2">
            <a:extLst>
              <a:ext uri="{FF2B5EF4-FFF2-40B4-BE49-F238E27FC236}">
                <a16:creationId xmlns:a16="http://schemas.microsoft.com/office/drawing/2014/main" id="{538DEF06-B932-409D-9A20-91F3FCE02C88}"/>
              </a:ext>
            </a:extLst>
          </p:cNvPr>
          <p:cNvSpPr txBox="1">
            <a:spLocks/>
          </p:cNvSpPr>
          <p:nvPr/>
        </p:nvSpPr>
        <p:spPr>
          <a:xfrm>
            <a:off x="5604166" y="4160116"/>
            <a:ext cx="3122397" cy="93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sz="2400" dirty="0" err="1"/>
              <a:t>Saquib</a:t>
            </a:r>
            <a:r>
              <a:rPr lang="en-US" sz="2400" dirty="0"/>
              <a:t> Ahmed</a:t>
            </a:r>
          </a:p>
          <a:p>
            <a:pPr>
              <a:buSzPts val="4200"/>
            </a:pPr>
            <a:r>
              <a:rPr lang="en-US" sz="2400" dirty="0"/>
              <a:t>ID-21166021</a:t>
            </a:r>
          </a:p>
        </p:txBody>
      </p:sp>
      <p:sp>
        <p:nvSpPr>
          <p:cNvPr id="10" name="Google Shape;73;p2">
            <a:extLst>
              <a:ext uri="{FF2B5EF4-FFF2-40B4-BE49-F238E27FC236}">
                <a16:creationId xmlns:a16="http://schemas.microsoft.com/office/drawing/2014/main" id="{3F956BC2-C0CD-47A8-922A-AB8D8D017D38}"/>
              </a:ext>
            </a:extLst>
          </p:cNvPr>
          <p:cNvSpPr txBox="1">
            <a:spLocks/>
          </p:cNvSpPr>
          <p:nvPr/>
        </p:nvSpPr>
        <p:spPr>
          <a:xfrm>
            <a:off x="3010801" y="4160116"/>
            <a:ext cx="3122397" cy="93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sz="2400" dirty="0"/>
              <a:t>Farzad Ahmed </a:t>
            </a:r>
          </a:p>
          <a:p>
            <a:pPr>
              <a:buSzPts val="4200"/>
            </a:pPr>
            <a:r>
              <a:rPr lang="en-US" sz="2400" dirty="0"/>
              <a:t>ID-21166054</a:t>
            </a:r>
          </a:p>
        </p:txBody>
      </p:sp>
      <p:sp>
        <p:nvSpPr>
          <p:cNvPr id="11" name="Google Shape;73;p2">
            <a:extLst>
              <a:ext uri="{FF2B5EF4-FFF2-40B4-BE49-F238E27FC236}">
                <a16:creationId xmlns:a16="http://schemas.microsoft.com/office/drawing/2014/main" id="{E68A1F9D-613D-44F3-B531-231FF408E09F}"/>
              </a:ext>
            </a:extLst>
          </p:cNvPr>
          <p:cNvSpPr txBox="1">
            <a:spLocks/>
          </p:cNvSpPr>
          <p:nvPr/>
        </p:nvSpPr>
        <p:spPr>
          <a:xfrm>
            <a:off x="3941617" y="3685309"/>
            <a:ext cx="1101437" cy="37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sz="2000" dirty="0"/>
              <a:t>Group 15</a:t>
            </a:r>
          </a:p>
        </p:txBody>
      </p:sp>
      <p:sp>
        <p:nvSpPr>
          <p:cNvPr id="12" name="Google Shape;73;p2">
            <a:extLst>
              <a:ext uri="{FF2B5EF4-FFF2-40B4-BE49-F238E27FC236}">
                <a16:creationId xmlns:a16="http://schemas.microsoft.com/office/drawing/2014/main" id="{FACECE5D-78B3-4FBE-A763-F134DB4C5F31}"/>
              </a:ext>
            </a:extLst>
          </p:cNvPr>
          <p:cNvSpPr txBox="1">
            <a:spLocks/>
          </p:cNvSpPr>
          <p:nvPr/>
        </p:nvSpPr>
        <p:spPr>
          <a:xfrm>
            <a:off x="2963950" y="1288958"/>
            <a:ext cx="3122397" cy="38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>
              <a:buSzPts val="4200"/>
            </a:pPr>
            <a:r>
              <a:rPr lang="en-US" sz="2400" dirty="0"/>
              <a:t>Research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2BF6-199F-4590-9257-92A3BF54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2058"/>
            <a:ext cx="8520600" cy="707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B3767-5AEE-4EAD-8BA4-C478E313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59458"/>
            <a:ext cx="8520600" cy="1747038"/>
          </a:xfrm>
        </p:spPr>
        <p:txBody>
          <a:bodyPr/>
          <a:lstStyle/>
          <a:p>
            <a:r>
              <a:rPr lang="en-US" dirty="0"/>
              <a:t>In the modern era, we use social media to express emotions</a:t>
            </a:r>
          </a:p>
          <a:p>
            <a:endParaRPr lang="en-US" dirty="0"/>
          </a:p>
          <a:p>
            <a:r>
              <a:rPr lang="en-US" dirty="0"/>
              <a:t>Depression detection from social media can be useful</a:t>
            </a:r>
          </a:p>
          <a:p>
            <a:endParaRPr lang="en-US" dirty="0"/>
          </a:p>
          <a:p>
            <a:r>
              <a:rPr lang="en-US" dirty="0"/>
              <a:t>Depression detection from social media data using LSTM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94198-2208-40C2-B7C4-0CEFB85688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6EBDC1-AF4C-4C70-9166-EA0D3B6C1D10}"/>
              </a:ext>
            </a:extLst>
          </p:cNvPr>
          <p:cNvSpPr txBox="1">
            <a:spLocks/>
          </p:cNvSpPr>
          <p:nvPr/>
        </p:nvSpPr>
        <p:spPr>
          <a:xfrm>
            <a:off x="311700" y="270649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Previous works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525DB7-ED5C-4228-902A-1A5CF23B42BA}"/>
              </a:ext>
            </a:extLst>
          </p:cNvPr>
          <p:cNvSpPr txBox="1">
            <a:spLocks/>
          </p:cNvSpPr>
          <p:nvPr/>
        </p:nvSpPr>
        <p:spPr>
          <a:xfrm>
            <a:off x="311700" y="3460658"/>
            <a:ext cx="8520600" cy="1208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Depression detection from interview text using LSTM</a:t>
            </a:r>
          </a:p>
          <a:p>
            <a:endParaRPr lang="en-US" dirty="0"/>
          </a:p>
          <a:p>
            <a:r>
              <a:rPr lang="en-US" dirty="0"/>
              <a:t>Depression detection from Bangla social media data in 2019</a:t>
            </a:r>
          </a:p>
          <a:p>
            <a:pPr marL="114300" indent="0">
              <a:buFont typeface="Open Sans"/>
              <a:buNone/>
            </a:pPr>
            <a:endParaRPr lang="en-US" dirty="0"/>
          </a:p>
          <a:p>
            <a:pPr marL="114300" indent="0">
              <a:buFont typeface="Open Sans"/>
              <a:buNone/>
            </a:pPr>
            <a:endParaRPr lang="en-US" sz="1400" dirty="0"/>
          </a:p>
          <a:p>
            <a:pPr marL="114300" indent="0">
              <a:buFont typeface="Open Sans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3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8B8-B698-484C-B1DA-4ED20499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AFFF-C614-4407-94AF-7D9EC85D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Facebook and Twitter</a:t>
            </a:r>
          </a:p>
          <a:p>
            <a:endParaRPr lang="en-US" dirty="0"/>
          </a:p>
          <a:p>
            <a:r>
              <a:rPr lang="en-US" dirty="0"/>
              <a:t>Usage of automated scrapping through selenium</a:t>
            </a:r>
          </a:p>
          <a:p>
            <a:endParaRPr lang="en-US" dirty="0"/>
          </a:p>
          <a:p>
            <a:r>
              <a:rPr lang="en-US" dirty="0"/>
              <a:t>English to Bangla character conversion using phonetic converter</a:t>
            </a:r>
          </a:p>
          <a:p>
            <a:endParaRPr lang="en-US" dirty="0"/>
          </a:p>
          <a:p>
            <a:r>
              <a:rPr lang="en-US" dirty="0"/>
              <a:t>Labeling by professionals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AE37A-6492-4D51-977C-68DE352C85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453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9F301-23F0-4B30-AE8D-6B026D3CE1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16;gd4f4a6817e_0_35">
            <a:extLst>
              <a:ext uri="{FF2B5EF4-FFF2-40B4-BE49-F238E27FC236}">
                <a16:creationId xmlns:a16="http://schemas.microsoft.com/office/drawing/2014/main" id="{AA34D70F-EC92-4A35-8F92-F5F52EEC3EF2}"/>
              </a:ext>
            </a:extLst>
          </p:cNvPr>
          <p:cNvSpPr txBox="1">
            <a:spLocks noGrp="1"/>
          </p:cNvSpPr>
          <p:nvPr/>
        </p:nvSpPr>
        <p:spPr>
          <a:xfrm>
            <a:off x="311700" y="93046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EF6C00"/>
                </a:solidFill>
              </a:rPr>
              <a:t>Proposed Method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87A93-9196-4622-8DBA-D8D0C603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90" y="2054602"/>
            <a:ext cx="6438232" cy="21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215C4-541C-4671-BBF8-02E5302D8B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Google Shape;116;gd4f4a6817e_0_35">
            <a:extLst>
              <a:ext uri="{FF2B5EF4-FFF2-40B4-BE49-F238E27FC236}">
                <a16:creationId xmlns:a16="http://schemas.microsoft.com/office/drawing/2014/main" id="{A2B51524-DF60-4C62-8131-32E28BFD0966}"/>
              </a:ext>
            </a:extLst>
          </p:cNvPr>
          <p:cNvSpPr txBox="1">
            <a:spLocks noGrp="1"/>
          </p:cNvSpPr>
          <p:nvPr/>
        </p:nvSpPr>
        <p:spPr>
          <a:xfrm>
            <a:off x="311700" y="43313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>
                <a:solidFill>
                  <a:srgbClr val="EF6C00"/>
                </a:solidFill>
              </a:rPr>
              <a:t>Proposed Method</a:t>
            </a:r>
            <a:endParaRPr dirty="0"/>
          </a:p>
        </p:txBody>
      </p:sp>
      <p:sp>
        <p:nvSpPr>
          <p:cNvPr id="6" name="Google Shape;144;gd4f4a6817e_0_41">
            <a:extLst>
              <a:ext uri="{FF2B5EF4-FFF2-40B4-BE49-F238E27FC236}">
                <a16:creationId xmlns:a16="http://schemas.microsoft.com/office/drawing/2014/main" id="{F0345D88-420D-4920-92E2-EE9ADEEA4363}"/>
              </a:ext>
            </a:extLst>
          </p:cNvPr>
          <p:cNvSpPr txBox="1"/>
          <p:nvPr/>
        </p:nvSpPr>
        <p:spPr>
          <a:xfrm>
            <a:off x="353148" y="1084299"/>
            <a:ext cx="8450317" cy="3626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Embedding:</a:t>
            </a: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1. Word2Vec</a:t>
            </a: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2. Glove</a:t>
            </a: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3. </a:t>
            </a:r>
            <a:r>
              <a:rPr lang="en-US" b="1" dirty="0" err="1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FastText</a:t>
            </a:r>
            <a:endParaRPr lang="en-US" b="1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4. Transformer</a:t>
            </a:r>
          </a:p>
          <a:p>
            <a:pPr marL="28575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Attention:</a:t>
            </a:r>
          </a:p>
          <a:p>
            <a:pPr lvl="2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1. Global Attention</a:t>
            </a:r>
          </a:p>
          <a:p>
            <a:pPr lvl="2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2. Self Attention</a:t>
            </a:r>
          </a:p>
          <a:p>
            <a:pPr marL="2857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Classification:\</a:t>
            </a:r>
          </a:p>
          <a:p>
            <a:pPr lvl="3">
              <a:lnSpc>
                <a:spcPct val="115000"/>
              </a:lnSpc>
            </a:pPr>
            <a:r>
              <a:rPr lang="en-US" b="1" dirty="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	1. Attention</a:t>
            </a:r>
          </a:p>
          <a:p>
            <a:pPr marL="2857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sz="1300" dirty="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210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B239-D597-48DF-B4B2-1F2F0892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FD25B-392D-4E7B-9B9C-FD521A237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66325"/>
            <a:ext cx="8520600" cy="855083"/>
          </a:xfrm>
        </p:spPr>
        <p:txBody>
          <a:bodyPr/>
          <a:lstStyle/>
          <a:p>
            <a:r>
              <a:rPr lang="en-US" dirty="0"/>
              <a:t>Writing Bangla using English characters. (For example: Ami Bangladeshi)</a:t>
            </a:r>
          </a:p>
          <a:p>
            <a:r>
              <a:rPr lang="en-US" dirty="0"/>
              <a:t>Usage of smileys in sarcastic manner. (For example: </a:t>
            </a:r>
            <a:r>
              <a:rPr lang="en-US" dirty="0" err="1"/>
              <a:t>জীবন</a:t>
            </a:r>
            <a:r>
              <a:rPr lang="en-US" dirty="0"/>
              <a:t> </a:t>
            </a:r>
            <a:r>
              <a:rPr lang="en-US" dirty="0" err="1"/>
              <a:t>কঠিন</a:t>
            </a:r>
            <a:r>
              <a:rPr lang="en-US" dirty="0"/>
              <a:t>!  )))))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6B41-D4BD-4757-BE36-BBA97CC6FE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CFEB01-C72C-4B01-8C7F-9D0D44BDAD35}"/>
              </a:ext>
            </a:extLst>
          </p:cNvPr>
          <p:cNvSpPr txBox="1">
            <a:spLocks/>
          </p:cNvSpPr>
          <p:nvPr/>
        </p:nvSpPr>
        <p:spPr>
          <a:xfrm>
            <a:off x="311700" y="232868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167F3FB-F7FC-4AC5-ABB9-D35ED7A4D6ED}"/>
              </a:ext>
            </a:extLst>
          </p:cNvPr>
          <p:cNvSpPr txBox="1">
            <a:spLocks/>
          </p:cNvSpPr>
          <p:nvPr/>
        </p:nvSpPr>
        <p:spPr>
          <a:xfrm>
            <a:off x="311700" y="2969224"/>
            <a:ext cx="8520600" cy="855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en-US" dirty="0"/>
              <a:t>Future works</a:t>
            </a:r>
          </a:p>
        </p:txBody>
      </p:sp>
    </p:spTree>
    <p:extLst>
      <p:ext uri="{BB962C8B-B14F-4D97-AF65-F5344CB8AC3E}">
        <p14:creationId xmlns:p14="http://schemas.microsoft.com/office/powerpoint/2010/main" val="198183078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177</Words>
  <Application>Microsoft Office PowerPoint</Application>
  <PresentationFormat>On-screen Show (16:9)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PT Sans Narrow</vt:lpstr>
      <vt:lpstr>Arial</vt:lpstr>
      <vt:lpstr>Open Sans</vt:lpstr>
      <vt:lpstr>Tropic</vt:lpstr>
      <vt:lpstr>Depression Detection From Bangla Social Media Text Using Long Short Term Memory  </vt:lpstr>
      <vt:lpstr>Introduction</vt:lpstr>
      <vt:lpstr>Data collection</vt:lpstr>
      <vt:lpstr>PowerPoint Presentation</vt:lpstr>
      <vt:lpstr>PowerPoint Presentation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Based Glaucoma Detection : A Large-scale Database and CNN Model A Paper by Liu Li et al</dc:title>
  <dc:creator>Asus</dc:creator>
  <cp:lastModifiedBy>Tanzim Reza</cp:lastModifiedBy>
  <cp:revision>16</cp:revision>
  <dcterms:modified xsi:type="dcterms:W3CDTF">2021-05-23T08:40:05Z</dcterms:modified>
</cp:coreProperties>
</file>