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handoutMasterIdLst>
    <p:handoutMasterId r:id="rId19"/>
  </p:handoutMasterIdLst>
  <p:sldIdLst>
    <p:sldId id="256" r:id="rId2"/>
    <p:sldId id="257" r:id="rId3"/>
    <p:sldId id="268" r:id="rId4"/>
    <p:sldId id="261" r:id="rId5"/>
    <p:sldId id="265" r:id="rId6"/>
    <p:sldId id="263" r:id="rId7"/>
    <p:sldId id="264" r:id="rId8"/>
    <p:sldId id="270" r:id="rId9"/>
    <p:sldId id="262" r:id="rId10"/>
    <p:sldId id="266" r:id="rId11"/>
    <p:sldId id="259" r:id="rId12"/>
    <p:sldId id="271" r:id="rId13"/>
    <p:sldId id="272" r:id="rId14"/>
    <p:sldId id="273"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zan Rahmani" initials="FR" lastIdx="2" clrIdx="0">
    <p:extLst>
      <p:ext uri="{19B8F6BF-5375-455C-9EA6-DF929625EA0E}">
        <p15:presenceInfo xmlns:p15="http://schemas.microsoft.com/office/powerpoint/2012/main" userId="S::farzan_rahmani@comp.iust.ac.ir::5d2a6533-f7d8-4a83-aab1-e10d53b183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85" autoAdjust="0"/>
  </p:normalViewPr>
  <p:slideViewPr>
    <p:cSldViewPr snapToGrid="0">
      <p:cViewPr>
        <p:scale>
          <a:sx n="66" d="100"/>
          <a:sy n="66" d="100"/>
        </p:scale>
        <p:origin x="106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914E64-8A96-2FED-3180-A3FDDD9E66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C21CEB-8AF5-2088-CAC4-7E1B14014F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A8DEA2-5072-492F-BFC5-2D25837F9A0E}" type="datetimeFigureOut">
              <a:rPr lang="en-US" smtClean="0"/>
              <a:t>7/2/2023</a:t>
            </a:fld>
            <a:endParaRPr lang="en-US"/>
          </a:p>
        </p:txBody>
      </p:sp>
      <p:sp>
        <p:nvSpPr>
          <p:cNvPr id="4" name="Footer Placeholder 3">
            <a:extLst>
              <a:ext uri="{FF2B5EF4-FFF2-40B4-BE49-F238E27FC236}">
                <a16:creationId xmlns:a16="http://schemas.microsoft.com/office/drawing/2014/main" id="{610D1BFB-DCB5-EA96-B8A2-1165DFEE52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47068B-FA73-5F9A-EC7F-FB5E36CA4A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292B39-E7B3-4FAE-9A59-B695B3668412}" type="slidenum">
              <a:rPr lang="en-US" smtClean="0"/>
              <a:t>‹#›</a:t>
            </a:fld>
            <a:endParaRPr lang="en-US"/>
          </a:p>
        </p:txBody>
      </p:sp>
    </p:spTree>
    <p:extLst>
      <p:ext uri="{BB962C8B-B14F-4D97-AF65-F5344CB8AC3E}">
        <p14:creationId xmlns:p14="http://schemas.microsoft.com/office/powerpoint/2010/main" val="7605109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142D3-C032-4426-8421-8E02B3BE97FB}" type="datetimeFigureOut">
              <a:rPr lang="en-US" smtClean="0"/>
              <a:t>7/2/2023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B4350-18C6-4249-A337-C3F8A94872F3}" type="slidenum">
              <a:rPr lang="en-US" smtClean="0"/>
              <a:t>‹#›</a:t>
            </a:fld>
            <a:endParaRPr lang="en-US"/>
          </a:p>
        </p:txBody>
      </p:sp>
    </p:spTree>
    <p:extLst>
      <p:ext uri="{BB962C8B-B14F-4D97-AF65-F5344CB8AC3E}">
        <p14:creationId xmlns:p14="http://schemas.microsoft.com/office/powerpoint/2010/main" val="13815866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google.com/search?rlz=1C1GCEA_enIR943IR943&amp;sxsrf=AJOqlzXb7f5yzqX9eLImMHpvVEd-H6u86Q:1678811545399&amp;q=ieee+founded&amp;stick=H4sIAAAAAAAAAOPgE-LQz9U3SCvIytJSzU620s8vSk_My6xKLMnMz0PhWKXll-alpKYsYuXJTE1NVYByAVKV8otCAAAA&amp;sa=X&amp;ved=2ahUKEwjNpruu7Nv9AhWE6aQKHRVhAtcQ6BMoAHoECDIQAg" TargetMode="External"/><Relationship Id="rId3" Type="http://schemas.openxmlformats.org/officeDocument/2006/relationships/hyperlink" Target="https://www.google.com/search?rlz=1C1GCEA_enIR943IR943&amp;sxsrf=AJOqlzXb7f5yzqX9eLImMHpvVEd-H6u86Q:1678811545399&amp;q=ieee+headquarters&amp;stick=H4sIAAAAAAAAAOPgE-LQz9U3SCvIytLSyk620s8vSk_My6xKLMnMz0PhWGWkJqYUliYWlaQWFS9iFcxMTU1VQBYDAEUu0iNMAAAA&amp;sa=X&amp;ved=2ahUKEwjNpruu7Nv9AhWE6aQKHRVhAtcQ6BMoAHoECDAQAg" TargetMode="External"/><Relationship Id="rId7" Type="http://schemas.openxmlformats.org/officeDocument/2006/relationships/hyperlink" Target="https://www.google.com/search?rlz=1C1GCEA_enIR943IR943&amp;sxsrf=AJOqlzXb7f5yzqX9eLImMHpvVEd-H6u86Q:1678811545399&amp;q=Institute+of+Radio+Engineers&amp;si=AEcPFx5y3cpWB8t3QIlw940Bbgd-HLN-aNYSTraERzz0WyAsdD8OHXvc35ZS2GiXT4QLxm8Z-Tf4aloYyhgYEY6SxGT_wrxF3dyZFPLWhtd1CajAwNxJp63RX9iPlcdLcK7ZJ0neb_nsVUjT-WlA71tHCRkxFaqTlXeCQHXNty09oZQFFGCQ9mHbFy8xC5nG_MrIA9Km1B3ZCVGxzDu1bctEIYEE4g2__u_KGUO_Yv3gkB_0Byws6RJTDVxmeed65JstvSpbBF8J1VfKYBP_6yFD_DuV9BCp1A%3D%3D&amp;sa=X&amp;ved=2ahUKEwjNpruu7Nv9AhWE6aQKHRVhAtcQmxMoAnoECDEQB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google.com/search?rlz=1C1GCEA_enIR943IR943&amp;sxsrf=AJOqlzXb7f5yzqX9eLImMHpvVEd-H6u86Q:1678811545399&amp;q=American+Institute+of+Electrical+Engineers&amp;si=AEcPFx5y3cpWB8t3QIlw940Bbgd-HLN-aNYSTraERzz0WyAsdChUw-TUXscMtg1hy1OYIGeONPNFNVFO8p2dGf-0Jg8R9YDd0DZfPAzS3D0cDGcAganrvv-nxmmUznKDnPKdcj2qH0uG3hG9UvBwQYTQionIPBAyM7hMxbExhPwKJcCyj1Mxb_YhwQ6angQjfYWHAJLFESwu1CX8eAdHudd7ZnBsB5wXdKn3Cjm1YoMZuBaVTTgiygXTT_b34bljIvxFbKOt0nelrl_n07V4k7D-wQsax9J01QT7-1MNc_vxM-XocjrW2Io%3D&amp;sa=X&amp;ved=2ahUKEwjNpruu7Nv9AhWE6aQKHRVhAtcQmxMoAXoECDEQAw" TargetMode="External"/><Relationship Id="rId5" Type="http://schemas.openxmlformats.org/officeDocument/2006/relationships/hyperlink" Target="https://www.google.com/search?rlz=1C1GCEA_enIR943IR943&amp;sxsrf=AJOqlzXb7f5yzqX9eLImMHpvVEd-H6u86Q:1678811545399&amp;q=ieee+founders&amp;stick=H4sIAAAAAAAAAOPgE-LQz9U3SCvIytJSz0620k8qLc7MSy0uhjPi8wtSixJLMvPzrNLyS_NSUosWsfJmpqamKkC5xQDjg5iuRQAAAA&amp;sa=X&amp;ved=2ahUKEwjNpruu7Nv9AhWE6aQKHRVhAtcQ6BMoAHoECDEQAg" TargetMode="External"/><Relationship Id="rId4" Type="http://schemas.openxmlformats.org/officeDocument/2006/relationships/hyperlink" Target="https://www.google.com/search?rlz=1C1GCEA_enIR943IR943&amp;sxsrf=AJOqlzXb7f5yzqX9eLImMHpvVEd-H6u86Q:1678811545399&amp;q=Piscataway&amp;si=AEcPFx6l3RvH8SFlhHZyn7jIc6m2bU9vmoFvFAMQv2WWSYjXN1WQn5DWpMz1-PIuxKMdxgonjVnQYYJ3BQBqMrG4N8WWx55FAkBTVpCxFDfWlp8XOQGrk6LgDUVNJDedlhrGWhMcfXtWIWAjhjm5Dz6Ki3GEEiecWAPQRdOkmzc3J1lOhJTKns7wOJ3vrPgDEpadCGc7D4SI&amp;sa=X&amp;ved=2ahUKEwjNpruu7Nv9AhWE6aQKHRVhAtcQmxMoAXoECDAQA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ymmetric-key_algorith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ZigBee is a wireless communication standard based on the IEEE 802.15.4 standard for low-data-rate, low-power wireless networks. It was developed to address the need for simple and reliable wireless communication between devices that require low power consumption, such as sensors, switches, and controllers. ZigBee operates in the unlicensed 2.4GHz, 900MHz, and 868MHz frequency bands, and supports mesh networking, enabling devices to communicate with each other through multiple paths.</a:t>
            </a:r>
          </a:p>
          <a:p>
            <a:pPr algn="l"/>
            <a:r>
              <a:rPr lang="en-US" b="0" i="0" dirty="0">
                <a:solidFill>
                  <a:srgbClr val="D1D5DB"/>
                </a:solidFill>
                <a:effectLst/>
                <a:latin typeface="Söhne"/>
              </a:rPr>
              <a:t>ZigBee is widely used in the Internet of Things (IoT) applications, such as home automation, industrial control, and healthcare monitoring, because of its low power consumption, low cost, and high reliability. ZigBee devices can be easily integrated with other communication protocols, such as Wi-Fi, Bluetooth, and cellular networks, to provide a complete solution for wireless connectivity.</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1</a:t>
            </a:fld>
            <a:endParaRPr lang="en-US"/>
          </a:p>
        </p:txBody>
      </p:sp>
    </p:spTree>
    <p:extLst>
      <p:ext uri="{BB962C8B-B14F-4D97-AF65-F5344CB8AC3E}">
        <p14:creationId xmlns:p14="http://schemas.microsoft.com/office/powerpoint/2010/main" val="338099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DC1C6"/>
                </a:solidFill>
                <a:effectLst/>
                <a:latin typeface="arial" panose="020B0604020202020204" pitchFamily="34" charset="0"/>
              </a:rPr>
              <a:t>The Institute of Electrical and Electronics Engineers is a 501 professional association for electronics engineering, electrical engineering, and other related disciplines with its corporate office in New York City and its operations center in Piscataway, New Jersey.</a:t>
            </a:r>
            <a:br>
              <a:rPr lang="en-US" b="0" i="0" dirty="0">
                <a:solidFill>
                  <a:srgbClr val="BDC1C6"/>
                </a:solidFill>
                <a:effectLst/>
                <a:latin typeface="arial" panose="020B0604020202020204" pitchFamily="34" charset="0"/>
              </a:rPr>
            </a:br>
            <a:r>
              <a:rPr lang="en-US" b="1" i="0" u="none" strike="noStrike" dirty="0">
                <a:solidFill>
                  <a:srgbClr val="BDC1C6"/>
                </a:solidFill>
                <a:effectLst/>
                <a:latin typeface="arial" panose="020B0604020202020204" pitchFamily="34" charset="0"/>
                <a:hlinkClick r:id="rId3"/>
              </a:rPr>
              <a:t>Headquarters</a:t>
            </a:r>
            <a:r>
              <a:rPr lang="en-US" b="1" i="0" dirty="0">
                <a:solidFill>
                  <a:srgbClr val="BDC1C6"/>
                </a:solidFill>
                <a:effectLst/>
                <a:latin typeface="arial" panose="020B0604020202020204" pitchFamily="34" charset="0"/>
              </a:rPr>
              <a:t>: </a:t>
            </a:r>
            <a:r>
              <a:rPr lang="en-US" b="0" i="0" u="none" strike="noStrike" dirty="0">
                <a:solidFill>
                  <a:srgbClr val="8AB4F8"/>
                </a:solidFill>
                <a:effectLst/>
                <a:latin typeface="arial" panose="020B0604020202020204" pitchFamily="34" charset="0"/>
                <a:hlinkClick r:id="rId4"/>
              </a:rPr>
              <a:t>Piscataway, New Jersey, United States</a:t>
            </a:r>
            <a:endParaRPr lang="en-US" b="0" i="0" dirty="0">
              <a:solidFill>
                <a:srgbClr val="BDC1C6"/>
              </a:solidFill>
              <a:effectLst/>
              <a:latin typeface="arial" panose="020B0604020202020204" pitchFamily="34" charset="0"/>
            </a:endParaRPr>
          </a:p>
          <a:p>
            <a:pPr algn="l"/>
            <a:r>
              <a:rPr lang="en-US" b="1" i="0" u="none" strike="noStrike" dirty="0">
                <a:solidFill>
                  <a:srgbClr val="BDC1C6"/>
                </a:solidFill>
                <a:effectLst/>
                <a:latin typeface="arial" panose="020B0604020202020204" pitchFamily="34" charset="0"/>
                <a:hlinkClick r:id="rId5"/>
              </a:rPr>
              <a:t>Founders</a:t>
            </a:r>
            <a:r>
              <a:rPr lang="en-US" b="1" i="0" dirty="0">
                <a:solidFill>
                  <a:srgbClr val="BDC1C6"/>
                </a:solidFill>
                <a:effectLst/>
                <a:latin typeface="arial" panose="020B0604020202020204" pitchFamily="34" charset="0"/>
              </a:rPr>
              <a:t>: </a:t>
            </a:r>
            <a:r>
              <a:rPr lang="en-US" b="0" i="0" u="none" strike="noStrike" dirty="0">
                <a:solidFill>
                  <a:srgbClr val="8AB4F8"/>
                </a:solidFill>
                <a:effectLst/>
                <a:latin typeface="arial" panose="020B0604020202020204" pitchFamily="34" charset="0"/>
                <a:hlinkClick r:id="rId6"/>
              </a:rPr>
              <a:t>American Institute of Electrical Engineers</a:t>
            </a:r>
            <a:r>
              <a:rPr lang="en-US" b="0" i="0" dirty="0">
                <a:solidFill>
                  <a:srgbClr val="BDC1C6"/>
                </a:solidFill>
                <a:effectLst/>
                <a:latin typeface="arial" panose="020B0604020202020204" pitchFamily="34" charset="0"/>
              </a:rPr>
              <a:t>, </a:t>
            </a:r>
            <a:r>
              <a:rPr lang="en-US" b="0" i="0" u="none" strike="noStrike" dirty="0">
                <a:solidFill>
                  <a:srgbClr val="8AB4F8"/>
                </a:solidFill>
                <a:effectLst/>
                <a:latin typeface="arial" panose="020B0604020202020204" pitchFamily="34" charset="0"/>
                <a:hlinkClick r:id="rId7"/>
              </a:rPr>
              <a:t>Institute of Radio Engineers</a:t>
            </a:r>
            <a:endParaRPr lang="en-US" b="0" i="0" dirty="0">
              <a:solidFill>
                <a:srgbClr val="BDC1C6"/>
              </a:solidFill>
              <a:effectLst/>
              <a:latin typeface="arial" panose="020B0604020202020204" pitchFamily="34" charset="0"/>
            </a:endParaRPr>
          </a:p>
          <a:p>
            <a:pPr algn="l"/>
            <a:r>
              <a:rPr lang="en-US" b="1" i="0" u="none" strike="noStrike" dirty="0">
                <a:solidFill>
                  <a:srgbClr val="BDC1C6"/>
                </a:solidFill>
                <a:effectLst/>
                <a:latin typeface="arial" panose="020B0604020202020204" pitchFamily="34" charset="0"/>
                <a:hlinkClick r:id="rId8"/>
              </a:rPr>
              <a:t>Founded</a:t>
            </a:r>
            <a:r>
              <a:rPr lang="en-US" b="1" i="0" dirty="0">
                <a:solidFill>
                  <a:srgbClr val="BDC1C6"/>
                </a:solidFill>
                <a:effectLst/>
                <a:latin typeface="arial" panose="020B0604020202020204" pitchFamily="34" charset="0"/>
              </a:rPr>
              <a:t>: </a:t>
            </a:r>
            <a:r>
              <a:rPr lang="en-US" b="0" i="0" dirty="0">
                <a:solidFill>
                  <a:srgbClr val="BDC1C6"/>
                </a:solidFill>
                <a:effectLst/>
                <a:latin typeface="arial" panose="020B0604020202020204" pitchFamily="34" charset="0"/>
              </a:rPr>
              <a:t>January 1, 1963</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2</a:t>
            </a:fld>
            <a:endParaRPr lang="en-US"/>
          </a:p>
        </p:txBody>
      </p:sp>
    </p:spTree>
    <p:extLst>
      <p:ext uri="{BB962C8B-B14F-4D97-AF65-F5344CB8AC3E}">
        <p14:creationId xmlns:p14="http://schemas.microsoft.com/office/powerpoint/2010/main" val="407499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ZigBee was created to address the need for a wireless communication standard that could provide reliable and low-power connectivity for devices in a range of applications. The development of ZigBee was driven by the desire to create a wireless protocol that could:</a:t>
            </a:r>
          </a:p>
          <a:p>
            <a:pPr algn="l">
              <a:buFont typeface="+mj-lt"/>
              <a:buAutoNum type="arabicPeriod"/>
            </a:pPr>
            <a:r>
              <a:rPr lang="en-US" b="0" i="0" dirty="0">
                <a:solidFill>
                  <a:srgbClr val="D1D5DB"/>
                </a:solidFill>
                <a:effectLst/>
                <a:latin typeface="Söhne"/>
              </a:rPr>
              <a:t>Operate with low power consumption: ZigBee was designed to operate with very low power consumption, enabling devices to run on batteries for long periods of time.</a:t>
            </a:r>
          </a:p>
          <a:p>
            <a:pPr algn="l">
              <a:buFont typeface="+mj-lt"/>
              <a:buAutoNum type="arabicPeriod"/>
            </a:pPr>
            <a:r>
              <a:rPr lang="en-US" b="0" i="0" dirty="0">
                <a:solidFill>
                  <a:srgbClr val="D1D5DB"/>
                </a:solidFill>
                <a:effectLst/>
                <a:latin typeface="Söhne"/>
              </a:rPr>
              <a:t>Support a large number of devices: ZigBee was designed to support a large number of devices, allowing them to communicate with each other in a mesh network.</a:t>
            </a:r>
          </a:p>
          <a:p>
            <a:pPr algn="l">
              <a:buFont typeface="+mj-lt"/>
              <a:buAutoNum type="arabicPeriod"/>
            </a:pPr>
            <a:r>
              <a:rPr lang="en-US" b="0" i="0" dirty="0">
                <a:solidFill>
                  <a:srgbClr val="D1D5DB"/>
                </a:solidFill>
                <a:effectLst/>
                <a:latin typeface="Söhne"/>
              </a:rPr>
              <a:t>Be easy to deploy and maintain: ZigBee was designed to be easy to deploy and maintain, with simple network configuration and management.</a:t>
            </a:r>
          </a:p>
          <a:p>
            <a:pPr algn="l">
              <a:buFont typeface="+mj-lt"/>
              <a:buAutoNum type="arabicPeriod"/>
            </a:pPr>
            <a:r>
              <a:rPr lang="en-US" b="0" i="0" dirty="0">
                <a:solidFill>
                  <a:srgbClr val="D1D5DB"/>
                </a:solidFill>
                <a:effectLst/>
                <a:latin typeface="Söhne"/>
              </a:rPr>
              <a:t>Provide reliable communication: ZigBee was designed to provide reliable communication, even in environments with high levels of interference.</a:t>
            </a:r>
          </a:p>
          <a:p>
            <a:pPr algn="l">
              <a:buFont typeface="+mj-lt"/>
              <a:buAutoNum type="arabicPeriod"/>
            </a:pPr>
            <a:r>
              <a:rPr lang="en-US" b="0" i="0" dirty="0">
                <a:solidFill>
                  <a:srgbClr val="D1D5DB"/>
                </a:solidFill>
                <a:effectLst/>
                <a:latin typeface="Söhne"/>
              </a:rPr>
              <a:t>Support different types of applications: ZigBee was designed to support a range of applications, including home automation, industrial control, and healthcare monitoring.</a:t>
            </a:r>
          </a:p>
          <a:p>
            <a:pPr algn="l"/>
            <a:r>
              <a:rPr lang="en-US" b="0" i="0" dirty="0">
                <a:solidFill>
                  <a:srgbClr val="D1D5DB"/>
                </a:solidFill>
                <a:effectLst/>
                <a:latin typeface="Söhne"/>
              </a:rPr>
              <a:t>Overall, ZigBee was developed to meet the specific requirements of low-power, low-data-rate wireless communication for IoT devices, with a focus on reliability, scalability, and ease of use.</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4</a:t>
            </a:fld>
            <a:endParaRPr lang="en-US"/>
          </a:p>
        </p:txBody>
      </p:sp>
    </p:spTree>
    <p:extLst>
      <p:ext uri="{BB962C8B-B14F-4D97-AF65-F5344CB8AC3E}">
        <p14:creationId xmlns:p14="http://schemas.microsoft.com/office/powerpoint/2010/main" val="76368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ZigBee is a popular wireless communication technology that has a wide range of applications in different industries. Here are some common applications of ZigBee:</a:t>
            </a:r>
          </a:p>
          <a:p>
            <a:pPr algn="l">
              <a:buFont typeface="+mj-lt"/>
              <a:buAutoNum type="arabicPeriod"/>
            </a:pPr>
            <a:r>
              <a:rPr lang="en-US" b="0" i="0" dirty="0">
                <a:solidFill>
                  <a:srgbClr val="D1D5DB"/>
                </a:solidFill>
                <a:effectLst/>
                <a:latin typeface="Söhne"/>
              </a:rPr>
              <a:t>Home automation: ZigBee is widely used in home automation systems to control lights, HVAC systems, door locks, and other devices.</a:t>
            </a:r>
          </a:p>
          <a:p>
            <a:pPr algn="l">
              <a:buFont typeface="+mj-lt"/>
              <a:buAutoNum type="arabicPeriod"/>
            </a:pPr>
            <a:r>
              <a:rPr lang="en-US" b="0" i="0" dirty="0">
                <a:solidFill>
                  <a:srgbClr val="D1D5DB"/>
                </a:solidFill>
                <a:effectLst/>
                <a:latin typeface="Söhne"/>
              </a:rPr>
              <a:t>Industrial automation: ZigBee is used in industrial automation systems to monitor and control equipment and machinery.</a:t>
            </a:r>
          </a:p>
          <a:p>
            <a:pPr algn="l">
              <a:buFont typeface="+mj-lt"/>
              <a:buAutoNum type="arabicPeriod"/>
            </a:pPr>
            <a:r>
              <a:rPr lang="en-US" b="0" i="0" dirty="0">
                <a:solidFill>
                  <a:srgbClr val="D1D5DB"/>
                </a:solidFill>
                <a:effectLst/>
                <a:latin typeface="Söhne"/>
              </a:rPr>
              <a:t>Healthcare: ZigBee is used in healthcare applications for patient monitoring, asset tracking, and remote diagnosis.</a:t>
            </a:r>
          </a:p>
          <a:p>
            <a:pPr algn="l">
              <a:buFont typeface="+mj-lt"/>
              <a:buAutoNum type="arabicPeriod"/>
            </a:pPr>
            <a:r>
              <a:rPr lang="en-US" b="0" i="0" dirty="0">
                <a:solidFill>
                  <a:srgbClr val="D1D5DB"/>
                </a:solidFill>
                <a:effectLst/>
                <a:latin typeface="Söhne"/>
              </a:rPr>
              <a:t>Smart grid: ZigBee is used in smart grid systems to control and monitor energy usage in homes and buildings.</a:t>
            </a:r>
          </a:p>
          <a:p>
            <a:pPr algn="l">
              <a:buFont typeface="+mj-lt"/>
              <a:buAutoNum type="arabicPeriod"/>
            </a:pPr>
            <a:r>
              <a:rPr lang="en-US" b="0" i="0" dirty="0">
                <a:solidFill>
                  <a:srgbClr val="D1D5DB"/>
                </a:solidFill>
                <a:effectLst/>
                <a:latin typeface="Söhne"/>
              </a:rPr>
              <a:t>Building automation: ZigBee is used in building automation systems to control lighting, HVAC, and security systems.</a:t>
            </a:r>
          </a:p>
          <a:p>
            <a:pPr algn="l">
              <a:buFont typeface="+mj-lt"/>
              <a:buAutoNum type="arabicPeriod"/>
            </a:pPr>
            <a:r>
              <a:rPr lang="en-US" b="0" i="0" dirty="0">
                <a:solidFill>
                  <a:srgbClr val="D1D5DB"/>
                </a:solidFill>
                <a:effectLst/>
                <a:latin typeface="Söhne"/>
              </a:rPr>
              <a:t>Environmental monitoring: ZigBee is used in environmental monitoring systems for monitoring temperature, humidity, and air quality.</a:t>
            </a:r>
          </a:p>
          <a:p>
            <a:pPr algn="l">
              <a:buFont typeface="+mj-lt"/>
              <a:buAutoNum type="arabicPeriod"/>
            </a:pPr>
            <a:r>
              <a:rPr lang="en-US" b="0" i="0" dirty="0">
                <a:solidFill>
                  <a:srgbClr val="D1D5DB"/>
                </a:solidFill>
                <a:effectLst/>
                <a:latin typeface="Söhne"/>
              </a:rPr>
              <a:t>Agriculture: ZigBee is used in agriculture applications for monitoring soil moisture, temperature, and other parameters to optimize crop yields.</a:t>
            </a:r>
          </a:p>
          <a:p>
            <a:pPr algn="l">
              <a:buFont typeface="+mj-lt"/>
              <a:buAutoNum type="arabicPeriod"/>
            </a:pPr>
            <a:r>
              <a:rPr lang="en-US" b="0" i="0" dirty="0">
                <a:solidFill>
                  <a:srgbClr val="D1D5DB"/>
                </a:solidFill>
                <a:effectLst/>
                <a:latin typeface="Söhne"/>
              </a:rPr>
              <a:t>Transportation: ZigBee is used in transportation applications for vehicle-to-vehicle and vehicle-to-infrastructure communication.</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5</a:t>
            </a:fld>
            <a:endParaRPr lang="en-US"/>
          </a:p>
        </p:txBody>
      </p:sp>
    </p:spTree>
    <p:extLst>
      <p:ext uri="{BB962C8B-B14F-4D97-AF65-F5344CB8AC3E}">
        <p14:creationId xmlns:p14="http://schemas.microsoft.com/office/powerpoint/2010/main" val="2166918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ZigBee Coordinator: The ZigBee Coordinator is the central device in the network, responsible for initiating and managing the network. There is only one Coordinator in the network, and it is responsible for assigning network addresses to other devices, defining network parameters, and controlling network traffic.</a:t>
            </a:r>
          </a:p>
          <a:p>
            <a:pPr algn="l">
              <a:buFont typeface="+mj-lt"/>
              <a:buAutoNum type="arabicPeriod"/>
            </a:pPr>
            <a:r>
              <a:rPr lang="en-US" b="0" i="0" dirty="0">
                <a:solidFill>
                  <a:srgbClr val="D1D5DB"/>
                </a:solidFill>
                <a:effectLst/>
                <a:latin typeface="Söhne"/>
              </a:rPr>
              <a:t>ZigBee Router: ZigBee Routers are intermediate devices that route data between devices in the network. They can also act as endpoints that can receive or transmit data.</a:t>
            </a:r>
          </a:p>
          <a:p>
            <a:pPr algn="l">
              <a:buFont typeface="+mj-lt"/>
              <a:buAutoNum type="arabicPeriod"/>
            </a:pPr>
            <a:r>
              <a:rPr lang="en-US" b="0" i="0" dirty="0">
                <a:solidFill>
                  <a:srgbClr val="D1D5DB"/>
                </a:solidFill>
                <a:effectLst/>
                <a:latin typeface="Söhne"/>
              </a:rPr>
              <a:t>ZigBee End Device: ZigBee End Devices are devices that can only communicate with other devices in the network through Routers or the Coordinator. End Devices typically have limited processing power and memory, and are designed to consume very low power.</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6</a:t>
            </a:fld>
            <a:endParaRPr lang="en-US"/>
          </a:p>
        </p:txBody>
      </p:sp>
    </p:spTree>
    <p:extLst>
      <p:ext uri="{BB962C8B-B14F-4D97-AF65-F5344CB8AC3E}">
        <p14:creationId xmlns:p14="http://schemas.microsoft.com/office/powerpoint/2010/main" val="2060108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D1D5DB"/>
                </a:solidFill>
                <a:effectLst/>
                <a:latin typeface="Söhne"/>
              </a:rPr>
              <a:t>ZigBee supports different types of network topologies that allow for flexible deployment of devices in various applications. The main ZigBee topologies are:</a:t>
            </a:r>
            <a:br>
              <a:rPr lang="en-US" b="0" i="0" dirty="0">
                <a:solidFill>
                  <a:srgbClr val="D1D5DB"/>
                </a:solidFill>
                <a:effectLst/>
                <a:latin typeface="Söhne"/>
              </a:rPr>
            </a:br>
            <a:r>
              <a:rPr lang="en-US" b="0" i="0" dirty="0">
                <a:solidFill>
                  <a:srgbClr val="D1D5DB"/>
                </a:solidFill>
                <a:effectLst/>
                <a:latin typeface="Söhne"/>
              </a:rPr>
              <a:t>1.Star Topology: In a star topology, all devices communicate with a central node, which is typically the ZigBee coordinator. This topology is suitable for applications where devices are located in close proximity to the coordinator.</a:t>
            </a:r>
          </a:p>
          <a:p>
            <a:pPr algn="l">
              <a:buFont typeface="+mj-lt"/>
              <a:buNone/>
            </a:pPr>
            <a:r>
              <a:rPr lang="en-US" b="0" i="0" dirty="0">
                <a:solidFill>
                  <a:srgbClr val="D1D5DB"/>
                </a:solidFill>
                <a:effectLst/>
                <a:latin typeface="Söhne"/>
              </a:rPr>
              <a:t>2.Mesh Topology: In a mesh topology, devices are interconnected through multiple pathways, and data can be routed through any available path. This topology provides greater network reliability and is suitable for applications where devices are spread out over a larger area.</a:t>
            </a:r>
          </a:p>
          <a:p>
            <a:pPr algn="l">
              <a:buFont typeface="+mj-lt"/>
              <a:buNone/>
            </a:pPr>
            <a:r>
              <a:rPr lang="en-US" b="0" i="0" dirty="0">
                <a:solidFill>
                  <a:srgbClr val="D1D5DB"/>
                </a:solidFill>
                <a:effectLst/>
                <a:latin typeface="Söhne"/>
              </a:rPr>
              <a:t>3.Tree Topology: In a tree topology, devices are organized in a hierarchical structure with the ZigBee coordinator at the root and other devices branching out from it. This topology is suitable for applications where devices are located at different distances from the coordinator.</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7</a:t>
            </a:fld>
            <a:endParaRPr lang="en-US"/>
          </a:p>
        </p:txBody>
      </p:sp>
    </p:spTree>
    <p:extLst>
      <p:ext uri="{BB962C8B-B14F-4D97-AF65-F5344CB8AC3E}">
        <p14:creationId xmlns:p14="http://schemas.microsoft.com/office/powerpoint/2010/main" val="354580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Application layer: This layer defines the application-level functionality and services, such as device discovery, device pairing, and data transfer. It provides an interface between the ZigBee network and the application running on top of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Network layer: This layer provides the network management functionality, such as routing and addressing. It is responsible for discovering the optimal path for data transmission and maintaining the network topology.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MAC layer: This layer provides the interface between the physical layer and the network layer. It is responsible for managing the communication between the nodes, including channel access, data framing, and error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PHY layer: This layer provides the physical interface between the ZigBee device and the radio frequency (RF) transceiver. It is responsible for transmitting and receiving data over the air.</a:t>
            </a:r>
          </a:p>
          <a:p>
            <a:r>
              <a:rPr lang="en-US" b="0" i="0" dirty="0">
                <a:solidFill>
                  <a:srgbClr val="D1D5DB"/>
                </a:solidFill>
                <a:effectLst/>
                <a:latin typeface="Söhne"/>
              </a:rPr>
              <a:t>Each layer in the ZigBee protocol has its own set of functions and services, which work together to provide reliable, low-power wireless communication for a variety of applications.</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8</a:t>
            </a:fld>
            <a:endParaRPr lang="en-US"/>
          </a:p>
        </p:txBody>
      </p:sp>
    </p:spTree>
    <p:extLst>
      <p:ext uri="{BB962C8B-B14F-4D97-AF65-F5344CB8AC3E}">
        <p14:creationId xmlns:p14="http://schemas.microsoft.com/office/powerpoint/2010/main" val="9156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ZigBee network also supports multiple security features, including encryption, authentication, and access control, to ensure the confidentiality and integrity of data transmitted over the network. The ZigBee Alliance, which is responsible for the development of the ZigBee standard, provides guidelines and specifications for implementing security in ZigBee networks.</a:t>
            </a:r>
            <a:br>
              <a:rPr lang="en-US" b="0" i="0" dirty="0">
                <a:solidFill>
                  <a:srgbClr val="D1D5DB"/>
                </a:solidFill>
                <a:effectLst/>
                <a:latin typeface="Söhne"/>
              </a:rPr>
            </a:br>
            <a:br>
              <a:rPr lang="en-US" b="0" i="0" dirty="0">
                <a:solidFill>
                  <a:srgbClr val="D1D5DB"/>
                </a:solidFill>
                <a:effectLst/>
                <a:latin typeface="Söhne"/>
              </a:rPr>
            </a:br>
            <a:r>
              <a:rPr lang="en-US" sz="1200" dirty="0">
                <a:solidFill>
                  <a:srgbClr val="FFFFFF"/>
                </a:solidFill>
                <a:latin typeface="Nunito"/>
                <a:ea typeface="Nunito"/>
                <a:cs typeface="Nunito"/>
                <a:sym typeface="Nunito"/>
              </a:rPr>
              <a:t>AES-128bit: </a:t>
            </a:r>
            <a:r>
              <a:rPr lang="en-US" b="0" i="0" dirty="0">
                <a:solidFill>
                  <a:srgbClr val="BDC1C6"/>
                </a:solidFill>
                <a:effectLst/>
                <a:latin typeface="arial" panose="020B0604020202020204" pitchFamily="34" charset="0"/>
              </a:rPr>
              <a:t>The Advanced Encryption Standard, also known by its original name Rijndael, is a specification for the encryption of electronic data established by the U.S. National Institute of Standards and Technology in 2001</a:t>
            </a:r>
            <a:br>
              <a:rPr lang="en-US" b="0" i="0" dirty="0">
                <a:solidFill>
                  <a:srgbClr val="BDC1C6"/>
                </a:solidFill>
                <a:effectLst/>
                <a:latin typeface="arial" panose="020B0604020202020204" pitchFamily="34" charset="0"/>
              </a:rPr>
            </a:br>
            <a:br>
              <a:rPr lang="en-US" b="0" i="0" dirty="0">
                <a:solidFill>
                  <a:srgbClr val="BDC1C6"/>
                </a:solidFill>
                <a:effectLst/>
                <a:latin typeface="arial" panose="020B0604020202020204" pitchFamily="34" charset="0"/>
              </a:rPr>
            </a:br>
            <a:r>
              <a:rPr lang="en-US" b="0" i="0" dirty="0">
                <a:solidFill>
                  <a:srgbClr val="202122"/>
                </a:solidFill>
                <a:effectLst/>
                <a:latin typeface="Arial" panose="020B0604020202020204" pitchFamily="34" charset="0"/>
              </a:rPr>
              <a:t>secured by 128 bit </a:t>
            </a:r>
            <a:r>
              <a:rPr lang="en-US" b="0" i="0" u="none" strike="noStrike" dirty="0">
                <a:solidFill>
                  <a:srgbClr val="3366CC"/>
                </a:solidFill>
                <a:effectLst/>
                <a:latin typeface="Arial" panose="020B0604020202020204" pitchFamily="34" charset="0"/>
                <a:hlinkClick r:id="rId3" tooltip="Symmetric-key algorithm"/>
              </a:rPr>
              <a:t>symmetric encryption</a:t>
            </a:r>
            <a:r>
              <a:rPr lang="en-US" b="0" i="0" dirty="0">
                <a:solidFill>
                  <a:srgbClr val="202122"/>
                </a:solidFill>
                <a:effectLst/>
                <a:latin typeface="Arial" panose="020B0604020202020204" pitchFamily="34" charset="0"/>
              </a:rPr>
              <a:t> keys</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9</a:t>
            </a:fld>
            <a:endParaRPr lang="en-US"/>
          </a:p>
        </p:txBody>
      </p:sp>
    </p:spTree>
    <p:extLst>
      <p:ext uri="{BB962C8B-B14F-4D97-AF65-F5344CB8AC3E}">
        <p14:creationId xmlns:p14="http://schemas.microsoft.com/office/powerpoint/2010/main" val="196759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FF"/>
                </a:solidFill>
                <a:latin typeface="Nunito"/>
                <a:ea typeface="Nunito"/>
                <a:cs typeface="Nunito"/>
                <a:sym typeface="Nunito"/>
              </a:rPr>
              <a:t>Wi-Fi: Wi-Fi is a high-speed wireless protocol that is commonly used for internet connectivity. Unlike ZigBee, Wi-Fi is not designed for low-power applications, and it consumes much more power than ZigBee. Wi-Fi also has a shorter range and does not support mesh networking.</a:t>
            </a:r>
          </a:p>
          <a:p>
            <a:r>
              <a:rPr lang="en-US" sz="1200" dirty="0">
                <a:solidFill>
                  <a:srgbClr val="FFFFFF"/>
                </a:solidFill>
                <a:latin typeface="Nunito"/>
                <a:ea typeface="Nunito"/>
                <a:cs typeface="Nunito"/>
                <a:sym typeface="Nunito"/>
              </a:rPr>
              <a:t>Bluetooth: Bluetooth is a short-range wireless protocol that is commonly used for connecting devices such as smartphones and headphones. Bluetooth consumes more power than ZigBee and is not designed for large-scale deployments. Bluetooth also has a limited number of devices that can be connected in a network.</a:t>
            </a:r>
          </a:p>
          <a:p>
            <a:r>
              <a:rPr lang="en-US" sz="1200" dirty="0">
                <a:solidFill>
                  <a:srgbClr val="FFFFFF"/>
                </a:solidFill>
                <a:latin typeface="Nunito"/>
                <a:ea typeface="Nunito"/>
                <a:cs typeface="Nunito"/>
                <a:sym typeface="Nunito"/>
              </a:rPr>
              <a:t>Z-Wave: Z-Wave is a wireless protocol that is similar to ZigBee and is designed for home automation applications. Z-Wave operates on a different frequency than ZigBee and supports a smaller number of devices than ZigBee. Z-Wave also has a shorter range than ZigBee.</a:t>
            </a:r>
          </a:p>
          <a:p>
            <a:r>
              <a:rPr lang="en-US" sz="1200" dirty="0" err="1">
                <a:solidFill>
                  <a:srgbClr val="FFFFFF"/>
                </a:solidFill>
                <a:latin typeface="Nunito"/>
                <a:ea typeface="Nunito"/>
                <a:cs typeface="Nunito"/>
                <a:sym typeface="Nunito"/>
              </a:rPr>
              <a:t>LoRaWAN</a:t>
            </a:r>
            <a:r>
              <a:rPr lang="en-US" sz="1200" dirty="0">
                <a:solidFill>
                  <a:srgbClr val="FFFFFF"/>
                </a:solidFill>
                <a:latin typeface="Nunito"/>
                <a:ea typeface="Nunito"/>
                <a:cs typeface="Nunito"/>
                <a:sym typeface="Nunito"/>
              </a:rPr>
              <a:t>: </a:t>
            </a:r>
            <a:r>
              <a:rPr lang="en-US" sz="1200" dirty="0" err="1">
                <a:solidFill>
                  <a:srgbClr val="FFFFFF"/>
                </a:solidFill>
                <a:latin typeface="Nunito"/>
                <a:ea typeface="Nunito"/>
                <a:cs typeface="Nunito"/>
                <a:sym typeface="Nunito"/>
              </a:rPr>
              <a:t>LoRaWAN</a:t>
            </a:r>
            <a:r>
              <a:rPr lang="en-US" sz="1200" dirty="0">
                <a:solidFill>
                  <a:srgbClr val="FFFFFF"/>
                </a:solidFill>
                <a:latin typeface="Nunito"/>
                <a:ea typeface="Nunito"/>
                <a:cs typeface="Nunito"/>
                <a:sym typeface="Nunito"/>
              </a:rPr>
              <a:t> is a wireless protocol that is designed for long-range communication in low-power IoT applications. Unlike ZigBee, </a:t>
            </a:r>
            <a:r>
              <a:rPr lang="en-US" sz="1200" dirty="0" err="1">
                <a:solidFill>
                  <a:srgbClr val="FFFFFF"/>
                </a:solidFill>
                <a:latin typeface="Nunito"/>
                <a:ea typeface="Nunito"/>
                <a:cs typeface="Nunito"/>
                <a:sym typeface="Nunito"/>
              </a:rPr>
              <a:t>LoRaWAN</a:t>
            </a:r>
            <a:r>
              <a:rPr lang="en-US" sz="1200" dirty="0">
                <a:solidFill>
                  <a:srgbClr val="FFFFFF"/>
                </a:solidFill>
                <a:latin typeface="Nunito"/>
                <a:ea typeface="Nunito"/>
                <a:cs typeface="Nunito"/>
                <a:sym typeface="Nunito"/>
              </a:rPr>
              <a:t> operates in licensed frequency bands and supports a larger range than ZigBee. However, </a:t>
            </a:r>
            <a:r>
              <a:rPr lang="en-US" sz="1200" dirty="0" err="1">
                <a:solidFill>
                  <a:srgbClr val="FFFFFF"/>
                </a:solidFill>
                <a:latin typeface="Nunito"/>
                <a:ea typeface="Nunito"/>
                <a:cs typeface="Nunito"/>
                <a:sym typeface="Nunito"/>
              </a:rPr>
              <a:t>LoRaWAN</a:t>
            </a:r>
            <a:r>
              <a:rPr lang="en-US" sz="1200" dirty="0">
                <a:solidFill>
                  <a:srgbClr val="FFFFFF"/>
                </a:solidFill>
                <a:latin typeface="Nunito"/>
                <a:ea typeface="Nunito"/>
                <a:cs typeface="Nunito"/>
                <a:sym typeface="Nunito"/>
              </a:rPr>
              <a:t> has a lower data rate than ZigBee and does not support mesh networking.</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DCB4350-18C6-4249-A337-C3F8A94872F3}" type="slidenum">
              <a:rPr lang="en-US" smtClean="0"/>
              <a:t>10</a:t>
            </a:fld>
            <a:endParaRPr lang="en-US"/>
          </a:p>
        </p:txBody>
      </p:sp>
    </p:spTree>
    <p:extLst>
      <p:ext uri="{BB962C8B-B14F-4D97-AF65-F5344CB8AC3E}">
        <p14:creationId xmlns:p14="http://schemas.microsoft.com/office/powerpoint/2010/main" val="425785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0DC5E-3E66-4064-9C21-DC50D435C2C1}" type="datetime1">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427498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417E1B-5DC4-41D8-9D93-276E9F265B08}" type="datetime1">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203898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5CA4896-C34D-4E42-B292-196B736B3787}" type="datetime1">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1131616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603D42E-43B5-4AB7-9AE1-FA89E825D269}" type="datetime1">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1908007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0601F-EA4B-4043-BEA3-B741315DEA36}" type="datetime1">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375900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A74E8-4500-4323-ADB1-C783BFF39A5B}" type="datetime1">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362089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ADEBE-91FA-4554-A0E6-79D845AECE1D}" type="datetime1">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235087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B115E-6146-483F-9975-57C1B78A890A}" type="datetime1">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360775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0C9129-B09C-4DCF-8131-6FA07EFEC324}" type="datetime1">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426803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B5A91-4B39-43A2-8DE3-03FEE9464331}" type="datetime1">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328295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65786-5BE9-4E8D-891D-63A659FF421C}" type="datetime1">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156894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0FDCD-C2CC-4407-AAF7-E2CE34AACA3C}" type="datetime1">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217238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6DDF71-7BC8-491B-9D63-19F026BA0503}" type="datetime1">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315137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19CCBD1-3986-4970-88A6-6B7777E697A0}" type="datetime1">
              <a:rPr lang="en-US" smtClean="0"/>
              <a:t>7/2/2023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1A763F6-2950-40EC-A2B8-832593B2C2FE}" type="slidenum">
              <a:rPr lang="en-US" smtClean="0"/>
              <a:t>‹#›</a:t>
            </a:fld>
            <a:endParaRPr lang="en-US"/>
          </a:p>
        </p:txBody>
      </p:sp>
    </p:spTree>
    <p:extLst>
      <p:ext uri="{BB962C8B-B14F-4D97-AF65-F5344CB8AC3E}">
        <p14:creationId xmlns:p14="http://schemas.microsoft.com/office/powerpoint/2010/main" val="2947432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F2302C-3EF0-4D97-8F86-A717DE203E44}" type="datetime1">
              <a:rPr lang="en-US" smtClean="0"/>
              <a:t>7/2/2023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1A763F6-2950-40EC-A2B8-832593B2C2FE}" type="slidenum">
              <a:rPr lang="en-US" smtClean="0"/>
              <a:t>‹#›</a:t>
            </a:fld>
            <a:endParaRPr lang="en-US"/>
          </a:p>
        </p:txBody>
      </p:sp>
    </p:spTree>
    <p:extLst>
      <p:ext uri="{BB962C8B-B14F-4D97-AF65-F5344CB8AC3E}">
        <p14:creationId xmlns:p14="http://schemas.microsoft.com/office/powerpoint/2010/main" val="286077908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iotagenda/definition/ZigBee" TargetMode="External"/><Relationship Id="rId7" Type="http://schemas.openxmlformats.org/officeDocument/2006/relationships/hyperlink" Target="https://www.sciencedirect.com/topics/engineering/zigbee-protocol" TargetMode="External"/><Relationship Id="rId2" Type="http://schemas.openxmlformats.org/officeDocument/2006/relationships/hyperlink" Target="https://en.wikipedia.org/wiki/Zigbee" TargetMode="External"/><Relationship Id="rId1" Type="http://schemas.openxmlformats.org/officeDocument/2006/relationships/slideLayout" Target="../slideLayouts/slideLayout2.xml"/><Relationship Id="rId6" Type="http://schemas.openxmlformats.org/officeDocument/2006/relationships/hyperlink" Target="https://www.homeandsmart.de/zigbee-funkprotokoll-hausautomation" TargetMode="External"/><Relationship Id="rId5" Type="http://schemas.openxmlformats.org/officeDocument/2006/relationships/hyperlink" Target="https://www.conrad.de/de/ratgeber/technik-einfach-erklaert/zigbee-standard.html" TargetMode="External"/><Relationship Id="rId4" Type="http://schemas.openxmlformats.org/officeDocument/2006/relationships/hyperlink" Target="https://www.digi.com/solutions/by-technology/zigbee-wireless-standar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E14C-95E8-7924-71CC-395022B71650}"/>
              </a:ext>
            </a:extLst>
          </p:cNvPr>
          <p:cNvSpPr>
            <a:spLocks noGrp="1"/>
          </p:cNvSpPr>
          <p:nvPr>
            <p:ph type="ctrTitle"/>
          </p:nvPr>
        </p:nvSpPr>
        <p:spPr/>
        <p:txBody>
          <a:bodyPr/>
          <a:lstStyle/>
          <a:p>
            <a:r>
              <a:rPr lang="en" sz="5400" b="1" dirty="0">
                <a:solidFill>
                  <a:srgbClr val="FFFFFF"/>
                </a:solidFill>
                <a:latin typeface="Lato"/>
                <a:ea typeface="Lato"/>
                <a:cs typeface="Lato"/>
                <a:sym typeface="Lato"/>
              </a:rPr>
              <a:t>ZigBee Overview</a:t>
            </a:r>
            <a:endParaRPr lang="en-US" dirty="0"/>
          </a:p>
        </p:txBody>
      </p:sp>
      <p:sp>
        <p:nvSpPr>
          <p:cNvPr id="3" name="Subtitle 2">
            <a:extLst>
              <a:ext uri="{FF2B5EF4-FFF2-40B4-BE49-F238E27FC236}">
                <a16:creationId xmlns:a16="http://schemas.microsoft.com/office/drawing/2014/main" id="{5FDADC70-A5FC-5D56-76A6-9BBCE4380F61}"/>
              </a:ext>
            </a:extLst>
          </p:cNvPr>
          <p:cNvSpPr>
            <a:spLocks noGrp="1"/>
          </p:cNvSpPr>
          <p:nvPr>
            <p:ph type="subTitle" idx="1"/>
          </p:nvPr>
        </p:nvSpPr>
        <p:spPr>
          <a:xfrm>
            <a:off x="810001" y="5280847"/>
            <a:ext cx="10572000" cy="1194598"/>
          </a:xfrm>
        </p:spPr>
        <p:txBody>
          <a:bodyPr>
            <a:normAutofit/>
          </a:bodyPr>
          <a:lstStyle/>
          <a:p>
            <a:r>
              <a:rPr lang="en-US" dirty="0"/>
              <a:t>A Brief Introduction to ZigBee</a:t>
            </a:r>
            <a:br>
              <a:rPr lang="en-US" dirty="0"/>
            </a:br>
            <a:r>
              <a:rPr lang="en-US" dirty="0"/>
              <a:t>Produced By: Farzan Rahmani</a:t>
            </a:r>
          </a:p>
        </p:txBody>
      </p:sp>
      <p:pic>
        <p:nvPicPr>
          <p:cNvPr id="7" name="Graphic 6">
            <a:extLst>
              <a:ext uri="{FF2B5EF4-FFF2-40B4-BE49-F238E27FC236}">
                <a16:creationId xmlns:a16="http://schemas.microsoft.com/office/drawing/2014/main" id="{91114AFB-1328-6FD4-1598-53B88B9CA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999" y="1666486"/>
            <a:ext cx="1737258" cy="1737258"/>
          </a:xfrm>
          <a:prstGeom prst="rect">
            <a:avLst/>
          </a:prstGeom>
        </p:spPr>
      </p:pic>
      <p:sp>
        <p:nvSpPr>
          <p:cNvPr id="8" name="Slide Number Placeholder 7">
            <a:extLst>
              <a:ext uri="{FF2B5EF4-FFF2-40B4-BE49-F238E27FC236}">
                <a16:creationId xmlns:a16="http://schemas.microsoft.com/office/drawing/2014/main" id="{D047C2DB-225A-B1E8-5E28-F73CA16A2BF3}"/>
              </a:ext>
            </a:extLst>
          </p:cNvPr>
          <p:cNvSpPr>
            <a:spLocks noGrp="1"/>
          </p:cNvSpPr>
          <p:nvPr>
            <p:ph type="sldNum" sz="quarter" idx="12"/>
          </p:nvPr>
        </p:nvSpPr>
        <p:spPr/>
        <p:txBody>
          <a:bodyPr/>
          <a:lstStyle/>
          <a:p>
            <a:fld id="{41A763F6-2950-40EC-A2B8-832593B2C2FE}" type="slidenum">
              <a:rPr lang="en-US" smtClean="0"/>
              <a:t>1</a:t>
            </a:fld>
            <a:endParaRPr lang="en-US"/>
          </a:p>
        </p:txBody>
      </p:sp>
    </p:spTree>
    <p:extLst>
      <p:ext uri="{BB962C8B-B14F-4D97-AF65-F5344CB8AC3E}">
        <p14:creationId xmlns:p14="http://schemas.microsoft.com/office/powerpoint/2010/main" val="120664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ZigBee vs Other Wireless Protocols</a:t>
            </a:r>
            <a:endParaRPr lang="en-US" dirty="0"/>
          </a:p>
        </p:txBody>
      </p:sp>
      <p:graphicFrame>
        <p:nvGraphicFramePr>
          <p:cNvPr id="3" name="Content Placeholder 2">
            <a:extLst>
              <a:ext uri="{FF2B5EF4-FFF2-40B4-BE49-F238E27FC236}">
                <a16:creationId xmlns:a16="http://schemas.microsoft.com/office/drawing/2014/main" id="{E3CF14C0-1EFA-EE1A-1BE8-F0A419767E49}"/>
              </a:ext>
            </a:extLst>
          </p:cNvPr>
          <p:cNvGraphicFramePr>
            <a:graphicFrameLocks noGrp="1"/>
          </p:cNvGraphicFramePr>
          <p:nvPr>
            <p:ph idx="1"/>
            <p:extLst>
              <p:ext uri="{D42A27DB-BD31-4B8C-83A1-F6EECF244321}">
                <p14:modId xmlns:p14="http://schemas.microsoft.com/office/powerpoint/2010/main" val="2041310852"/>
              </p:ext>
            </p:extLst>
          </p:nvPr>
        </p:nvGraphicFramePr>
        <p:xfrm>
          <a:off x="809999" y="2335427"/>
          <a:ext cx="10249296" cy="4295333"/>
        </p:xfrm>
        <a:graphic>
          <a:graphicData uri="http://schemas.openxmlformats.org/drawingml/2006/table">
            <a:tbl>
              <a:tblPr>
                <a:tableStyleId>{BC89EF96-8CEA-46FF-86C4-4CE0E7609802}</a:tableStyleId>
              </a:tblPr>
              <a:tblGrid>
                <a:gridCol w="2562324">
                  <a:extLst>
                    <a:ext uri="{9D8B030D-6E8A-4147-A177-3AD203B41FA5}">
                      <a16:colId xmlns:a16="http://schemas.microsoft.com/office/drawing/2014/main" val="336297746"/>
                    </a:ext>
                  </a:extLst>
                </a:gridCol>
                <a:gridCol w="2562324">
                  <a:extLst>
                    <a:ext uri="{9D8B030D-6E8A-4147-A177-3AD203B41FA5}">
                      <a16:colId xmlns:a16="http://schemas.microsoft.com/office/drawing/2014/main" val="1656217114"/>
                    </a:ext>
                  </a:extLst>
                </a:gridCol>
                <a:gridCol w="2562324">
                  <a:extLst>
                    <a:ext uri="{9D8B030D-6E8A-4147-A177-3AD203B41FA5}">
                      <a16:colId xmlns:a16="http://schemas.microsoft.com/office/drawing/2014/main" val="2092566730"/>
                    </a:ext>
                  </a:extLst>
                </a:gridCol>
                <a:gridCol w="2562324">
                  <a:extLst>
                    <a:ext uri="{9D8B030D-6E8A-4147-A177-3AD203B41FA5}">
                      <a16:colId xmlns:a16="http://schemas.microsoft.com/office/drawing/2014/main" val="564037770"/>
                    </a:ext>
                  </a:extLst>
                </a:gridCol>
              </a:tblGrid>
              <a:tr h="350970">
                <a:tc>
                  <a:txBody>
                    <a:bodyPr/>
                    <a:lstStyle/>
                    <a:p>
                      <a:pPr fontAlgn="b"/>
                      <a:r>
                        <a:rPr lang="en-US" sz="2000" b="1" dirty="0">
                          <a:effectLst/>
                        </a:rPr>
                        <a:t>Feature</a:t>
                      </a:r>
                    </a:p>
                  </a:txBody>
                  <a:tcPr marL="53707" marR="53707" marT="26854" marB="26854" anchor="b"/>
                </a:tc>
                <a:tc>
                  <a:txBody>
                    <a:bodyPr/>
                    <a:lstStyle/>
                    <a:p>
                      <a:pPr fontAlgn="b"/>
                      <a:r>
                        <a:rPr lang="en-US" sz="2000" b="1">
                          <a:effectLst/>
                        </a:rPr>
                        <a:t>Zigbee</a:t>
                      </a:r>
                    </a:p>
                  </a:txBody>
                  <a:tcPr marL="53707" marR="53707" marT="26854" marB="26854" anchor="b"/>
                </a:tc>
                <a:tc>
                  <a:txBody>
                    <a:bodyPr/>
                    <a:lstStyle/>
                    <a:p>
                      <a:pPr fontAlgn="b"/>
                      <a:r>
                        <a:rPr lang="en-US" sz="2000" b="1">
                          <a:effectLst/>
                        </a:rPr>
                        <a:t>Bluetooth</a:t>
                      </a:r>
                    </a:p>
                  </a:txBody>
                  <a:tcPr marL="53707" marR="53707" marT="26854" marB="26854" anchor="b"/>
                </a:tc>
                <a:tc>
                  <a:txBody>
                    <a:bodyPr/>
                    <a:lstStyle/>
                    <a:p>
                      <a:pPr fontAlgn="b"/>
                      <a:r>
                        <a:rPr lang="en-US" sz="2000" b="1">
                          <a:effectLst/>
                        </a:rPr>
                        <a:t>Wi-Fi</a:t>
                      </a:r>
                    </a:p>
                  </a:txBody>
                  <a:tcPr marL="53707" marR="53707" marT="26854" marB="26854" anchor="b"/>
                </a:tc>
                <a:extLst>
                  <a:ext uri="{0D108BD9-81ED-4DB2-BD59-A6C34878D82A}">
                    <a16:rowId xmlns:a16="http://schemas.microsoft.com/office/drawing/2014/main" val="2715757002"/>
                  </a:ext>
                </a:extLst>
              </a:tr>
              <a:tr h="742633">
                <a:tc>
                  <a:txBody>
                    <a:bodyPr/>
                    <a:lstStyle/>
                    <a:p>
                      <a:pPr fontAlgn="base"/>
                      <a:r>
                        <a:rPr lang="en-US" sz="2000" dirty="0">
                          <a:effectLst/>
                        </a:rPr>
                        <a:t>Frequency</a:t>
                      </a:r>
                    </a:p>
                  </a:txBody>
                  <a:tcPr marL="53707" marR="53707" marT="26854" marB="26854" anchor="ctr"/>
                </a:tc>
                <a:tc>
                  <a:txBody>
                    <a:bodyPr/>
                    <a:lstStyle/>
                    <a:p>
                      <a:pPr fontAlgn="base"/>
                      <a:r>
                        <a:rPr lang="de-DE" sz="2000">
                          <a:effectLst/>
                        </a:rPr>
                        <a:t>2.4 GHz, 868 MHz, 915 MHz</a:t>
                      </a:r>
                    </a:p>
                  </a:txBody>
                  <a:tcPr marL="53707" marR="53707" marT="26854" marB="26854" anchor="ctr"/>
                </a:tc>
                <a:tc>
                  <a:txBody>
                    <a:bodyPr/>
                    <a:lstStyle/>
                    <a:p>
                      <a:pPr fontAlgn="base"/>
                      <a:r>
                        <a:rPr lang="en-US" sz="2000">
                          <a:effectLst/>
                        </a:rPr>
                        <a:t>2.4 GHz</a:t>
                      </a:r>
                    </a:p>
                  </a:txBody>
                  <a:tcPr marL="53707" marR="53707" marT="26854" marB="26854" anchor="ctr"/>
                </a:tc>
                <a:tc>
                  <a:txBody>
                    <a:bodyPr/>
                    <a:lstStyle/>
                    <a:p>
                      <a:pPr fontAlgn="base"/>
                      <a:r>
                        <a:rPr lang="en-US" sz="2000" dirty="0">
                          <a:effectLst/>
                        </a:rPr>
                        <a:t>2.4 GHz, 5 GHz</a:t>
                      </a:r>
                    </a:p>
                  </a:txBody>
                  <a:tcPr marL="53707" marR="53707" marT="26854" marB="26854" anchor="ctr"/>
                </a:tc>
                <a:extLst>
                  <a:ext uri="{0D108BD9-81ED-4DB2-BD59-A6C34878D82A}">
                    <a16:rowId xmlns:a16="http://schemas.microsoft.com/office/drawing/2014/main" val="2751091727"/>
                  </a:ext>
                </a:extLst>
              </a:tr>
              <a:tr h="742633">
                <a:tc>
                  <a:txBody>
                    <a:bodyPr/>
                    <a:lstStyle/>
                    <a:p>
                      <a:pPr fontAlgn="base"/>
                      <a:r>
                        <a:rPr lang="en-US" sz="2000" dirty="0">
                          <a:effectLst/>
                        </a:rPr>
                        <a:t>Range</a:t>
                      </a:r>
                    </a:p>
                  </a:txBody>
                  <a:tcPr marL="53707" marR="53707" marT="26854" marB="26854" anchor="ctr"/>
                </a:tc>
                <a:tc>
                  <a:txBody>
                    <a:bodyPr/>
                    <a:lstStyle/>
                    <a:p>
                      <a:pPr fontAlgn="base"/>
                      <a:r>
                        <a:rPr lang="en-US" sz="2000">
                          <a:effectLst/>
                        </a:rPr>
                        <a:t>Up to 100 meters (outdoor)</a:t>
                      </a:r>
                    </a:p>
                  </a:txBody>
                  <a:tcPr marL="53707" marR="53707" marT="26854" marB="26854" anchor="ctr"/>
                </a:tc>
                <a:tc>
                  <a:txBody>
                    <a:bodyPr/>
                    <a:lstStyle/>
                    <a:p>
                      <a:pPr fontAlgn="base"/>
                      <a:r>
                        <a:rPr lang="en-US" sz="2000">
                          <a:effectLst/>
                        </a:rPr>
                        <a:t>Up to 100 meters (outdoor)</a:t>
                      </a:r>
                    </a:p>
                  </a:txBody>
                  <a:tcPr marL="53707" marR="53707" marT="26854" marB="26854" anchor="ctr"/>
                </a:tc>
                <a:tc>
                  <a:txBody>
                    <a:bodyPr/>
                    <a:lstStyle/>
                    <a:p>
                      <a:pPr fontAlgn="base"/>
                      <a:r>
                        <a:rPr lang="en-US" sz="2000">
                          <a:effectLst/>
                        </a:rPr>
                        <a:t>Up to 100 meters (outdoor)</a:t>
                      </a:r>
                    </a:p>
                  </a:txBody>
                  <a:tcPr marL="53707" marR="53707" marT="26854" marB="26854" anchor="ctr"/>
                </a:tc>
                <a:extLst>
                  <a:ext uri="{0D108BD9-81ED-4DB2-BD59-A6C34878D82A}">
                    <a16:rowId xmlns:a16="http://schemas.microsoft.com/office/drawing/2014/main" val="3426933023"/>
                  </a:ext>
                </a:extLst>
              </a:tr>
              <a:tr h="518973">
                <a:tc>
                  <a:txBody>
                    <a:bodyPr/>
                    <a:lstStyle/>
                    <a:p>
                      <a:pPr fontAlgn="base"/>
                      <a:r>
                        <a:rPr lang="en-US" sz="2000">
                          <a:effectLst/>
                        </a:rPr>
                        <a:t>Data Rate</a:t>
                      </a:r>
                    </a:p>
                  </a:txBody>
                  <a:tcPr marL="53707" marR="53707" marT="26854" marB="26854" anchor="ctr"/>
                </a:tc>
                <a:tc>
                  <a:txBody>
                    <a:bodyPr/>
                    <a:lstStyle/>
                    <a:p>
                      <a:pPr fontAlgn="base"/>
                      <a:r>
                        <a:rPr lang="en-US" sz="2000">
                          <a:effectLst/>
                        </a:rPr>
                        <a:t>20-250 kbps</a:t>
                      </a:r>
                    </a:p>
                  </a:txBody>
                  <a:tcPr marL="53707" marR="53707" marT="26854" marB="26854" anchor="ctr"/>
                </a:tc>
                <a:tc>
                  <a:txBody>
                    <a:bodyPr/>
                    <a:lstStyle/>
                    <a:p>
                      <a:pPr fontAlgn="base"/>
                      <a:r>
                        <a:rPr lang="en-US" sz="2000">
                          <a:effectLst/>
                        </a:rPr>
                        <a:t>1-3 Mbps</a:t>
                      </a:r>
                    </a:p>
                  </a:txBody>
                  <a:tcPr marL="53707" marR="53707" marT="26854" marB="26854" anchor="ctr"/>
                </a:tc>
                <a:tc>
                  <a:txBody>
                    <a:bodyPr/>
                    <a:lstStyle/>
                    <a:p>
                      <a:pPr fontAlgn="base"/>
                      <a:r>
                        <a:rPr lang="en-US" sz="2000">
                          <a:effectLst/>
                        </a:rPr>
                        <a:t>Up to 6.9 Gbps</a:t>
                      </a:r>
                    </a:p>
                  </a:txBody>
                  <a:tcPr marL="53707" marR="53707" marT="26854" marB="26854" anchor="ctr"/>
                </a:tc>
                <a:extLst>
                  <a:ext uri="{0D108BD9-81ED-4DB2-BD59-A6C34878D82A}">
                    <a16:rowId xmlns:a16="http://schemas.microsoft.com/office/drawing/2014/main" val="2727408234"/>
                  </a:ext>
                </a:extLst>
              </a:tr>
              <a:tr h="966293">
                <a:tc>
                  <a:txBody>
                    <a:bodyPr/>
                    <a:lstStyle/>
                    <a:p>
                      <a:pPr fontAlgn="base"/>
                      <a:r>
                        <a:rPr lang="en-US" sz="2000" dirty="0">
                          <a:effectLst/>
                        </a:rPr>
                        <a:t>Power Consumption</a:t>
                      </a:r>
                    </a:p>
                  </a:txBody>
                  <a:tcPr marL="53707" marR="53707" marT="26854" marB="26854" anchor="ctr"/>
                </a:tc>
                <a:tc>
                  <a:txBody>
                    <a:bodyPr/>
                    <a:lstStyle/>
                    <a:p>
                      <a:pPr fontAlgn="base"/>
                      <a:r>
                        <a:rPr lang="en-US" sz="2000">
                          <a:effectLst/>
                        </a:rPr>
                        <a:t>Low power consumption</a:t>
                      </a:r>
                    </a:p>
                  </a:txBody>
                  <a:tcPr marL="53707" marR="53707" marT="26854" marB="26854" anchor="ctr"/>
                </a:tc>
                <a:tc>
                  <a:txBody>
                    <a:bodyPr/>
                    <a:lstStyle/>
                    <a:p>
                      <a:pPr fontAlgn="base"/>
                      <a:r>
                        <a:rPr lang="en-US" sz="2000">
                          <a:effectLst/>
                        </a:rPr>
                        <a:t>Moderate power consumption</a:t>
                      </a:r>
                    </a:p>
                  </a:txBody>
                  <a:tcPr marL="53707" marR="53707" marT="26854" marB="26854" anchor="ctr"/>
                </a:tc>
                <a:tc>
                  <a:txBody>
                    <a:bodyPr/>
                    <a:lstStyle/>
                    <a:p>
                      <a:pPr fontAlgn="base"/>
                      <a:r>
                        <a:rPr lang="en-US" sz="2000">
                          <a:effectLst/>
                        </a:rPr>
                        <a:t>High power consumption</a:t>
                      </a:r>
                    </a:p>
                  </a:txBody>
                  <a:tcPr marL="53707" marR="53707" marT="26854" marB="26854" anchor="ctr"/>
                </a:tc>
                <a:extLst>
                  <a:ext uri="{0D108BD9-81ED-4DB2-BD59-A6C34878D82A}">
                    <a16:rowId xmlns:a16="http://schemas.microsoft.com/office/drawing/2014/main" val="3011012837"/>
                  </a:ext>
                </a:extLst>
              </a:tr>
              <a:tr h="966293">
                <a:tc>
                  <a:txBody>
                    <a:bodyPr/>
                    <a:lstStyle/>
                    <a:p>
                      <a:pPr fontAlgn="base"/>
                      <a:r>
                        <a:rPr lang="en-US" sz="2000">
                          <a:effectLst/>
                        </a:rPr>
                        <a:t>Security</a:t>
                      </a:r>
                    </a:p>
                  </a:txBody>
                  <a:tcPr marL="53707" marR="53707" marT="26854" marB="26854" anchor="ctr"/>
                </a:tc>
                <a:tc>
                  <a:txBody>
                    <a:bodyPr/>
                    <a:lstStyle/>
                    <a:p>
                      <a:pPr fontAlgn="base"/>
                      <a:r>
                        <a:rPr lang="en-US" sz="2000">
                          <a:effectLst/>
                        </a:rPr>
                        <a:t>Built-in security</a:t>
                      </a:r>
                    </a:p>
                  </a:txBody>
                  <a:tcPr marL="53707" marR="53707" marT="26854" marB="26854" anchor="ctr"/>
                </a:tc>
                <a:tc>
                  <a:txBody>
                    <a:bodyPr/>
                    <a:lstStyle/>
                    <a:p>
                      <a:pPr fontAlgn="base"/>
                      <a:r>
                        <a:rPr lang="en-US" sz="2000">
                          <a:effectLst/>
                        </a:rPr>
                        <a:t>Built-in security</a:t>
                      </a:r>
                    </a:p>
                  </a:txBody>
                  <a:tcPr marL="53707" marR="53707" marT="26854" marB="26854" anchor="ctr"/>
                </a:tc>
                <a:tc>
                  <a:txBody>
                    <a:bodyPr/>
                    <a:lstStyle/>
                    <a:p>
                      <a:pPr fontAlgn="base"/>
                      <a:r>
                        <a:rPr lang="en-US" sz="2000" dirty="0">
                          <a:effectLst/>
                        </a:rPr>
                        <a:t>WPA2 and other security standards</a:t>
                      </a:r>
                    </a:p>
                  </a:txBody>
                  <a:tcPr marL="53707" marR="53707" marT="26854" marB="26854" anchor="ctr"/>
                </a:tc>
                <a:extLst>
                  <a:ext uri="{0D108BD9-81ED-4DB2-BD59-A6C34878D82A}">
                    <a16:rowId xmlns:a16="http://schemas.microsoft.com/office/drawing/2014/main" val="1307243677"/>
                  </a:ext>
                </a:extLst>
              </a:tr>
            </a:tbl>
          </a:graphicData>
        </a:graphic>
      </p:graphicFrame>
      <p:sp>
        <p:nvSpPr>
          <p:cNvPr id="2" name="Slide Number Placeholder 1">
            <a:extLst>
              <a:ext uri="{FF2B5EF4-FFF2-40B4-BE49-F238E27FC236}">
                <a16:creationId xmlns:a16="http://schemas.microsoft.com/office/drawing/2014/main" id="{BE03BAC3-C0F7-453A-FC96-8D414A75C0F8}"/>
              </a:ext>
            </a:extLst>
          </p:cNvPr>
          <p:cNvSpPr>
            <a:spLocks noGrp="1"/>
          </p:cNvSpPr>
          <p:nvPr>
            <p:ph type="sldNum" sz="quarter" idx="12"/>
          </p:nvPr>
        </p:nvSpPr>
        <p:spPr/>
        <p:txBody>
          <a:bodyPr/>
          <a:lstStyle/>
          <a:p>
            <a:fld id="{41A763F6-2950-40EC-A2B8-832593B2C2FE}" type="slidenum">
              <a:rPr lang="en-US" smtClean="0"/>
              <a:t>10</a:t>
            </a:fld>
            <a:endParaRPr lang="en-US"/>
          </a:p>
        </p:txBody>
      </p:sp>
    </p:spTree>
    <p:extLst>
      <p:ext uri="{BB962C8B-B14F-4D97-AF65-F5344CB8AC3E}">
        <p14:creationId xmlns:p14="http://schemas.microsoft.com/office/powerpoint/2010/main" val="292027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067A99-4116-99B7-6D87-774972414ADE}"/>
              </a:ext>
            </a:extLst>
          </p:cNvPr>
          <p:cNvSpPr>
            <a:spLocks noGrp="1"/>
          </p:cNvSpPr>
          <p:nvPr>
            <p:ph type="title"/>
          </p:nvPr>
        </p:nvSpPr>
        <p:spPr/>
        <p:txBody>
          <a:bodyPr/>
          <a:lstStyle/>
          <a:p>
            <a:r>
              <a:rPr lang="en-US" dirty="0"/>
              <a:t>ZigBee vs Wi-Fi</a:t>
            </a:r>
          </a:p>
        </p:txBody>
      </p:sp>
      <p:sp>
        <p:nvSpPr>
          <p:cNvPr id="8" name="Text Placeholder 7">
            <a:extLst>
              <a:ext uri="{FF2B5EF4-FFF2-40B4-BE49-F238E27FC236}">
                <a16:creationId xmlns:a16="http://schemas.microsoft.com/office/drawing/2014/main" id="{EDB498DE-54E5-0B90-69B2-CABF24E393C9}"/>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A95ADB6F-C9DD-2961-AF8C-A51A52ABD486}"/>
              </a:ext>
            </a:extLst>
          </p:cNvPr>
          <p:cNvSpPr>
            <a:spLocks noGrp="1"/>
          </p:cNvSpPr>
          <p:nvPr>
            <p:ph type="body" sz="quarter" idx="16"/>
          </p:nvPr>
        </p:nvSpPr>
        <p:spPr/>
        <p:txBody>
          <a:bodyPr/>
          <a:lstStyle/>
          <a:p>
            <a:r>
              <a:rPr lang="en-US" sz="1800" dirty="0">
                <a:solidFill>
                  <a:srgbClr val="FFFFFF"/>
                </a:solidFill>
                <a:latin typeface="Nunito"/>
                <a:ea typeface="Nunito"/>
                <a:cs typeface="Nunito"/>
                <a:sym typeface="Nunito"/>
              </a:rPr>
              <a:t>Wi-Fi: Wi-Fi is a high-speed wireless protocol that is commonly used for internet connectivity. Unlike ZigBee, Wi-Fi is not designed for low-power applications, and it consumes much more power than ZigBee. Wi-Fi also has a shorter range and does not support mesh networking.</a:t>
            </a:r>
          </a:p>
          <a:p>
            <a:endParaRPr lang="en-US" dirty="0"/>
          </a:p>
        </p:txBody>
      </p:sp>
      <p:sp>
        <p:nvSpPr>
          <p:cNvPr id="10" name="Slide Number Placeholder 9">
            <a:extLst>
              <a:ext uri="{FF2B5EF4-FFF2-40B4-BE49-F238E27FC236}">
                <a16:creationId xmlns:a16="http://schemas.microsoft.com/office/drawing/2014/main" id="{87A7C760-F8CE-4B51-D5CF-224496E7DECD}"/>
              </a:ext>
            </a:extLst>
          </p:cNvPr>
          <p:cNvSpPr>
            <a:spLocks noGrp="1"/>
          </p:cNvSpPr>
          <p:nvPr>
            <p:ph type="sldNum" sz="quarter" idx="12"/>
          </p:nvPr>
        </p:nvSpPr>
        <p:spPr/>
        <p:txBody>
          <a:bodyPr/>
          <a:lstStyle/>
          <a:p>
            <a:fld id="{41A763F6-2950-40EC-A2B8-832593B2C2FE}" type="slidenum">
              <a:rPr lang="en-US" smtClean="0"/>
              <a:t>11</a:t>
            </a:fld>
            <a:endParaRPr lang="en-US"/>
          </a:p>
        </p:txBody>
      </p:sp>
      <p:pic>
        <p:nvPicPr>
          <p:cNvPr id="3" name="Picture 2">
            <a:extLst>
              <a:ext uri="{FF2B5EF4-FFF2-40B4-BE49-F238E27FC236}">
                <a16:creationId xmlns:a16="http://schemas.microsoft.com/office/drawing/2014/main" id="{5DC26511-54D2-70A4-AB2C-C67ADA402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2419" y="3760575"/>
            <a:ext cx="2645912" cy="2645912"/>
          </a:xfrm>
          <a:prstGeom prst="rect">
            <a:avLst/>
          </a:prstGeom>
        </p:spPr>
      </p:pic>
    </p:spTree>
    <p:extLst>
      <p:ext uri="{BB962C8B-B14F-4D97-AF65-F5344CB8AC3E}">
        <p14:creationId xmlns:p14="http://schemas.microsoft.com/office/powerpoint/2010/main" val="14044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067A99-4116-99B7-6D87-774972414ADE}"/>
              </a:ext>
            </a:extLst>
          </p:cNvPr>
          <p:cNvSpPr>
            <a:spLocks noGrp="1"/>
          </p:cNvSpPr>
          <p:nvPr>
            <p:ph type="title"/>
          </p:nvPr>
        </p:nvSpPr>
        <p:spPr/>
        <p:txBody>
          <a:bodyPr/>
          <a:lstStyle/>
          <a:p>
            <a:r>
              <a:rPr lang="en-US" dirty="0"/>
              <a:t>ZigBee vs </a:t>
            </a:r>
            <a:r>
              <a:rPr lang="en-US" sz="4400" dirty="0">
                <a:solidFill>
                  <a:srgbClr val="FFFFFF"/>
                </a:solidFill>
                <a:latin typeface="Nunito"/>
                <a:ea typeface="Nunito"/>
                <a:cs typeface="Nunito"/>
                <a:sym typeface="Nunito"/>
              </a:rPr>
              <a:t>Bluetooth</a:t>
            </a:r>
            <a:endParaRPr lang="en-US" dirty="0"/>
          </a:p>
        </p:txBody>
      </p:sp>
      <p:sp>
        <p:nvSpPr>
          <p:cNvPr id="8" name="Text Placeholder 7">
            <a:extLst>
              <a:ext uri="{FF2B5EF4-FFF2-40B4-BE49-F238E27FC236}">
                <a16:creationId xmlns:a16="http://schemas.microsoft.com/office/drawing/2014/main" id="{EDB498DE-54E5-0B90-69B2-CABF24E393C9}"/>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A95ADB6F-C9DD-2961-AF8C-A51A52ABD486}"/>
              </a:ext>
            </a:extLst>
          </p:cNvPr>
          <p:cNvSpPr>
            <a:spLocks noGrp="1"/>
          </p:cNvSpPr>
          <p:nvPr>
            <p:ph type="body" sz="quarter" idx="16"/>
          </p:nvPr>
        </p:nvSpPr>
        <p:spPr/>
        <p:txBody>
          <a:bodyPr/>
          <a:lstStyle/>
          <a:p>
            <a:r>
              <a:rPr lang="en-US" sz="1800" dirty="0">
                <a:solidFill>
                  <a:srgbClr val="FFFFFF"/>
                </a:solidFill>
                <a:latin typeface="Nunito"/>
                <a:ea typeface="Nunito"/>
                <a:cs typeface="Nunito"/>
                <a:sym typeface="Nunito"/>
              </a:rPr>
              <a:t>Bluetooth: Bluetooth is a short-range wireless protocol that is commonly used for connecting devices such as smartphones and headphones. Bluetooth consumes more power than ZigBee and is not designed for large-scale deployments. Bluetooth also has a limited number of devices that can be connected in a network.</a:t>
            </a:r>
          </a:p>
        </p:txBody>
      </p:sp>
      <p:sp>
        <p:nvSpPr>
          <p:cNvPr id="10" name="Slide Number Placeholder 9">
            <a:extLst>
              <a:ext uri="{FF2B5EF4-FFF2-40B4-BE49-F238E27FC236}">
                <a16:creationId xmlns:a16="http://schemas.microsoft.com/office/drawing/2014/main" id="{87A7C760-F8CE-4B51-D5CF-224496E7DECD}"/>
              </a:ext>
            </a:extLst>
          </p:cNvPr>
          <p:cNvSpPr>
            <a:spLocks noGrp="1"/>
          </p:cNvSpPr>
          <p:nvPr>
            <p:ph type="sldNum" sz="quarter" idx="12"/>
          </p:nvPr>
        </p:nvSpPr>
        <p:spPr/>
        <p:txBody>
          <a:bodyPr/>
          <a:lstStyle/>
          <a:p>
            <a:fld id="{41A763F6-2950-40EC-A2B8-832593B2C2FE}" type="slidenum">
              <a:rPr lang="en-US" smtClean="0"/>
              <a:t>12</a:t>
            </a:fld>
            <a:endParaRPr lang="en-US"/>
          </a:p>
        </p:txBody>
      </p:sp>
      <p:pic>
        <p:nvPicPr>
          <p:cNvPr id="4" name="Graphic 3">
            <a:extLst>
              <a:ext uri="{FF2B5EF4-FFF2-40B4-BE49-F238E27FC236}">
                <a16:creationId xmlns:a16="http://schemas.microsoft.com/office/drawing/2014/main" id="{B1AC308D-9DA1-4934-3786-A406F8DFDB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7719" y="4130783"/>
            <a:ext cx="2275704" cy="2275704"/>
          </a:xfrm>
          <a:prstGeom prst="rect">
            <a:avLst/>
          </a:prstGeom>
        </p:spPr>
      </p:pic>
    </p:spTree>
    <p:extLst>
      <p:ext uri="{BB962C8B-B14F-4D97-AF65-F5344CB8AC3E}">
        <p14:creationId xmlns:p14="http://schemas.microsoft.com/office/powerpoint/2010/main" val="323712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067A99-4116-99B7-6D87-774972414ADE}"/>
              </a:ext>
            </a:extLst>
          </p:cNvPr>
          <p:cNvSpPr>
            <a:spLocks noGrp="1"/>
          </p:cNvSpPr>
          <p:nvPr>
            <p:ph type="title"/>
          </p:nvPr>
        </p:nvSpPr>
        <p:spPr/>
        <p:txBody>
          <a:bodyPr/>
          <a:lstStyle/>
          <a:p>
            <a:r>
              <a:rPr lang="en-US" dirty="0"/>
              <a:t>ZigBee vs </a:t>
            </a:r>
            <a:r>
              <a:rPr lang="en-US" sz="4400" dirty="0">
                <a:solidFill>
                  <a:srgbClr val="FFFFFF"/>
                </a:solidFill>
                <a:latin typeface="Nunito"/>
                <a:ea typeface="Nunito"/>
                <a:cs typeface="Nunito"/>
                <a:sym typeface="Nunito"/>
              </a:rPr>
              <a:t>Z-Wave</a:t>
            </a:r>
            <a:endParaRPr lang="en-US" dirty="0"/>
          </a:p>
        </p:txBody>
      </p:sp>
      <p:sp>
        <p:nvSpPr>
          <p:cNvPr id="8" name="Text Placeholder 7">
            <a:extLst>
              <a:ext uri="{FF2B5EF4-FFF2-40B4-BE49-F238E27FC236}">
                <a16:creationId xmlns:a16="http://schemas.microsoft.com/office/drawing/2014/main" id="{EDB498DE-54E5-0B90-69B2-CABF24E393C9}"/>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A95ADB6F-C9DD-2961-AF8C-A51A52ABD486}"/>
              </a:ext>
            </a:extLst>
          </p:cNvPr>
          <p:cNvSpPr>
            <a:spLocks noGrp="1"/>
          </p:cNvSpPr>
          <p:nvPr>
            <p:ph type="body" sz="quarter" idx="16"/>
          </p:nvPr>
        </p:nvSpPr>
        <p:spPr/>
        <p:txBody>
          <a:bodyPr/>
          <a:lstStyle/>
          <a:p>
            <a:r>
              <a:rPr lang="en-US" sz="1800" dirty="0">
                <a:solidFill>
                  <a:srgbClr val="FFFFFF"/>
                </a:solidFill>
                <a:latin typeface="Nunito"/>
                <a:ea typeface="Nunito"/>
                <a:cs typeface="Nunito"/>
                <a:sym typeface="Nunito"/>
              </a:rPr>
              <a:t>Z-Wave: Z-Wave is a wireless protocol that is similar to ZigBee and is designed for home automation applications. Z-Wave operates on a different frequency than ZigBee and supports a smaller number of devices than ZigBee. Z-Wave also has a shorter range than ZigBee.</a:t>
            </a:r>
          </a:p>
        </p:txBody>
      </p:sp>
      <p:sp>
        <p:nvSpPr>
          <p:cNvPr id="10" name="Slide Number Placeholder 9">
            <a:extLst>
              <a:ext uri="{FF2B5EF4-FFF2-40B4-BE49-F238E27FC236}">
                <a16:creationId xmlns:a16="http://schemas.microsoft.com/office/drawing/2014/main" id="{87A7C760-F8CE-4B51-D5CF-224496E7DECD}"/>
              </a:ext>
            </a:extLst>
          </p:cNvPr>
          <p:cNvSpPr>
            <a:spLocks noGrp="1"/>
          </p:cNvSpPr>
          <p:nvPr>
            <p:ph type="sldNum" sz="quarter" idx="12"/>
          </p:nvPr>
        </p:nvSpPr>
        <p:spPr/>
        <p:txBody>
          <a:bodyPr/>
          <a:lstStyle/>
          <a:p>
            <a:fld id="{41A763F6-2950-40EC-A2B8-832593B2C2FE}" type="slidenum">
              <a:rPr lang="en-US" smtClean="0"/>
              <a:t>13</a:t>
            </a:fld>
            <a:endParaRPr lang="en-US"/>
          </a:p>
        </p:txBody>
      </p:sp>
      <p:pic>
        <p:nvPicPr>
          <p:cNvPr id="3" name="Picture 2">
            <a:extLst>
              <a:ext uri="{FF2B5EF4-FFF2-40B4-BE49-F238E27FC236}">
                <a16:creationId xmlns:a16="http://schemas.microsoft.com/office/drawing/2014/main" id="{9E7BD996-076B-E291-9AD4-DF04079A9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626" y="3229986"/>
            <a:ext cx="4471920" cy="4471920"/>
          </a:xfrm>
          <a:prstGeom prst="rect">
            <a:avLst/>
          </a:prstGeom>
        </p:spPr>
      </p:pic>
    </p:spTree>
    <p:extLst>
      <p:ext uri="{BB962C8B-B14F-4D97-AF65-F5344CB8AC3E}">
        <p14:creationId xmlns:p14="http://schemas.microsoft.com/office/powerpoint/2010/main" val="71507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067A99-4116-99B7-6D87-774972414ADE}"/>
              </a:ext>
            </a:extLst>
          </p:cNvPr>
          <p:cNvSpPr>
            <a:spLocks noGrp="1"/>
          </p:cNvSpPr>
          <p:nvPr>
            <p:ph type="title"/>
          </p:nvPr>
        </p:nvSpPr>
        <p:spPr/>
        <p:txBody>
          <a:bodyPr/>
          <a:lstStyle/>
          <a:p>
            <a:r>
              <a:rPr lang="en-US" dirty="0"/>
              <a:t>ZigBee vs </a:t>
            </a:r>
            <a:r>
              <a:rPr lang="en-US" sz="4400" dirty="0" err="1">
                <a:solidFill>
                  <a:srgbClr val="FFFFFF"/>
                </a:solidFill>
                <a:latin typeface="Nunito"/>
                <a:ea typeface="Nunito"/>
                <a:cs typeface="Nunito"/>
                <a:sym typeface="Nunito"/>
              </a:rPr>
              <a:t>LoRaWAN</a:t>
            </a:r>
            <a:endParaRPr lang="en-US" dirty="0"/>
          </a:p>
        </p:txBody>
      </p:sp>
      <p:sp>
        <p:nvSpPr>
          <p:cNvPr id="8" name="Text Placeholder 7">
            <a:extLst>
              <a:ext uri="{FF2B5EF4-FFF2-40B4-BE49-F238E27FC236}">
                <a16:creationId xmlns:a16="http://schemas.microsoft.com/office/drawing/2014/main" id="{EDB498DE-54E5-0B90-69B2-CABF24E393C9}"/>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A95ADB6F-C9DD-2961-AF8C-A51A52ABD486}"/>
              </a:ext>
            </a:extLst>
          </p:cNvPr>
          <p:cNvSpPr>
            <a:spLocks noGrp="1"/>
          </p:cNvSpPr>
          <p:nvPr>
            <p:ph type="body" sz="quarter" idx="16"/>
          </p:nvPr>
        </p:nvSpPr>
        <p:spPr/>
        <p:txBody>
          <a:bodyPr/>
          <a:lstStyle/>
          <a:p>
            <a:r>
              <a:rPr lang="en-US" sz="1800" dirty="0" err="1">
                <a:solidFill>
                  <a:srgbClr val="FFFFFF"/>
                </a:solidFill>
                <a:latin typeface="Nunito"/>
                <a:ea typeface="Nunito"/>
                <a:cs typeface="Nunito"/>
                <a:sym typeface="Nunito"/>
              </a:rPr>
              <a:t>LoRaWAN</a:t>
            </a:r>
            <a:r>
              <a:rPr lang="en-US" sz="1800" dirty="0">
                <a:solidFill>
                  <a:srgbClr val="FFFFFF"/>
                </a:solidFill>
                <a:latin typeface="Nunito"/>
                <a:ea typeface="Nunito"/>
                <a:cs typeface="Nunito"/>
                <a:sym typeface="Nunito"/>
              </a:rPr>
              <a:t>: </a:t>
            </a:r>
            <a:r>
              <a:rPr lang="en-US" sz="1800" dirty="0" err="1">
                <a:solidFill>
                  <a:srgbClr val="FFFFFF"/>
                </a:solidFill>
                <a:latin typeface="Nunito"/>
                <a:ea typeface="Nunito"/>
                <a:cs typeface="Nunito"/>
                <a:sym typeface="Nunito"/>
              </a:rPr>
              <a:t>LoRaWAN</a:t>
            </a:r>
            <a:r>
              <a:rPr lang="en-US" sz="1800" dirty="0">
                <a:solidFill>
                  <a:srgbClr val="FFFFFF"/>
                </a:solidFill>
                <a:latin typeface="Nunito"/>
                <a:ea typeface="Nunito"/>
                <a:cs typeface="Nunito"/>
                <a:sym typeface="Nunito"/>
              </a:rPr>
              <a:t> is a wireless protocol that is designed for long-range communication in low-power IoT applications. Unlike ZigBee, </a:t>
            </a:r>
            <a:r>
              <a:rPr lang="en-US" sz="1800" dirty="0" err="1">
                <a:solidFill>
                  <a:srgbClr val="FFFFFF"/>
                </a:solidFill>
                <a:latin typeface="Nunito"/>
                <a:ea typeface="Nunito"/>
                <a:cs typeface="Nunito"/>
                <a:sym typeface="Nunito"/>
              </a:rPr>
              <a:t>LoRaWAN</a:t>
            </a:r>
            <a:r>
              <a:rPr lang="en-US" sz="1800" dirty="0">
                <a:solidFill>
                  <a:srgbClr val="FFFFFF"/>
                </a:solidFill>
                <a:latin typeface="Nunito"/>
                <a:ea typeface="Nunito"/>
                <a:cs typeface="Nunito"/>
                <a:sym typeface="Nunito"/>
              </a:rPr>
              <a:t> operates in licensed frequency bands and supports a larger range than ZigBee. However, </a:t>
            </a:r>
            <a:r>
              <a:rPr lang="en-US" sz="1800" dirty="0" err="1">
                <a:solidFill>
                  <a:srgbClr val="FFFFFF"/>
                </a:solidFill>
                <a:latin typeface="Nunito"/>
                <a:ea typeface="Nunito"/>
                <a:cs typeface="Nunito"/>
                <a:sym typeface="Nunito"/>
              </a:rPr>
              <a:t>LoRaWAN</a:t>
            </a:r>
            <a:r>
              <a:rPr lang="en-US" sz="1800" dirty="0">
                <a:solidFill>
                  <a:srgbClr val="FFFFFF"/>
                </a:solidFill>
                <a:latin typeface="Nunito"/>
                <a:ea typeface="Nunito"/>
                <a:cs typeface="Nunito"/>
                <a:sym typeface="Nunito"/>
              </a:rPr>
              <a:t> has a lower data rate than ZigBee and does not support mesh networking.</a:t>
            </a:r>
          </a:p>
        </p:txBody>
      </p:sp>
      <p:sp>
        <p:nvSpPr>
          <p:cNvPr id="10" name="Slide Number Placeholder 9">
            <a:extLst>
              <a:ext uri="{FF2B5EF4-FFF2-40B4-BE49-F238E27FC236}">
                <a16:creationId xmlns:a16="http://schemas.microsoft.com/office/drawing/2014/main" id="{87A7C760-F8CE-4B51-D5CF-224496E7DECD}"/>
              </a:ext>
            </a:extLst>
          </p:cNvPr>
          <p:cNvSpPr>
            <a:spLocks noGrp="1"/>
          </p:cNvSpPr>
          <p:nvPr>
            <p:ph type="sldNum" sz="quarter" idx="12"/>
          </p:nvPr>
        </p:nvSpPr>
        <p:spPr/>
        <p:txBody>
          <a:bodyPr/>
          <a:lstStyle/>
          <a:p>
            <a:fld id="{41A763F6-2950-40EC-A2B8-832593B2C2FE}" type="slidenum">
              <a:rPr lang="en-US" smtClean="0"/>
              <a:t>14</a:t>
            </a:fld>
            <a:endParaRPr lang="en-US"/>
          </a:p>
        </p:txBody>
      </p:sp>
      <p:pic>
        <p:nvPicPr>
          <p:cNvPr id="4" name="Picture 3">
            <a:extLst>
              <a:ext uri="{FF2B5EF4-FFF2-40B4-BE49-F238E27FC236}">
                <a16:creationId xmlns:a16="http://schemas.microsoft.com/office/drawing/2014/main" id="{F08821D5-8814-E174-1938-569CC08C0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533" y="4443680"/>
            <a:ext cx="3707277" cy="1622445"/>
          </a:xfrm>
          <a:prstGeom prst="rect">
            <a:avLst/>
          </a:prstGeom>
          <a:solidFill>
            <a:schemeClr val="tx1"/>
          </a:solidFill>
        </p:spPr>
      </p:pic>
    </p:spTree>
    <p:extLst>
      <p:ext uri="{BB962C8B-B14F-4D97-AF65-F5344CB8AC3E}">
        <p14:creationId xmlns:p14="http://schemas.microsoft.com/office/powerpoint/2010/main" val="10296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Resources</a:t>
            </a:r>
            <a:endParaRPr lang="en-US" dirty="0"/>
          </a:p>
        </p:txBody>
      </p:sp>
      <p:sp>
        <p:nvSpPr>
          <p:cNvPr id="5" name="Content Placeholder 4">
            <a:extLst>
              <a:ext uri="{FF2B5EF4-FFF2-40B4-BE49-F238E27FC236}">
                <a16:creationId xmlns:a16="http://schemas.microsoft.com/office/drawing/2014/main" id="{1858857D-1F40-7EEE-F7CE-797877200432}"/>
              </a:ext>
            </a:extLst>
          </p:cNvPr>
          <p:cNvSpPr>
            <a:spLocks noGrp="1"/>
          </p:cNvSpPr>
          <p:nvPr>
            <p:ph idx="1"/>
          </p:nvPr>
        </p:nvSpPr>
        <p:spPr/>
        <p:txBody>
          <a:bodyPr/>
          <a:lstStyle/>
          <a:p>
            <a:r>
              <a:rPr lang="en-US" dirty="0">
                <a:hlinkClick r:id="rId2"/>
              </a:rPr>
              <a:t>https://en.wikipedia.org/wiki/Zigbee</a:t>
            </a:r>
            <a:r>
              <a:rPr lang="en-US" dirty="0"/>
              <a:t> </a:t>
            </a:r>
          </a:p>
          <a:p>
            <a:r>
              <a:rPr lang="en-US" dirty="0">
                <a:hlinkClick r:id="rId3"/>
              </a:rPr>
              <a:t>https://www.techtarget.com/iotagenda/definition/ZigBee</a:t>
            </a:r>
            <a:endParaRPr lang="en-US" dirty="0"/>
          </a:p>
          <a:p>
            <a:r>
              <a:rPr lang="en-US" dirty="0">
                <a:hlinkClick r:id="rId4"/>
              </a:rPr>
              <a:t>https://www.digi.com/solutions/by-technology/zigbee-wireless-standard</a:t>
            </a:r>
            <a:endParaRPr lang="en-US" dirty="0"/>
          </a:p>
          <a:p>
            <a:r>
              <a:rPr lang="en-US" dirty="0">
                <a:hlinkClick r:id="rId5"/>
              </a:rPr>
              <a:t>https://www.conrad.de/de/ratgeber/technik-einfach-erklaert/zigbee-standard.html</a:t>
            </a:r>
            <a:endParaRPr lang="en-US" dirty="0"/>
          </a:p>
          <a:p>
            <a:r>
              <a:rPr lang="en-US" dirty="0">
                <a:hlinkClick r:id="rId6"/>
              </a:rPr>
              <a:t>https://www.homeandsmart.de/zigbee-funkprotokoll-hausautomation</a:t>
            </a:r>
            <a:endParaRPr lang="en-US" dirty="0"/>
          </a:p>
          <a:p>
            <a:r>
              <a:rPr lang="en-US" dirty="0">
                <a:hlinkClick r:id="rId7"/>
              </a:rPr>
              <a:t>https://www.sciencedirect.com/topics/engineering/zigbee-protocol</a:t>
            </a:r>
            <a:endParaRPr lang="en-US" dirty="0"/>
          </a:p>
          <a:p>
            <a:endParaRPr lang="en-US" dirty="0"/>
          </a:p>
        </p:txBody>
      </p:sp>
      <p:sp>
        <p:nvSpPr>
          <p:cNvPr id="2" name="Slide Number Placeholder 1">
            <a:extLst>
              <a:ext uri="{FF2B5EF4-FFF2-40B4-BE49-F238E27FC236}">
                <a16:creationId xmlns:a16="http://schemas.microsoft.com/office/drawing/2014/main" id="{29890378-D33A-173E-C441-EADA73F33A4B}"/>
              </a:ext>
            </a:extLst>
          </p:cNvPr>
          <p:cNvSpPr>
            <a:spLocks noGrp="1"/>
          </p:cNvSpPr>
          <p:nvPr>
            <p:ph type="sldNum" sz="quarter" idx="12"/>
          </p:nvPr>
        </p:nvSpPr>
        <p:spPr/>
        <p:txBody>
          <a:bodyPr/>
          <a:lstStyle/>
          <a:p>
            <a:fld id="{41A763F6-2950-40EC-A2B8-832593B2C2FE}" type="slidenum">
              <a:rPr lang="en-US" smtClean="0"/>
              <a:t>15</a:t>
            </a:fld>
            <a:endParaRPr lang="en-US"/>
          </a:p>
        </p:txBody>
      </p:sp>
    </p:spTree>
    <p:extLst>
      <p:ext uri="{BB962C8B-B14F-4D97-AF65-F5344CB8AC3E}">
        <p14:creationId xmlns:p14="http://schemas.microsoft.com/office/powerpoint/2010/main" val="59106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E8359-61A2-0CF9-863F-212B52662DB8}"/>
              </a:ext>
            </a:extLst>
          </p:cNvPr>
          <p:cNvSpPr>
            <a:spLocks noGrp="1"/>
          </p:cNvSpPr>
          <p:nvPr>
            <p:ph type="title"/>
          </p:nvPr>
        </p:nvSpPr>
        <p:spPr/>
        <p:txBody>
          <a:bodyPr/>
          <a:lstStyle/>
          <a:p>
            <a:r>
              <a:rPr lang="en" sz="3200" b="1" dirty="0">
                <a:solidFill>
                  <a:srgbClr val="FFFFFF"/>
                </a:solidFill>
                <a:latin typeface="Lato"/>
                <a:ea typeface="Lato"/>
                <a:cs typeface="Lato"/>
                <a:sym typeface="Lato"/>
              </a:rPr>
              <a:t>Thank you for your time and attention 🙂</a:t>
            </a:r>
            <a:br>
              <a:rPr lang="en-US" dirty="0"/>
            </a:br>
            <a:endParaRPr lang="en-US" dirty="0"/>
          </a:p>
        </p:txBody>
      </p:sp>
      <p:sp>
        <p:nvSpPr>
          <p:cNvPr id="6" name="Text Placeholder 5">
            <a:extLst>
              <a:ext uri="{FF2B5EF4-FFF2-40B4-BE49-F238E27FC236}">
                <a16:creationId xmlns:a16="http://schemas.microsoft.com/office/drawing/2014/main" id="{1DB4A7E2-5F16-0A08-A183-962020A032E6}"/>
              </a:ext>
            </a:extLst>
          </p:cNvPr>
          <p:cNvSpPr>
            <a:spLocks noGrp="1"/>
          </p:cNvSpPr>
          <p:nvPr>
            <p:ph type="body" sz="quarter" idx="16"/>
          </p:nvPr>
        </p:nvSpPr>
        <p:spPr/>
        <p:txBody>
          <a:bodyPr/>
          <a:lstStyle/>
          <a:p>
            <a:r>
              <a:rPr lang="en-US" dirty="0"/>
              <a:t>I hope you found it informative and valuable. If you have any questions or feedback, I would be happy to address them now. Thank you again for your attention.</a:t>
            </a:r>
          </a:p>
        </p:txBody>
      </p:sp>
      <p:sp>
        <p:nvSpPr>
          <p:cNvPr id="4" name="Slide Number Placeholder 3">
            <a:extLst>
              <a:ext uri="{FF2B5EF4-FFF2-40B4-BE49-F238E27FC236}">
                <a16:creationId xmlns:a16="http://schemas.microsoft.com/office/drawing/2014/main" id="{151CCC3D-2926-ABC0-9833-6D9299E8FB75}"/>
              </a:ext>
            </a:extLst>
          </p:cNvPr>
          <p:cNvSpPr>
            <a:spLocks noGrp="1"/>
          </p:cNvSpPr>
          <p:nvPr>
            <p:ph type="sldNum" sz="quarter" idx="12"/>
          </p:nvPr>
        </p:nvSpPr>
        <p:spPr/>
        <p:txBody>
          <a:bodyPr/>
          <a:lstStyle/>
          <a:p>
            <a:fld id="{41A763F6-2950-40EC-A2B8-832593B2C2FE}" type="slidenum">
              <a:rPr lang="en-US" smtClean="0"/>
              <a:t>16</a:t>
            </a:fld>
            <a:endParaRPr lang="en-US"/>
          </a:p>
        </p:txBody>
      </p:sp>
    </p:spTree>
    <p:extLst>
      <p:ext uri="{BB962C8B-B14F-4D97-AF65-F5344CB8AC3E}">
        <p14:creationId xmlns:p14="http://schemas.microsoft.com/office/powerpoint/2010/main" val="158215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CC89-CAF1-E80C-06DD-2A3F6194038A}"/>
              </a:ext>
            </a:extLst>
          </p:cNvPr>
          <p:cNvSpPr>
            <a:spLocks noGrp="1"/>
          </p:cNvSpPr>
          <p:nvPr>
            <p:ph type="title"/>
          </p:nvPr>
        </p:nvSpPr>
        <p:spPr/>
        <p:txBody>
          <a:bodyPr/>
          <a:lstStyle/>
          <a:p>
            <a:r>
              <a:rPr lang="en" sz="4000" b="1" dirty="0">
                <a:solidFill>
                  <a:srgbClr val="FFFFFF"/>
                </a:solidFill>
                <a:latin typeface="Lato"/>
                <a:ea typeface="Lato"/>
                <a:cs typeface="Lato"/>
                <a:sym typeface="Lato"/>
              </a:rPr>
              <a:t>What is ZigBee?</a:t>
            </a:r>
            <a:endParaRPr lang="en-US" dirty="0"/>
          </a:p>
        </p:txBody>
      </p:sp>
      <p:sp>
        <p:nvSpPr>
          <p:cNvPr id="3" name="Content Placeholder 2">
            <a:extLst>
              <a:ext uri="{FF2B5EF4-FFF2-40B4-BE49-F238E27FC236}">
                <a16:creationId xmlns:a16="http://schemas.microsoft.com/office/drawing/2014/main" id="{532357B4-BD61-F59E-31F7-F866DE708123}"/>
              </a:ext>
            </a:extLst>
          </p:cNvPr>
          <p:cNvSpPr>
            <a:spLocks noGrp="1"/>
          </p:cNvSpPr>
          <p:nvPr>
            <p:ph idx="1"/>
          </p:nvPr>
        </p:nvSpPr>
        <p:spPr>
          <a:xfrm>
            <a:off x="818712" y="2222287"/>
            <a:ext cx="10554574" cy="4738350"/>
          </a:xfrm>
        </p:spPr>
        <p:txBody>
          <a:bodyPr/>
          <a:lstStyle/>
          <a:p>
            <a:r>
              <a:rPr lang="en-US" sz="1800" dirty="0">
                <a:solidFill>
                  <a:srgbClr val="FFFFFF"/>
                </a:solidFill>
                <a:latin typeface="Nunito"/>
                <a:ea typeface="Nunito"/>
                <a:cs typeface="Nunito"/>
                <a:sym typeface="Nunito"/>
              </a:rPr>
              <a:t>Wireless communication protocol</a:t>
            </a:r>
          </a:p>
          <a:p>
            <a:r>
              <a:rPr lang="en-US" sz="1800" dirty="0">
                <a:solidFill>
                  <a:srgbClr val="FFFFFF"/>
                </a:solidFill>
                <a:latin typeface="Nunito"/>
                <a:ea typeface="Nunito"/>
                <a:cs typeface="Nunito"/>
                <a:sym typeface="Nunito"/>
              </a:rPr>
              <a:t>Designed for low-power consumption and low data rates</a:t>
            </a:r>
          </a:p>
          <a:p>
            <a:r>
              <a:rPr lang="en-US" sz="1800" dirty="0">
                <a:solidFill>
                  <a:srgbClr val="FFFFFF"/>
                </a:solidFill>
                <a:latin typeface="Nunito"/>
                <a:ea typeface="Nunito"/>
                <a:cs typeface="Nunito"/>
                <a:sym typeface="Nunito"/>
              </a:rPr>
              <a:t>Low-cost and reliable</a:t>
            </a:r>
          </a:p>
          <a:p>
            <a:r>
              <a:rPr lang="en-US" sz="1800" dirty="0">
                <a:solidFill>
                  <a:srgbClr val="FFFFFF"/>
                </a:solidFill>
                <a:latin typeface="Nunito"/>
                <a:ea typeface="Nunito"/>
                <a:cs typeface="Nunito"/>
                <a:sym typeface="Nunito"/>
              </a:rPr>
              <a:t>Frequently used in IoT applications</a:t>
            </a:r>
            <a:endParaRPr lang="fa-IR" sz="1800" dirty="0">
              <a:solidFill>
                <a:srgbClr val="FFFFFF"/>
              </a:solidFill>
              <a:latin typeface="Nunito"/>
              <a:ea typeface="Nunito"/>
              <a:cs typeface="Nunito"/>
              <a:sym typeface="Nunito"/>
            </a:endParaRPr>
          </a:p>
          <a:p>
            <a:r>
              <a:rPr lang="en-US" sz="1800" dirty="0">
                <a:solidFill>
                  <a:srgbClr val="FFFFFF"/>
                </a:solidFill>
                <a:latin typeface="Nunito"/>
                <a:ea typeface="Nunito"/>
                <a:cs typeface="Nunito"/>
                <a:sym typeface="Nunito"/>
              </a:rPr>
              <a:t>Short Physical range</a:t>
            </a:r>
          </a:p>
          <a:p>
            <a:r>
              <a:rPr lang="en-US" dirty="0">
                <a:solidFill>
                  <a:srgbClr val="FFFFFF"/>
                </a:solidFill>
                <a:latin typeface="Nunito"/>
                <a:ea typeface="Nunito"/>
                <a:cs typeface="Nunito"/>
                <a:sym typeface="Nunito"/>
              </a:rPr>
              <a:t>B</a:t>
            </a:r>
            <a:r>
              <a:rPr lang="en-US" sz="1800" dirty="0">
                <a:solidFill>
                  <a:srgbClr val="FFFFFF"/>
                </a:solidFill>
                <a:latin typeface="Nunito"/>
                <a:ea typeface="Nunito"/>
                <a:cs typeface="Nunito"/>
                <a:sym typeface="Nunito"/>
              </a:rPr>
              <a:t>ased on the IEEE* 802.15.4 standard</a:t>
            </a:r>
          </a:p>
          <a:p>
            <a:r>
              <a:rPr lang="en-US" dirty="0">
                <a:solidFill>
                  <a:srgbClr val="FFFFFF"/>
                </a:solidFill>
                <a:latin typeface="Nunito"/>
                <a:ea typeface="Nunito"/>
                <a:cs typeface="Nunito"/>
                <a:sym typeface="Nunito"/>
              </a:rPr>
              <a:t>S</a:t>
            </a:r>
            <a:r>
              <a:rPr lang="en-US" sz="1800" dirty="0">
                <a:solidFill>
                  <a:srgbClr val="FFFFFF"/>
                </a:solidFill>
                <a:latin typeface="Nunito"/>
                <a:ea typeface="Nunito"/>
                <a:cs typeface="Nunito"/>
                <a:sym typeface="Nunito"/>
              </a:rPr>
              <a:t>imple and reliable wireless communication</a:t>
            </a:r>
          </a:p>
          <a:p>
            <a:r>
              <a:rPr lang="en-US" dirty="0">
                <a:solidFill>
                  <a:srgbClr val="FFFFFF"/>
                </a:solidFill>
                <a:latin typeface="Nunito"/>
                <a:ea typeface="Nunito"/>
                <a:cs typeface="Nunito"/>
                <a:sym typeface="Nunito"/>
              </a:rPr>
              <a:t>Devices such as such as sensors, switches, and controllers</a:t>
            </a:r>
          </a:p>
          <a:p>
            <a:r>
              <a:rPr lang="en-US" dirty="0">
                <a:solidFill>
                  <a:srgbClr val="FFFFFF"/>
                </a:solidFill>
                <a:latin typeface="Nunito"/>
                <a:ea typeface="Nunito"/>
                <a:cs typeface="Nunito"/>
                <a:sym typeface="Nunito"/>
              </a:rPr>
              <a:t>C</a:t>
            </a:r>
            <a:r>
              <a:rPr lang="en-US" sz="1800" dirty="0">
                <a:solidFill>
                  <a:srgbClr val="FFFFFF"/>
                </a:solidFill>
                <a:latin typeface="Nunito"/>
                <a:ea typeface="Nunito"/>
                <a:cs typeface="Nunito"/>
                <a:sym typeface="Nunito"/>
              </a:rPr>
              <a:t>an be easily integrated with other communication protocols, such as Wi-Fi, Bluetooth, and …</a:t>
            </a:r>
          </a:p>
          <a:p>
            <a:r>
              <a:rPr lang="en-US" sz="1800" dirty="0">
                <a:solidFill>
                  <a:srgbClr val="FFFFFF"/>
                </a:solidFill>
                <a:latin typeface="Nunito"/>
                <a:ea typeface="Nunito"/>
                <a:cs typeface="Nunito"/>
                <a:sym typeface="Nunito"/>
              </a:rPr>
              <a:t>Zigbee was conceived in 1998, standardized in 2003, and revised in 2006.</a:t>
            </a:r>
          </a:p>
          <a:p>
            <a:endParaRPr lang="en-US" sz="1800" dirty="0">
              <a:solidFill>
                <a:srgbClr val="FFFFFF"/>
              </a:solidFill>
              <a:latin typeface="Nunito"/>
              <a:ea typeface="Nunito"/>
              <a:cs typeface="Nunito"/>
              <a:sym typeface="Nunito"/>
            </a:endParaRPr>
          </a:p>
          <a:p>
            <a:endParaRPr lang="en-US" dirty="0"/>
          </a:p>
        </p:txBody>
      </p:sp>
      <p:pic>
        <p:nvPicPr>
          <p:cNvPr id="5" name="Picture 4">
            <a:extLst>
              <a:ext uri="{FF2B5EF4-FFF2-40B4-BE49-F238E27FC236}">
                <a16:creationId xmlns:a16="http://schemas.microsoft.com/office/drawing/2014/main" id="{6D12E859-21F6-4EB1-D64B-B410C0E97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941" y="2249631"/>
            <a:ext cx="3614057" cy="868220"/>
          </a:xfrm>
          <a:prstGeom prst="rect">
            <a:avLst/>
          </a:prstGeom>
        </p:spPr>
      </p:pic>
      <p:sp>
        <p:nvSpPr>
          <p:cNvPr id="6" name="Slide Number Placeholder 5">
            <a:extLst>
              <a:ext uri="{FF2B5EF4-FFF2-40B4-BE49-F238E27FC236}">
                <a16:creationId xmlns:a16="http://schemas.microsoft.com/office/drawing/2014/main" id="{E1B6C6A7-9ED9-4EAE-36E5-FC639651C626}"/>
              </a:ext>
            </a:extLst>
          </p:cNvPr>
          <p:cNvSpPr>
            <a:spLocks noGrp="1"/>
          </p:cNvSpPr>
          <p:nvPr>
            <p:ph type="sldNum" sz="quarter" idx="12"/>
          </p:nvPr>
        </p:nvSpPr>
        <p:spPr/>
        <p:txBody>
          <a:bodyPr/>
          <a:lstStyle/>
          <a:p>
            <a:fld id="{41A763F6-2950-40EC-A2B8-832593B2C2FE}" type="slidenum">
              <a:rPr lang="en-US" smtClean="0"/>
              <a:t>2</a:t>
            </a:fld>
            <a:endParaRPr lang="en-US"/>
          </a:p>
        </p:txBody>
      </p:sp>
      <p:sp>
        <p:nvSpPr>
          <p:cNvPr id="7" name="TextBox 6">
            <a:extLst>
              <a:ext uri="{FF2B5EF4-FFF2-40B4-BE49-F238E27FC236}">
                <a16:creationId xmlns:a16="http://schemas.microsoft.com/office/drawing/2014/main" id="{1B38A380-F824-B7D1-30D9-6698B15D6001}"/>
              </a:ext>
            </a:extLst>
          </p:cNvPr>
          <p:cNvSpPr txBox="1"/>
          <p:nvPr/>
        </p:nvSpPr>
        <p:spPr>
          <a:xfrm>
            <a:off x="220047" y="6406487"/>
            <a:ext cx="4427815" cy="307777"/>
          </a:xfrm>
          <a:prstGeom prst="rect">
            <a:avLst/>
          </a:prstGeom>
          <a:noFill/>
        </p:spPr>
        <p:txBody>
          <a:bodyPr wrap="none" rtlCol="0">
            <a:spAutoFit/>
          </a:bodyPr>
          <a:lstStyle/>
          <a:p>
            <a:r>
              <a:rPr lang="en-US" sz="1400" b="0" i="0" dirty="0">
                <a:solidFill>
                  <a:srgbClr val="E8EAED"/>
                </a:solidFill>
                <a:effectLst/>
                <a:latin typeface="arial" panose="020B0604020202020204" pitchFamily="34" charset="0"/>
              </a:rPr>
              <a:t>IEEE: Institute of Electrical and Electronics Engineers</a:t>
            </a:r>
            <a:endParaRPr lang="en-US" sz="1400" dirty="0"/>
          </a:p>
        </p:txBody>
      </p:sp>
    </p:spTree>
    <p:extLst>
      <p:ext uri="{BB962C8B-B14F-4D97-AF65-F5344CB8AC3E}">
        <p14:creationId xmlns:p14="http://schemas.microsoft.com/office/powerpoint/2010/main" val="90565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7C0A5-BE92-AF90-DA24-3F201A4306D7}"/>
              </a:ext>
            </a:extLst>
          </p:cNvPr>
          <p:cNvSpPr>
            <a:spLocks noGrp="1"/>
          </p:cNvSpPr>
          <p:nvPr>
            <p:ph type="title"/>
          </p:nvPr>
        </p:nvSpPr>
        <p:spPr/>
        <p:txBody>
          <a:bodyPr/>
          <a:lstStyle/>
          <a:p>
            <a:r>
              <a:rPr lang="en-US" dirty="0"/>
              <a:t>Why its name is ZigBee?</a:t>
            </a:r>
            <a:br>
              <a:rPr lang="en-US" dirty="0"/>
            </a:br>
            <a:br>
              <a:rPr lang="en-US" dirty="0"/>
            </a:br>
            <a:r>
              <a:rPr lang="en-US" dirty="0"/>
              <a:t>Zig + Bee</a:t>
            </a:r>
            <a:br>
              <a:rPr lang="en-US" dirty="0"/>
            </a:br>
            <a:br>
              <a:rPr lang="en-US" dirty="0"/>
            </a:br>
            <a:r>
              <a:rPr lang="en-US" dirty="0"/>
              <a:t>Zigzag + Honey Bee</a:t>
            </a:r>
          </a:p>
        </p:txBody>
      </p:sp>
      <p:sp>
        <p:nvSpPr>
          <p:cNvPr id="5" name="Content Placeholder 4">
            <a:extLst>
              <a:ext uri="{FF2B5EF4-FFF2-40B4-BE49-F238E27FC236}">
                <a16:creationId xmlns:a16="http://schemas.microsoft.com/office/drawing/2014/main" id="{3A28D0D7-760F-6CE4-B739-C0C3EEFDA768}"/>
              </a:ext>
            </a:extLst>
          </p:cNvPr>
          <p:cNvSpPr>
            <a:spLocks noGrp="1"/>
          </p:cNvSpPr>
          <p:nvPr>
            <p:ph idx="1"/>
          </p:nvPr>
        </p:nvSpPr>
        <p:spPr/>
        <p:txBody>
          <a:bodyPr/>
          <a:lstStyle/>
          <a:p>
            <a:r>
              <a:rPr lang="en-US" dirty="0"/>
              <a:t>The communication method of honey bees</a:t>
            </a:r>
            <a:endParaRPr lang="fa-IR" dirty="0"/>
          </a:p>
          <a:p>
            <a:r>
              <a:rPr lang="en-US" dirty="0"/>
              <a:t>New food source</a:t>
            </a:r>
            <a:endParaRPr lang="fa-IR" dirty="0"/>
          </a:p>
          <a:p>
            <a:r>
              <a:rPr lang="en-US" dirty="0"/>
              <a:t>Zigzag movement</a:t>
            </a:r>
          </a:p>
          <a:p>
            <a:r>
              <a:rPr lang="en-US" dirty="0"/>
              <a:t>Food source location</a:t>
            </a:r>
            <a:endParaRPr lang="fa-IR" dirty="0"/>
          </a:p>
          <a:p>
            <a:r>
              <a:rPr lang="en-US" dirty="0"/>
              <a:t>Direction of food movement</a:t>
            </a:r>
            <a:endParaRPr lang="fa-IR" dirty="0"/>
          </a:p>
          <a:p>
            <a:r>
              <a:rPr lang="en-US" dirty="0"/>
              <a:t>Distance to the source</a:t>
            </a:r>
          </a:p>
          <a:p>
            <a:r>
              <a:rPr lang="en-US" dirty="0"/>
              <a:t>The name refers to the waggle dance of honey bees after their return to the beehive.</a:t>
            </a:r>
          </a:p>
        </p:txBody>
      </p:sp>
      <p:pic>
        <p:nvPicPr>
          <p:cNvPr id="14" name="Picture 13">
            <a:extLst>
              <a:ext uri="{FF2B5EF4-FFF2-40B4-BE49-F238E27FC236}">
                <a16:creationId xmlns:a16="http://schemas.microsoft.com/office/drawing/2014/main" id="{53CCEE90-931D-AAA9-9407-B9F2B26AA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734" y="2433786"/>
            <a:ext cx="3573604" cy="3335363"/>
          </a:xfrm>
          <a:prstGeom prst="rect">
            <a:avLst/>
          </a:prstGeom>
          <a:solidFill>
            <a:schemeClr val="accent1"/>
          </a:solidFill>
        </p:spPr>
      </p:pic>
      <p:sp>
        <p:nvSpPr>
          <p:cNvPr id="15" name="Slide Number Placeholder 14">
            <a:extLst>
              <a:ext uri="{FF2B5EF4-FFF2-40B4-BE49-F238E27FC236}">
                <a16:creationId xmlns:a16="http://schemas.microsoft.com/office/drawing/2014/main" id="{854C4E67-F908-CDFA-2CF4-EBF284BAC72C}"/>
              </a:ext>
            </a:extLst>
          </p:cNvPr>
          <p:cNvSpPr>
            <a:spLocks noGrp="1"/>
          </p:cNvSpPr>
          <p:nvPr>
            <p:ph type="sldNum" sz="quarter" idx="12"/>
          </p:nvPr>
        </p:nvSpPr>
        <p:spPr/>
        <p:txBody>
          <a:bodyPr/>
          <a:lstStyle/>
          <a:p>
            <a:fld id="{41A763F6-2950-40EC-A2B8-832593B2C2FE}" type="slidenum">
              <a:rPr lang="en-US" smtClean="0"/>
              <a:t>3</a:t>
            </a:fld>
            <a:endParaRPr lang="en-US"/>
          </a:p>
        </p:txBody>
      </p:sp>
    </p:spTree>
    <p:extLst>
      <p:ext uri="{BB962C8B-B14F-4D97-AF65-F5344CB8AC3E}">
        <p14:creationId xmlns:p14="http://schemas.microsoft.com/office/powerpoint/2010/main" val="183680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Why was ZigBee Created?</a:t>
            </a:r>
            <a:endParaRPr lang="en-US" dirty="0"/>
          </a:p>
        </p:txBody>
      </p:sp>
      <p:sp>
        <p:nvSpPr>
          <p:cNvPr id="5" name="Content Placeholder 4">
            <a:extLst>
              <a:ext uri="{FF2B5EF4-FFF2-40B4-BE49-F238E27FC236}">
                <a16:creationId xmlns:a16="http://schemas.microsoft.com/office/drawing/2014/main" id="{1858857D-1F40-7EEE-F7CE-797877200432}"/>
              </a:ext>
            </a:extLst>
          </p:cNvPr>
          <p:cNvSpPr>
            <a:spLocks noGrp="1"/>
          </p:cNvSpPr>
          <p:nvPr>
            <p:ph idx="1"/>
          </p:nvPr>
        </p:nvSpPr>
        <p:spPr/>
        <p:txBody>
          <a:bodyPr/>
          <a:lstStyle/>
          <a:p>
            <a:r>
              <a:rPr lang="en-US" sz="1800" dirty="0">
                <a:solidFill>
                  <a:srgbClr val="FFFFFF"/>
                </a:solidFill>
                <a:latin typeface="Nunito"/>
                <a:ea typeface="Nunito"/>
                <a:cs typeface="Nunito"/>
                <a:sym typeface="Nunito"/>
              </a:rPr>
              <a:t>To create a standard for wireless communication between devices such as sensors, switches, and controllers.</a:t>
            </a:r>
          </a:p>
          <a:p>
            <a:r>
              <a:rPr lang="en-US" sz="1800" dirty="0">
                <a:solidFill>
                  <a:srgbClr val="FFFFFF"/>
                </a:solidFill>
                <a:latin typeface="Nunito"/>
                <a:ea typeface="Nunito"/>
                <a:cs typeface="Nunito"/>
                <a:sym typeface="Nunito"/>
              </a:rPr>
              <a:t>To enable low-cost, low-power devices to communicate with each other </a:t>
            </a:r>
          </a:p>
          <a:p>
            <a:r>
              <a:rPr lang="en-US" sz="1800" dirty="0">
                <a:solidFill>
                  <a:srgbClr val="FFFFFF"/>
                </a:solidFill>
                <a:latin typeface="Nunito"/>
                <a:ea typeface="Nunito"/>
                <a:cs typeface="Nunito"/>
                <a:sym typeface="Nunito"/>
              </a:rPr>
              <a:t>To provide a reliable and secure wireless solution for various industries</a:t>
            </a:r>
          </a:p>
          <a:p>
            <a:r>
              <a:rPr lang="en-US" sz="1800" dirty="0">
                <a:solidFill>
                  <a:srgbClr val="FFFFFF"/>
                </a:solidFill>
                <a:latin typeface="Nunito"/>
                <a:ea typeface="Nunito"/>
                <a:cs typeface="Nunito"/>
                <a:sym typeface="Nunito"/>
              </a:rPr>
              <a:t>Integrated with other communication protocols to provide a complete solution for wireless connectivity.</a:t>
            </a:r>
          </a:p>
        </p:txBody>
      </p:sp>
      <p:sp>
        <p:nvSpPr>
          <p:cNvPr id="10" name="Slide Number Placeholder 9">
            <a:extLst>
              <a:ext uri="{FF2B5EF4-FFF2-40B4-BE49-F238E27FC236}">
                <a16:creationId xmlns:a16="http://schemas.microsoft.com/office/drawing/2014/main" id="{CE95B1B0-A8DC-07FC-CD93-2E133D0C1208}"/>
              </a:ext>
            </a:extLst>
          </p:cNvPr>
          <p:cNvSpPr>
            <a:spLocks noGrp="1"/>
          </p:cNvSpPr>
          <p:nvPr>
            <p:ph type="sldNum" sz="quarter" idx="12"/>
          </p:nvPr>
        </p:nvSpPr>
        <p:spPr/>
        <p:txBody>
          <a:bodyPr/>
          <a:lstStyle/>
          <a:p>
            <a:fld id="{41A763F6-2950-40EC-A2B8-832593B2C2FE}" type="slidenum">
              <a:rPr lang="en-US" smtClean="0"/>
              <a:t>4</a:t>
            </a:fld>
            <a:endParaRPr lang="en-US"/>
          </a:p>
        </p:txBody>
      </p:sp>
    </p:spTree>
    <p:extLst>
      <p:ext uri="{BB962C8B-B14F-4D97-AF65-F5344CB8AC3E}">
        <p14:creationId xmlns:p14="http://schemas.microsoft.com/office/powerpoint/2010/main" val="211859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Applications of ZigBee</a:t>
            </a:r>
            <a:endParaRPr lang="en-US" dirty="0"/>
          </a:p>
        </p:txBody>
      </p:sp>
      <p:sp>
        <p:nvSpPr>
          <p:cNvPr id="5" name="Content Placeholder 4">
            <a:extLst>
              <a:ext uri="{FF2B5EF4-FFF2-40B4-BE49-F238E27FC236}">
                <a16:creationId xmlns:a16="http://schemas.microsoft.com/office/drawing/2014/main" id="{1858857D-1F40-7EEE-F7CE-797877200432}"/>
              </a:ext>
            </a:extLst>
          </p:cNvPr>
          <p:cNvSpPr>
            <a:spLocks noGrp="1"/>
          </p:cNvSpPr>
          <p:nvPr>
            <p:ph idx="1"/>
          </p:nvPr>
        </p:nvSpPr>
        <p:spPr>
          <a:xfrm>
            <a:off x="818712" y="2222286"/>
            <a:ext cx="10554574" cy="4635714"/>
          </a:xfrm>
        </p:spPr>
        <p:txBody>
          <a:bodyPr/>
          <a:lstStyle/>
          <a:p>
            <a:r>
              <a:rPr lang="en-US" sz="1800" dirty="0">
                <a:solidFill>
                  <a:srgbClr val="FFFFFF"/>
                </a:solidFill>
                <a:latin typeface="Nunito"/>
                <a:ea typeface="Nunito"/>
                <a:cs typeface="Nunito"/>
                <a:sym typeface="Nunito"/>
              </a:rPr>
              <a:t>Smart homes and buildings automation to control lights, door locks, and other devices.</a:t>
            </a:r>
          </a:p>
          <a:p>
            <a:r>
              <a:rPr lang="en-US" sz="1800" dirty="0">
                <a:solidFill>
                  <a:srgbClr val="FFFFFF"/>
                </a:solidFill>
                <a:latin typeface="Nunito"/>
                <a:ea typeface="Nunito"/>
                <a:cs typeface="Nunito"/>
                <a:sym typeface="Nunito"/>
              </a:rPr>
              <a:t>Industrial control systems monitoring and automation to monitor and control equipment and machinery.</a:t>
            </a:r>
          </a:p>
          <a:p>
            <a:r>
              <a:rPr lang="en-US" sz="1800" dirty="0">
                <a:solidFill>
                  <a:srgbClr val="FFFFFF"/>
                </a:solidFill>
                <a:latin typeface="Nunito"/>
                <a:ea typeface="Nunito"/>
                <a:cs typeface="Nunito"/>
                <a:sym typeface="Nunito"/>
              </a:rPr>
              <a:t>Healthcare monitoring and tracking systems for patient monitoring, asset tracking, and remote diagnosis.</a:t>
            </a:r>
          </a:p>
          <a:p>
            <a:r>
              <a:rPr lang="en-US" sz="1800" dirty="0">
                <a:solidFill>
                  <a:srgbClr val="FFFFFF"/>
                </a:solidFill>
                <a:latin typeface="Nunito"/>
                <a:ea typeface="Nunito"/>
                <a:cs typeface="Nunito"/>
                <a:sym typeface="Nunito"/>
              </a:rPr>
              <a:t>Environmental monitoring systems for monitoring temperature, humidity, and air quality.</a:t>
            </a:r>
          </a:p>
          <a:p>
            <a:r>
              <a:rPr lang="en-US" sz="1800" dirty="0">
                <a:solidFill>
                  <a:srgbClr val="FFFFFF"/>
                </a:solidFill>
                <a:latin typeface="Nunito"/>
                <a:ea typeface="Nunito"/>
                <a:cs typeface="Nunito"/>
                <a:sym typeface="Nunito"/>
              </a:rPr>
              <a:t>Asset tracking and inventory management systems</a:t>
            </a:r>
          </a:p>
          <a:p>
            <a:r>
              <a:rPr lang="en-US" dirty="0">
                <a:solidFill>
                  <a:srgbClr val="FFFFFF"/>
                </a:solidFill>
                <a:latin typeface="Nunito"/>
                <a:ea typeface="Nunito"/>
                <a:cs typeface="Nunito"/>
                <a:sym typeface="Nunito"/>
              </a:rPr>
              <a:t>S</a:t>
            </a:r>
            <a:r>
              <a:rPr lang="en-US" sz="1800" dirty="0">
                <a:solidFill>
                  <a:srgbClr val="FFFFFF"/>
                </a:solidFill>
                <a:latin typeface="Nunito"/>
                <a:ea typeface="Nunito"/>
                <a:cs typeface="Nunito"/>
                <a:sym typeface="Nunito"/>
              </a:rPr>
              <a:t>mart grid systems to control and monitor energy usage in homes and buildings.</a:t>
            </a:r>
          </a:p>
          <a:p>
            <a:r>
              <a:rPr lang="en-US" sz="1800" dirty="0">
                <a:solidFill>
                  <a:srgbClr val="FFFFFF"/>
                </a:solidFill>
                <a:latin typeface="Nunito"/>
                <a:ea typeface="Nunito"/>
                <a:cs typeface="Nunito"/>
                <a:sym typeface="Nunito"/>
              </a:rPr>
              <a:t>Agriculture for monitoring soil moisture, temperature, and other parameters to optimize crop yields.</a:t>
            </a:r>
          </a:p>
          <a:p>
            <a:r>
              <a:rPr lang="en-US" sz="1800" dirty="0">
                <a:solidFill>
                  <a:srgbClr val="FFFFFF"/>
                </a:solidFill>
                <a:latin typeface="Nunito"/>
                <a:ea typeface="Nunito"/>
                <a:cs typeface="Nunito"/>
                <a:sym typeface="Nunito"/>
              </a:rPr>
              <a:t>Transportation for vehicle-to-vehicle and vehicle-to-infrastructure communication.</a:t>
            </a:r>
          </a:p>
          <a:p>
            <a:endParaRPr lang="en-US" dirty="0"/>
          </a:p>
        </p:txBody>
      </p:sp>
      <p:sp>
        <p:nvSpPr>
          <p:cNvPr id="2" name="Slide Number Placeholder 1">
            <a:extLst>
              <a:ext uri="{FF2B5EF4-FFF2-40B4-BE49-F238E27FC236}">
                <a16:creationId xmlns:a16="http://schemas.microsoft.com/office/drawing/2014/main" id="{1673F48C-48F3-C23C-E709-2D992FE36009}"/>
              </a:ext>
            </a:extLst>
          </p:cNvPr>
          <p:cNvSpPr>
            <a:spLocks noGrp="1"/>
          </p:cNvSpPr>
          <p:nvPr>
            <p:ph type="sldNum" sz="quarter" idx="12"/>
          </p:nvPr>
        </p:nvSpPr>
        <p:spPr/>
        <p:txBody>
          <a:bodyPr/>
          <a:lstStyle/>
          <a:p>
            <a:fld id="{41A763F6-2950-40EC-A2B8-832593B2C2FE}" type="slidenum">
              <a:rPr lang="en-US" smtClean="0"/>
              <a:t>5</a:t>
            </a:fld>
            <a:endParaRPr lang="en-US"/>
          </a:p>
        </p:txBody>
      </p:sp>
    </p:spTree>
    <p:extLst>
      <p:ext uri="{BB962C8B-B14F-4D97-AF65-F5344CB8AC3E}">
        <p14:creationId xmlns:p14="http://schemas.microsoft.com/office/powerpoint/2010/main" val="933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ZigBee Device Types</a:t>
            </a:r>
            <a:endParaRPr lang="en-US" dirty="0"/>
          </a:p>
        </p:txBody>
      </p:sp>
      <p:sp>
        <p:nvSpPr>
          <p:cNvPr id="5" name="Content Placeholder 4">
            <a:extLst>
              <a:ext uri="{FF2B5EF4-FFF2-40B4-BE49-F238E27FC236}">
                <a16:creationId xmlns:a16="http://schemas.microsoft.com/office/drawing/2014/main" id="{1858857D-1F40-7EEE-F7CE-797877200432}"/>
              </a:ext>
            </a:extLst>
          </p:cNvPr>
          <p:cNvSpPr>
            <a:spLocks noGrp="1"/>
          </p:cNvSpPr>
          <p:nvPr>
            <p:ph idx="1"/>
          </p:nvPr>
        </p:nvSpPr>
        <p:spPr/>
        <p:txBody>
          <a:bodyPr/>
          <a:lstStyle/>
          <a:p>
            <a:r>
              <a:rPr lang="en-US" sz="1800" dirty="0">
                <a:solidFill>
                  <a:srgbClr val="FFFFFF"/>
                </a:solidFill>
                <a:latin typeface="Nunito"/>
                <a:ea typeface="Nunito"/>
                <a:cs typeface="Nunito"/>
                <a:sym typeface="Nunito"/>
              </a:rPr>
              <a:t>Coordinator: manages the network, can be connected to the internet</a:t>
            </a:r>
          </a:p>
          <a:p>
            <a:r>
              <a:rPr lang="en-US" sz="1800" dirty="0">
                <a:solidFill>
                  <a:srgbClr val="FFFFFF"/>
                </a:solidFill>
                <a:latin typeface="Nunito"/>
                <a:ea typeface="Nunito"/>
                <a:cs typeface="Nunito"/>
                <a:sym typeface="Nunito"/>
              </a:rPr>
              <a:t>Router: extends the range of the network by relaying messages</a:t>
            </a:r>
          </a:p>
          <a:p>
            <a:r>
              <a:rPr lang="en-US" sz="1800" dirty="0">
                <a:solidFill>
                  <a:srgbClr val="FFFFFF"/>
                </a:solidFill>
                <a:latin typeface="Nunito"/>
                <a:ea typeface="Nunito"/>
                <a:cs typeface="Nunito"/>
                <a:sym typeface="Nunito"/>
              </a:rPr>
              <a:t>End Device: consumes the least energy and communicates with coordinator or router</a:t>
            </a: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endParaRPr lang="en-US" sz="1800" dirty="0">
              <a:solidFill>
                <a:srgbClr val="FFFFFF"/>
              </a:solidFill>
              <a:latin typeface="Nunito"/>
              <a:ea typeface="Nunito"/>
              <a:cs typeface="Nunito"/>
              <a:sym typeface="Nunito"/>
            </a:endParaRPr>
          </a:p>
          <a:p>
            <a:endParaRPr lang="en-US" dirty="0"/>
          </a:p>
        </p:txBody>
      </p:sp>
      <p:sp>
        <p:nvSpPr>
          <p:cNvPr id="2" name="Slide Number Placeholder 1">
            <a:extLst>
              <a:ext uri="{FF2B5EF4-FFF2-40B4-BE49-F238E27FC236}">
                <a16:creationId xmlns:a16="http://schemas.microsoft.com/office/drawing/2014/main" id="{AD81FBA3-2010-2F4F-84F8-DC90FB5D1F7E}"/>
              </a:ext>
            </a:extLst>
          </p:cNvPr>
          <p:cNvSpPr>
            <a:spLocks noGrp="1"/>
          </p:cNvSpPr>
          <p:nvPr>
            <p:ph type="sldNum" sz="quarter" idx="12"/>
          </p:nvPr>
        </p:nvSpPr>
        <p:spPr/>
        <p:txBody>
          <a:bodyPr/>
          <a:lstStyle/>
          <a:p>
            <a:fld id="{41A763F6-2950-40EC-A2B8-832593B2C2FE}" type="slidenum">
              <a:rPr lang="en-US" smtClean="0"/>
              <a:t>6</a:t>
            </a:fld>
            <a:endParaRPr lang="en-US"/>
          </a:p>
        </p:txBody>
      </p:sp>
      <p:pic>
        <p:nvPicPr>
          <p:cNvPr id="6" name="Picture 5">
            <a:extLst>
              <a:ext uri="{FF2B5EF4-FFF2-40B4-BE49-F238E27FC236}">
                <a16:creationId xmlns:a16="http://schemas.microsoft.com/office/drawing/2014/main" id="{FE5CEC26-8F0B-608B-91E8-11990B0DE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3532337"/>
            <a:ext cx="5425190" cy="3131110"/>
          </a:xfrm>
          <a:prstGeom prst="rect">
            <a:avLst/>
          </a:prstGeom>
        </p:spPr>
      </p:pic>
    </p:spTree>
    <p:extLst>
      <p:ext uri="{BB962C8B-B14F-4D97-AF65-F5344CB8AC3E}">
        <p14:creationId xmlns:p14="http://schemas.microsoft.com/office/powerpoint/2010/main" val="422756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ZigBee Network Architecture</a:t>
            </a:r>
            <a:endParaRPr lang="en-US" dirty="0"/>
          </a:p>
        </p:txBody>
      </p:sp>
      <p:sp>
        <p:nvSpPr>
          <p:cNvPr id="5" name="Content Placeholder 4">
            <a:extLst>
              <a:ext uri="{FF2B5EF4-FFF2-40B4-BE49-F238E27FC236}">
                <a16:creationId xmlns:a16="http://schemas.microsoft.com/office/drawing/2014/main" id="{1858857D-1F40-7EEE-F7CE-797877200432}"/>
              </a:ext>
            </a:extLst>
          </p:cNvPr>
          <p:cNvSpPr>
            <a:spLocks noGrp="1"/>
          </p:cNvSpPr>
          <p:nvPr>
            <p:ph idx="1"/>
          </p:nvPr>
        </p:nvSpPr>
        <p:spPr/>
        <p:txBody>
          <a:bodyPr/>
          <a:lstStyle/>
          <a:p>
            <a:r>
              <a:rPr lang="en-US" sz="1800" dirty="0">
                <a:solidFill>
                  <a:srgbClr val="FFFFFF"/>
                </a:solidFill>
                <a:latin typeface="Nunito"/>
                <a:ea typeface="Nunito"/>
                <a:cs typeface="Nunito"/>
                <a:sym typeface="Nunito"/>
              </a:rPr>
              <a:t>Star Topology: one central device controls multiple end devices</a:t>
            </a:r>
          </a:p>
          <a:p>
            <a:r>
              <a:rPr lang="en-US" sz="1800" dirty="0">
                <a:solidFill>
                  <a:srgbClr val="FFFFFF"/>
                </a:solidFill>
                <a:latin typeface="Nunito"/>
                <a:ea typeface="Nunito"/>
                <a:cs typeface="Nunito"/>
                <a:sym typeface="Nunito"/>
              </a:rPr>
              <a:t>Mesh Topology: multiple devices can connect with each other forming a mesh network</a:t>
            </a:r>
          </a:p>
          <a:p>
            <a:r>
              <a:rPr lang="en-US" sz="1800" dirty="0">
                <a:solidFill>
                  <a:srgbClr val="FFFFFF"/>
                </a:solidFill>
                <a:latin typeface="Nunito"/>
                <a:ea typeface="Nunito"/>
                <a:cs typeface="Nunito"/>
                <a:sym typeface="Nunito"/>
              </a:rPr>
              <a:t>Tree Topology: combination of star and mesh networks for larger area coverage</a:t>
            </a: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br>
              <a:rPr lang="en-US" sz="1800" dirty="0">
                <a:solidFill>
                  <a:srgbClr val="FFFFFF"/>
                </a:solidFill>
                <a:latin typeface="Nunito"/>
                <a:ea typeface="Nunito"/>
                <a:cs typeface="Nunito"/>
                <a:sym typeface="Nunito"/>
              </a:rPr>
            </a:br>
            <a:endParaRPr lang="en-US" sz="1800" dirty="0">
              <a:solidFill>
                <a:srgbClr val="FFFFFF"/>
              </a:solidFill>
              <a:latin typeface="Nunito"/>
              <a:ea typeface="Nunito"/>
              <a:cs typeface="Nunito"/>
              <a:sym typeface="Nunito"/>
            </a:endParaRPr>
          </a:p>
          <a:p>
            <a:endParaRPr lang="en-US" dirty="0"/>
          </a:p>
        </p:txBody>
      </p:sp>
      <p:sp>
        <p:nvSpPr>
          <p:cNvPr id="2" name="Slide Number Placeholder 1">
            <a:extLst>
              <a:ext uri="{FF2B5EF4-FFF2-40B4-BE49-F238E27FC236}">
                <a16:creationId xmlns:a16="http://schemas.microsoft.com/office/drawing/2014/main" id="{34EC861A-27C0-BE8E-271A-3001A45B9D6C}"/>
              </a:ext>
            </a:extLst>
          </p:cNvPr>
          <p:cNvSpPr>
            <a:spLocks noGrp="1"/>
          </p:cNvSpPr>
          <p:nvPr>
            <p:ph type="sldNum" sz="quarter" idx="12"/>
          </p:nvPr>
        </p:nvSpPr>
        <p:spPr/>
        <p:txBody>
          <a:bodyPr/>
          <a:lstStyle/>
          <a:p>
            <a:fld id="{41A763F6-2950-40EC-A2B8-832593B2C2FE}" type="slidenum">
              <a:rPr lang="en-US" smtClean="0"/>
              <a:t>7</a:t>
            </a:fld>
            <a:endParaRPr lang="en-US"/>
          </a:p>
        </p:txBody>
      </p:sp>
      <p:pic>
        <p:nvPicPr>
          <p:cNvPr id="6" name="Picture 5">
            <a:extLst>
              <a:ext uri="{FF2B5EF4-FFF2-40B4-BE49-F238E27FC236}">
                <a16:creationId xmlns:a16="http://schemas.microsoft.com/office/drawing/2014/main" id="{4B966895-8577-4681-7680-43809B176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5257800" cy="3128391"/>
          </a:xfrm>
          <a:prstGeom prst="rect">
            <a:avLst/>
          </a:prstGeom>
        </p:spPr>
      </p:pic>
    </p:spTree>
    <p:extLst>
      <p:ext uri="{BB962C8B-B14F-4D97-AF65-F5344CB8AC3E}">
        <p14:creationId xmlns:p14="http://schemas.microsoft.com/office/powerpoint/2010/main" val="354685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5B8-E581-0BA6-B0FB-7665679F15D9}"/>
              </a:ext>
            </a:extLst>
          </p:cNvPr>
          <p:cNvSpPr>
            <a:spLocks noGrp="1"/>
          </p:cNvSpPr>
          <p:nvPr>
            <p:ph type="title"/>
          </p:nvPr>
        </p:nvSpPr>
        <p:spPr/>
        <p:txBody>
          <a:bodyPr/>
          <a:lstStyle/>
          <a:p>
            <a:r>
              <a:rPr lang="en-US" dirty="0"/>
              <a:t>ZigBee Layers</a:t>
            </a:r>
          </a:p>
        </p:txBody>
      </p:sp>
      <p:sp>
        <p:nvSpPr>
          <p:cNvPr id="3" name="Content Placeholder 2">
            <a:extLst>
              <a:ext uri="{FF2B5EF4-FFF2-40B4-BE49-F238E27FC236}">
                <a16:creationId xmlns:a16="http://schemas.microsoft.com/office/drawing/2014/main" id="{21F5F58F-AB6C-4A3D-4609-6DB65F65744B}"/>
              </a:ext>
            </a:extLst>
          </p:cNvPr>
          <p:cNvSpPr>
            <a:spLocks noGrp="1"/>
          </p:cNvSpPr>
          <p:nvPr>
            <p:ph idx="1"/>
          </p:nvPr>
        </p:nvSpPr>
        <p:spPr/>
        <p:txBody>
          <a:bodyPr/>
          <a:lstStyle/>
          <a:p>
            <a:r>
              <a:rPr lang="en-US" dirty="0"/>
              <a:t>Application layer</a:t>
            </a:r>
          </a:p>
          <a:p>
            <a:r>
              <a:rPr lang="en-US" dirty="0"/>
              <a:t>Network layer</a:t>
            </a:r>
          </a:p>
          <a:p>
            <a:r>
              <a:rPr lang="en-US" dirty="0"/>
              <a:t>MAC layer</a:t>
            </a:r>
          </a:p>
          <a:p>
            <a:r>
              <a:rPr lang="en-US" dirty="0"/>
              <a:t>PHY layer</a:t>
            </a:r>
          </a:p>
        </p:txBody>
      </p:sp>
      <p:sp>
        <p:nvSpPr>
          <p:cNvPr id="4" name="Slide Number Placeholder 3">
            <a:extLst>
              <a:ext uri="{FF2B5EF4-FFF2-40B4-BE49-F238E27FC236}">
                <a16:creationId xmlns:a16="http://schemas.microsoft.com/office/drawing/2014/main" id="{4CD5B270-10D1-73A4-521D-F0C1E64592B4}"/>
              </a:ext>
            </a:extLst>
          </p:cNvPr>
          <p:cNvSpPr>
            <a:spLocks noGrp="1"/>
          </p:cNvSpPr>
          <p:nvPr>
            <p:ph type="sldNum" sz="quarter" idx="12"/>
          </p:nvPr>
        </p:nvSpPr>
        <p:spPr/>
        <p:txBody>
          <a:bodyPr/>
          <a:lstStyle/>
          <a:p>
            <a:fld id="{41A763F6-2950-40EC-A2B8-832593B2C2FE}" type="slidenum">
              <a:rPr lang="en-US" smtClean="0"/>
              <a:t>8</a:t>
            </a:fld>
            <a:endParaRPr lang="en-US"/>
          </a:p>
        </p:txBody>
      </p:sp>
      <p:sp>
        <p:nvSpPr>
          <p:cNvPr id="5" name="TextBox 4">
            <a:extLst>
              <a:ext uri="{FF2B5EF4-FFF2-40B4-BE49-F238E27FC236}">
                <a16:creationId xmlns:a16="http://schemas.microsoft.com/office/drawing/2014/main" id="{FC86A7DF-3216-2ACE-0EF8-1F2BFB963C55}"/>
              </a:ext>
            </a:extLst>
          </p:cNvPr>
          <p:cNvSpPr txBox="1"/>
          <p:nvPr/>
        </p:nvSpPr>
        <p:spPr>
          <a:xfrm>
            <a:off x="818712" y="2222287"/>
            <a:ext cx="10952037" cy="646331"/>
          </a:xfrm>
          <a:prstGeom prst="rect">
            <a:avLst/>
          </a:prstGeom>
          <a:noFill/>
        </p:spPr>
        <p:txBody>
          <a:bodyPr wrap="none" rtlCol="0">
            <a:spAutoFit/>
          </a:bodyPr>
          <a:lstStyle/>
          <a:p>
            <a:r>
              <a:rPr lang="en-US" dirty="0"/>
              <a:t>The ZigBee protocol is organized into layers, which provide different functionalities and services. </a:t>
            </a:r>
            <a:br>
              <a:rPr lang="en-US" dirty="0"/>
            </a:br>
            <a:r>
              <a:rPr lang="en-US" dirty="0"/>
              <a:t>Here are the layers of the ZigBee protocol:</a:t>
            </a:r>
          </a:p>
        </p:txBody>
      </p:sp>
      <p:pic>
        <p:nvPicPr>
          <p:cNvPr id="7" name="Picture 6">
            <a:extLst>
              <a:ext uri="{FF2B5EF4-FFF2-40B4-BE49-F238E27FC236}">
                <a16:creationId xmlns:a16="http://schemas.microsoft.com/office/drawing/2014/main" id="{3EC266A7-1FF5-6F48-99E0-080867ACC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036" y="3024897"/>
            <a:ext cx="6191250" cy="3638550"/>
          </a:xfrm>
          <a:prstGeom prst="rect">
            <a:avLst/>
          </a:prstGeom>
        </p:spPr>
      </p:pic>
    </p:spTree>
    <p:extLst>
      <p:ext uri="{BB962C8B-B14F-4D97-AF65-F5344CB8AC3E}">
        <p14:creationId xmlns:p14="http://schemas.microsoft.com/office/powerpoint/2010/main" val="309209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3C47C-D77E-9974-1B3F-C3650CBF450B}"/>
              </a:ext>
            </a:extLst>
          </p:cNvPr>
          <p:cNvSpPr>
            <a:spLocks noGrp="1"/>
          </p:cNvSpPr>
          <p:nvPr>
            <p:ph type="title"/>
          </p:nvPr>
        </p:nvSpPr>
        <p:spPr/>
        <p:txBody>
          <a:bodyPr/>
          <a:lstStyle/>
          <a:p>
            <a:r>
              <a:rPr lang="en" sz="4000" b="1" dirty="0">
                <a:solidFill>
                  <a:srgbClr val="FFFFFF"/>
                </a:solidFill>
                <a:latin typeface="Lato"/>
                <a:ea typeface="Lato"/>
                <a:cs typeface="Lato"/>
                <a:sym typeface="Lato"/>
              </a:rPr>
              <a:t>Security Features of ZigBee</a:t>
            </a:r>
            <a:endParaRPr lang="en-US" dirty="0"/>
          </a:p>
        </p:txBody>
      </p:sp>
      <p:sp>
        <p:nvSpPr>
          <p:cNvPr id="5" name="Content Placeholder 4">
            <a:extLst>
              <a:ext uri="{FF2B5EF4-FFF2-40B4-BE49-F238E27FC236}">
                <a16:creationId xmlns:a16="http://schemas.microsoft.com/office/drawing/2014/main" id="{1858857D-1F40-7EEE-F7CE-797877200432}"/>
              </a:ext>
            </a:extLst>
          </p:cNvPr>
          <p:cNvSpPr>
            <a:spLocks noGrp="1"/>
          </p:cNvSpPr>
          <p:nvPr>
            <p:ph idx="1"/>
          </p:nvPr>
        </p:nvSpPr>
        <p:spPr/>
        <p:txBody>
          <a:bodyPr/>
          <a:lstStyle/>
          <a:p>
            <a:r>
              <a:rPr lang="en-US" sz="1800" dirty="0">
                <a:solidFill>
                  <a:srgbClr val="FFFFFF"/>
                </a:solidFill>
                <a:latin typeface="Nunito"/>
                <a:ea typeface="Nunito"/>
                <a:cs typeface="Nunito"/>
                <a:sym typeface="Nunito"/>
              </a:rPr>
              <a:t>Cryptography-based security protocols for data confidentiality</a:t>
            </a:r>
          </a:p>
          <a:p>
            <a:r>
              <a:rPr lang="en-US" sz="1800" dirty="0">
                <a:solidFill>
                  <a:srgbClr val="FFFFFF"/>
                </a:solidFill>
                <a:latin typeface="Nunito"/>
                <a:ea typeface="Nunito"/>
                <a:cs typeface="Nunito"/>
                <a:sym typeface="Nunito"/>
              </a:rPr>
              <a:t>AES-128 encryption mechanism to secure communication between nodes</a:t>
            </a:r>
          </a:p>
          <a:p>
            <a:r>
              <a:rPr lang="en-US" sz="1800" dirty="0">
                <a:solidFill>
                  <a:srgbClr val="FFFFFF"/>
                </a:solidFill>
                <a:latin typeface="Nunito"/>
                <a:ea typeface="Nunito"/>
                <a:cs typeface="Nunito"/>
                <a:sym typeface="Nunito"/>
              </a:rPr>
              <a:t>Different levels of access control to prevent unauthorized access to the network</a:t>
            </a:r>
          </a:p>
          <a:p>
            <a:endParaRPr lang="en-US" dirty="0"/>
          </a:p>
        </p:txBody>
      </p:sp>
      <p:sp>
        <p:nvSpPr>
          <p:cNvPr id="2" name="Slide Number Placeholder 1">
            <a:extLst>
              <a:ext uri="{FF2B5EF4-FFF2-40B4-BE49-F238E27FC236}">
                <a16:creationId xmlns:a16="http://schemas.microsoft.com/office/drawing/2014/main" id="{1ACC2F64-EDB5-A629-3CA8-43EEA2EB58A4}"/>
              </a:ext>
            </a:extLst>
          </p:cNvPr>
          <p:cNvSpPr>
            <a:spLocks noGrp="1"/>
          </p:cNvSpPr>
          <p:nvPr>
            <p:ph type="sldNum" sz="quarter" idx="12"/>
          </p:nvPr>
        </p:nvSpPr>
        <p:spPr/>
        <p:txBody>
          <a:bodyPr/>
          <a:lstStyle/>
          <a:p>
            <a:fld id="{41A763F6-2950-40EC-A2B8-832593B2C2FE}" type="slidenum">
              <a:rPr lang="en-US" smtClean="0"/>
              <a:t>9</a:t>
            </a:fld>
            <a:endParaRPr lang="en-US"/>
          </a:p>
        </p:txBody>
      </p:sp>
    </p:spTree>
    <p:extLst>
      <p:ext uri="{BB962C8B-B14F-4D97-AF65-F5344CB8AC3E}">
        <p14:creationId xmlns:p14="http://schemas.microsoft.com/office/powerpoint/2010/main" val="3504330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305</TotalTime>
  <Words>2301</Words>
  <Application>Microsoft Office PowerPoint</Application>
  <PresentationFormat>Widescreen</PresentationFormat>
  <Paragraphs>158</Paragraphs>
  <Slides>16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Century Gothic</vt:lpstr>
      <vt:lpstr>Lato</vt:lpstr>
      <vt:lpstr>Nunito</vt:lpstr>
      <vt:lpstr>Söhne</vt:lpstr>
      <vt:lpstr>Wingdings 2</vt:lpstr>
      <vt:lpstr>Quotable</vt:lpstr>
      <vt:lpstr>ZigBee Overview</vt:lpstr>
      <vt:lpstr>What is ZigBee?</vt:lpstr>
      <vt:lpstr>Why its name is ZigBee?  Zig + Bee  Zigzag + Honey Bee</vt:lpstr>
      <vt:lpstr>Why was ZigBee Created?</vt:lpstr>
      <vt:lpstr>Applications of ZigBee</vt:lpstr>
      <vt:lpstr>ZigBee Device Types</vt:lpstr>
      <vt:lpstr>ZigBee Network Architecture</vt:lpstr>
      <vt:lpstr>ZigBee Layers</vt:lpstr>
      <vt:lpstr>Security Features of ZigBee</vt:lpstr>
      <vt:lpstr>ZigBee vs Other Wireless Protocols</vt:lpstr>
      <vt:lpstr>ZigBee vs Wi-Fi</vt:lpstr>
      <vt:lpstr>ZigBee vs Bluetooth</vt:lpstr>
      <vt:lpstr>ZigBee vs Z-Wave</vt:lpstr>
      <vt:lpstr>ZigBee vs LoRaWAN</vt:lpstr>
      <vt:lpstr>Resources</vt:lpstr>
      <vt:lpstr>Thank you for your time and attention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ZigBee Overview</dc:title>
  <dc:creator>Farzan Rahmani</dc:creator>
  <cp:lastModifiedBy>Farzan Rahmani</cp:lastModifiedBy>
  <cp:revision>7</cp:revision>
  <dcterms:created xsi:type="dcterms:W3CDTF">2023-03-14T16:56:42Z</dcterms:created>
  <dcterms:modified xsi:type="dcterms:W3CDTF">2023-07-02T19:14:11Z</dcterms:modified>
</cp:coreProperties>
</file>