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4" r:id="rId9"/>
    <p:sldId id="262" r:id="rId10"/>
    <p:sldId id="266" r:id="rId11"/>
    <p:sldId id="263" r:id="rId12"/>
    <p:sldId id="268" r:id="rId13"/>
    <p:sldId id="267" r:id="rId14"/>
    <p:sldId id="270" r:id="rId15"/>
    <p:sldId id="271" r:id="rId16"/>
    <p:sldId id="272" r:id="rId17"/>
    <p:sldId id="274" r:id="rId18"/>
    <p:sldId id="280" r:id="rId19"/>
    <p:sldId id="283" r:id="rId20"/>
    <p:sldId id="284" r:id="rId21"/>
    <p:sldId id="285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76" r:id="rId32"/>
    <p:sldId id="275" r:id="rId33"/>
    <p:sldId id="273" r:id="rId34"/>
    <p:sldId id="277" r:id="rId35"/>
    <p:sldId id="279" r:id="rId36"/>
    <p:sldId id="281" r:id="rId37"/>
    <p:sldId id="282" r:id="rId38"/>
    <p:sldId id="27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9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1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8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5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9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1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9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4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3C79-F70E-C7B0-A242-F457B4BA0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IL code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C2949-84A1-7120-E068-D5A6F1731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468031"/>
            <a:ext cx="9144000" cy="17325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Compiler design principles</a:t>
            </a:r>
          </a:p>
          <a:p>
            <a:r>
              <a:rPr lang="en-US" dirty="0"/>
              <a:t>Dr. Saeed Parsa</a:t>
            </a:r>
          </a:p>
          <a:p>
            <a:r>
              <a:rPr lang="en-US" dirty="0"/>
              <a:t>Presesnter: Kawan FarhadiBaneh</a:t>
            </a:r>
          </a:p>
          <a:p>
            <a:endParaRPr lang="en-US" dirty="0"/>
          </a:p>
          <a:p>
            <a:r>
              <a:rPr lang="en-US" dirty="0"/>
              <a:t>12/25/2023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7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7F69-9EC9-8E99-AA2F-E2A7B070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2DD47-9701-25D1-1E71-EA6660D2F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500" y="1735108"/>
            <a:ext cx="6724967" cy="4513292"/>
          </a:xfrm>
        </p:spPr>
      </p:pic>
    </p:spTree>
    <p:extLst>
      <p:ext uri="{BB962C8B-B14F-4D97-AF65-F5344CB8AC3E}">
        <p14:creationId xmlns:p14="http://schemas.microsoft.com/office/powerpoint/2010/main" val="60684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B52D-8EFE-4A5E-A54D-81829E43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traversal of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77C8E-B348-6B34-DF03-DCF9B44C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resulting post-order traversal we can generate IL code.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We prefer usi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ng post-order traversal because the operands are visited before the operators, which is similar to how most ILs are structured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9DD87-9DAC-63CA-BC15-647DF3213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20" y="3506927"/>
            <a:ext cx="9759759" cy="153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0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34B9-AA03-3F5F-E1F2-E15EC0AA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FCCC-1420-077A-2A21-F4120BCA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['begin’,</a:t>
            </a:r>
          </a:p>
          <a:p>
            <a:r>
              <a:rPr lang="en-US" dirty="0"/>
              <a:t>  'b’,  '450’,  '50’,  '/’,  '23’,  '+’,  ‘=‘,</a:t>
            </a:r>
          </a:p>
          <a:p>
            <a:r>
              <a:rPr lang="en-US" dirty="0"/>
              <a:t>  'c’,  '14’,  '150’,  '*’,  ‘=‘,</a:t>
            </a:r>
          </a:p>
          <a:p>
            <a:r>
              <a:rPr lang="en-US" dirty="0"/>
              <a:t>  'f’,  'b’,  'c’,  '&gt;’,  '78’,  '8’,  '3’,  '+’,  '9’,  '2’,  '+’,  '==‘,  '69’,  '48’,  '2’,  '*’,  '?’,  '?’,  ‘=‘,</a:t>
            </a:r>
          </a:p>
          <a:p>
            <a:r>
              <a:rPr lang="en-US" dirty="0"/>
              <a:t>  'begin’,  'f’,  '45’,  ‘&gt;’,</a:t>
            </a:r>
          </a:p>
          <a:p>
            <a:r>
              <a:rPr lang="en-US" dirty="0"/>
              <a:t>  'begin’,  ‘f’,  'f’,  '45’,  '-’,  '=‘,  'output’,  'f’,  '=‘,  'end’,  'block’,</a:t>
            </a:r>
          </a:p>
          <a:p>
            <a:r>
              <a:rPr lang="en-US" dirty="0"/>
              <a:t>  'output’,  '88’,  '=‘,  'end’,  'if’,</a:t>
            </a:r>
          </a:p>
          <a:p>
            <a:r>
              <a:rPr lang="en-US" dirty="0"/>
              <a:t>  'end’,  'block’ ]</a:t>
            </a:r>
          </a:p>
        </p:txBody>
      </p:sp>
    </p:spTree>
    <p:extLst>
      <p:ext uri="{BB962C8B-B14F-4D97-AF65-F5344CB8AC3E}">
        <p14:creationId xmlns:p14="http://schemas.microsoft.com/office/powerpoint/2010/main" val="272928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14BE-A3F3-45E6-1F5C-6B088EDB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ILMapper class from 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1B13CF-2FAC-8A6E-63B1-C10E9EFBC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992" y="2570340"/>
            <a:ext cx="4120269" cy="4948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009CA-485F-C40C-16C2-14CC87439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065176"/>
            <a:ext cx="9464669" cy="51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4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4255-7999-87C2-8C2D-E3B944A1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ILMapper class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49ACE5-AF6F-BA0F-5655-E828C26EB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869" y="2174434"/>
            <a:ext cx="10778262" cy="3126961"/>
          </a:xfrm>
        </p:spPr>
      </p:pic>
    </p:spTree>
    <p:extLst>
      <p:ext uri="{BB962C8B-B14F-4D97-AF65-F5344CB8AC3E}">
        <p14:creationId xmlns:p14="http://schemas.microsoft.com/office/powerpoint/2010/main" val="360835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7DC4-9B58-8ADD-A76E-6D2FB873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ILMapper Core functions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474469A-5D9A-51F0-A7AA-EDD84951D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8105" y="1965960"/>
            <a:ext cx="6015789" cy="4396154"/>
          </a:xfrm>
        </p:spPr>
      </p:pic>
    </p:spTree>
    <p:extLst>
      <p:ext uri="{BB962C8B-B14F-4D97-AF65-F5344CB8AC3E}">
        <p14:creationId xmlns:p14="http://schemas.microsoft.com/office/powerpoint/2010/main" val="423990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7DC4-9B58-8ADD-A76E-6D2FB873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ILMapper Core functions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5648BF-E7FE-9F66-22C6-7924736D8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185" y="1965960"/>
            <a:ext cx="7340406" cy="4283292"/>
          </a:xfrm>
        </p:spPr>
      </p:pic>
    </p:spTree>
    <p:extLst>
      <p:ext uri="{BB962C8B-B14F-4D97-AF65-F5344CB8AC3E}">
        <p14:creationId xmlns:p14="http://schemas.microsoft.com/office/powerpoint/2010/main" val="260330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D547-E489-AE82-A982-1845EB08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ILMapper code generation for assignment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1EA4F0-8C25-CE21-4315-CFB7017AB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809" y="1915246"/>
            <a:ext cx="7375901" cy="4021791"/>
          </a:xfrm>
        </p:spPr>
      </p:pic>
    </p:spTree>
    <p:extLst>
      <p:ext uri="{BB962C8B-B14F-4D97-AF65-F5344CB8AC3E}">
        <p14:creationId xmlns:p14="http://schemas.microsoft.com/office/powerpoint/2010/main" val="190316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</a:t>
            </a:r>
            <a:r>
              <a:rPr lang="en-US" sz="3200" dirty="0">
                <a:solidFill>
                  <a:srgbClr val="FF0000"/>
                </a:solidFill>
              </a:rPr>
              <a:t>b’,  </a:t>
            </a:r>
            <a:r>
              <a:rPr lang="en-US" sz="3200" dirty="0"/>
              <a:t>'450’,  '50’,  '/’,  '23’,  '+’,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31348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29661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40021"/>
              </p:ext>
            </p:extLst>
          </p:nvPr>
        </p:nvGraphicFramePr>
        <p:xfrm>
          <a:off x="2806397" y="2565528"/>
          <a:ext cx="5445079" cy="384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599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</a:t>
            </a:r>
            <a:r>
              <a:rPr lang="en-US" sz="3200" dirty="0">
                <a:solidFill>
                  <a:srgbClr val="FF0000"/>
                </a:solidFill>
              </a:rPr>
              <a:t>'450’</a:t>
            </a:r>
            <a:r>
              <a:rPr lang="en-US" sz="3200" dirty="0"/>
              <a:t>,  '50’,  '/’,  '23’,  '+’,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556587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/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/>
        </p:nvGraphicFramePr>
        <p:xfrm>
          <a:off x="2806397" y="2565528"/>
          <a:ext cx="5445079" cy="384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27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9AC1-6B06-97B8-7C61-D7607840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 generation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DE37-3E0C-0113-032F-A8B56E12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965429" cy="4038600"/>
          </a:xfrm>
        </p:spPr>
        <p:txBody>
          <a:bodyPr>
            <a:normAutofit fontScale="925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Write A grammar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Generate A Lexer and Parser from your grammar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Write your input and a script that specifies the flow of your program (main script)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Write a custom listener to generate Abstract syntax tree (AST) from parse tree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If your AST is binary, transform it to a normal AST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Perform post-order traversal on your AST and store it.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Generate IL code from the post-order traversal of the AST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Write the IL code to a file with “.il” extension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Use ilasm.exe to produce an executable file for your “.il” file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Run your executable file</a:t>
            </a:r>
          </a:p>
        </p:txBody>
      </p:sp>
    </p:spTree>
    <p:extLst>
      <p:ext uri="{BB962C8B-B14F-4D97-AF65-F5344CB8AC3E}">
        <p14:creationId xmlns:p14="http://schemas.microsoft.com/office/powerpoint/2010/main" val="2742500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</a:t>
            </a:r>
            <a:r>
              <a:rPr lang="en-US" sz="3200" dirty="0">
                <a:solidFill>
                  <a:srgbClr val="FF0000"/>
                </a:solidFill>
              </a:rPr>
              <a:t>50</a:t>
            </a:r>
            <a:r>
              <a:rPr lang="en-US" sz="3200" dirty="0"/>
              <a:t>’,  '/’,  '23’,  '+’,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82097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/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/>
        </p:nvGraphicFramePr>
        <p:xfrm>
          <a:off x="2806397" y="2565528"/>
          <a:ext cx="5445079" cy="3842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2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</a:t>
            </a:r>
            <a:r>
              <a:rPr lang="en-US" sz="3200" dirty="0">
                <a:solidFill>
                  <a:srgbClr val="FF0000"/>
                </a:solidFill>
              </a:rPr>
              <a:t>'/’</a:t>
            </a:r>
            <a:r>
              <a:rPr lang="en-US" sz="3200" dirty="0"/>
              <a:t>,  '23’,  '+’,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96065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90924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341810"/>
              </p:ext>
            </p:extLst>
          </p:nvPr>
        </p:nvGraphicFramePr>
        <p:xfrm>
          <a:off x="2806397" y="2565528"/>
          <a:ext cx="5445079" cy="349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437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</a:t>
            </a:r>
            <a:r>
              <a:rPr lang="en-US" sz="3200" dirty="0">
                <a:solidFill>
                  <a:srgbClr val="FF0000"/>
                </a:solidFill>
              </a:rPr>
              <a:t>'/’</a:t>
            </a:r>
            <a:r>
              <a:rPr lang="en-US" sz="3200" dirty="0"/>
              <a:t>,  '23’,  '+’,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548296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095139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03505"/>
              </p:ext>
            </p:extLst>
          </p:nvPr>
        </p:nvGraphicFramePr>
        <p:xfrm>
          <a:off x="2806397" y="2565528"/>
          <a:ext cx="5445079" cy="349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249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</a:t>
            </a:r>
            <a:r>
              <a:rPr lang="en-US" sz="3200" dirty="0">
                <a:solidFill>
                  <a:srgbClr val="FF0000"/>
                </a:solidFill>
              </a:rPr>
              <a:t>'/’</a:t>
            </a:r>
            <a:r>
              <a:rPr lang="en-US" sz="3200" dirty="0"/>
              <a:t>,  '23’,  '+’,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971342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000" strike="noStrike" dirty="0"/>
                        <a:t>__Temporary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541549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09464"/>
              </p:ext>
            </p:extLst>
          </p:nvPr>
        </p:nvGraphicFramePr>
        <p:xfrm>
          <a:off x="2806397" y="2565528"/>
          <a:ext cx="5445079" cy="349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047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'/’,  '</a:t>
            </a:r>
            <a:r>
              <a:rPr lang="en-US" sz="3200" dirty="0">
                <a:solidFill>
                  <a:srgbClr val="FF0000"/>
                </a:solidFill>
              </a:rPr>
              <a:t>23</a:t>
            </a:r>
            <a:r>
              <a:rPr lang="en-US" sz="3200" dirty="0"/>
              <a:t>’,  '+’,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76548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000" strike="noStrike" dirty="0"/>
                        <a:t>__Temporary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/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9883"/>
              </p:ext>
            </p:extLst>
          </p:nvPr>
        </p:nvGraphicFramePr>
        <p:xfrm>
          <a:off x="2806397" y="2565528"/>
          <a:ext cx="5445079" cy="349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898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'/’,  '23’,  '</a:t>
            </a:r>
            <a:r>
              <a:rPr lang="en-US" sz="3200" dirty="0">
                <a:solidFill>
                  <a:srgbClr val="FF0000"/>
                </a:solidFill>
              </a:rPr>
              <a:t>+</a:t>
            </a:r>
            <a:r>
              <a:rPr lang="en-US" sz="3200" dirty="0"/>
              <a:t>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628793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/>
                        <a:t>__Temporary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89114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539098"/>
              </p:ext>
            </p:extLst>
          </p:nvPr>
        </p:nvGraphicFramePr>
        <p:xfrm>
          <a:off x="2806397" y="2565528"/>
          <a:ext cx="5445079" cy="354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23</a:t>
                      </a:r>
                    </a:p>
                    <a:p>
                      <a:pPr algn="ctr"/>
                      <a:r>
                        <a:rPr lang="en-US" sz="240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452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'/’,  '23’,  '</a:t>
            </a:r>
            <a:r>
              <a:rPr lang="en-US" sz="3200" dirty="0">
                <a:solidFill>
                  <a:srgbClr val="FF0000"/>
                </a:solidFill>
              </a:rPr>
              <a:t>+</a:t>
            </a:r>
            <a:r>
              <a:rPr lang="en-US" sz="3200" dirty="0"/>
              <a:t>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68741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0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32409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/>
        </p:nvGraphicFramePr>
        <p:xfrm>
          <a:off x="2806397" y="2565528"/>
          <a:ext cx="5445079" cy="354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23</a:t>
                      </a:r>
                    </a:p>
                    <a:p>
                      <a:pPr algn="ctr"/>
                      <a:r>
                        <a:rPr lang="en-US" sz="240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441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'/’,  '23’,  '</a:t>
            </a:r>
            <a:r>
              <a:rPr lang="en-US" sz="3200" dirty="0">
                <a:solidFill>
                  <a:srgbClr val="FF0000"/>
                </a:solidFill>
              </a:rPr>
              <a:t>+</a:t>
            </a:r>
            <a:r>
              <a:rPr lang="en-US" sz="3200" dirty="0"/>
              <a:t>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96199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000" strike="noStrike" dirty="0"/>
                        <a:t>__Temporary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586068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/>
        </p:nvGraphicFramePr>
        <p:xfrm>
          <a:off x="2806397" y="2565528"/>
          <a:ext cx="5445079" cy="354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23</a:t>
                      </a:r>
                    </a:p>
                    <a:p>
                      <a:pPr algn="ctr"/>
                      <a:r>
                        <a:rPr lang="en-US" sz="240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507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'/’,  '23’,  '+’,  ‘</a:t>
            </a:r>
            <a:r>
              <a:rPr lang="en-US" sz="3200" dirty="0">
                <a:solidFill>
                  <a:srgbClr val="FF0000"/>
                </a:solidFill>
              </a:rPr>
              <a:t>=</a:t>
            </a:r>
            <a:r>
              <a:rPr lang="en-US" sz="3200" dirty="0"/>
              <a:t>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647945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/>
                        <a:t>__Temporary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/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noStrike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288273"/>
              </p:ext>
            </p:extLst>
          </p:nvPr>
        </p:nvGraphicFramePr>
        <p:xfrm>
          <a:off x="2806397" y="2565528"/>
          <a:ext cx="5445079" cy="354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23</a:t>
                      </a:r>
                    </a:p>
                    <a:p>
                      <a:pPr algn="ctr"/>
                      <a:r>
                        <a:rPr lang="en-US" sz="240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stloc</a:t>
                      </a:r>
                      <a:r>
                        <a:rPr lang="en-US" sz="2400" dirty="0"/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406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'/’,  '23’,  '+’,  ‘</a:t>
            </a:r>
            <a:r>
              <a:rPr lang="en-US" sz="3200" dirty="0">
                <a:solidFill>
                  <a:srgbClr val="FF0000"/>
                </a:solidFill>
              </a:rPr>
              <a:t>=</a:t>
            </a:r>
            <a:r>
              <a:rPr lang="en-US" sz="3200" dirty="0"/>
              <a:t>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563235"/>
              </p:ext>
            </p:extLst>
          </p:nvPr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0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31676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/>
        </p:nvGraphicFramePr>
        <p:xfrm>
          <a:off x="2806397" y="2565528"/>
          <a:ext cx="5445079" cy="354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23</a:t>
                      </a:r>
                    </a:p>
                    <a:p>
                      <a:pPr algn="ctr"/>
                      <a:r>
                        <a:rPr lang="en-US" sz="240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stloc</a:t>
                      </a:r>
                      <a:r>
                        <a:rPr lang="en-US" sz="2400" dirty="0"/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69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1D5F-172A-747A-982B-7189188D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A9D1-9681-308A-1726-A4D337D6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0048"/>
            <a:ext cx="9872871" cy="4345952"/>
          </a:xfrm>
        </p:spPr>
        <p:txBody>
          <a:bodyPr/>
          <a:lstStyle/>
          <a:p>
            <a:r>
              <a:rPr lang="en-US" dirty="0"/>
              <a:t>Grammar is used to define the rules that should be followed, and default lexer and parser can be generated from it.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8610C5-D58A-10C8-10F1-47270A9F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25" y="2730278"/>
            <a:ext cx="5889019" cy="1907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E230F3-0E21-A325-208A-632A1BB83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725" y="4892041"/>
            <a:ext cx="9315573" cy="7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4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97C4-4670-9142-AE5F-49FDBE29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1684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B590-BF21-774F-9444-BAF0442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790"/>
            <a:ext cx="7305355" cy="1046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'b’,  '450’,  '50’,  '/’,  '23’,  '+’,  ‘=‘,</a:t>
            </a:r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1CEB8-6920-FA62-58DC-466BB3AED698}"/>
              </a:ext>
            </a:extLst>
          </p:cNvPr>
          <p:cNvGraphicFramePr>
            <a:graphicFrameLocks noGrp="1"/>
          </p:cNvGraphicFramePr>
          <p:nvPr/>
        </p:nvGraphicFramePr>
        <p:xfrm>
          <a:off x="540084" y="2565530"/>
          <a:ext cx="1809355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355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ILMapper</a:t>
                      </a:r>
                      <a:endParaRPr lang="en-US" sz="2800" dirty="0"/>
                    </a:p>
                    <a:p>
                      <a:pPr algn="ctr"/>
                      <a:r>
                        <a:rPr lang="en-US" sz="28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0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991F1-EB21-1302-4270-70857A60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7768"/>
              </p:ext>
            </p:extLst>
          </p:nvPr>
        </p:nvGraphicFramePr>
        <p:xfrm>
          <a:off x="9091037" y="2565529"/>
          <a:ext cx="1927483" cy="38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83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2438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IL Runtime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  <a:tr h="724382">
                <a:tc>
                  <a:txBody>
                    <a:bodyPr/>
                    <a:lstStyle/>
                    <a:p>
                      <a:pPr algn="ctr"/>
                      <a:endParaRPr lang="en-US" sz="2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124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D291A-53F4-3165-CB96-E01E6C9B2441}"/>
              </a:ext>
            </a:extLst>
          </p:cNvPr>
          <p:cNvGraphicFramePr>
            <a:graphicFrameLocks noGrp="1"/>
          </p:cNvGraphicFramePr>
          <p:nvPr/>
        </p:nvGraphicFramePr>
        <p:xfrm>
          <a:off x="2806397" y="2565528"/>
          <a:ext cx="5445079" cy="354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079">
                  <a:extLst>
                    <a:ext uri="{9D8B030D-6E8A-4147-A177-3AD203B41FA5}">
                      <a16:colId xmlns:a16="http://schemas.microsoft.com/office/drawing/2014/main" val="1817903018"/>
                    </a:ext>
                  </a:extLst>
                </a:gridCol>
              </a:tblGrid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ILMapper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il_codes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89304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ldc.i8 450</a:t>
                      </a:r>
                    </a:p>
                    <a:p>
                      <a:pPr algn="ctr"/>
                      <a:r>
                        <a:rPr lang="en-US" sz="2400" dirty="0"/>
                        <a:t>ldc.i8 50</a:t>
                      </a:r>
                    </a:p>
                    <a:p>
                      <a:pPr algn="ctr"/>
                      <a:r>
                        <a:rPr lang="en-US" sz="2400" dirty="0"/>
                        <a:t>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94451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ldc.i8 23</a:t>
                      </a:r>
                    </a:p>
                    <a:p>
                      <a:pPr algn="ctr"/>
                      <a:r>
                        <a:rPr lang="en-US" sz="240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94963"/>
                  </a:ext>
                </a:extLst>
              </a:tr>
              <a:tr h="7684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stloc</a:t>
                      </a:r>
                      <a:r>
                        <a:rPr lang="en-US" sz="2400" dirty="0"/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154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605D-3228-DE1B-0396-8B38B06B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09" y="382093"/>
            <a:ext cx="6050791" cy="1521083"/>
          </a:xfrm>
        </p:spPr>
        <p:txBody>
          <a:bodyPr>
            <a:normAutofit fontScale="90000"/>
          </a:bodyPr>
          <a:lstStyle/>
          <a:p>
            <a:r>
              <a:rPr lang="en-US" dirty="0"/>
              <a:t>ILMapper code generation:  binary operator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69DF7E-5984-45FA-97FF-6156768B6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0169" y="325432"/>
            <a:ext cx="5642446" cy="6207136"/>
          </a:xfrm>
        </p:spPr>
      </p:pic>
    </p:spTree>
    <p:extLst>
      <p:ext uri="{BB962C8B-B14F-4D97-AF65-F5344CB8AC3E}">
        <p14:creationId xmlns:p14="http://schemas.microsoft.com/office/powerpoint/2010/main" val="232232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8D8B-FA76-39B8-21BA-FA4F0B73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ILMapper code generation: block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74FB41-528C-8ED9-53EF-C775BA5B2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930" y="1972343"/>
            <a:ext cx="5040139" cy="3956571"/>
          </a:xfrm>
        </p:spPr>
      </p:pic>
    </p:spTree>
    <p:extLst>
      <p:ext uri="{BB962C8B-B14F-4D97-AF65-F5344CB8AC3E}">
        <p14:creationId xmlns:p14="http://schemas.microsoft.com/office/powerpoint/2010/main" val="2702135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605D-3228-DE1B-0396-8B38B06B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40" y="364592"/>
            <a:ext cx="10552789" cy="1521083"/>
          </a:xfrm>
        </p:spPr>
        <p:txBody>
          <a:bodyPr>
            <a:normAutofit/>
          </a:bodyPr>
          <a:lstStyle/>
          <a:p>
            <a:r>
              <a:rPr lang="en-US" dirty="0"/>
              <a:t>ILMapper code generation: if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5E752D-92BA-F7F1-D069-FCEE06C03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810" y="2039203"/>
            <a:ext cx="5928379" cy="3788456"/>
          </a:xfrm>
        </p:spPr>
      </p:pic>
    </p:spTree>
    <p:extLst>
      <p:ext uri="{BB962C8B-B14F-4D97-AF65-F5344CB8AC3E}">
        <p14:creationId xmlns:p14="http://schemas.microsoft.com/office/powerpoint/2010/main" val="2948689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605D-3228-DE1B-0396-8B38B06B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40" y="364592"/>
            <a:ext cx="10834778" cy="1521083"/>
          </a:xfrm>
        </p:spPr>
        <p:txBody>
          <a:bodyPr>
            <a:normAutofit/>
          </a:bodyPr>
          <a:lstStyle/>
          <a:p>
            <a:r>
              <a:rPr lang="en-US" dirty="0"/>
              <a:t>ILMapper code generation: if without else part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0F0258-70FC-5CF7-6019-5EBB2C505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15" y="2057400"/>
            <a:ext cx="7067066" cy="371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19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605D-3228-DE1B-0396-8B38B06B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40" y="364592"/>
            <a:ext cx="10552789" cy="1521083"/>
          </a:xfrm>
        </p:spPr>
        <p:txBody>
          <a:bodyPr>
            <a:normAutofit/>
          </a:bodyPr>
          <a:lstStyle/>
          <a:p>
            <a:r>
              <a:rPr lang="en-US" dirty="0"/>
              <a:t>ILMapper code generation: if with else part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91E0F0-6A1C-0DF6-9777-590098E2C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450" y="1832335"/>
            <a:ext cx="5735100" cy="4415336"/>
          </a:xfrm>
        </p:spPr>
      </p:pic>
    </p:spTree>
    <p:extLst>
      <p:ext uri="{BB962C8B-B14F-4D97-AF65-F5344CB8AC3E}">
        <p14:creationId xmlns:p14="http://schemas.microsoft.com/office/powerpoint/2010/main" val="152942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5C84-CDAB-1D2D-1FEE-FDD03586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ilasm</a:t>
            </a:r>
            <a:r>
              <a:rPr lang="en-US" dirty="0"/>
              <a:t>: command for building EXE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ADEC4-F612-608B-E028-C0C9B14A5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187" y="2263703"/>
            <a:ext cx="7901964" cy="3734586"/>
          </a:xfrm>
        </p:spPr>
      </p:pic>
    </p:spTree>
    <p:extLst>
      <p:ext uri="{BB962C8B-B14F-4D97-AF65-F5344CB8AC3E}">
        <p14:creationId xmlns:p14="http://schemas.microsoft.com/office/powerpoint/2010/main" val="1562203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5C84-CDAB-1D2D-1FEE-FDD03586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running EXE file in windows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0CD94-7BFB-871C-2AC8-169C8B1BA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136" y="3429000"/>
            <a:ext cx="7705989" cy="1064492"/>
          </a:xfrm>
        </p:spPr>
      </p:pic>
    </p:spTree>
    <p:extLst>
      <p:ext uri="{BB962C8B-B14F-4D97-AF65-F5344CB8AC3E}">
        <p14:creationId xmlns:p14="http://schemas.microsoft.com/office/powerpoint/2010/main" val="41886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9CC9-13A5-F4F7-EA48-8EFC3D02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12FB-8EAB-E7E9-6E6D-8659A967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code generation functionality for the following:</a:t>
            </a:r>
          </a:p>
          <a:p>
            <a:pPr lvl="1"/>
            <a:r>
              <a:rPr lang="en-US" dirty="0"/>
              <a:t>For loops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dirty="0"/>
              <a:t>Greater than or equal to operator (“&gt;=“)</a:t>
            </a:r>
          </a:p>
          <a:p>
            <a:pPr lvl="1"/>
            <a:r>
              <a:rPr lang="en-US" dirty="0"/>
              <a:t>Less than or equal to operator (“&lt;=“)</a:t>
            </a:r>
          </a:p>
          <a:p>
            <a:pPr lvl="1"/>
            <a:r>
              <a:rPr lang="en-US" dirty="0"/>
              <a:t>Not equal to operator (“!=“)</a:t>
            </a:r>
          </a:p>
          <a:p>
            <a:r>
              <a:rPr lang="en-US" dirty="0"/>
              <a:t>The deadline for this homework is due on Saturday, 8</a:t>
            </a:r>
            <a:r>
              <a:rPr lang="en-US" baseline="30000" dirty="0"/>
              <a:t>th</a:t>
            </a:r>
            <a:r>
              <a:rPr lang="en-US" dirty="0"/>
              <a:t> of Dey, 1402 (01/01/2024)</a:t>
            </a:r>
          </a:p>
        </p:txBody>
      </p:sp>
    </p:spTree>
    <p:extLst>
      <p:ext uri="{BB962C8B-B14F-4D97-AF65-F5344CB8AC3E}">
        <p14:creationId xmlns:p14="http://schemas.microsoft.com/office/powerpoint/2010/main" val="386568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D6EF-1630-99FA-A19D-1309D46A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Lexer and Parser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ABF7EF-69AD-9C4E-863F-18438E723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7011" y="1965960"/>
            <a:ext cx="3512805" cy="26483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E4E27-AE5E-727E-931A-1E539F716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184" y="1965960"/>
            <a:ext cx="4340655" cy="440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838E2B-6B1E-382F-03CF-083681E439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737"/>
          <a:stretch/>
        </p:blipFill>
        <p:spPr>
          <a:xfrm>
            <a:off x="1226562" y="3236555"/>
            <a:ext cx="4013767" cy="92098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155EB3D-65CE-CA22-C453-FEB9CC1244AF}"/>
              </a:ext>
            </a:extLst>
          </p:cNvPr>
          <p:cNvSpPr/>
          <p:nvPr/>
        </p:nvSpPr>
        <p:spPr>
          <a:xfrm>
            <a:off x="3145711" y="2576945"/>
            <a:ext cx="484632" cy="5993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EF33589-A544-5571-4644-D1C5BC688B22}"/>
              </a:ext>
            </a:extLst>
          </p:cNvPr>
          <p:cNvSpPr/>
          <p:nvPr/>
        </p:nvSpPr>
        <p:spPr>
          <a:xfrm rot="16200000">
            <a:off x="6256015" y="2929819"/>
            <a:ext cx="484632" cy="10337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8236-09F7-4B79-D97B-030CE02F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2530-5FC6-F5E3-6A76-98F04229F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010890" cy="4038600"/>
          </a:xfrm>
        </p:spPr>
        <p:txBody>
          <a:bodyPr/>
          <a:lstStyle/>
          <a:p>
            <a:r>
              <a:rPr lang="en-US" dirty="0"/>
              <a:t>This script determines the flow of our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909FA2-0C6B-0FBA-F030-D284168B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24702"/>
            <a:ext cx="5160967" cy="407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2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E380-31BD-539B-10FE-00D7AFDA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F111-B68D-4F40-3ECB-19842A298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a custom listener and overriding the exit and enter functions of its parent we can define actions to be taken when traversing the parse tree when using a walker and by we can produce the desired results.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A4949-F0CE-E74C-60DD-58FA1A9A2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36019"/>
            <a:ext cx="8141975" cy="810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56F146-19FE-4392-395E-196ECC236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649" y="4254860"/>
            <a:ext cx="7605184" cy="199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9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19F3-4A3C-6A3A-D4F2-906DBA2F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A383D7-DAE7-7AB8-77A0-31E013F32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663" y="1910673"/>
            <a:ext cx="5822369" cy="3886360"/>
          </a:xfrm>
        </p:spPr>
      </p:pic>
    </p:spTree>
    <p:extLst>
      <p:ext uri="{BB962C8B-B14F-4D97-AF65-F5344CB8AC3E}">
        <p14:creationId xmlns:p14="http://schemas.microsoft.com/office/powerpoint/2010/main" val="293295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D6F3-4669-0DAD-BA72-39EF8939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115755-E5A7-3AD3-B3CD-CA2FDF2FC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562" y="1965960"/>
            <a:ext cx="9209826" cy="4412964"/>
          </a:xfrm>
        </p:spPr>
      </p:pic>
    </p:spTree>
    <p:extLst>
      <p:ext uri="{BB962C8B-B14F-4D97-AF65-F5344CB8AC3E}">
        <p14:creationId xmlns:p14="http://schemas.microsoft.com/office/powerpoint/2010/main" val="60646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2B13-DB65-FF41-8BF0-90B24C95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normal AST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D725-855B-3BE3-2C90-5571C2F1B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order traversal of our custom binary tree requires a custom algorithm to be done. By transforming the Binary AST to Normal AST we can achieve the same result using standard libraries defined in networkx library in python.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9C00400-78DE-CA0B-6949-331A71C2C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35" y="4515782"/>
            <a:ext cx="10083930" cy="489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F393BB-0B69-8D16-6ECD-DAC15D5BB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51" y="3493568"/>
            <a:ext cx="9875520" cy="5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0656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267</TotalTime>
  <Words>1002</Words>
  <Application>Microsoft Office PowerPoint</Application>
  <PresentationFormat>Widescreen</PresentationFormat>
  <Paragraphs>220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-apple-system</vt:lpstr>
      <vt:lpstr>Corbel</vt:lpstr>
      <vt:lpstr>Basis</vt:lpstr>
      <vt:lpstr>IL code generator</vt:lpstr>
      <vt:lpstr>IL generation steps</vt:lpstr>
      <vt:lpstr>Grammar</vt:lpstr>
      <vt:lpstr>Default Lexer and Parser</vt:lpstr>
      <vt:lpstr>Main script</vt:lpstr>
      <vt:lpstr>Custom Listener</vt:lpstr>
      <vt:lpstr>Example input</vt:lpstr>
      <vt:lpstr>Binary AST</vt:lpstr>
      <vt:lpstr>Binary to normal AST transformation</vt:lpstr>
      <vt:lpstr>Normal AST</vt:lpstr>
      <vt:lpstr>Post-order traversal of AST</vt:lpstr>
      <vt:lpstr>Post-order traversal</vt:lpstr>
      <vt:lpstr>Using the ILMapper class from main</vt:lpstr>
      <vt:lpstr>ILMapper class</vt:lpstr>
      <vt:lpstr>ILMapper Core functions </vt:lpstr>
      <vt:lpstr>ILMapper Core functions </vt:lpstr>
      <vt:lpstr>ILMapper code generation for assignment 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 example:</vt:lpstr>
      <vt:lpstr>ILMapper code generation:  binary operator</vt:lpstr>
      <vt:lpstr>ILMapper code generation: block</vt:lpstr>
      <vt:lpstr>ILMapper code generation: if</vt:lpstr>
      <vt:lpstr>ILMapper code generation: if without else part</vt:lpstr>
      <vt:lpstr>ILMapper code generation: if with else part</vt:lpstr>
      <vt:lpstr>ilasm: command for building EXE file</vt:lpstr>
      <vt:lpstr>command running EXE file in windows</vt:lpstr>
      <vt:lpstr>Homework: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code generator</dc:title>
  <dc:creator>Kawankfb1378</dc:creator>
  <cp:lastModifiedBy>Kawankfb1378</cp:lastModifiedBy>
  <cp:revision>13</cp:revision>
  <dcterms:created xsi:type="dcterms:W3CDTF">2023-12-24T14:31:30Z</dcterms:created>
  <dcterms:modified xsi:type="dcterms:W3CDTF">2023-12-24T21:18:46Z</dcterms:modified>
</cp:coreProperties>
</file>