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5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1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8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66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4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52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41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82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70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7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4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9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ruvika/fake-news-detection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Presentation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”Comparative </a:t>
            </a:r>
            <a:r>
              <a:rPr lang="en-US" sz="3600" b="1" dirty="0">
                <a:solidFill>
                  <a:srgbClr val="0000FF"/>
                </a:solidFill>
              </a:rPr>
              <a:t>Performance of Machine</a:t>
            </a:r>
            <a:br>
              <a:rPr lang="en-US" sz="3600" b="1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0000FF"/>
                </a:solidFill>
              </a:rPr>
              <a:t>Learning Algorithms for Fake News </a:t>
            </a:r>
            <a:r>
              <a:rPr lang="en-US" sz="3600" b="1" dirty="0" smtClean="0">
                <a:solidFill>
                  <a:srgbClr val="0000FF"/>
                </a:solidFill>
              </a:rPr>
              <a:t>Detection”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4911"/>
            <a:ext cx="9144000" cy="3597251"/>
          </a:xfrm>
        </p:spPr>
        <p:txBody>
          <a:bodyPr>
            <a:normAutofit lnSpcReduction="10000"/>
          </a:bodyPr>
          <a:lstStyle/>
          <a:p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Arvinder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 Singh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Bali,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Mexson Fernandes, Sourabh Choubey,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Mahima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Goel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APIIT, Haryana, India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by: Springer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Singapore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Pte.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Md. Abdul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Motaleb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1935 369 650)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Kawsin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Jannet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117 050)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Sabrina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Yeasmin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074 650)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Dataset divided into training and test sets (80-20)</a:t>
            </a:r>
            <a:endParaRPr lang="en-US" dirty="0" smtClean="0"/>
          </a:p>
          <a:p>
            <a:pPr lvl="1"/>
            <a:r>
              <a:rPr lang="en-US" dirty="0" smtClean="0"/>
              <a:t>Stratified 10-fold cross </a:t>
            </a:r>
            <a:r>
              <a:rPr lang="en-US" dirty="0" smtClean="0"/>
              <a:t>validation used for selecting the best model from training sets</a:t>
            </a:r>
          </a:p>
          <a:p>
            <a:pPr lvl="1"/>
            <a:r>
              <a:rPr lang="en-US" dirty="0" smtClean="0"/>
              <a:t>The best model for each algorithm is applied on the test set</a:t>
            </a:r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 smtClean="0"/>
              <a:t>and Standard Deviation</a:t>
            </a:r>
          </a:p>
          <a:p>
            <a:pPr lvl="1"/>
            <a:r>
              <a:rPr lang="en-US" dirty="0" smtClean="0"/>
              <a:t>Accuracy of the best model for the K-folds are computed</a:t>
            </a:r>
          </a:p>
          <a:p>
            <a:pPr lvl="1"/>
            <a:r>
              <a:rPr lang="en-US" dirty="0" smtClean="0"/>
              <a:t>Standard Deviation of the Accuracies are calculated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09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3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/>
              <a:t>                    Data set 1			       Data set 2			       Data set 3</a:t>
            </a:r>
          </a:p>
          <a:p>
            <a:pPr marL="0" indent="0" algn="ctr">
              <a:buNone/>
            </a:pPr>
            <a:r>
              <a:rPr lang="en-US" sz="2600" dirty="0" smtClean="0"/>
              <a:t>Figure 2: </a:t>
            </a:r>
            <a:r>
              <a:rPr lang="en-US" sz="2600" dirty="0" smtClean="0"/>
              <a:t>Model Evaluation</a:t>
            </a:r>
            <a:endParaRPr lang="en-US" sz="2600" dirty="0"/>
          </a:p>
        </p:txBody>
      </p:sp>
      <p:pic>
        <p:nvPicPr>
          <p:cNvPr id="9" name="Picture 8" descr="4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942" y="1772195"/>
            <a:ext cx="11808824" cy="35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009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(contd.)</a:t>
            </a:r>
            <a:endParaRPr lang="en-US" dirty="0"/>
          </a:p>
        </p:txBody>
      </p:sp>
      <p:pic>
        <p:nvPicPr>
          <p:cNvPr id="5" name="Picture 4" descr="table 4.png"/>
          <p:cNvPicPr>
            <a:picLocks noChangeAspect="1"/>
          </p:cNvPicPr>
          <p:nvPr/>
        </p:nvPicPr>
        <p:blipFill>
          <a:blip r:embed="rId2">
            <a:lum bright="-21000" contrast="26000"/>
          </a:blip>
          <a:stretch>
            <a:fillRect/>
          </a:stretch>
        </p:blipFill>
        <p:spPr>
          <a:xfrm>
            <a:off x="3221144" y="1993333"/>
            <a:ext cx="6268325" cy="4372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952" y="1583139"/>
            <a:ext cx="539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Table 3: Model Accuracy and Standard Deviation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09009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Measures: 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 </a:t>
            </a:r>
            <a:r>
              <a:rPr lang="en-US" sz="2400" dirty="0" smtClean="0">
                <a:solidFill>
                  <a:srgbClr val="0000FF"/>
                </a:solidFill>
              </a:rPr>
              <a:t>Boosting (XGB) </a:t>
            </a:r>
            <a:r>
              <a:rPr lang="en-US" sz="2400" dirty="0" smtClean="0"/>
              <a:t>was </a:t>
            </a:r>
            <a:r>
              <a:rPr lang="en-US" sz="2400" dirty="0" smtClean="0"/>
              <a:t>found to be the best classification technique based on Accuracy and Standard Deviation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Precision, Recall and F1-score</a:t>
            </a:r>
            <a:r>
              <a:rPr lang="en-US" sz="2400" dirty="0" smtClean="0"/>
              <a:t> of Gradient </a:t>
            </a:r>
            <a:r>
              <a:rPr lang="en-US" sz="2400" dirty="0" smtClean="0"/>
              <a:t>Boosting on the tested datasets are </a:t>
            </a:r>
            <a:r>
              <a:rPr lang="en-US" sz="2400" dirty="0" smtClean="0"/>
              <a:t>as below - </a:t>
            </a:r>
            <a:endParaRPr lang="en-US" sz="2400" dirty="0"/>
          </a:p>
        </p:txBody>
      </p:sp>
      <p:pic>
        <p:nvPicPr>
          <p:cNvPr id="5" name="Picture 4" descr="table5.png"/>
          <p:cNvPicPr>
            <a:picLocks noChangeAspect="1"/>
          </p:cNvPicPr>
          <p:nvPr/>
        </p:nvPicPr>
        <p:blipFill>
          <a:blip r:embed="rId2">
            <a:lum bright="-50000" contrast="61000"/>
          </a:blip>
          <a:stretch>
            <a:fillRect/>
          </a:stretch>
        </p:blipFill>
        <p:spPr>
          <a:xfrm>
            <a:off x="3528925" y="4147708"/>
            <a:ext cx="5325219" cy="2029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0058" y="3684931"/>
            <a:ext cx="623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Table 4: Performance measures of Gradient Boosting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09009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Features: </a:t>
            </a:r>
            <a:r>
              <a:rPr lang="en-US" dirty="0" smtClean="0"/>
              <a:t>Analysis based on output</a:t>
            </a:r>
            <a:endParaRPr lang="en-US" dirty="0"/>
          </a:p>
        </p:txBody>
      </p:sp>
      <p:pic>
        <p:nvPicPr>
          <p:cNvPr id="8" name="Content Placeholder 7" descr="table3.png"/>
          <p:cNvPicPr>
            <a:picLocks noGrp="1" noChangeAspect="1"/>
          </p:cNvPicPr>
          <p:nvPr>
            <p:ph idx="1"/>
          </p:nvPr>
        </p:nvPicPr>
        <p:blipFill>
          <a:blip r:embed="rId2">
            <a:lum bright="-25000" contrast="27000"/>
          </a:blip>
          <a:stretch>
            <a:fillRect/>
          </a:stretch>
        </p:blipFill>
        <p:spPr>
          <a:xfrm>
            <a:off x="2876100" y="2226462"/>
            <a:ext cx="6439799" cy="3877216"/>
          </a:xfrm>
        </p:spPr>
      </p:pic>
      <p:sp>
        <p:nvSpPr>
          <p:cNvPr id="10" name="TextBox 9"/>
          <p:cNvSpPr txBox="1"/>
          <p:nvPr/>
        </p:nvSpPr>
        <p:spPr>
          <a:xfrm>
            <a:off x="3971491" y="1801507"/>
            <a:ext cx="439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Table 5: Relevance of selected features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0900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Fake News Detection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Goal: Automatic detection of fake news</a:t>
            </a:r>
          </a:p>
          <a:p>
            <a:r>
              <a:rPr lang="en-US" dirty="0" smtClean="0"/>
              <a:t>Types </a:t>
            </a:r>
            <a:r>
              <a:rPr lang="en-US" dirty="0" smtClean="0"/>
              <a:t>of ‘fake news</a:t>
            </a:r>
            <a:r>
              <a:rPr lang="en-US" dirty="0" smtClean="0"/>
              <a:t>’: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False news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Fake satire news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Poorly written news</a:t>
            </a:r>
          </a:p>
          <a:p>
            <a:r>
              <a:rPr lang="en-US" dirty="0" smtClean="0"/>
              <a:t>Importance: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Rapid increase of social media use resulted in exponential growth of fake news sources, opinion spams and low quality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Control is needed for the stability and progress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standard datasets explored - </a:t>
            </a:r>
          </a:p>
          <a:p>
            <a:pPr lvl="1"/>
            <a:r>
              <a:rPr lang="en-US" dirty="0" err="1" smtClean="0"/>
              <a:t>OpenSources</a:t>
            </a:r>
            <a:r>
              <a:rPr lang="en-US" dirty="0" smtClean="0"/>
              <a:t>, </a:t>
            </a:r>
            <a:r>
              <a:rPr lang="en-US" dirty="0" err="1" smtClean="0"/>
              <a:t>Kaggle</a:t>
            </a:r>
            <a:r>
              <a:rPr lang="en-US" dirty="0" smtClean="0"/>
              <a:t>, and George McIntire</a:t>
            </a:r>
          </a:p>
          <a:p>
            <a:r>
              <a:rPr lang="en-US" dirty="0" smtClean="0"/>
              <a:t>A total of 163 features extracted</a:t>
            </a:r>
          </a:p>
          <a:p>
            <a:r>
              <a:rPr lang="en-US" dirty="0" smtClean="0"/>
              <a:t>Seven machine learning algorithms compared - </a:t>
            </a:r>
          </a:p>
          <a:p>
            <a:pPr lvl="1"/>
            <a:r>
              <a:rPr lang="en-US" dirty="0" smtClean="0"/>
              <a:t>Random Forest (RF), Support Vector Classifier (SVC), Gaussian Naïve Bayes (GNB), </a:t>
            </a:r>
            <a:r>
              <a:rPr lang="en-US" dirty="0" err="1" smtClean="0"/>
              <a:t>AdaBoost</a:t>
            </a:r>
            <a:r>
              <a:rPr lang="en-US" dirty="0" smtClean="0"/>
              <a:t> (AB), K-Nearest Neighbor (KNN), Multi-Layer Perceptron (MLP), and Gradient Boosting (XGB)</a:t>
            </a:r>
          </a:p>
          <a:p>
            <a:r>
              <a:rPr lang="en-US" dirty="0" smtClean="0"/>
              <a:t>Results </a:t>
            </a:r>
            <a:r>
              <a:rPr lang="en-US" dirty="0" smtClean="0"/>
              <a:t>Analyzed -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Gradient Boosting</a:t>
            </a:r>
            <a:r>
              <a:rPr lang="en-US" dirty="0" smtClean="0"/>
              <a:t> outperformed others with Mean Accuracy of </a:t>
            </a:r>
            <a:r>
              <a:rPr lang="en-US" dirty="0" smtClean="0">
                <a:solidFill>
                  <a:srgbClr val="0000FF"/>
                </a:solidFill>
              </a:rPr>
              <a:t>88%</a:t>
            </a:r>
            <a:r>
              <a:rPr lang="en-US" dirty="0" smtClean="0"/>
              <a:t> and F1-score of </a:t>
            </a:r>
            <a:r>
              <a:rPr lang="en-US" dirty="0" smtClean="0">
                <a:solidFill>
                  <a:srgbClr val="0000FF"/>
                </a:solidFill>
              </a:rPr>
              <a:t>0.91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OpenSources</a:t>
            </a:r>
            <a:r>
              <a:rPr lang="en-US" dirty="0" smtClean="0"/>
              <a:t> dataset</a:t>
            </a:r>
          </a:p>
          <a:p>
            <a:pPr lvl="2"/>
            <a:r>
              <a:rPr lang="en-US" dirty="0" smtClean="0"/>
              <a:t>Total nine million+ articles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dataset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www.kaggle.com/jruvika/fake-news-detection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George McIntire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Description below: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3">
            <a:lum bright="-24000" contrast="29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38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1125" y="3753308"/>
            <a:ext cx="7289750" cy="24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174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N-grams Count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Occurrences of n-grams in title and body of an article are extracted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Ratios like - </a:t>
            </a:r>
            <a:r>
              <a:rPr lang="pt-BR" dirty="0" smtClean="0">
                <a:solidFill>
                  <a:srgbClr val="0000FF"/>
                </a:solidFill>
              </a:rPr>
              <a:t>total unique n-gram / total n-gram</a:t>
            </a:r>
            <a:r>
              <a:rPr lang="pt-BR" dirty="0" smtClean="0"/>
              <a:t> are calculated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Useful to detect articles not very well </a:t>
            </a:r>
            <a:r>
              <a:rPr lang="pt-BR" dirty="0" smtClean="0"/>
              <a:t>written</a:t>
            </a:r>
            <a:endParaRPr lang="pt-BR" dirty="0" smtClean="0"/>
          </a:p>
          <a:p>
            <a:r>
              <a:rPr lang="en-US" dirty="0" smtClean="0"/>
              <a:t>Term Frequency – Inverse Document Frequency (</a:t>
            </a:r>
            <a:r>
              <a:rPr lang="en-US" dirty="0" err="1" smtClean="0"/>
              <a:t>tf-idf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Detects </a:t>
            </a:r>
            <a:r>
              <a:rPr lang="en-US" dirty="0" smtClean="0">
                <a:solidFill>
                  <a:srgbClr val="0000FF"/>
                </a:solidFill>
              </a:rPr>
              <a:t>key-words</a:t>
            </a:r>
            <a:r>
              <a:rPr lang="en-US" dirty="0" smtClean="0"/>
              <a:t> of a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Used to detect the </a:t>
            </a:r>
            <a:r>
              <a:rPr lang="en-US" dirty="0" smtClean="0">
                <a:solidFill>
                  <a:srgbClr val="0000FF"/>
                </a:solidFill>
              </a:rPr>
              <a:t>key words</a:t>
            </a:r>
            <a:r>
              <a:rPr lang="en-US" dirty="0" smtClean="0"/>
              <a:t> from document </a:t>
            </a:r>
            <a:r>
              <a:rPr lang="en-US" dirty="0" smtClean="0">
                <a:solidFill>
                  <a:srgbClr val="0000FF"/>
                </a:solidFill>
              </a:rPr>
              <a:t>title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body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Cosine similarity</a:t>
            </a:r>
            <a:r>
              <a:rPr lang="en-US" dirty="0" smtClean="0"/>
              <a:t> is used to check the correlation between title and body of each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49938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Features used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Embedding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Assigns a real-valued vector to each word of the corpus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Calculated from aggregated word-word co-occurrence count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Represented 400k words in a 50 dimensional vector space</a:t>
            </a:r>
          </a:p>
          <a:p>
            <a:r>
              <a:rPr lang="en-US" dirty="0" smtClean="0"/>
              <a:t>Sentiment Polarity Score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Open source Natural Language Tool Kit (NLTK) used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Positive, Negative, Neutral and Compound sentiments</a:t>
            </a:r>
          </a:p>
          <a:p>
            <a:r>
              <a:rPr lang="en-US" dirty="0" smtClean="0"/>
              <a:t>Readability standard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 approximation of years of education required to understand a sentence on single reading</a:t>
            </a:r>
          </a:p>
        </p:txBody>
      </p:sp>
    </p:spTree>
    <p:extLst>
      <p:ext uri="{BB962C8B-B14F-4D97-AF65-F5344CB8AC3E}">
        <p14:creationId xmlns:p14="http://schemas.microsoft.com/office/powerpoint/2010/main" xmlns="" val="338423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Features: Summary</a:t>
            </a:r>
            <a:endParaRPr lang="en-US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>
            <a:lum bright="-36000" contrast="5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4811" y="1690688"/>
            <a:ext cx="6962377" cy="47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417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Set: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characters, date, numbers replaced</a:t>
            </a:r>
          </a:p>
          <a:p>
            <a:r>
              <a:rPr lang="en-US" dirty="0" smtClean="0"/>
              <a:t>URLs removed</a:t>
            </a:r>
          </a:p>
          <a:p>
            <a:r>
              <a:rPr lang="en-US" dirty="0" smtClean="0"/>
              <a:t>Stop words (am, is, by, the, etc.) removed</a:t>
            </a:r>
          </a:p>
          <a:p>
            <a:r>
              <a:rPr lang="en-US" dirty="0" smtClean="0"/>
              <a:t>Texts </a:t>
            </a:r>
            <a:r>
              <a:rPr lang="en-US" dirty="0" smtClean="0"/>
              <a:t>tokenized and Words stemmed</a:t>
            </a:r>
          </a:p>
          <a:p>
            <a:r>
              <a:rPr lang="en-US" dirty="0" smtClean="0"/>
              <a:t>Unigrams, bigrams, and trigrams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44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r>
              <a:rPr lang="en-US" sz="2400" dirty="0" smtClean="0"/>
              <a:t>Figure 1: </a:t>
            </a:r>
            <a:r>
              <a:rPr lang="en-US" sz="2400" dirty="0" smtClean="0"/>
              <a:t>The full classification model</a:t>
            </a:r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 cstate="print">
            <a:lum bright="-19000" contrast="17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6692" y="1636096"/>
            <a:ext cx="4638615" cy="42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91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597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Presentation on ”Comparative Performance of Machine Learning Algorithms for Fake News Detection”</vt:lpstr>
      <vt:lpstr>Automated Fake News Detection – Overview</vt:lpstr>
      <vt:lpstr>Overview of the Work Done</vt:lpstr>
      <vt:lpstr>Data Sets: Overview</vt:lpstr>
      <vt:lpstr>Data Features used</vt:lpstr>
      <vt:lpstr>Data Features used (contd.)</vt:lpstr>
      <vt:lpstr>Data Features: Summary</vt:lpstr>
      <vt:lpstr>Data Set: Preprocessing</vt:lpstr>
      <vt:lpstr>Classification Model</vt:lpstr>
      <vt:lpstr>Model Evaluation</vt:lpstr>
      <vt:lpstr>Model Evaluation (contd.)</vt:lpstr>
      <vt:lpstr>Model Evaluation (contd.)</vt:lpstr>
      <vt:lpstr>Performance Measures: Gradient Boosting</vt:lpstr>
      <vt:lpstr>Data Features: Analysis based on 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user</cp:lastModifiedBy>
  <cp:revision>107</cp:revision>
  <dcterms:created xsi:type="dcterms:W3CDTF">2019-11-19T14:03:11Z</dcterms:created>
  <dcterms:modified xsi:type="dcterms:W3CDTF">2019-11-21T09:47:43Z</dcterms:modified>
</cp:coreProperties>
</file>