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</p:sldIdLst>
  <p:sldSz cy="5143500" cx="9144000"/>
  <p:notesSz cx="6858000" cy="9144000"/>
  <p:embeddedFontLst>
    <p:embeddedFont>
      <p:font typeface="Roboto Slab"/>
      <p:regular r:id="rId44"/>
      <p:bold r:id="rId45"/>
    </p:embeddedFont>
    <p:embeddedFont>
      <p:font typeface="Raleway"/>
      <p:regular r:id="rId46"/>
      <p:bold r:id="rId47"/>
      <p:italic r:id="rId48"/>
      <p:boldItalic r:id="rId49"/>
    </p:embeddedFont>
    <p:embeddedFont>
      <p:font typeface="Roboto"/>
      <p:regular r:id="rId50"/>
      <p:bold r:id="rId51"/>
      <p:italic r:id="rId52"/>
      <p:boldItalic r:id="rId53"/>
    </p:embeddedFont>
    <p:embeddedFont>
      <p:font typeface="Lexend ExtraLight"/>
      <p:regular r:id="rId54"/>
      <p:bold r:id="rId55"/>
    </p:embeddedFont>
    <p:embeddedFont>
      <p:font typeface="Lexend Black"/>
      <p:bold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99463DE-FA7A-4A9F-B5B6-B3EB9040995A}">
  <a:tblStyle styleId="{199463DE-FA7A-4A9F-B5B6-B3EB9040995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font" Target="fonts/RobotoSlab-regular.fntdata"/><Relationship Id="rId43" Type="http://schemas.openxmlformats.org/officeDocument/2006/relationships/slide" Target="slides/slide36.xml"/><Relationship Id="rId46" Type="http://schemas.openxmlformats.org/officeDocument/2006/relationships/font" Target="fonts/Raleway-regular.fntdata"/><Relationship Id="rId45" Type="http://schemas.openxmlformats.org/officeDocument/2006/relationships/font" Target="fonts/RobotoSlab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font" Target="fonts/Raleway-italic.fntdata"/><Relationship Id="rId47" Type="http://schemas.openxmlformats.org/officeDocument/2006/relationships/font" Target="fonts/Raleway-bold.fntdata"/><Relationship Id="rId49" Type="http://schemas.openxmlformats.org/officeDocument/2006/relationships/font" Target="fonts/Raleway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Roboto-bold.fntdata"/><Relationship Id="rId50" Type="http://schemas.openxmlformats.org/officeDocument/2006/relationships/font" Target="fonts/Roboto-regular.fntdata"/><Relationship Id="rId53" Type="http://schemas.openxmlformats.org/officeDocument/2006/relationships/font" Target="fonts/Roboto-boldItalic.fntdata"/><Relationship Id="rId52" Type="http://schemas.openxmlformats.org/officeDocument/2006/relationships/font" Target="fonts/Roboto-italic.fntdata"/><Relationship Id="rId11" Type="http://schemas.openxmlformats.org/officeDocument/2006/relationships/slide" Target="slides/slide4.xml"/><Relationship Id="rId55" Type="http://schemas.openxmlformats.org/officeDocument/2006/relationships/font" Target="fonts/LexendExtraLight-bold.fntdata"/><Relationship Id="rId10" Type="http://schemas.openxmlformats.org/officeDocument/2006/relationships/slide" Target="slides/slide3.xml"/><Relationship Id="rId54" Type="http://schemas.openxmlformats.org/officeDocument/2006/relationships/font" Target="fonts/LexendExtraLight-regular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56" Type="http://schemas.openxmlformats.org/officeDocument/2006/relationships/font" Target="fonts/LexendBlack-bold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5ef97f3072_0_5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25ef97f3072_0_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3eea8528db_0_6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g23eea8528db_0_6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3eea8528db_0_6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g23eea8528db_0_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3eea8528db_0_66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g23eea8528db_0_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3eea8528db_0_70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g23eea8528db_0_7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3eea8528db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3eea8528db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3eea8528db_0_20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g23eea8528db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3eea8528db_0_4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g23eea8528db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7802e3ca0c_0_6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7802e3ca0c_0_6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3eea8528db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6" name="Google Shape;346;g23eea8528db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3eea8528db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3eea8528db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3eea8528db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23eea8528d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3eea8528db_0_28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2" name="Google Shape;372;g23eea8528db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3eea8528db_0_29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8" name="Google Shape;378;g23eea8528db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3eea8528db_0_30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6" name="Google Shape;386;g23eea8528db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3eea8528db_0_30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2" name="Google Shape;392;g23eea8528db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3eea8528db_0_3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8" name="Google Shape;398;g23eea8528db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3eea8528db_0_3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4" name="Google Shape;404;g23eea8528db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3eea8528db_0_3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1" name="Google Shape;411;g23eea8528db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23eea8528db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23eea8528db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23eea8528db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23eea8528db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3ede5eea2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23ede5eea2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3eea8528d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3eea8528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23eea8528db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23eea8528db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23eea8528db_0_37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1" name="Google Shape;471;g23eea8528db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23eea8528db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23eea8528db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23eea8528db_0_4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23eea8528db_0_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27802e3ca0c_0_7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27802e3ca0c_0_7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23eea8528db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23eea8528db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25ef97f3072_0_10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3" name="Google Shape;513;g25ef97f3072_0_10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3eea8528db_0_4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23eea8528db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3eea8528db_0_10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23eea8528db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3eea8528db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3eea8528d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7802e3ca0c_0_57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7802e3ca0c_0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3eea8528db_4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g23eea8528db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3eea8528db_0_60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g23eea8528db_0_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4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" name="Google Shape;61;p15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15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63" name="Google Shape;63;p15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525950" y="526350"/>
            <a:ext cx="56040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0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1" name="Google Shape;81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5" name="Google Shape;85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6" name="Google Shape;86;p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9" name="Google Shape;89;p2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0" name="Google Shape;90;p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93" name="Google Shape;93;p2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4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4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97" name="Google Shape;97;p24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8" name="Google Shape;98;p2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5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Educational Data Mining For Student Performance Prediction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4" name="Google Shape;104;p25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Supervisor : Prof. Dewan Md. Farid</a:t>
            </a:r>
            <a:endParaRPr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Course Teacher : </a:t>
            </a:r>
            <a:r>
              <a:rPr lang="en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Prof. </a:t>
            </a:r>
            <a:r>
              <a:rPr lang="en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Swakkhar Shatabda</a:t>
            </a:r>
            <a:endParaRPr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5" name="Google Shape;105;p25"/>
          <p:cNvSpPr txBox="1"/>
          <p:nvPr/>
        </p:nvSpPr>
        <p:spPr>
          <a:xfrm>
            <a:off x="6851350" y="2017450"/>
            <a:ext cx="231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5"/>
          <p:cNvSpPr txBox="1"/>
          <p:nvPr/>
        </p:nvSpPr>
        <p:spPr>
          <a:xfrm>
            <a:off x="680250" y="2993625"/>
            <a:ext cx="78300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F3F3F3"/>
                </a:solidFill>
                <a:latin typeface="Roboto Slab"/>
                <a:ea typeface="Roboto Slab"/>
                <a:cs typeface="Roboto Slab"/>
                <a:sym typeface="Roboto Slab"/>
              </a:rPr>
              <a:t>Presented By-</a:t>
            </a:r>
            <a:endParaRPr b="0" i="0" sz="1800" u="none" cap="none" strike="noStrike">
              <a:solidFill>
                <a:srgbClr val="F3F3F3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F3F3F3"/>
                </a:solidFill>
                <a:latin typeface="Roboto Slab"/>
                <a:ea typeface="Roboto Slab"/>
                <a:cs typeface="Roboto Slab"/>
                <a:sym typeface="Roboto Slab"/>
              </a:rPr>
              <a:t>Wasi Uddin Bhuyian, 011201286</a:t>
            </a:r>
            <a:endParaRPr b="0" i="0" sz="1800" u="none" cap="none" strike="noStrike">
              <a:solidFill>
                <a:srgbClr val="F3F3F3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F3F3F3"/>
                </a:solidFill>
                <a:latin typeface="Roboto Slab"/>
                <a:ea typeface="Roboto Slab"/>
                <a:cs typeface="Roboto Slab"/>
                <a:sym typeface="Roboto Slab"/>
              </a:rPr>
              <a:t>Khaled Md Mushfique, 011201352</a:t>
            </a:r>
            <a:endParaRPr b="0" i="0" sz="1800" u="none" cap="none" strike="noStrike">
              <a:solidFill>
                <a:srgbClr val="F3F3F3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F3F3F3"/>
                </a:solidFill>
                <a:latin typeface="Roboto Slab"/>
                <a:ea typeface="Roboto Slab"/>
                <a:cs typeface="Roboto Slab"/>
                <a:sym typeface="Roboto Slab"/>
              </a:rPr>
              <a:t>Farzana Akter Nipa, 011201361</a:t>
            </a:r>
            <a:endParaRPr b="0" i="0" sz="1800" u="none" cap="none" strike="noStrike">
              <a:solidFill>
                <a:srgbClr val="F3F3F3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F3F3F3"/>
                </a:solidFill>
                <a:latin typeface="Roboto Slab"/>
                <a:ea typeface="Roboto Slab"/>
                <a:cs typeface="Roboto Slab"/>
                <a:sym typeface="Roboto Slab"/>
              </a:rPr>
              <a:t>Abtahi Ahmed, 011202247</a:t>
            </a:r>
            <a:endParaRPr b="0" i="0" sz="1800" u="none" cap="none" strike="noStrike">
              <a:solidFill>
                <a:srgbClr val="F3F3F3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3F3F3"/>
                </a:solidFill>
                <a:latin typeface="Roboto Slab"/>
                <a:ea typeface="Roboto Slab"/>
                <a:cs typeface="Roboto Slab"/>
                <a:sym typeface="Roboto Slab"/>
              </a:rPr>
              <a:t>Md Jobaer Sarker Jesan, 011152024</a:t>
            </a:r>
            <a:endParaRPr sz="1800">
              <a:solidFill>
                <a:srgbClr val="F3F3F3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07" name="Google Shape;107;p2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85C6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4"/>
          <p:cNvSpPr/>
          <p:nvPr/>
        </p:nvSpPr>
        <p:spPr>
          <a:xfrm>
            <a:off x="0" y="-13050"/>
            <a:ext cx="9144000" cy="95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4"/>
          <p:cNvSpPr txBox="1"/>
          <p:nvPr>
            <p:ph idx="4294967295" type="title"/>
          </p:nvPr>
        </p:nvSpPr>
        <p:spPr>
          <a:xfrm>
            <a:off x="121900" y="45750"/>
            <a:ext cx="8924700" cy="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Algorithms</a:t>
            </a:r>
            <a:endParaRPr/>
          </a:p>
        </p:txBody>
      </p:sp>
      <p:sp>
        <p:nvSpPr>
          <p:cNvPr id="241" name="Google Shape;241;p34"/>
          <p:cNvSpPr txBox="1"/>
          <p:nvPr>
            <p:ph idx="12" type="sldNum"/>
          </p:nvPr>
        </p:nvSpPr>
        <p:spPr>
          <a:xfrm>
            <a:off x="8978100" y="5276498"/>
            <a:ext cx="6342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2" name="Google Shape;242;p34"/>
          <p:cNvSpPr/>
          <p:nvPr/>
        </p:nvSpPr>
        <p:spPr>
          <a:xfrm>
            <a:off x="77975" y="2650946"/>
            <a:ext cx="3457200" cy="103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aleway"/>
                <a:ea typeface="Raleway"/>
                <a:cs typeface="Raleway"/>
                <a:sym typeface="Raleway"/>
              </a:rPr>
              <a:t>Good old </a:t>
            </a:r>
            <a:br>
              <a:rPr lang="en" sz="2400">
                <a:latin typeface="Raleway"/>
                <a:ea typeface="Raleway"/>
                <a:cs typeface="Raleway"/>
                <a:sym typeface="Raleway"/>
              </a:rPr>
            </a:br>
            <a:r>
              <a:rPr lang="en" sz="2400">
                <a:latin typeface="Raleway"/>
                <a:ea typeface="Raleway"/>
                <a:cs typeface="Raleway"/>
                <a:sym typeface="Raleway"/>
              </a:rPr>
              <a:t>Decision Tree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3" name="Google Shape;243;p34"/>
          <p:cNvSpPr/>
          <p:nvPr/>
        </p:nvSpPr>
        <p:spPr>
          <a:xfrm>
            <a:off x="3587666" y="1113527"/>
            <a:ext cx="4715700" cy="3830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4" name="Google Shape;24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1857" y="1309917"/>
            <a:ext cx="3746145" cy="34376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5" name="Google Shape;245;p34"/>
          <p:cNvCxnSpPr/>
          <p:nvPr/>
        </p:nvCxnSpPr>
        <p:spPr>
          <a:xfrm flipH="1" rot="10800000">
            <a:off x="7782104" y="1678347"/>
            <a:ext cx="712200" cy="54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" name="Google Shape;246;p34"/>
          <p:cNvCxnSpPr/>
          <p:nvPr/>
        </p:nvCxnSpPr>
        <p:spPr>
          <a:xfrm>
            <a:off x="7859507" y="2741008"/>
            <a:ext cx="727800" cy="46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" name="Google Shape;247;p34"/>
          <p:cNvCxnSpPr/>
          <p:nvPr/>
        </p:nvCxnSpPr>
        <p:spPr>
          <a:xfrm>
            <a:off x="7998826" y="3591276"/>
            <a:ext cx="526200" cy="81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8" name="Google Shape;248;p34"/>
          <p:cNvSpPr/>
          <p:nvPr/>
        </p:nvSpPr>
        <p:spPr>
          <a:xfrm>
            <a:off x="8401324" y="1330314"/>
            <a:ext cx="634200" cy="714900"/>
          </a:xfrm>
          <a:prstGeom prst="roundRect">
            <a:avLst>
              <a:gd fmla="val 16667" name="adj"/>
            </a:avLst>
          </a:prstGeom>
          <a:solidFill>
            <a:srgbClr val="FCFCF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ID3</a:t>
            </a:r>
            <a:endParaRPr b="1" sz="1200"/>
          </a:p>
        </p:txBody>
      </p:sp>
      <p:sp>
        <p:nvSpPr>
          <p:cNvPr id="249" name="Google Shape;249;p34"/>
          <p:cNvSpPr/>
          <p:nvPr/>
        </p:nvSpPr>
        <p:spPr>
          <a:xfrm>
            <a:off x="8355905" y="2811954"/>
            <a:ext cx="712200" cy="714900"/>
          </a:xfrm>
          <a:prstGeom prst="roundRect">
            <a:avLst>
              <a:gd fmla="val 16667" name="adj"/>
            </a:avLst>
          </a:prstGeom>
          <a:solidFill>
            <a:srgbClr val="FCFCF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C4.5</a:t>
            </a:r>
            <a:endParaRPr b="1" sz="1200"/>
          </a:p>
        </p:txBody>
      </p:sp>
      <p:sp>
        <p:nvSpPr>
          <p:cNvPr id="250" name="Google Shape;250;p34"/>
          <p:cNvSpPr/>
          <p:nvPr/>
        </p:nvSpPr>
        <p:spPr>
          <a:xfrm>
            <a:off x="8338917" y="3968765"/>
            <a:ext cx="712200" cy="714900"/>
          </a:xfrm>
          <a:prstGeom prst="roundRect">
            <a:avLst>
              <a:gd fmla="val 16667" name="adj"/>
            </a:avLst>
          </a:prstGeom>
          <a:solidFill>
            <a:srgbClr val="FCFCF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CART</a:t>
            </a:r>
            <a:endParaRPr b="1" sz="1200"/>
          </a:p>
        </p:txBody>
      </p:sp>
      <p:sp>
        <p:nvSpPr>
          <p:cNvPr id="251" name="Google Shape;251;p3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85C6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5"/>
          <p:cNvSpPr/>
          <p:nvPr/>
        </p:nvSpPr>
        <p:spPr>
          <a:xfrm>
            <a:off x="0" y="-13050"/>
            <a:ext cx="9144000" cy="95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5"/>
          <p:cNvSpPr txBox="1"/>
          <p:nvPr>
            <p:ph idx="4294967295" type="title"/>
          </p:nvPr>
        </p:nvSpPr>
        <p:spPr>
          <a:xfrm>
            <a:off x="121900" y="45750"/>
            <a:ext cx="8924700" cy="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Algorithms</a:t>
            </a:r>
            <a:endParaRPr/>
          </a:p>
        </p:txBody>
      </p:sp>
      <p:sp>
        <p:nvSpPr>
          <p:cNvPr id="258" name="Google Shape;258;p35"/>
          <p:cNvSpPr txBox="1"/>
          <p:nvPr>
            <p:ph idx="12" type="sldNum"/>
          </p:nvPr>
        </p:nvSpPr>
        <p:spPr>
          <a:xfrm>
            <a:off x="8978100" y="5276498"/>
            <a:ext cx="6342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9" name="Google Shape;259;p35"/>
          <p:cNvSpPr/>
          <p:nvPr/>
        </p:nvSpPr>
        <p:spPr>
          <a:xfrm>
            <a:off x="5937078" y="2065097"/>
            <a:ext cx="2709936" cy="2046276"/>
          </a:xfrm>
          <a:prstGeom prst="cloud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aleway"/>
                <a:ea typeface="Raleway"/>
                <a:cs typeface="Raleway"/>
                <a:sym typeface="Raleway"/>
              </a:rPr>
              <a:t>We are popular too!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60" name="Google Shape;26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251" y="1123193"/>
            <a:ext cx="1804212" cy="2154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0808" y="1204902"/>
            <a:ext cx="1440745" cy="1991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6609" y="3356680"/>
            <a:ext cx="1804213" cy="1463548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5"/>
          <p:cNvSpPr/>
          <p:nvPr/>
        </p:nvSpPr>
        <p:spPr>
          <a:xfrm>
            <a:off x="2443144" y="1085131"/>
            <a:ext cx="1258800" cy="353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4" name="Google Shape;264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46259" y="3573676"/>
            <a:ext cx="1700413" cy="1463549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5"/>
          <p:cNvSpPr txBox="1"/>
          <p:nvPr/>
        </p:nvSpPr>
        <p:spPr>
          <a:xfrm>
            <a:off x="2739412" y="1037938"/>
            <a:ext cx="9990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aleway"/>
                <a:ea typeface="Raleway"/>
                <a:cs typeface="Raleway"/>
                <a:sym typeface="Raleway"/>
              </a:rPr>
              <a:t>Logistic Regression</a:t>
            </a:r>
            <a:endParaRPr b="1" sz="1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6" name="Google Shape;266;p35"/>
          <p:cNvSpPr/>
          <p:nvPr/>
        </p:nvSpPr>
        <p:spPr>
          <a:xfrm>
            <a:off x="546597" y="1089747"/>
            <a:ext cx="1667400" cy="312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5"/>
          <p:cNvSpPr txBox="1"/>
          <p:nvPr/>
        </p:nvSpPr>
        <p:spPr>
          <a:xfrm>
            <a:off x="827710" y="1055262"/>
            <a:ext cx="15477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aleway"/>
                <a:ea typeface="Raleway"/>
                <a:cs typeface="Raleway"/>
                <a:sym typeface="Raleway"/>
              </a:rPr>
              <a:t>Random </a:t>
            </a:r>
            <a:r>
              <a:rPr b="1" lang="en" sz="1000"/>
              <a:t>Forest</a:t>
            </a:r>
            <a:endParaRPr b="1" sz="1000"/>
          </a:p>
        </p:txBody>
      </p:sp>
      <p:sp>
        <p:nvSpPr>
          <p:cNvPr id="268" name="Google Shape;268;p35"/>
          <p:cNvSpPr/>
          <p:nvPr/>
        </p:nvSpPr>
        <p:spPr>
          <a:xfrm>
            <a:off x="546597" y="3286761"/>
            <a:ext cx="1667400" cy="312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5"/>
          <p:cNvSpPr txBox="1"/>
          <p:nvPr/>
        </p:nvSpPr>
        <p:spPr>
          <a:xfrm>
            <a:off x="1037864" y="3276856"/>
            <a:ext cx="15477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aleway"/>
                <a:ea typeface="Raleway"/>
                <a:cs typeface="Raleway"/>
                <a:sym typeface="Raleway"/>
              </a:rPr>
              <a:t>Naive Bayes</a:t>
            </a:r>
            <a:endParaRPr b="1" sz="1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0" name="Google Shape;270;p35"/>
          <p:cNvSpPr/>
          <p:nvPr/>
        </p:nvSpPr>
        <p:spPr>
          <a:xfrm>
            <a:off x="2467444" y="3256674"/>
            <a:ext cx="1804500" cy="312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5"/>
          <p:cNvSpPr txBox="1"/>
          <p:nvPr/>
        </p:nvSpPr>
        <p:spPr>
          <a:xfrm>
            <a:off x="2539574" y="3263541"/>
            <a:ext cx="16674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aleway"/>
                <a:ea typeface="Raleway"/>
                <a:cs typeface="Raleway"/>
                <a:sym typeface="Raleway"/>
              </a:rPr>
              <a:t>Support Vector Machine</a:t>
            </a:r>
            <a:endParaRPr b="1" sz="10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72" name="Google Shape;272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55296" y="1700889"/>
            <a:ext cx="1440744" cy="1419862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5"/>
          <p:cNvSpPr/>
          <p:nvPr/>
        </p:nvSpPr>
        <p:spPr>
          <a:xfrm>
            <a:off x="3849072" y="1213095"/>
            <a:ext cx="1547700" cy="484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aleway"/>
                <a:ea typeface="Raleway"/>
                <a:cs typeface="Raleway"/>
                <a:sym typeface="Raleway"/>
              </a:rPr>
              <a:t>K-Nearest Neighbours</a:t>
            </a:r>
            <a:endParaRPr b="1" sz="1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4" name="Google Shape;274;p35"/>
          <p:cNvSpPr/>
          <p:nvPr/>
        </p:nvSpPr>
        <p:spPr>
          <a:xfrm>
            <a:off x="5035282" y="2144543"/>
            <a:ext cx="795812" cy="2700952"/>
          </a:xfrm>
          <a:custGeom>
            <a:rect b="b" l="l" r="r" t="t"/>
            <a:pathLst>
              <a:path extrusionOk="0" h="83582" w="30308">
                <a:moveTo>
                  <a:pt x="13394" y="0"/>
                </a:moveTo>
                <a:cubicBezTo>
                  <a:pt x="16274" y="0"/>
                  <a:pt x="20197" y="1493"/>
                  <a:pt x="20895" y="4287"/>
                </a:cubicBezTo>
                <a:cubicBezTo>
                  <a:pt x="22505" y="10736"/>
                  <a:pt x="19620" y="18411"/>
                  <a:pt x="23039" y="24111"/>
                </a:cubicBezTo>
                <a:cubicBezTo>
                  <a:pt x="24728" y="26927"/>
                  <a:pt x="28965" y="27961"/>
                  <a:pt x="30004" y="31076"/>
                </a:cubicBezTo>
                <a:cubicBezTo>
                  <a:pt x="30613" y="32901"/>
                  <a:pt x="28177" y="34537"/>
                  <a:pt x="27861" y="36434"/>
                </a:cubicBezTo>
                <a:cubicBezTo>
                  <a:pt x="27332" y="39610"/>
                  <a:pt x="27325" y="42858"/>
                  <a:pt x="27325" y="46078"/>
                </a:cubicBezTo>
                <a:cubicBezTo>
                  <a:pt x="27325" y="54301"/>
                  <a:pt x="29929" y="63368"/>
                  <a:pt x="26253" y="70724"/>
                </a:cubicBezTo>
                <a:cubicBezTo>
                  <a:pt x="21897" y="79440"/>
                  <a:pt x="9744" y="83582"/>
                  <a:pt x="0" y="8358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5" name="Google Shape;275;p3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85C6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6"/>
          <p:cNvSpPr/>
          <p:nvPr/>
        </p:nvSpPr>
        <p:spPr>
          <a:xfrm>
            <a:off x="0" y="-13050"/>
            <a:ext cx="9144000" cy="95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6"/>
          <p:cNvSpPr txBox="1"/>
          <p:nvPr>
            <p:ph idx="4294967295" type="title"/>
          </p:nvPr>
        </p:nvSpPr>
        <p:spPr>
          <a:xfrm>
            <a:off x="121900" y="45750"/>
            <a:ext cx="8924700" cy="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282" name="Google Shape;282;p36"/>
          <p:cNvSpPr txBox="1"/>
          <p:nvPr>
            <p:ph idx="12" type="sldNum"/>
          </p:nvPr>
        </p:nvSpPr>
        <p:spPr>
          <a:xfrm>
            <a:off x="8978100" y="5276498"/>
            <a:ext cx="6342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3" name="Google Shape;283;p36"/>
          <p:cNvSpPr/>
          <p:nvPr/>
        </p:nvSpPr>
        <p:spPr>
          <a:xfrm>
            <a:off x="853975" y="2626179"/>
            <a:ext cx="1755900" cy="5451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Academic Results (current and past)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4" name="Google Shape;284;p36"/>
          <p:cNvSpPr/>
          <p:nvPr/>
        </p:nvSpPr>
        <p:spPr>
          <a:xfrm>
            <a:off x="853975" y="3239278"/>
            <a:ext cx="1755900" cy="5451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Attendance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5" name="Google Shape;285;p36"/>
          <p:cNvSpPr/>
          <p:nvPr/>
        </p:nvSpPr>
        <p:spPr>
          <a:xfrm>
            <a:off x="5070237" y="1063980"/>
            <a:ext cx="2469900" cy="1416600"/>
          </a:xfrm>
          <a:prstGeom prst="flowChartDelay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aleway"/>
                <a:ea typeface="Raleway"/>
                <a:cs typeface="Raleway"/>
                <a:sym typeface="Raleway"/>
              </a:rPr>
              <a:t>Demographic</a:t>
            </a:r>
            <a:endParaRPr sz="2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6" name="Google Shape;286;p36"/>
          <p:cNvSpPr/>
          <p:nvPr/>
        </p:nvSpPr>
        <p:spPr>
          <a:xfrm flipH="1">
            <a:off x="1969097" y="1062325"/>
            <a:ext cx="2469900" cy="1416600"/>
          </a:xfrm>
          <a:prstGeom prst="flowChartDelay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aleway"/>
                <a:ea typeface="Raleway"/>
                <a:cs typeface="Raleway"/>
                <a:sym typeface="Raleway"/>
              </a:rPr>
              <a:t>Academic</a:t>
            </a:r>
            <a:endParaRPr sz="2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7" name="Google Shape;287;p36"/>
          <p:cNvSpPr/>
          <p:nvPr/>
        </p:nvSpPr>
        <p:spPr>
          <a:xfrm>
            <a:off x="2707565" y="2615127"/>
            <a:ext cx="1755900" cy="5451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aleway"/>
                <a:ea typeface="Raleway"/>
                <a:cs typeface="Raleway"/>
                <a:sym typeface="Raleway"/>
              </a:rPr>
              <a:t>Time Spent On Studying External Resources</a:t>
            </a:r>
            <a:endParaRPr sz="1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8" name="Google Shape;288;p36"/>
          <p:cNvSpPr/>
          <p:nvPr/>
        </p:nvSpPr>
        <p:spPr>
          <a:xfrm>
            <a:off x="2707565" y="3228226"/>
            <a:ext cx="1755900" cy="545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Time Spent In Group Studies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9" name="Google Shape;289;p36"/>
          <p:cNvSpPr/>
          <p:nvPr/>
        </p:nvSpPr>
        <p:spPr>
          <a:xfrm>
            <a:off x="5046658" y="2626179"/>
            <a:ext cx="1755900" cy="5451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Age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90" name="Google Shape;290;p36"/>
          <p:cNvSpPr/>
          <p:nvPr/>
        </p:nvSpPr>
        <p:spPr>
          <a:xfrm>
            <a:off x="5046658" y="3239278"/>
            <a:ext cx="1755900" cy="5451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Family Income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91" name="Google Shape;291;p36"/>
          <p:cNvSpPr/>
          <p:nvPr/>
        </p:nvSpPr>
        <p:spPr>
          <a:xfrm>
            <a:off x="6900248" y="2615127"/>
            <a:ext cx="1755900" cy="5451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Gender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92" name="Google Shape;292;p36"/>
          <p:cNvSpPr/>
          <p:nvPr/>
        </p:nvSpPr>
        <p:spPr>
          <a:xfrm>
            <a:off x="6900248" y="3228226"/>
            <a:ext cx="1755900" cy="545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Financial Aid (Scholarships)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93" name="Google Shape;293;p36"/>
          <p:cNvSpPr/>
          <p:nvPr/>
        </p:nvSpPr>
        <p:spPr>
          <a:xfrm>
            <a:off x="853975" y="3816666"/>
            <a:ext cx="1755900" cy="545100"/>
          </a:xfrm>
          <a:prstGeom prst="roundRect">
            <a:avLst>
              <a:gd fmla="val 16667" name="adj"/>
            </a:avLst>
          </a:prstGeom>
          <a:solidFill>
            <a:srgbClr val="FCFCF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Tutor Support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94" name="Google Shape;294;p36"/>
          <p:cNvSpPr/>
          <p:nvPr/>
        </p:nvSpPr>
        <p:spPr>
          <a:xfrm>
            <a:off x="5046658" y="3816666"/>
            <a:ext cx="1755900" cy="545100"/>
          </a:xfrm>
          <a:prstGeom prst="roundRect">
            <a:avLst>
              <a:gd fmla="val 16667" name="adj"/>
            </a:avLst>
          </a:prstGeom>
          <a:solidFill>
            <a:srgbClr val="FCFCF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Current Health Status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95" name="Google Shape;295;p36"/>
          <p:cNvSpPr/>
          <p:nvPr/>
        </p:nvSpPr>
        <p:spPr>
          <a:xfrm>
            <a:off x="6900248" y="3805614"/>
            <a:ext cx="1755900" cy="545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Study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Environment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96" name="Google Shape;296;p36"/>
          <p:cNvSpPr/>
          <p:nvPr/>
        </p:nvSpPr>
        <p:spPr>
          <a:xfrm>
            <a:off x="5046651" y="4394052"/>
            <a:ext cx="1755900" cy="659100"/>
          </a:xfrm>
          <a:prstGeom prst="roundRect">
            <a:avLst>
              <a:gd fmla="val 16667" name="adj"/>
            </a:avLst>
          </a:prstGeom>
          <a:solidFill>
            <a:srgbClr val="FCFCF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Distance From Residence To University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97" name="Google Shape;297;p36"/>
          <p:cNvSpPr/>
          <p:nvPr/>
        </p:nvSpPr>
        <p:spPr>
          <a:xfrm>
            <a:off x="2707565" y="3805614"/>
            <a:ext cx="1755900" cy="545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Teacher Attributes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98" name="Google Shape;298;p3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85C6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7"/>
          <p:cNvSpPr/>
          <p:nvPr/>
        </p:nvSpPr>
        <p:spPr>
          <a:xfrm>
            <a:off x="0" y="-13050"/>
            <a:ext cx="9144000" cy="95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7"/>
          <p:cNvSpPr txBox="1"/>
          <p:nvPr>
            <p:ph idx="4294967295" type="title"/>
          </p:nvPr>
        </p:nvSpPr>
        <p:spPr>
          <a:xfrm>
            <a:off x="121900" y="45750"/>
            <a:ext cx="8924700" cy="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305" name="Google Shape;305;p37"/>
          <p:cNvSpPr txBox="1"/>
          <p:nvPr>
            <p:ph idx="12" type="sldNum"/>
          </p:nvPr>
        </p:nvSpPr>
        <p:spPr>
          <a:xfrm>
            <a:off x="8978100" y="5276498"/>
            <a:ext cx="6342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6" name="Google Shape;306;p37"/>
          <p:cNvSpPr/>
          <p:nvPr/>
        </p:nvSpPr>
        <p:spPr>
          <a:xfrm>
            <a:off x="951675" y="1245701"/>
            <a:ext cx="2491800" cy="1590300"/>
          </a:xfrm>
          <a:prstGeom prst="roundRect">
            <a:avLst>
              <a:gd fmla="val 16667" name="adj"/>
            </a:avLst>
          </a:prstGeom>
          <a:solidFill>
            <a:srgbClr val="FCFCF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Results Not Generalizable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07" name="Google Shape;307;p37"/>
          <p:cNvSpPr/>
          <p:nvPr/>
        </p:nvSpPr>
        <p:spPr>
          <a:xfrm>
            <a:off x="951675" y="3017400"/>
            <a:ext cx="2491800" cy="1590300"/>
          </a:xfrm>
          <a:prstGeom prst="roundRect">
            <a:avLst>
              <a:gd fmla="val 16667" name="adj"/>
            </a:avLst>
          </a:prstGeom>
          <a:solidFill>
            <a:srgbClr val="FCFCF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Dataset Imbalance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08" name="Google Shape;308;p37"/>
          <p:cNvSpPr/>
          <p:nvPr/>
        </p:nvSpPr>
        <p:spPr>
          <a:xfrm>
            <a:off x="3576521" y="1245701"/>
            <a:ext cx="2491800" cy="1590300"/>
          </a:xfrm>
          <a:prstGeom prst="roundRect">
            <a:avLst>
              <a:gd fmla="val 16667" name="adj"/>
            </a:avLst>
          </a:prstGeom>
          <a:solidFill>
            <a:srgbClr val="FCFCF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Only Student-Centred Approach Considered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09" name="Google Shape;309;p37"/>
          <p:cNvSpPr/>
          <p:nvPr/>
        </p:nvSpPr>
        <p:spPr>
          <a:xfrm>
            <a:off x="3576521" y="3017400"/>
            <a:ext cx="2491800" cy="1590300"/>
          </a:xfrm>
          <a:prstGeom prst="roundRect">
            <a:avLst>
              <a:gd fmla="val 16667" name="adj"/>
            </a:avLst>
          </a:prstGeom>
          <a:solidFill>
            <a:srgbClr val="FCFCF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Small Sample Size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10" name="Google Shape;310;p37"/>
          <p:cNvSpPr/>
          <p:nvPr/>
        </p:nvSpPr>
        <p:spPr>
          <a:xfrm>
            <a:off x="6201368" y="2160101"/>
            <a:ext cx="2491800" cy="1590300"/>
          </a:xfrm>
          <a:prstGeom prst="roundRect">
            <a:avLst>
              <a:gd fmla="val 16667" name="adj"/>
            </a:avLst>
          </a:prstGeom>
          <a:solidFill>
            <a:srgbClr val="FCFCF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Only Traditional Performance Factors Considered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11" name="Google Shape;311;p3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8"/>
          <p:cNvSpPr txBox="1"/>
          <p:nvPr>
            <p:ph type="title"/>
          </p:nvPr>
        </p:nvSpPr>
        <p:spPr>
          <a:xfrm>
            <a:off x="494100" y="14865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Gap</a:t>
            </a:r>
            <a:endParaRPr sz="4800"/>
          </a:p>
        </p:txBody>
      </p:sp>
      <p:sp>
        <p:nvSpPr>
          <p:cNvPr id="317" name="Google Shape;317;p3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8" name="Google Shape;318;p38"/>
          <p:cNvSpPr txBox="1"/>
          <p:nvPr>
            <p:ph idx="2" type="body"/>
          </p:nvPr>
        </p:nvSpPr>
        <p:spPr>
          <a:xfrm>
            <a:off x="47871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Raleway"/>
                <a:ea typeface="Raleway"/>
                <a:cs typeface="Raleway"/>
                <a:sym typeface="Raleway"/>
              </a:rPr>
              <a:t>Analysis</a:t>
            </a:r>
            <a:endParaRPr b="1" sz="4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19" name="Google Shape;319;p38"/>
          <p:cNvSpPr/>
          <p:nvPr/>
        </p:nvSpPr>
        <p:spPr>
          <a:xfrm>
            <a:off x="4908525" y="4334125"/>
            <a:ext cx="691800" cy="3264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85C6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9"/>
          <p:cNvSpPr txBox="1"/>
          <p:nvPr>
            <p:ph idx="12" type="sldNum"/>
          </p:nvPr>
        </p:nvSpPr>
        <p:spPr>
          <a:xfrm>
            <a:off x="8764643" y="5080785"/>
            <a:ext cx="586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5" name="Google Shape;325;p39"/>
          <p:cNvSpPr/>
          <p:nvPr/>
        </p:nvSpPr>
        <p:spPr>
          <a:xfrm>
            <a:off x="265875" y="255100"/>
            <a:ext cx="3977400" cy="2019000"/>
          </a:xfrm>
          <a:prstGeom prst="roundRect">
            <a:avLst>
              <a:gd fmla="val 16667" name="adj"/>
            </a:avLst>
          </a:prstGeom>
          <a:solidFill>
            <a:srgbClr val="FCFCF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Some less popular features may be required in our dataset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26" name="Google Shape;326;p39"/>
          <p:cNvSpPr/>
          <p:nvPr/>
        </p:nvSpPr>
        <p:spPr>
          <a:xfrm>
            <a:off x="463711" y="2601103"/>
            <a:ext cx="3977400" cy="2019000"/>
          </a:xfrm>
          <a:prstGeom prst="roundRect">
            <a:avLst>
              <a:gd fmla="val 16667" name="adj"/>
            </a:avLst>
          </a:prstGeom>
          <a:solidFill>
            <a:srgbClr val="FCFCF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Context of Bangladesh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27" name="Google Shape;327;p39"/>
          <p:cNvSpPr/>
          <p:nvPr/>
        </p:nvSpPr>
        <p:spPr>
          <a:xfrm>
            <a:off x="4577465" y="580439"/>
            <a:ext cx="3977400" cy="2019000"/>
          </a:xfrm>
          <a:prstGeom prst="roundRect">
            <a:avLst>
              <a:gd fmla="val 16667" name="adj"/>
            </a:avLst>
          </a:prstGeom>
          <a:solidFill>
            <a:srgbClr val="FCFCF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Little information gathering from stakeholders in the past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28" name="Google Shape;328;p39"/>
          <p:cNvSpPr/>
          <p:nvPr/>
        </p:nvSpPr>
        <p:spPr>
          <a:xfrm>
            <a:off x="4806065" y="2905903"/>
            <a:ext cx="3977400" cy="2019000"/>
          </a:xfrm>
          <a:prstGeom prst="roundRect">
            <a:avLst>
              <a:gd fmla="val 16667" name="adj"/>
            </a:avLst>
          </a:prstGeom>
          <a:solidFill>
            <a:srgbClr val="FCFCF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Deep learning unnecessary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29" name="Google Shape;329;p3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0"/>
          <p:cNvSpPr txBox="1"/>
          <p:nvPr>
            <p:ph type="ctrTitle"/>
          </p:nvPr>
        </p:nvSpPr>
        <p:spPr>
          <a:xfrm>
            <a:off x="485875" y="1255075"/>
            <a:ext cx="8183700" cy="14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Objectives</a:t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335" name="Google Shape;335;p4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341" name="Google Shape;341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" sz="2000">
                <a:solidFill>
                  <a:schemeClr val="dk2"/>
                </a:solidFill>
              </a:rPr>
              <a:t>Collect academic, demographic, social and behavioural data from students.</a:t>
            </a:r>
            <a:endParaRPr sz="20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" sz="2000">
                <a:solidFill>
                  <a:schemeClr val="dk2"/>
                </a:solidFill>
              </a:rPr>
              <a:t>Apply machine learning algorithms and select the best one for fine-tuning.</a:t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342" name="Google Shape;34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2675" y="3153175"/>
            <a:ext cx="2076525" cy="1609324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4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2"/>
          <p:cNvSpPr txBox="1"/>
          <p:nvPr>
            <p:ph type="title"/>
          </p:nvPr>
        </p:nvSpPr>
        <p:spPr>
          <a:xfrm>
            <a:off x="526800" y="1679100"/>
            <a:ext cx="4045200" cy="15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" sz="3600"/>
              <a:t>Functional Requirements</a:t>
            </a:r>
            <a:endParaRPr sz="3600"/>
          </a:p>
        </p:txBody>
      </p:sp>
      <p:sp>
        <p:nvSpPr>
          <p:cNvPr id="349" name="Google Shape;349;p4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0" name="Google Shape;350;p42"/>
          <p:cNvSpPr txBox="1"/>
          <p:nvPr>
            <p:ph idx="2" type="body"/>
          </p:nvPr>
        </p:nvSpPr>
        <p:spPr>
          <a:xfrm>
            <a:off x="47871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3600">
                <a:latin typeface="Raleway"/>
                <a:ea typeface="Raleway"/>
                <a:cs typeface="Raleway"/>
                <a:sym typeface="Raleway"/>
              </a:rPr>
              <a:t>Non-Functional Requirements</a:t>
            </a:r>
            <a:endParaRPr b="1" sz="36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1" name="Google Shape;351;p42"/>
          <p:cNvSpPr/>
          <p:nvPr/>
        </p:nvSpPr>
        <p:spPr>
          <a:xfrm>
            <a:off x="4908525" y="4334125"/>
            <a:ext cx="691800" cy="3264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3"/>
          <p:cNvSpPr/>
          <p:nvPr/>
        </p:nvSpPr>
        <p:spPr>
          <a:xfrm>
            <a:off x="491700" y="1895648"/>
            <a:ext cx="1836600" cy="866100"/>
          </a:xfrm>
          <a:prstGeom prst="roundRect">
            <a:avLst>
              <a:gd fmla="val 16667" name="adj"/>
            </a:avLst>
          </a:prstGeom>
          <a:solidFill>
            <a:srgbClr val="FCFCF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Visual Results</a:t>
            </a:r>
            <a:endParaRPr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7" name="Google Shape;357;p43"/>
          <p:cNvSpPr/>
          <p:nvPr/>
        </p:nvSpPr>
        <p:spPr>
          <a:xfrm>
            <a:off x="491700" y="2888456"/>
            <a:ext cx="1836600" cy="866100"/>
          </a:xfrm>
          <a:prstGeom prst="roundRect">
            <a:avLst>
              <a:gd fmla="val 16667" name="adj"/>
            </a:avLst>
          </a:prstGeom>
          <a:solidFill>
            <a:srgbClr val="FCFCF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Generalization</a:t>
            </a:r>
            <a:endParaRPr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8" name="Google Shape;358;p43"/>
          <p:cNvSpPr/>
          <p:nvPr/>
        </p:nvSpPr>
        <p:spPr>
          <a:xfrm>
            <a:off x="4977295" y="146063"/>
            <a:ext cx="3598800" cy="1525200"/>
          </a:xfrm>
          <a:prstGeom prst="flowChartDelay">
            <a:avLst/>
          </a:prstGeom>
          <a:solidFill>
            <a:srgbClr val="FCFCF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400">
                <a:latin typeface="Raleway"/>
                <a:ea typeface="Raleway"/>
                <a:cs typeface="Raleway"/>
                <a:sym typeface="Raleway"/>
              </a:rPr>
              <a:t>Non-Functional</a:t>
            </a:r>
            <a:endParaRPr b="0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9" name="Google Shape;359;p43"/>
          <p:cNvSpPr/>
          <p:nvPr/>
        </p:nvSpPr>
        <p:spPr>
          <a:xfrm flipH="1">
            <a:off x="611528" y="146063"/>
            <a:ext cx="3655500" cy="1525200"/>
          </a:xfrm>
          <a:prstGeom prst="flowChartDelay">
            <a:avLst/>
          </a:prstGeom>
          <a:solidFill>
            <a:srgbClr val="FCFCF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400">
                <a:latin typeface="Raleway"/>
                <a:ea typeface="Raleway"/>
                <a:cs typeface="Raleway"/>
                <a:sym typeface="Raleway"/>
              </a:rPr>
              <a:t>Functional</a:t>
            </a:r>
            <a:endParaRPr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60" name="Google Shape;360;p43"/>
          <p:cNvSpPr/>
          <p:nvPr/>
        </p:nvSpPr>
        <p:spPr>
          <a:xfrm>
            <a:off x="2430431" y="1903063"/>
            <a:ext cx="1836600" cy="866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Inference Latency</a:t>
            </a:r>
            <a:endParaRPr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61" name="Google Shape;361;p43"/>
          <p:cNvSpPr/>
          <p:nvPr/>
        </p:nvSpPr>
        <p:spPr>
          <a:xfrm>
            <a:off x="4953175" y="1859435"/>
            <a:ext cx="1895400" cy="695400"/>
          </a:xfrm>
          <a:prstGeom prst="roundRect">
            <a:avLst>
              <a:gd fmla="val 16667" name="adj"/>
            </a:avLst>
          </a:prstGeom>
          <a:solidFill>
            <a:srgbClr val="FCFCF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900">
                <a:latin typeface="Raleway"/>
                <a:ea typeface="Raleway"/>
                <a:cs typeface="Raleway"/>
                <a:sym typeface="Raleway"/>
              </a:rPr>
              <a:t>Confidentiality</a:t>
            </a:r>
            <a:endParaRPr b="0" i="0" sz="19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62" name="Google Shape;362;p43"/>
          <p:cNvSpPr/>
          <p:nvPr/>
        </p:nvSpPr>
        <p:spPr>
          <a:xfrm>
            <a:off x="4953175" y="2631037"/>
            <a:ext cx="1895400" cy="695400"/>
          </a:xfrm>
          <a:prstGeom prst="roundRect">
            <a:avLst>
              <a:gd fmla="val 16667" name="adj"/>
            </a:avLst>
          </a:prstGeom>
          <a:solidFill>
            <a:srgbClr val="FCFCF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900">
                <a:latin typeface="Raleway"/>
                <a:ea typeface="Raleway"/>
                <a:cs typeface="Raleway"/>
                <a:sym typeface="Raleway"/>
              </a:rPr>
              <a:t>Model Complexity</a:t>
            </a:r>
            <a:endParaRPr b="0" i="0" sz="19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63" name="Google Shape;363;p43"/>
          <p:cNvSpPr/>
          <p:nvPr/>
        </p:nvSpPr>
        <p:spPr>
          <a:xfrm>
            <a:off x="6954097" y="1852375"/>
            <a:ext cx="1895400" cy="695400"/>
          </a:xfrm>
          <a:prstGeom prst="roundRect">
            <a:avLst>
              <a:gd fmla="val 16667" name="adj"/>
            </a:avLst>
          </a:prstGeom>
          <a:solidFill>
            <a:srgbClr val="FCFCF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900">
                <a:latin typeface="Raleway"/>
                <a:ea typeface="Raleway"/>
                <a:cs typeface="Raleway"/>
                <a:sym typeface="Raleway"/>
              </a:rPr>
              <a:t>Authentication</a:t>
            </a:r>
            <a:endParaRPr b="0" i="0" sz="19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64" name="Google Shape;364;p43"/>
          <p:cNvSpPr/>
          <p:nvPr/>
        </p:nvSpPr>
        <p:spPr>
          <a:xfrm>
            <a:off x="6954097" y="2631013"/>
            <a:ext cx="1895400" cy="695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</a:pPr>
            <a:r>
              <a:rPr lang="en" sz="19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Accuracy</a:t>
            </a:r>
            <a:endParaRPr b="0" i="0" sz="19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65" name="Google Shape;365;p43"/>
          <p:cNvSpPr/>
          <p:nvPr/>
        </p:nvSpPr>
        <p:spPr>
          <a:xfrm>
            <a:off x="2472900" y="2856681"/>
            <a:ext cx="1836600" cy="897900"/>
          </a:xfrm>
          <a:prstGeom prst="roundRect">
            <a:avLst>
              <a:gd fmla="val 16667" name="adj"/>
            </a:avLst>
          </a:prstGeom>
          <a:solidFill>
            <a:srgbClr val="FCFCF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Deterministic </a:t>
            </a:r>
            <a:endParaRPr i="0" sz="1800" u="none" cap="none" strike="noStrike">
              <a:solidFill>
                <a:srgbClr val="FF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66" name="Google Shape;366;p43"/>
          <p:cNvSpPr/>
          <p:nvPr/>
        </p:nvSpPr>
        <p:spPr>
          <a:xfrm>
            <a:off x="6934375" y="3412225"/>
            <a:ext cx="1895400" cy="695400"/>
          </a:xfrm>
          <a:prstGeom prst="roundRect">
            <a:avLst>
              <a:gd fmla="val 16667" name="adj"/>
            </a:avLst>
          </a:prstGeom>
          <a:solidFill>
            <a:srgbClr val="FCFCF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900">
                <a:latin typeface="Raleway"/>
                <a:ea typeface="Raleway"/>
                <a:cs typeface="Raleway"/>
                <a:sym typeface="Raleway"/>
              </a:rPr>
              <a:t>Fairness</a:t>
            </a:r>
            <a:endParaRPr b="0" i="0" sz="1900" u="none" cap="none" strike="noStrike">
              <a:solidFill>
                <a:srgbClr val="FF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67" name="Google Shape;367;p43"/>
          <p:cNvSpPr/>
          <p:nvPr/>
        </p:nvSpPr>
        <p:spPr>
          <a:xfrm>
            <a:off x="4972903" y="3386512"/>
            <a:ext cx="1895400" cy="840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900">
                <a:latin typeface="Raleway"/>
                <a:ea typeface="Raleway"/>
                <a:cs typeface="Raleway"/>
                <a:sym typeface="Raleway"/>
              </a:rPr>
              <a:t>Interpretability and Explainability</a:t>
            </a:r>
            <a:endParaRPr b="0" i="0" sz="1900" u="none" cap="none" strike="noStrike">
              <a:solidFill>
                <a:srgbClr val="FF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68" name="Google Shape;368;p4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9" name="Google Shape;369;p43"/>
          <p:cNvSpPr/>
          <p:nvPr/>
        </p:nvSpPr>
        <p:spPr>
          <a:xfrm>
            <a:off x="4908525" y="4334125"/>
            <a:ext cx="691800" cy="3264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Content</a:t>
            </a:r>
            <a:endParaRPr/>
          </a:p>
        </p:txBody>
      </p:sp>
      <p:cxnSp>
        <p:nvCxnSpPr>
          <p:cNvPr id="113" name="Google Shape;113;p26"/>
          <p:cNvCxnSpPr/>
          <p:nvPr/>
        </p:nvCxnSpPr>
        <p:spPr>
          <a:xfrm>
            <a:off x="496275" y="2790116"/>
            <a:ext cx="8336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grpSp>
        <p:nvGrpSpPr>
          <p:cNvPr id="114" name="Google Shape;114;p26"/>
          <p:cNvGrpSpPr/>
          <p:nvPr/>
        </p:nvGrpSpPr>
        <p:grpSpPr>
          <a:xfrm>
            <a:off x="343875" y="1581271"/>
            <a:ext cx="196200" cy="1306800"/>
            <a:chOff x="648675" y="1657471"/>
            <a:chExt cx="196200" cy="1306800"/>
          </a:xfrm>
        </p:grpSpPr>
        <p:sp>
          <p:nvSpPr>
            <p:cNvPr id="115" name="Google Shape;115;p26"/>
            <p:cNvSpPr/>
            <p:nvPr/>
          </p:nvSpPr>
          <p:spPr>
            <a:xfrm>
              <a:off x="648675" y="2768371"/>
              <a:ext cx="196200" cy="195900"/>
            </a:xfrm>
            <a:prstGeom prst="ellipse">
              <a:avLst/>
            </a:pr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6" name="Google Shape;116;p26"/>
            <p:cNvCxnSpPr>
              <a:stCxn id="115" idx="0"/>
            </p:cNvCxnSpPr>
            <p:nvPr/>
          </p:nvCxnSpPr>
          <p:spPr>
            <a:xfrm rot="10800000">
              <a:off x="746775" y="1657471"/>
              <a:ext cx="0" cy="11109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sp>
        <p:nvSpPr>
          <p:cNvPr id="117" name="Google Shape;117;p26"/>
          <p:cNvSpPr txBox="1"/>
          <p:nvPr>
            <p:ph idx="4294967295" type="body"/>
          </p:nvPr>
        </p:nvSpPr>
        <p:spPr>
          <a:xfrm>
            <a:off x="519005" y="1299975"/>
            <a:ext cx="26622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200">
                <a:solidFill>
                  <a:schemeClr val="dk2"/>
                </a:solidFill>
              </a:rPr>
              <a:t>Problem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200">
                <a:solidFill>
                  <a:schemeClr val="dk2"/>
                </a:solidFill>
              </a:rPr>
              <a:t>Statement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</p:txBody>
      </p:sp>
      <p:grpSp>
        <p:nvGrpSpPr>
          <p:cNvPr id="118" name="Google Shape;118;p26"/>
          <p:cNvGrpSpPr/>
          <p:nvPr/>
        </p:nvGrpSpPr>
        <p:grpSpPr>
          <a:xfrm>
            <a:off x="1061313" y="2692171"/>
            <a:ext cx="196200" cy="1404905"/>
            <a:chOff x="2512925" y="2768371"/>
            <a:chExt cx="196200" cy="1404905"/>
          </a:xfrm>
        </p:grpSpPr>
        <p:cxnSp>
          <p:nvCxnSpPr>
            <p:cNvPr id="119" name="Google Shape;119;p26"/>
            <p:cNvCxnSpPr/>
            <p:nvPr/>
          </p:nvCxnSpPr>
          <p:spPr>
            <a:xfrm>
              <a:off x="2611025" y="2964276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120" name="Google Shape;120;p26"/>
            <p:cNvSpPr/>
            <p:nvPr/>
          </p:nvSpPr>
          <p:spPr>
            <a:xfrm>
              <a:off x="2512925" y="2768371"/>
              <a:ext cx="196200" cy="195900"/>
            </a:xfrm>
            <a:prstGeom prst="ellipse">
              <a:avLst/>
            </a:pr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1" name="Google Shape;121;p26"/>
          <p:cNvSpPr txBox="1"/>
          <p:nvPr>
            <p:ph idx="4294967295" type="body"/>
          </p:nvPr>
        </p:nvSpPr>
        <p:spPr>
          <a:xfrm>
            <a:off x="1169150" y="3854675"/>
            <a:ext cx="26622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1" lang="en" sz="1200">
                <a:solidFill>
                  <a:schemeClr val="dk2"/>
                </a:solidFill>
              </a:rPr>
              <a:t>Motivation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400"/>
          </a:p>
        </p:txBody>
      </p:sp>
      <p:grpSp>
        <p:nvGrpSpPr>
          <p:cNvPr id="122" name="Google Shape;122;p26"/>
          <p:cNvGrpSpPr/>
          <p:nvPr/>
        </p:nvGrpSpPr>
        <p:grpSpPr>
          <a:xfrm>
            <a:off x="1789563" y="1461421"/>
            <a:ext cx="196200" cy="1404900"/>
            <a:chOff x="4279200" y="1559371"/>
            <a:chExt cx="196200" cy="1404900"/>
          </a:xfrm>
        </p:grpSpPr>
        <p:cxnSp>
          <p:nvCxnSpPr>
            <p:cNvPr id="123" name="Google Shape;123;p26"/>
            <p:cNvCxnSpPr>
              <a:stCxn id="124" idx="0"/>
            </p:cNvCxnSpPr>
            <p:nvPr/>
          </p:nvCxnSpPr>
          <p:spPr>
            <a:xfrm rot="10800000">
              <a:off x="4377300" y="1559371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124" name="Google Shape;124;p26"/>
            <p:cNvSpPr/>
            <p:nvPr/>
          </p:nvSpPr>
          <p:spPr>
            <a:xfrm>
              <a:off x="4279200" y="2768371"/>
              <a:ext cx="196200" cy="195900"/>
            </a:xfrm>
            <a:prstGeom prst="ellipse">
              <a:avLst/>
            </a:pr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26"/>
          <p:cNvSpPr txBox="1"/>
          <p:nvPr>
            <p:ph idx="4294967295" type="body"/>
          </p:nvPr>
        </p:nvSpPr>
        <p:spPr>
          <a:xfrm>
            <a:off x="1909574" y="1299975"/>
            <a:ext cx="26622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1" lang="en" sz="1200">
                <a:solidFill>
                  <a:schemeClr val="dk2"/>
                </a:solidFill>
              </a:rPr>
              <a:t>Literature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1" lang="en" sz="1200">
                <a:solidFill>
                  <a:schemeClr val="dk2"/>
                </a:solidFill>
              </a:rPr>
              <a:t>Review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26" name="Google Shape;126;p26"/>
          <p:cNvSpPr txBox="1"/>
          <p:nvPr>
            <p:ph idx="12" type="sldNum"/>
          </p:nvPr>
        </p:nvSpPr>
        <p:spPr>
          <a:xfrm>
            <a:off x="85741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grpSp>
        <p:nvGrpSpPr>
          <p:cNvPr id="127" name="Google Shape;127;p26"/>
          <p:cNvGrpSpPr/>
          <p:nvPr/>
        </p:nvGrpSpPr>
        <p:grpSpPr>
          <a:xfrm>
            <a:off x="2527800" y="2713921"/>
            <a:ext cx="196200" cy="1404905"/>
            <a:chOff x="2512925" y="2768371"/>
            <a:chExt cx="196200" cy="1404905"/>
          </a:xfrm>
        </p:grpSpPr>
        <p:cxnSp>
          <p:nvCxnSpPr>
            <p:cNvPr id="128" name="Google Shape;128;p26"/>
            <p:cNvCxnSpPr/>
            <p:nvPr/>
          </p:nvCxnSpPr>
          <p:spPr>
            <a:xfrm>
              <a:off x="2611025" y="2964276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129" name="Google Shape;129;p26"/>
            <p:cNvSpPr/>
            <p:nvPr/>
          </p:nvSpPr>
          <p:spPr>
            <a:xfrm>
              <a:off x="2512925" y="2768371"/>
              <a:ext cx="196200" cy="195900"/>
            </a:xfrm>
            <a:prstGeom prst="ellipse">
              <a:avLst/>
            </a:pr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0" name="Google Shape;130;p26"/>
          <p:cNvSpPr txBox="1"/>
          <p:nvPr>
            <p:ph idx="4294967295" type="body"/>
          </p:nvPr>
        </p:nvSpPr>
        <p:spPr>
          <a:xfrm>
            <a:off x="2647799" y="3854675"/>
            <a:ext cx="26622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1" lang="en" sz="1200">
                <a:solidFill>
                  <a:schemeClr val="dk2"/>
                </a:solidFill>
              </a:rPr>
              <a:t>Gap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1" lang="en" sz="1200">
                <a:solidFill>
                  <a:schemeClr val="dk2"/>
                </a:solidFill>
              </a:rPr>
              <a:t>Analysis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grpSp>
        <p:nvGrpSpPr>
          <p:cNvPr id="131" name="Google Shape;131;p26"/>
          <p:cNvGrpSpPr/>
          <p:nvPr/>
        </p:nvGrpSpPr>
        <p:grpSpPr>
          <a:xfrm>
            <a:off x="3286763" y="1461421"/>
            <a:ext cx="196200" cy="1404900"/>
            <a:chOff x="4279200" y="1559371"/>
            <a:chExt cx="196200" cy="1404900"/>
          </a:xfrm>
        </p:grpSpPr>
        <p:cxnSp>
          <p:nvCxnSpPr>
            <p:cNvPr id="132" name="Google Shape;132;p26"/>
            <p:cNvCxnSpPr>
              <a:stCxn id="133" idx="0"/>
            </p:cNvCxnSpPr>
            <p:nvPr/>
          </p:nvCxnSpPr>
          <p:spPr>
            <a:xfrm rot="10800000">
              <a:off x="4377300" y="1559371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133" name="Google Shape;133;p26"/>
            <p:cNvSpPr/>
            <p:nvPr/>
          </p:nvSpPr>
          <p:spPr>
            <a:xfrm>
              <a:off x="4279200" y="2768371"/>
              <a:ext cx="196200" cy="195900"/>
            </a:xfrm>
            <a:prstGeom prst="ellipse">
              <a:avLst/>
            </a:pr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" name="Google Shape;134;p26"/>
          <p:cNvSpPr txBox="1"/>
          <p:nvPr>
            <p:ph idx="4294967295" type="body"/>
          </p:nvPr>
        </p:nvSpPr>
        <p:spPr>
          <a:xfrm>
            <a:off x="3433574" y="1299975"/>
            <a:ext cx="26622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1" lang="en" sz="1200">
                <a:solidFill>
                  <a:schemeClr val="dk2"/>
                </a:solidFill>
              </a:rPr>
              <a:t>Objectives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1" sz="1200">
              <a:solidFill>
                <a:schemeClr val="dk2"/>
              </a:solidFill>
            </a:endParaRPr>
          </a:p>
        </p:txBody>
      </p:sp>
      <p:grpSp>
        <p:nvGrpSpPr>
          <p:cNvPr id="135" name="Google Shape;135;p26"/>
          <p:cNvGrpSpPr/>
          <p:nvPr/>
        </p:nvGrpSpPr>
        <p:grpSpPr>
          <a:xfrm>
            <a:off x="4051800" y="2713921"/>
            <a:ext cx="196200" cy="1404905"/>
            <a:chOff x="2512925" y="2768371"/>
            <a:chExt cx="196200" cy="1404905"/>
          </a:xfrm>
        </p:grpSpPr>
        <p:cxnSp>
          <p:nvCxnSpPr>
            <p:cNvPr id="136" name="Google Shape;136;p26"/>
            <p:cNvCxnSpPr/>
            <p:nvPr/>
          </p:nvCxnSpPr>
          <p:spPr>
            <a:xfrm>
              <a:off x="2611025" y="2964276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137" name="Google Shape;137;p26"/>
            <p:cNvSpPr/>
            <p:nvPr/>
          </p:nvSpPr>
          <p:spPr>
            <a:xfrm>
              <a:off x="2512925" y="2768371"/>
              <a:ext cx="196200" cy="195900"/>
            </a:xfrm>
            <a:prstGeom prst="ellipse">
              <a:avLst/>
            </a:pr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8" name="Google Shape;138;p26"/>
          <p:cNvSpPr txBox="1"/>
          <p:nvPr>
            <p:ph idx="4294967295" type="body"/>
          </p:nvPr>
        </p:nvSpPr>
        <p:spPr>
          <a:xfrm>
            <a:off x="4171799" y="3854675"/>
            <a:ext cx="26622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1" lang="en" sz="1200">
                <a:solidFill>
                  <a:schemeClr val="dk2"/>
                </a:solidFill>
              </a:rPr>
              <a:t>Requirements</a:t>
            </a:r>
            <a:endParaRPr/>
          </a:p>
        </p:txBody>
      </p:sp>
      <p:grpSp>
        <p:nvGrpSpPr>
          <p:cNvPr id="139" name="Google Shape;139;p26"/>
          <p:cNvGrpSpPr/>
          <p:nvPr/>
        </p:nvGrpSpPr>
        <p:grpSpPr>
          <a:xfrm>
            <a:off x="4810763" y="1461421"/>
            <a:ext cx="196200" cy="1404900"/>
            <a:chOff x="4279200" y="1559371"/>
            <a:chExt cx="196200" cy="1404900"/>
          </a:xfrm>
        </p:grpSpPr>
        <p:cxnSp>
          <p:nvCxnSpPr>
            <p:cNvPr id="140" name="Google Shape;140;p26"/>
            <p:cNvCxnSpPr>
              <a:stCxn id="141" idx="0"/>
            </p:cNvCxnSpPr>
            <p:nvPr/>
          </p:nvCxnSpPr>
          <p:spPr>
            <a:xfrm rot="10800000">
              <a:off x="4377300" y="1559371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141" name="Google Shape;141;p26"/>
            <p:cNvSpPr/>
            <p:nvPr/>
          </p:nvSpPr>
          <p:spPr>
            <a:xfrm>
              <a:off x="4279200" y="2768371"/>
              <a:ext cx="196200" cy="195900"/>
            </a:xfrm>
            <a:prstGeom prst="ellipse">
              <a:avLst/>
            </a:pr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2" name="Google Shape;142;p26"/>
          <p:cNvSpPr txBox="1"/>
          <p:nvPr>
            <p:ph idx="4294967295" type="body"/>
          </p:nvPr>
        </p:nvSpPr>
        <p:spPr>
          <a:xfrm>
            <a:off x="4957574" y="1299975"/>
            <a:ext cx="26622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1" lang="en" sz="1200">
                <a:solidFill>
                  <a:schemeClr val="dk2"/>
                </a:solidFill>
              </a:rPr>
              <a:t>Diagrams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grpSp>
        <p:nvGrpSpPr>
          <p:cNvPr id="143" name="Google Shape;143;p26"/>
          <p:cNvGrpSpPr/>
          <p:nvPr/>
        </p:nvGrpSpPr>
        <p:grpSpPr>
          <a:xfrm>
            <a:off x="5499600" y="2713921"/>
            <a:ext cx="196200" cy="1404905"/>
            <a:chOff x="2512925" y="2768371"/>
            <a:chExt cx="196200" cy="1404905"/>
          </a:xfrm>
        </p:grpSpPr>
        <p:cxnSp>
          <p:nvCxnSpPr>
            <p:cNvPr id="144" name="Google Shape;144;p26"/>
            <p:cNvCxnSpPr/>
            <p:nvPr/>
          </p:nvCxnSpPr>
          <p:spPr>
            <a:xfrm>
              <a:off x="2611025" y="2964276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145" name="Google Shape;145;p26"/>
            <p:cNvSpPr/>
            <p:nvPr/>
          </p:nvSpPr>
          <p:spPr>
            <a:xfrm>
              <a:off x="2512925" y="2768371"/>
              <a:ext cx="196200" cy="195900"/>
            </a:xfrm>
            <a:prstGeom prst="ellipse">
              <a:avLst/>
            </a:pr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6" name="Google Shape;146;p26"/>
          <p:cNvSpPr txBox="1"/>
          <p:nvPr>
            <p:ph idx="4294967295" type="body"/>
          </p:nvPr>
        </p:nvSpPr>
        <p:spPr>
          <a:xfrm>
            <a:off x="5619599" y="3854675"/>
            <a:ext cx="26622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1" lang="en" sz="1200">
                <a:solidFill>
                  <a:schemeClr val="dk2"/>
                </a:solidFill>
              </a:rPr>
              <a:t>Cost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1" lang="en" sz="1200">
                <a:solidFill>
                  <a:schemeClr val="dk2"/>
                </a:solidFill>
              </a:rPr>
              <a:t>Analysis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grpSp>
        <p:nvGrpSpPr>
          <p:cNvPr id="147" name="Google Shape;147;p26"/>
          <p:cNvGrpSpPr/>
          <p:nvPr/>
        </p:nvGrpSpPr>
        <p:grpSpPr>
          <a:xfrm>
            <a:off x="6182363" y="1461421"/>
            <a:ext cx="196200" cy="1404900"/>
            <a:chOff x="4279200" y="1559371"/>
            <a:chExt cx="196200" cy="1404900"/>
          </a:xfrm>
        </p:grpSpPr>
        <p:cxnSp>
          <p:nvCxnSpPr>
            <p:cNvPr id="148" name="Google Shape;148;p26"/>
            <p:cNvCxnSpPr>
              <a:stCxn id="149" idx="0"/>
            </p:cNvCxnSpPr>
            <p:nvPr/>
          </p:nvCxnSpPr>
          <p:spPr>
            <a:xfrm rot="10800000">
              <a:off x="4377300" y="1559371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149" name="Google Shape;149;p26"/>
            <p:cNvSpPr/>
            <p:nvPr/>
          </p:nvSpPr>
          <p:spPr>
            <a:xfrm>
              <a:off x="4279200" y="2768371"/>
              <a:ext cx="196200" cy="195900"/>
            </a:xfrm>
            <a:prstGeom prst="ellipse">
              <a:avLst/>
            </a:pr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0" name="Google Shape;150;p26"/>
          <p:cNvSpPr txBox="1"/>
          <p:nvPr>
            <p:ph idx="4294967295" type="body"/>
          </p:nvPr>
        </p:nvSpPr>
        <p:spPr>
          <a:xfrm>
            <a:off x="6329174" y="1299975"/>
            <a:ext cx="26622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1" lang="en" sz="1200">
                <a:solidFill>
                  <a:schemeClr val="dk2"/>
                </a:solidFill>
              </a:rPr>
              <a:t>Project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1" lang="en" sz="1200">
                <a:solidFill>
                  <a:schemeClr val="dk2"/>
                </a:solidFill>
              </a:rPr>
              <a:t>Plan</a:t>
            </a:r>
            <a:endParaRPr b="1" sz="1200">
              <a:solidFill>
                <a:schemeClr val="dk2"/>
              </a:solidFill>
            </a:endParaRPr>
          </a:p>
        </p:txBody>
      </p:sp>
      <p:grpSp>
        <p:nvGrpSpPr>
          <p:cNvPr id="151" name="Google Shape;151;p26"/>
          <p:cNvGrpSpPr/>
          <p:nvPr/>
        </p:nvGrpSpPr>
        <p:grpSpPr>
          <a:xfrm>
            <a:off x="6947400" y="2713921"/>
            <a:ext cx="196200" cy="1404905"/>
            <a:chOff x="2512925" y="2768371"/>
            <a:chExt cx="196200" cy="1404905"/>
          </a:xfrm>
        </p:grpSpPr>
        <p:cxnSp>
          <p:nvCxnSpPr>
            <p:cNvPr id="152" name="Google Shape;152;p26"/>
            <p:cNvCxnSpPr/>
            <p:nvPr/>
          </p:nvCxnSpPr>
          <p:spPr>
            <a:xfrm>
              <a:off x="2611025" y="2964276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153" name="Google Shape;153;p26"/>
            <p:cNvSpPr/>
            <p:nvPr/>
          </p:nvSpPr>
          <p:spPr>
            <a:xfrm>
              <a:off x="2512925" y="2768371"/>
              <a:ext cx="196200" cy="195900"/>
            </a:xfrm>
            <a:prstGeom prst="ellipse">
              <a:avLst/>
            </a:pr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4" name="Google Shape;154;p26"/>
          <p:cNvSpPr txBox="1"/>
          <p:nvPr>
            <p:ph idx="4294967295" type="body"/>
          </p:nvPr>
        </p:nvSpPr>
        <p:spPr>
          <a:xfrm>
            <a:off x="7067399" y="3854675"/>
            <a:ext cx="26622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1" lang="en" sz="1200">
                <a:solidFill>
                  <a:schemeClr val="dk2"/>
                </a:solidFill>
              </a:rPr>
              <a:t>Standards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1" lang="en" sz="1200">
                <a:solidFill>
                  <a:schemeClr val="dk2"/>
                </a:solidFill>
              </a:rPr>
              <a:t>and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1" lang="en" sz="1200">
                <a:solidFill>
                  <a:schemeClr val="dk2"/>
                </a:solidFill>
              </a:rPr>
              <a:t>Constraints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grpSp>
        <p:nvGrpSpPr>
          <p:cNvPr id="155" name="Google Shape;155;p26"/>
          <p:cNvGrpSpPr/>
          <p:nvPr/>
        </p:nvGrpSpPr>
        <p:grpSpPr>
          <a:xfrm>
            <a:off x="7630163" y="1461421"/>
            <a:ext cx="196200" cy="1404900"/>
            <a:chOff x="4279200" y="1559371"/>
            <a:chExt cx="196200" cy="1404900"/>
          </a:xfrm>
        </p:grpSpPr>
        <p:cxnSp>
          <p:nvCxnSpPr>
            <p:cNvPr id="156" name="Google Shape;156;p26"/>
            <p:cNvCxnSpPr>
              <a:stCxn id="157" idx="0"/>
            </p:cNvCxnSpPr>
            <p:nvPr/>
          </p:nvCxnSpPr>
          <p:spPr>
            <a:xfrm rot="10800000">
              <a:off x="4377300" y="1559371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157" name="Google Shape;157;p26"/>
            <p:cNvSpPr/>
            <p:nvPr/>
          </p:nvSpPr>
          <p:spPr>
            <a:xfrm>
              <a:off x="4279200" y="2768371"/>
              <a:ext cx="196200" cy="195900"/>
            </a:xfrm>
            <a:prstGeom prst="ellipse">
              <a:avLst/>
            </a:pr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8" name="Google Shape;158;p26"/>
          <p:cNvSpPr txBox="1"/>
          <p:nvPr>
            <p:ph idx="4294967295" type="body"/>
          </p:nvPr>
        </p:nvSpPr>
        <p:spPr>
          <a:xfrm>
            <a:off x="7776974" y="1299975"/>
            <a:ext cx="26622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1" lang="en" sz="1200">
                <a:solidFill>
                  <a:schemeClr val="dk2"/>
                </a:solidFill>
              </a:rPr>
              <a:t>Complex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1" lang="en" sz="1200">
                <a:solidFill>
                  <a:schemeClr val="dk2"/>
                </a:solidFill>
              </a:rPr>
              <a:t>Engineering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1" lang="en" sz="1200">
                <a:solidFill>
                  <a:schemeClr val="dk2"/>
                </a:solidFill>
              </a:rPr>
              <a:t>Problems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85C6"/>
        </a:solidFill>
      </p:bgPr>
    </p:bg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5" name="Google Shape;375;p44"/>
          <p:cNvSpPr/>
          <p:nvPr/>
        </p:nvSpPr>
        <p:spPr>
          <a:xfrm>
            <a:off x="1366650" y="1035000"/>
            <a:ext cx="6410700" cy="3073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" sz="3600">
                <a:latin typeface="Raleway"/>
                <a:ea typeface="Raleway"/>
                <a:cs typeface="Raleway"/>
                <a:sym typeface="Raleway"/>
              </a:rPr>
              <a:t>Trade Offs</a:t>
            </a:r>
            <a:endParaRPr b="1" i="0" sz="36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5"/>
          <p:cNvSpPr txBox="1"/>
          <p:nvPr>
            <p:ph type="title"/>
          </p:nvPr>
        </p:nvSpPr>
        <p:spPr>
          <a:xfrm>
            <a:off x="265500" y="1804950"/>
            <a:ext cx="4045200" cy="15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lang="en" sz="4800"/>
              <a:t>Accuracy</a:t>
            </a:r>
            <a:endParaRPr sz="4800"/>
          </a:p>
        </p:txBody>
      </p:sp>
      <p:sp>
        <p:nvSpPr>
          <p:cNvPr id="381" name="Google Shape;381;p4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CFCFC"/>
                </a:solidFill>
                <a:latin typeface="Raleway"/>
                <a:ea typeface="Raleway"/>
                <a:cs typeface="Raleway"/>
                <a:sym typeface="Raleway"/>
              </a:rPr>
              <a:t> Complexity</a:t>
            </a:r>
            <a:endParaRPr b="1" sz="4800">
              <a:solidFill>
                <a:srgbClr val="FCFCFC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82" name="Google Shape;382;p4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3" name="Google Shape;383;p45"/>
          <p:cNvSpPr/>
          <p:nvPr/>
        </p:nvSpPr>
        <p:spPr>
          <a:xfrm>
            <a:off x="4908525" y="4334125"/>
            <a:ext cx="691800" cy="3264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85C6"/>
        </a:solidFill>
      </p:bgPr>
    </p:bg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9" name="Google Shape;389;p46"/>
          <p:cNvSpPr/>
          <p:nvPr/>
        </p:nvSpPr>
        <p:spPr>
          <a:xfrm>
            <a:off x="1366650" y="1035000"/>
            <a:ext cx="6410700" cy="3073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" sz="3600">
                <a:latin typeface="Raleway"/>
                <a:ea typeface="Raleway"/>
                <a:cs typeface="Raleway"/>
                <a:sym typeface="Raleway"/>
              </a:rPr>
              <a:t>Context Diagram</a:t>
            </a:r>
            <a:endParaRPr b="1" i="0" sz="36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pic>
        <p:nvPicPr>
          <p:cNvPr id="395" name="Google Shape;39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52400"/>
            <a:ext cx="8345600" cy="4646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85C6"/>
        </a:solidFill>
      </p:bgPr>
    </p:bg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1" name="Google Shape;401;p48"/>
          <p:cNvSpPr/>
          <p:nvPr/>
        </p:nvSpPr>
        <p:spPr>
          <a:xfrm>
            <a:off x="1366650" y="1035000"/>
            <a:ext cx="6410700" cy="3073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" sz="3600">
                <a:latin typeface="Raleway"/>
                <a:ea typeface="Raleway"/>
                <a:cs typeface="Raleway"/>
                <a:sym typeface="Raleway"/>
              </a:rPr>
              <a:t>Data Flow Diagram</a:t>
            </a:r>
            <a:endParaRPr b="1" i="0" sz="36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7" name="Google Shape;407;p4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pic>
        <p:nvPicPr>
          <p:cNvPr id="408" name="Google Shape;40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94300" cy="4592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85C6"/>
        </a:solidFill>
      </p:bgPr>
    </p:bg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4" name="Google Shape;414;p50"/>
          <p:cNvSpPr/>
          <p:nvPr/>
        </p:nvSpPr>
        <p:spPr>
          <a:xfrm>
            <a:off x="1366650" y="1035000"/>
            <a:ext cx="6410700" cy="3073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" sz="3600">
                <a:latin typeface="Raleway"/>
                <a:ea typeface="Raleway"/>
                <a:cs typeface="Raleway"/>
                <a:sym typeface="Raleway"/>
              </a:rPr>
              <a:t>Cost Analysis</a:t>
            </a:r>
            <a:endParaRPr b="1" i="0" sz="36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1"/>
          <p:cNvSpPr txBox="1"/>
          <p:nvPr>
            <p:ph type="title"/>
          </p:nvPr>
        </p:nvSpPr>
        <p:spPr>
          <a:xfrm>
            <a:off x="52225" y="0"/>
            <a:ext cx="8520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COST ANALYSIS</a:t>
            </a:r>
            <a:endParaRPr u="sng"/>
          </a:p>
        </p:txBody>
      </p:sp>
      <p:sp>
        <p:nvSpPr>
          <p:cNvPr id="420" name="Google Shape;420;p51"/>
          <p:cNvSpPr/>
          <p:nvPr/>
        </p:nvSpPr>
        <p:spPr>
          <a:xfrm>
            <a:off x="3748496" y="742763"/>
            <a:ext cx="1494600" cy="14754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51"/>
          <p:cNvSpPr txBox="1"/>
          <p:nvPr/>
        </p:nvSpPr>
        <p:spPr>
          <a:xfrm>
            <a:off x="3885404" y="1313516"/>
            <a:ext cx="12078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 </a:t>
            </a:r>
            <a:r>
              <a:rPr lang="en" sz="1700"/>
              <a:t>Expenses</a:t>
            </a:r>
            <a:endParaRPr sz="1700"/>
          </a:p>
        </p:txBody>
      </p:sp>
      <p:sp>
        <p:nvSpPr>
          <p:cNvPr id="422" name="Google Shape;422;p51"/>
          <p:cNvSpPr/>
          <p:nvPr/>
        </p:nvSpPr>
        <p:spPr>
          <a:xfrm>
            <a:off x="1379525" y="2856477"/>
            <a:ext cx="1779300" cy="8094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51"/>
          <p:cNvSpPr txBox="1"/>
          <p:nvPr/>
        </p:nvSpPr>
        <p:spPr>
          <a:xfrm>
            <a:off x="1450827" y="2930048"/>
            <a:ext cx="16368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Model Infrastructure</a:t>
            </a:r>
            <a:endParaRPr b="1" sz="1600"/>
          </a:p>
        </p:txBody>
      </p:sp>
      <p:sp>
        <p:nvSpPr>
          <p:cNvPr id="424" name="Google Shape;424;p51"/>
          <p:cNvSpPr/>
          <p:nvPr/>
        </p:nvSpPr>
        <p:spPr>
          <a:xfrm>
            <a:off x="3599831" y="2856477"/>
            <a:ext cx="1779300" cy="8094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51"/>
          <p:cNvSpPr txBox="1"/>
          <p:nvPr/>
        </p:nvSpPr>
        <p:spPr>
          <a:xfrm>
            <a:off x="3671133" y="3069916"/>
            <a:ext cx="15558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Data Support</a:t>
            </a:r>
            <a:endParaRPr b="1" sz="1600"/>
          </a:p>
        </p:txBody>
      </p:sp>
      <p:sp>
        <p:nvSpPr>
          <p:cNvPr id="426" name="Google Shape;426;p51"/>
          <p:cNvSpPr/>
          <p:nvPr/>
        </p:nvSpPr>
        <p:spPr>
          <a:xfrm>
            <a:off x="5739350" y="2856477"/>
            <a:ext cx="1779300" cy="8094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51"/>
          <p:cNvSpPr txBox="1"/>
          <p:nvPr/>
        </p:nvSpPr>
        <p:spPr>
          <a:xfrm>
            <a:off x="5810651" y="2930048"/>
            <a:ext cx="16368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Engineering/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Deployment</a:t>
            </a:r>
            <a:endParaRPr b="1" sz="1600"/>
          </a:p>
        </p:txBody>
      </p:sp>
      <p:cxnSp>
        <p:nvCxnSpPr>
          <p:cNvPr id="428" name="Google Shape;428;p51"/>
          <p:cNvCxnSpPr>
            <a:endCxn id="422" idx="0"/>
          </p:cNvCxnSpPr>
          <p:nvPr/>
        </p:nvCxnSpPr>
        <p:spPr>
          <a:xfrm flipH="1">
            <a:off x="2269175" y="2431677"/>
            <a:ext cx="2227200" cy="424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9" name="Google Shape;429;p51"/>
          <p:cNvCxnSpPr>
            <a:stCxn id="420" idx="4"/>
            <a:endCxn id="424" idx="0"/>
          </p:cNvCxnSpPr>
          <p:nvPr/>
        </p:nvCxnSpPr>
        <p:spPr>
          <a:xfrm rot="5400000">
            <a:off x="4173446" y="2534213"/>
            <a:ext cx="638400" cy="63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0" name="Google Shape;430;p51"/>
          <p:cNvCxnSpPr>
            <a:endCxn id="427" idx="0"/>
          </p:cNvCxnSpPr>
          <p:nvPr/>
        </p:nvCxnSpPr>
        <p:spPr>
          <a:xfrm>
            <a:off x="4514951" y="2438348"/>
            <a:ext cx="2114100" cy="491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1" name="Google Shape;431;p5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2"/>
          <p:cNvSpPr txBox="1"/>
          <p:nvPr>
            <p:ph type="title"/>
          </p:nvPr>
        </p:nvSpPr>
        <p:spPr>
          <a:xfrm>
            <a:off x="52225" y="250"/>
            <a:ext cx="8520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COST ANALYSIS</a:t>
            </a:r>
            <a:endParaRPr u="sng"/>
          </a:p>
        </p:txBody>
      </p:sp>
      <p:sp>
        <p:nvSpPr>
          <p:cNvPr id="437" name="Google Shape;437;p52"/>
          <p:cNvSpPr/>
          <p:nvPr/>
        </p:nvSpPr>
        <p:spPr>
          <a:xfrm>
            <a:off x="3722768" y="910825"/>
            <a:ext cx="1482000" cy="15393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52"/>
          <p:cNvSpPr txBox="1"/>
          <p:nvPr/>
        </p:nvSpPr>
        <p:spPr>
          <a:xfrm>
            <a:off x="3885597" y="1399328"/>
            <a:ext cx="1157100" cy="6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Revenue</a:t>
            </a:r>
            <a:endParaRPr sz="1700"/>
          </a:p>
        </p:txBody>
      </p:sp>
      <p:sp>
        <p:nvSpPr>
          <p:cNvPr id="439" name="Google Shape;439;p52"/>
          <p:cNvSpPr/>
          <p:nvPr/>
        </p:nvSpPr>
        <p:spPr>
          <a:xfrm>
            <a:off x="1379625" y="2893765"/>
            <a:ext cx="1764600" cy="8445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52"/>
          <p:cNvSpPr txBox="1"/>
          <p:nvPr/>
        </p:nvSpPr>
        <p:spPr>
          <a:xfrm>
            <a:off x="1817348" y="3094339"/>
            <a:ext cx="8889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Funds</a:t>
            </a:r>
            <a:endParaRPr b="1" sz="1600"/>
          </a:p>
        </p:txBody>
      </p:sp>
      <p:sp>
        <p:nvSpPr>
          <p:cNvPr id="441" name="Google Shape;441;p52"/>
          <p:cNvSpPr/>
          <p:nvPr/>
        </p:nvSpPr>
        <p:spPr>
          <a:xfrm>
            <a:off x="3581510" y="2893765"/>
            <a:ext cx="1764600" cy="8445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52"/>
          <p:cNvSpPr txBox="1"/>
          <p:nvPr/>
        </p:nvSpPr>
        <p:spPr>
          <a:xfrm>
            <a:off x="3816995" y="3116494"/>
            <a:ext cx="12843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Customers</a:t>
            </a:r>
            <a:endParaRPr b="1" sz="1600"/>
          </a:p>
        </p:txBody>
      </p:sp>
      <p:sp>
        <p:nvSpPr>
          <p:cNvPr id="443" name="Google Shape;443;p52"/>
          <p:cNvSpPr/>
          <p:nvPr/>
        </p:nvSpPr>
        <p:spPr>
          <a:xfrm>
            <a:off x="5703278" y="2893765"/>
            <a:ext cx="1764600" cy="8445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52"/>
          <p:cNvSpPr txBox="1"/>
          <p:nvPr/>
        </p:nvSpPr>
        <p:spPr>
          <a:xfrm>
            <a:off x="6007041" y="3094339"/>
            <a:ext cx="11571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Sponsors</a:t>
            </a:r>
            <a:endParaRPr b="1" sz="1600"/>
          </a:p>
        </p:txBody>
      </p:sp>
      <p:cxnSp>
        <p:nvCxnSpPr>
          <p:cNvPr id="445" name="Google Shape;445;p52"/>
          <p:cNvCxnSpPr>
            <a:endCxn id="439" idx="0"/>
          </p:cNvCxnSpPr>
          <p:nvPr/>
        </p:nvCxnSpPr>
        <p:spPr>
          <a:xfrm flipH="1">
            <a:off x="2261925" y="2450665"/>
            <a:ext cx="2208600" cy="443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6" name="Google Shape;446;p52"/>
          <p:cNvCxnSpPr>
            <a:stCxn id="437" idx="4"/>
            <a:endCxn id="441" idx="0"/>
          </p:cNvCxnSpPr>
          <p:nvPr/>
        </p:nvCxnSpPr>
        <p:spPr>
          <a:xfrm flipH="1" rot="-5400000">
            <a:off x="4242218" y="2671675"/>
            <a:ext cx="443700" cy="600"/>
          </a:xfrm>
          <a:prstGeom prst="bentConnector3">
            <a:avLst>
              <a:gd fmla="val 5001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7" name="Google Shape;447;p52"/>
          <p:cNvCxnSpPr>
            <a:stCxn id="437" idx="4"/>
            <a:endCxn id="443" idx="0"/>
          </p:cNvCxnSpPr>
          <p:nvPr/>
        </p:nvCxnSpPr>
        <p:spPr>
          <a:xfrm flipH="1" rot="-5400000">
            <a:off x="5302868" y="1611025"/>
            <a:ext cx="443700" cy="2121900"/>
          </a:xfrm>
          <a:prstGeom prst="bentConnector3">
            <a:avLst>
              <a:gd fmla="val 5001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8" name="Google Shape;448;p52"/>
          <p:cNvSpPr txBox="1"/>
          <p:nvPr>
            <p:ph idx="12" type="sldNum"/>
          </p:nvPr>
        </p:nvSpPr>
        <p:spPr>
          <a:xfrm>
            <a:off x="8486249" y="4677038"/>
            <a:ext cx="560400" cy="40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54" name="Google Shape;45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8" cy="1789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8338" y="2136058"/>
            <a:ext cx="5267325" cy="255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53"/>
          <p:cNvSpPr txBox="1"/>
          <p:nvPr/>
        </p:nvSpPr>
        <p:spPr>
          <a:xfrm>
            <a:off x="7763775" y="4196650"/>
            <a:ext cx="10755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600"/>
              <a:t>Ref-</a:t>
            </a:r>
            <a:endParaRPr i="1"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600"/>
              <a:t>https://medium.com/cognifeed/the-cost-of-machine-learning-projects-7ca3aea03a5c</a:t>
            </a:r>
            <a:endParaRPr i="1" sz="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Students struggle to find their passion and a suitable career.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Machine learning model that predicts the future performance of students.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 data from students and predict their grades.</a:t>
            </a:r>
            <a:endParaRPr/>
          </a:p>
        </p:txBody>
      </p:sp>
      <p:sp>
        <p:nvSpPr>
          <p:cNvPr id="164" name="Google Shape;164;p27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65" name="Google Shape;165;p27"/>
          <p:cNvSpPr/>
          <p:nvPr/>
        </p:nvSpPr>
        <p:spPr>
          <a:xfrm>
            <a:off x="4908525" y="4334125"/>
            <a:ext cx="691800" cy="3264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4"/>
          <p:cNvSpPr txBox="1"/>
          <p:nvPr>
            <p:ph type="title"/>
          </p:nvPr>
        </p:nvSpPr>
        <p:spPr>
          <a:xfrm>
            <a:off x="278550" y="696425"/>
            <a:ext cx="4045200" cy="77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EXPENSES</a:t>
            </a:r>
            <a:br>
              <a:rPr lang="en"/>
            </a:br>
            <a:r>
              <a:rPr lang="en"/>
              <a:t>10,00,000</a:t>
            </a:r>
            <a:endParaRPr/>
          </a:p>
        </p:txBody>
      </p:sp>
      <p:sp>
        <p:nvSpPr>
          <p:cNvPr id="462" name="Google Shape;462;p5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3" name="Google Shape;463;p54"/>
          <p:cNvSpPr txBox="1"/>
          <p:nvPr>
            <p:ph type="title"/>
          </p:nvPr>
        </p:nvSpPr>
        <p:spPr>
          <a:xfrm>
            <a:off x="4765075" y="748650"/>
            <a:ext cx="4045200" cy="77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REVENUE</a:t>
            </a:r>
            <a:br>
              <a:rPr lang="en">
                <a:solidFill>
                  <a:schemeClr val="lt1"/>
                </a:solidFill>
              </a:rPr>
            </a:br>
            <a:r>
              <a:rPr lang="en">
                <a:solidFill>
                  <a:schemeClr val="lt1"/>
                </a:solidFill>
              </a:rPr>
              <a:t>11,12,500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64" name="Google Shape;464;p54"/>
          <p:cNvSpPr txBox="1"/>
          <p:nvPr>
            <p:ph type="title"/>
          </p:nvPr>
        </p:nvSpPr>
        <p:spPr>
          <a:xfrm>
            <a:off x="2932625" y="3733875"/>
            <a:ext cx="3096000" cy="77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PRO</a:t>
            </a:r>
            <a:r>
              <a:rPr lang="en" sz="4000">
                <a:solidFill>
                  <a:schemeClr val="lt1"/>
                </a:solidFill>
              </a:rPr>
              <a:t>FIT</a:t>
            </a:r>
            <a:br>
              <a:rPr lang="en" sz="4000">
                <a:solidFill>
                  <a:schemeClr val="lt1"/>
                </a:solidFill>
              </a:rPr>
            </a:br>
            <a:r>
              <a:rPr lang="en" sz="4000">
                <a:solidFill>
                  <a:schemeClr val="lt1"/>
                </a:solidFill>
              </a:rPr>
              <a:t>  </a:t>
            </a:r>
            <a:r>
              <a:rPr lang="en" sz="4000"/>
              <a:t>1,12,</a:t>
            </a:r>
            <a:r>
              <a:rPr lang="en" sz="4000">
                <a:solidFill>
                  <a:schemeClr val="lt1"/>
                </a:solidFill>
              </a:rPr>
              <a:t>500</a:t>
            </a:r>
            <a:endParaRPr sz="4000">
              <a:solidFill>
                <a:schemeClr val="lt1"/>
              </a:solidFill>
            </a:endParaRPr>
          </a:p>
        </p:txBody>
      </p:sp>
      <p:cxnSp>
        <p:nvCxnSpPr>
          <p:cNvPr id="465" name="Google Shape;465;p54"/>
          <p:cNvCxnSpPr>
            <a:stCxn id="461" idx="2"/>
          </p:cNvCxnSpPr>
          <p:nvPr/>
        </p:nvCxnSpPr>
        <p:spPr>
          <a:xfrm>
            <a:off x="2301150" y="1466525"/>
            <a:ext cx="2333100" cy="155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6" name="Google Shape;466;p54"/>
          <p:cNvCxnSpPr>
            <a:stCxn id="463" idx="2"/>
          </p:cNvCxnSpPr>
          <p:nvPr/>
        </p:nvCxnSpPr>
        <p:spPr>
          <a:xfrm flipH="1">
            <a:off x="4608175" y="1518750"/>
            <a:ext cx="2179500" cy="1527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7" name="Google Shape;467;p54"/>
          <p:cNvCxnSpPr/>
          <p:nvPr/>
        </p:nvCxnSpPr>
        <p:spPr>
          <a:xfrm>
            <a:off x="4621325" y="2994050"/>
            <a:ext cx="0" cy="334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8" name="Google Shape;468;p54"/>
          <p:cNvSpPr/>
          <p:nvPr/>
        </p:nvSpPr>
        <p:spPr>
          <a:xfrm>
            <a:off x="4908525" y="4425500"/>
            <a:ext cx="691800" cy="2349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85C6"/>
        </a:solidFill>
      </p:bgPr>
    </p:bg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4" name="Google Shape;474;p55"/>
          <p:cNvSpPr/>
          <p:nvPr/>
        </p:nvSpPr>
        <p:spPr>
          <a:xfrm>
            <a:off x="1366650" y="1035000"/>
            <a:ext cx="6410700" cy="3073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" sz="3600">
                <a:latin typeface="Raleway"/>
                <a:ea typeface="Raleway"/>
                <a:cs typeface="Raleway"/>
                <a:sym typeface="Raleway"/>
              </a:rPr>
              <a:t>Project Plan</a:t>
            </a:r>
            <a:endParaRPr b="1" sz="3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" sz="3600">
                <a:latin typeface="Raleway"/>
                <a:ea typeface="Raleway"/>
                <a:cs typeface="Raleway"/>
                <a:sym typeface="Raleway"/>
              </a:rPr>
              <a:t> and </a:t>
            </a:r>
            <a:endParaRPr b="1" sz="3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" sz="3600">
                <a:latin typeface="Raleway"/>
                <a:ea typeface="Raleway"/>
                <a:cs typeface="Raleway"/>
                <a:sym typeface="Raleway"/>
              </a:rPr>
              <a:t>Task Allocation</a:t>
            </a:r>
            <a:endParaRPr b="1" i="0" sz="36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5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pic>
        <p:nvPicPr>
          <p:cNvPr id="481" name="Google Shape;481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125" y="397400"/>
            <a:ext cx="8520602" cy="4123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5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Design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Economic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Environmental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Ethical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Health and Safety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Social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7" name="Google Shape;487;p57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&amp;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Constraints</a:t>
            </a:r>
            <a:endParaRPr/>
          </a:p>
        </p:txBody>
      </p:sp>
      <p:sp>
        <p:nvSpPr>
          <p:cNvPr id="488" name="Google Shape;488;p57"/>
          <p:cNvSpPr/>
          <p:nvPr/>
        </p:nvSpPr>
        <p:spPr>
          <a:xfrm>
            <a:off x="4908525" y="4334125"/>
            <a:ext cx="691800" cy="3264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5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8"/>
          <p:cNvSpPr txBox="1"/>
          <p:nvPr>
            <p:ph type="title"/>
          </p:nvPr>
        </p:nvSpPr>
        <p:spPr>
          <a:xfrm>
            <a:off x="265500" y="1818600"/>
            <a:ext cx="4045200" cy="15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 Engineering Problem Solving</a:t>
            </a:r>
            <a:endParaRPr/>
          </a:p>
        </p:txBody>
      </p:sp>
      <p:sp>
        <p:nvSpPr>
          <p:cNvPr id="495" name="Google Shape;495;p5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7 complex engineering problems which determine if a problem can be characterized in a complex manner or not.</a:t>
            </a:r>
            <a:br>
              <a:rPr lang="en"/>
            </a:br>
            <a:br>
              <a:rPr lang="en"/>
            </a:br>
            <a:r>
              <a:rPr lang="en"/>
              <a:t>Our project fulfills 5 of the complex engineering criteria.</a:t>
            </a:r>
            <a:endParaRPr/>
          </a:p>
        </p:txBody>
      </p:sp>
      <p:sp>
        <p:nvSpPr>
          <p:cNvPr id="496" name="Google Shape;496;p58"/>
          <p:cNvSpPr/>
          <p:nvPr/>
        </p:nvSpPr>
        <p:spPr>
          <a:xfrm>
            <a:off x="4908525" y="4334125"/>
            <a:ext cx="691800" cy="3264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5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graphicFrame>
        <p:nvGraphicFramePr>
          <p:cNvPr id="503" name="Google Shape;503;p59"/>
          <p:cNvGraphicFramePr/>
          <p:nvPr/>
        </p:nvGraphicFramePr>
        <p:xfrm>
          <a:off x="288963" y="117124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{199463DE-FA7A-4A9F-B5B6-B3EB9040995A}</a:tableStyleId>
              </a:tblPr>
              <a:tblGrid>
                <a:gridCol w="1223725"/>
                <a:gridCol w="1223725"/>
                <a:gridCol w="1223725"/>
                <a:gridCol w="1223725"/>
                <a:gridCol w="1223725"/>
                <a:gridCol w="1223725"/>
                <a:gridCol w="1223725"/>
              </a:tblGrid>
              <a:tr h="897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exend Black"/>
                          <a:ea typeface="Lexend Black"/>
                          <a:cs typeface="Lexend Black"/>
                          <a:sym typeface="Lexend Black"/>
                        </a:rPr>
                        <a:t>P1</a:t>
                      </a:r>
                      <a:endParaRPr>
                        <a:latin typeface="Lexend Black"/>
                        <a:ea typeface="Lexend Black"/>
                        <a:cs typeface="Lexend Black"/>
                        <a:sym typeface="Lexend Black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exend Black"/>
                          <a:ea typeface="Lexend Black"/>
                          <a:cs typeface="Lexend Black"/>
                          <a:sym typeface="Lexend Black"/>
                        </a:rPr>
                        <a:t>P2</a:t>
                      </a:r>
                      <a:endParaRPr>
                        <a:latin typeface="Lexend Black"/>
                        <a:ea typeface="Lexend Black"/>
                        <a:cs typeface="Lexend Black"/>
                        <a:sym typeface="Lexend Black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exend Black"/>
                          <a:ea typeface="Lexend Black"/>
                          <a:cs typeface="Lexend Black"/>
                          <a:sym typeface="Lexend Black"/>
                        </a:rPr>
                        <a:t>P3</a:t>
                      </a:r>
                      <a:endParaRPr>
                        <a:latin typeface="Lexend Black"/>
                        <a:ea typeface="Lexend Black"/>
                        <a:cs typeface="Lexend Black"/>
                        <a:sym typeface="Lexend Black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exend Black"/>
                          <a:ea typeface="Lexend Black"/>
                          <a:cs typeface="Lexend Black"/>
                          <a:sym typeface="Lexend Black"/>
                        </a:rPr>
                        <a:t>P4</a:t>
                      </a:r>
                      <a:endParaRPr>
                        <a:latin typeface="Lexend Black"/>
                        <a:ea typeface="Lexend Black"/>
                        <a:cs typeface="Lexend Black"/>
                        <a:sym typeface="Lexend Black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exend Black"/>
                          <a:ea typeface="Lexend Black"/>
                          <a:cs typeface="Lexend Black"/>
                          <a:sym typeface="Lexend Black"/>
                        </a:rPr>
                        <a:t>P5</a:t>
                      </a:r>
                      <a:endParaRPr>
                        <a:latin typeface="Lexend Black"/>
                        <a:ea typeface="Lexend Black"/>
                        <a:cs typeface="Lexend Black"/>
                        <a:sym typeface="Lexend Black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exend Black"/>
                          <a:ea typeface="Lexend Black"/>
                          <a:cs typeface="Lexend Black"/>
                          <a:sym typeface="Lexend Black"/>
                        </a:rPr>
                        <a:t>P6</a:t>
                      </a:r>
                      <a:endParaRPr>
                        <a:latin typeface="Lexend Black"/>
                        <a:ea typeface="Lexend Black"/>
                        <a:cs typeface="Lexend Black"/>
                        <a:sym typeface="Lexend Black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exend Black"/>
                          <a:ea typeface="Lexend Black"/>
                          <a:cs typeface="Lexend Black"/>
                          <a:sym typeface="Lexend Black"/>
                        </a:rPr>
                        <a:t>P7</a:t>
                      </a:r>
                      <a:endParaRPr>
                        <a:latin typeface="Lexend Black"/>
                        <a:ea typeface="Lexend Black"/>
                        <a:cs typeface="Lexend Black"/>
                        <a:sym typeface="Lexend Black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66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 ExtraLight"/>
                          <a:ea typeface="Lexend ExtraLight"/>
                          <a:cs typeface="Lexend ExtraLight"/>
                          <a:sym typeface="Lexend ExtraLight"/>
                        </a:rPr>
                        <a:t>Depth of Knowledge</a:t>
                      </a:r>
                      <a:endParaRPr sz="1300">
                        <a:latin typeface="Lexend ExtraLight"/>
                        <a:ea typeface="Lexend ExtraLight"/>
                        <a:cs typeface="Lexend ExtraLight"/>
                        <a:sym typeface="Lexend ExtraLight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 ExtraLight"/>
                          <a:ea typeface="Lexend ExtraLight"/>
                          <a:cs typeface="Lexend ExtraLight"/>
                          <a:sym typeface="Lexend ExtraLight"/>
                        </a:rPr>
                        <a:t>Range of Conflicting Requirements</a:t>
                      </a:r>
                      <a:endParaRPr sz="1300">
                        <a:latin typeface="Lexend ExtraLight"/>
                        <a:ea typeface="Lexend ExtraLight"/>
                        <a:cs typeface="Lexend ExtraLight"/>
                        <a:sym typeface="Lexend ExtraLigh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 ExtraLight"/>
                          <a:ea typeface="Lexend ExtraLight"/>
                          <a:cs typeface="Lexend ExtraLight"/>
                          <a:sym typeface="Lexend ExtraLight"/>
                        </a:rPr>
                        <a:t>Depth of Analysis</a:t>
                      </a:r>
                      <a:endParaRPr sz="1300">
                        <a:latin typeface="Lexend ExtraLight"/>
                        <a:ea typeface="Lexend ExtraLight"/>
                        <a:cs typeface="Lexend ExtraLight"/>
                        <a:sym typeface="Lexend ExtraLigh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 ExtraLight"/>
                          <a:ea typeface="Lexend ExtraLight"/>
                          <a:cs typeface="Lexend ExtraLight"/>
                          <a:sym typeface="Lexend ExtraLight"/>
                        </a:rPr>
                        <a:t>Familiarity </a:t>
                      </a:r>
                      <a:endParaRPr sz="1300">
                        <a:latin typeface="Lexend ExtraLight"/>
                        <a:ea typeface="Lexend ExtraLight"/>
                        <a:cs typeface="Lexend ExtraLight"/>
                        <a:sym typeface="Lexend Extra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 ExtraLight"/>
                          <a:ea typeface="Lexend ExtraLight"/>
                          <a:cs typeface="Lexend ExtraLight"/>
                          <a:sym typeface="Lexend ExtraLight"/>
                        </a:rPr>
                        <a:t>of Issues</a:t>
                      </a:r>
                      <a:endParaRPr sz="1300">
                        <a:latin typeface="Lexend ExtraLight"/>
                        <a:ea typeface="Lexend ExtraLight"/>
                        <a:cs typeface="Lexend ExtraLight"/>
                        <a:sym typeface="Lexend ExtraLigh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 ExtraLight"/>
                          <a:ea typeface="Lexend ExtraLight"/>
                          <a:cs typeface="Lexend ExtraLight"/>
                          <a:sym typeface="Lexend ExtraLight"/>
                        </a:rPr>
                        <a:t>Extent of Applicable Codes</a:t>
                      </a:r>
                      <a:endParaRPr sz="1300">
                        <a:latin typeface="Lexend ExtraLight"/>
                        <a:ea typeface="Lexend ExtraLight"/>
                        <a:cs typeface="Lexend ExtraLight"/>
                        <a:sym typeface="Lexend ExtraLigh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 ExtraLight"/>
                          <a:ea typeface="Lexend ExtraLight"/>
                          <a:cs typeface="Lexend ExtraLight"/>
                          <a:sym typeface="Lexend ExtraLight"/>
                        </a:rPr>
                        <a:t>Extent of Stakeholder Involvement</a:t>
                      </a:r>
                      <a:endParaRPr sz="1300">
                        <a:latin typeface="Lexend ExtraLight"/>
                        <a:ea typeface="Lexend ExtraLight"/>
                        <a:cs typeface="Lexend ExtraLight"/>
                        <a:sym typeface="Lexend ExtraLigh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 ExtraLight"/>
                          <a:ea typeface="Lexend ExtraLight"/>
                          <a:cs typeface="Lexend ExtraLight"/>
                          <a:sym typeface="Lexend ExtraLight"/>
                        </a:rPr>
                        <a:t>Inter-</a:t>
                      </a:r>
                      <a:endParaRPr sz="1300">
                        <a:latin typeface="Lexend ExtraLight"/>
                        <a:ea typeface="Lexend ExtraLight"/>
                        <a:cs typeface="Lexend ExtraLight"/>
                        <a:sym typeface="Lexend Extra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 ExtraLight"/>
                          <a:ea typeface="Lexend ExtraLight"/>
                          <a:cs typeface="Lexend ExtraLight"/>
                          <a:sym typeface="Lexend ExtraLight"/>
                        </a:rPr>
                        <a:t>dependence</a:t>
                      </a:r>
                      <a:endParaRPr sz="1300">
                        <a:latin typeface="Lexend ExtraLight"/>
                        <a:ea typeface="Lexend ExtraLight"/>
                        <a:cs typeface="Lexend ExtraLight"/>
                        <a:sym typeface="Lexend ExtraLigh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97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504" name="Google Shape;504;p59"/>
          <p:cNvGrpSpPr/>
          <p:nvPr/>
        </p:nvGrpSpPr>
        <p:grpSpPr>
          <a:xfrm>
            <a:off x="760775" y="3701638"/>
            <a:ext cx="6386476" cy="290476"/>
            <a:chOff x="760775" y="2863438"/>
            <a:chExt cx="6386476" cy="290476"/>
          </a:xfrm>
        </p:grpSpPr>
        <p:pic>
          <p:nvPicPr>
            <p:cNvPr id="505" name="Google Shape;505;p5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637575" y="2863438"/>
              <a:ext cx="290476" cy="2904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6" name="Google Shape;506;p5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99175" y="2863438"/>
              <a:ext cx="290476" cy="2904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7" name="Google Shape;507;p5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79975" y="2863438"/>
              <a:ext cx="290476" cy="2904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8" name="Google Shape;508;p5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60775" y="2863438"/>
              <a:ext cx="290476" cy="2904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9" name="Google Shape;509;p5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56775" y="2863438"/>
              <a:ext cx="290476" cy="2904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10" name="Google Shape;510;p59"/>
          <p:cNvSpPr txBox="1"/>
          <p:nvPr/>
        </p:nvSpPr>
        <p:spPr>
          <a:xfrm>
            <a:off x="2000250" y="435375"/>
            <a:ext cx="5143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Mapping with Complex Problem Solving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60"/>
          <p:cNvSpPr txBox="1"/>
          <p:nvPr>
            <p:ph type="ctrTitle"/>
          </p:nvPr>
        </p:nvSpPr>
        <p:spPr>
          <a:xfrm>
            <a:off x="405525" y="1981775"/>
            <a:ext cx="81837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4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Thank You</a:t>
            </a:r>
            <a:endParaRPr sz="4800">
              <a:solidFill>
                <a:srgbClr val="000000"/>
              </a:solidFill>
            </a:endParaRPr>
          </a:p>
        </p:txBody>
      </p:sp>
      <p:sp>
        <p:nvSpPr>
          <p:cNvPr id="516" name="Google Shape;516;p60"/>
          <p:cNvSpPr txBox="1"/>
          <p:nvPr/>
        </p:nvSpPr>
        <p:spPr>
          <a:xfrm>
            <a:off x="6851350" y="2017450"/>
            <a:ext cx="231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6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ctrTitle"/>
          </p:nvPr>
        </p:nvSpPr>
        <p:spPr>
          <a:xfrm>
            <a:off x="485875" y="1255075"/>
            <a:ext cx="8183700" cy="14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Big Picture</a:t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172" name="Google Shape;172;p2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76200"/>
            <a:ext cx="8710530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Education more accessible due to improved technology.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Various resources available.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Students struggle to find their passion and a suitable career.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Bangladesh, families force students to take up ‘respectable’ programs 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Students enrol in trending programs.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Late realization and switching of careers, which costs time and money.</a:t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184" name="Google Shape;184;p30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185" name="Google Shape;185;p30"/>
          <p:cNvSpPr/>
          <p:nvPr/>
        </p:nvSpPr>
        <p:spPr>
          <a:xfrm>
            <a:off x="4908525" y="4334125"/>
            <a:ext cx="587400" cy="3264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1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Stakeholders</a:t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193" name="Google Shape;193;p31"/>
          <p:cNvGrpSpPr/>
          <p:nvPr/>
        </p:nvGrpSpPr>
        <p:grpSpPr>
          <a:xfrm>
            <a:off x="431475" y="1366425"/>
            <a:ext cx="1644325" cy="1644300"/>
            <a:chOff x="431475" y="1351550"/>
            <a:chExt cx="1644325" cy="1644300"/>
          </a:xfrm>
        </p:grpSpPr>
        <p:sp>
          <p:nvSpPr>
            <p:cNvPr id="194" name="Google Shape;194;p31"/>
            <p:cNvSpPr/>
            <p:nvPr/>
          </p:nvSpPr>
          <p:spPr>
            <a:xfrm>
              <a:off x="431500" y="1351550"/>
              <a:ext cx="1644300" cy="1644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Cartoonish illustration of a woman with purple hair" id="195" name="Google Shape;195;p31"/>
            <p:cNvPicPr preferRelativeResize="0"/>
            <p:nvPr/>
          </p:nvPicPr>
          <p:blipFill rotWithShape="1">
            <a:blip r:embed="rId3">
              <a:alphaModFix/>
            </a:blip>
            <a:srcRect b="0" l="-6205" r="-6216" t="-12422"/>
            <a:stretch/>
          </p:blipFill>
          <p:spPr>
            <a:xfrm>
              <a:off x="431475" y="1351550"/>
              <a:ext cx="1644300" cy="1644300"/>
            </a:xfrm>
            <a:prstGeom prst="ellipse">
              <a:avLst/>
            </a:prstGeom>
            <a:noFill/>
            <a:ln>
              <a:noFill/>
            </a:ln>
          </p:spPr>
        </p:pic>
      </p:grpSp>
      <p:sp>
        <p:nvSpPr>
          <p:cNvPr id="196" name="Google Shape;196;p31"/>
          <p:cNvSpPr txBox="1"/>
          <p:nvPr>
            <p:ph idx="4294967295" type="body"/>
          </p:nvPr>
        </p:nvSpPr>
        <p:spPr>
          <a:xfrm>
            <a:off x="164950" y="310890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5"/>
                </a:solidFill>
              </a:rPr>
              <a:t>Students</a:t>
            </a:r>
            <a:endParaRPr sz="2100">
              <a:solidFill>
                <a:schemeClr val="accent5"/>
              </a:solidFill>
            </a:endParaRPr>
          </a:p>
        </p:txBody>
      </p:sp>
      <p:cxnSp>
        <p:nvCxnSpPr>
          <p:cNvPr id="197" name="Google Shape;197;p31"/>
          <p:cNvCxnSpPr/>
          <p:nvPr/>
        </p:nvCxnSpPr>
        <p:spPr>
          <a:xfrm>
            <a:off x="1118175" y="361337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98" name="Google Shape;198;p31"/>
          <p:cNvGrpSpPr/>
          <p:nvPr/>
        </p:nvGrpSpPr>
        <p:grpSpPr>
          <a:xfrm>
            <a:off x="2649463" y="1351550"/>
            <a:ext cx="1644300" cy="1659175"/>
            <a:chOff x="2649450" y="1351550"/>
            <a:chExt cx="1644300" cy="1659175"/>
          </a:xfrm>
        </p:grpSpPr>
        <p:sp>
          <p:nvSpPr>
            <p:cNvPr id="199" name="Google Shape;199;p31"/>
            <p:cNvSpPr/>
            <p:nvPr/>
          </p:nvSpPr>
          <p:spPr>
            <a:xfrm>
              <a:off x="2649450" y="1351550"/>
              <a:ext cx="1644300" cy="1644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Cartoonish illustration of a boy in a yellow shirt" id="200" name="Google Shape;200;p31"/>
            <p:cNvPicPr preferRelativeResize="0"/>
            <p:nvPr/>
          </p:nvPicPr>
          <p:blipFill rotWithShape="1">
            <a:blip r:embed="rId4">
              <a:alphaModFix/>
            </a:blip>
            <a:srcRect b="0" l="-8182" r="-4214" t="-12397"/>
            <a:stretch/>
          </p:blipFill>
          <p:spPr>
            <a:xfrm>
              <a:off x="2649450" y="1366425"/>
              <a:ext cx="1644300" cy="1644300"/>
            </a:xfrm>
            <a:prstGeom prst="ellipse">
              <a:avLst/>
            </a:prstGeom>
            <a:noFill/>
            <a:ln>
              <a:noFill/>
            </a:ln>
          </p:spPr>
        </p:pic>
      </p:grpSp>
      <p:sp>
        <p:nvSpPr>
          <p:cNvPr id="201" name="Google Shape;201;p31"/>
          <p:cNvSpPr txBox="1"/>
          <p:nvPr>
            <p:ph idx="4294967295" type="body"/>
          </p:nvPr>
        </p:nvSpPr>
        <p:spPr>
          <a:xfrm>
            <a:off x="2374559" y="310890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5"/>
                </a:solidFill>
              </a:rPr>
              <a:t>Guardians</a:t>
            </a:r>
            <a:endParaRPr sz="2100">
              <a:solidFill>
                <a:schemeClr val="accent5"/>
              </a:solidFill>
            </a:endParaRPr>
          </a:p>
        </p:txBody>
      </p:sp>
      <p:cxnSp>
        <p:nvCxnSpPr>
          <p:cNvPr id="202" name="Google Shape;202;p31"/>
          <p:cNvCxnSpPr/>
          <p:nvPr/>
        </p:nvCxnSpPr>
        <p:spPr>
          <a:xfrm>
            <a:off x="3327800" y="361337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03" name="Google Shape;203;p31"/>
          <p:cNvGrpSpPr/>
          <p:nvPr/>
        </p:nvGrpSpPr>
        <p:grpSpPr>
          <a:xfrm>
            <a:off x="4867425" y="1366425"/>
            <a:ext cx="1644313" cy="1644300"/>
            <a:chOff x="4867413" y="1351550"/>
            <a:chExt cx="1644313" cy="1644300"/>
          </a:xfrm>
        </p:grpSpPr>
        <p:sp>
          <p:nvSpPr>
            <p:cNvPr id="204" name="Google Shape;204;p31"/>
            <p:cNvSpPr/>
            <p:nvPr/>
          </p:nvSpPr>
          <p:spPr>
            <a:xfrm>
              <a:off x="4867413" y="1351550"/>
              <a:ext cx="1644300" cy="1644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Cartoonish illustration of a woman with orange hair" id="205" name="Google Shape;205;p31"/>
            <p:cNvPicPr preferRelativeResize="0"/>
            <p:nvPr/>
          </p:nvPicPr>
          <p:blipFill rotWithShape="1">
            <a:blip r:embed="rId5">
              <a:alphaModFix/>
            </a:blip>
            <a:srcRect b="0" l="-4969" r="-4969" t="-9938"/>
            <a:stretch/>
          </p:blipFill>
          <p:spPr>
            <a:xfrm>
              <a:off x="4867425" y="1351550"/>
              <a:ext cx="1644300" cy="1644300"/>
            </a:xfrm>
            <a:prstGeom prst="ellipse">
              <a:avLst/>
            </a:prstGeom>
            <a:noFill/>
            <a:ln>
              <a:noFill/>
            </a:ln>
          </p:spPr>
        </p:pic>
      </p:grpSp>
      <p:sp>
        <p:nvSpPr>
          <p:cNvPr id="206" name="Google Shape;206;p31"/>
          <p:cNvSpPr txBox="1"/>
          <p:nvPr>
            <p:ph idx="4294967295" type="body"/>
          </p:nvPr>
        </p:nvSpPr>
        <p:spPr>
          <a:xfrm>
            <a:off x="4584180" y="310890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5"/>
                </a:solidFill>
              </a:rPr>
              <a:t>Teachers</a:t>
            </a:r>
            <a:endParaRPr sz="2100">
              <a:solidFill>
                <a:schemeClr val="accent5"/>
              </a:solidFill>
            </a:endParaRPr>
          </a:p>
        </p:txBody>
      </p:sp>
      <p:cxnSp>
        <p:nvCxnSpPr>
          <p:cNvPr id="207" name="Google Shape;207;p31"/>
          <p:cNvCxnSpPr/>
          <p:nvPr/>
        </p:nvCxnSpPr>
        <p:spPr>
          <a:xfrm>
            <a:off x="5554075" y="361337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08" name="Google Shape;208;p31"/>
          <p:cNvGrpSpPr/>
          <p:nvPr/>
        </p:nvGrpSpPr>
        <p:grpSpPr>
          <a:xfrm>
            <a:off x="7085400" y="1366425"/>
            <a:ext cx="1644300" cy="1644300"/>
            <a:chOff x="7085400" y="1351550"/>
            <a:chExt cx="1644300" cy="1644300"/>
          </a:xfrm>
        </p:grpSpPr>
        <p:sp>
          <p:nvSpPr>
            <p:cNvPr id="209" name="Google Shape;209;p31"/>
            <p:cNvSpPr/>
            <p:nvPr/>
          </p:nvSpPr>
          <p:spPr>
            <a:xfrm>
              <a:off x="7085400" y="1351550"/>
              <a:ext cx="1644300" cy="1644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Cartoonish illustration of a man in a blue shirt" id="210" name="Google Shape;210;p3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flipH="1">
              <a:off x="7085400" y="1351550"/>
              <a:ext cx="1644300" cy="1644300"/>
            </a:xfrm>
            <a:prstGeom prst="ellipse">
              <a:avLst/>
            </a:prstGeom>
            <a:noFill/>
            <a:ln>
              <a:noFill/>
            </a:ln>
          </p:spPr>
        </p:pic>
      </p:grpSp>
      <p:sp>
        <p:nvSpPr>
          <p:cNvPr id="211" name="Google Shape;211;p31"/>
          <p:cNvSpPr txBox="1"/>
          <p:nvPr>
            <p:ph idx="4294967295" type="body"/>
          </p:nvPr>
        </p:nvSpPr>
        <p:spPr>
          <a:xfrm>
            <a:off x="6793801" y="310890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5"/>
                </a:solidFill>
              </a:rPr>
              <a:t>Institutions</a:t>
            </a:r>
            <a:endParaRPr sz="2100">
              <a:solidFill>
                <a:schemeClr val="accent5"/>
              </a:solidFill>
            </a:endParaRPr>
          </a:p>
        </p:txBody>
      </p:sp>
      <p:cxnSp>
        <p:nvCxnSpPr>
          <p:cNvPr id="212" name="Google Shape;212;p31"/>
          <p:cNvCxnSpPr/>
          <p:nvPr/>
        </p:nvCxnSpPr>
        <p:spPr>
          <a:xfrm>
            <a:off x="7747050" y="361337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3" name="Google Shape;213;p3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85C6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/>
          <p:nvPr/>
        </p:nvSpPr>
        <p:spPr>
          <a:xfrm>
            <a:off x="6851350" y="2017450"/>
            <a:ext cx="231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3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0" name="Google Shape;220;p32"/>
          <p:cNvSpPr/>
          <p:nvPr/>
        </p:nvSpPr>
        <p:spPr>
          <a:xfrm>
            <a:off x="0" y="-13050"/>
            <a:ext cx="9144000" cy="95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2"/>
          <p:cNvSpPr txBox="1"/>
          <p:nvPr>
            <p:ph idx="4294967295" type="title"/>
          </p:nvPr>
        </p:nvSpPr>
        <p:spPr>
          <a:xfrm>
            <a:off x="121900" y="45750"/>
            <a:ext cx="8924700" cy="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 Highlights</a:t>
            </a:r>
            <a:endParaRPr/>
          </a:p>
        </p:txBody>
      </p:sp>
      <p:sp>
        <p:nvSpPr>
          <p:cNvPr id="222" name="Google Shape;222;p32"/>
          <p:cNvSpPr txBox="1"/>
          <p:nvPr>
            <p:ph idx="4294967295" type="body"/>
          </p:nvPr>
        </p:nvSpPr>
        <p:spPr>
          <a:xfrm>
            <a:off x="121900" y="940050"/>
            <a:ext cx="4450200" cy="42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Educational Data Mining: A Mining Model for Developing Students’ Programming Skills</a:t>
            </a:r>
            <a:endParaRPr b="1" i="1" sz="14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i="1"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rf. Pathan et al. (2014)</a:t>
            </a:r>
            <a:endParaRPr b="1" i="1"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i="1" sz="14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i="1" sz="14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Educational data mining for predicting students academic performance using machine learning algorithms</a:t>
            </a:r>
            <a:endParaRPr b="1" sz="14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i="1" lang="en"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rf. Dabhade et al. (2021)</a:t>
            </a:r>
            <a:endParaRPr b="1" i="1" sz="14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i="1" sz="14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i="1" sz="14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lt1"/>
                </a:solidFill>
              </a:rPr>
              <a:t>Educational Data Mining: Prediction</a:t>
            </a:r>
            <a:endParaRPr b="1"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lt1"/>
                </a:solidFill>
              </a:rPr>
              <a:t>of Students’ Academic Performance using Machine Learning Algorithms</a:t>
            </a:r>
            <a:endParaRPr sz="16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		</a:t>
            </a:r>
            <a:r>
              <a:rPr b="1" i="1" lang="en"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r</a:t>
            </a:r>
            <a:r>
              <a:rPr b="1" i="1" lang="en"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f. Mustafa Yağcı (2022)</a:t>
            </a:r>
            <a:endParaRPr b="1" i="1" sz="14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3" name="Google Shape;223;p32"/>
          <p:cNvSpPr txBox="1"/>
          <p:nvPr>
            <p:ph idx="4294967295" type="body"/>
          </p:nvPr>
        </p:nvSpPr>
        <p:spPr>
          <a:xfrm>
            <a:off x="4503825" y="940050"/>
            <a:ext cx="4640400" cy="42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Using Educational Data Mining to Predict Students’ Academic Performance for Applying Early Interventions</a:t>
            </a:r>
            <a:endParaRPr b="1" i="1" sz="14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i="1" lang="en"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rf. </a:t>
            </a:r>
            <a:r>
              <a:rPr b="1" i="1" lang="en"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Alturki </a:t>
            </a:r>
            <a:r>
              <a:rPr b="1" i="1" lang="en"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et al. (2021)</a:t>
            </a:r>
            <a:endParaRPr b="1" i="1" sz="14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i="1" sz="14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i="1" sz="14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1" lang="en"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Student Retention Using Educational Data Mining and Predictive Analytics: A Systematic Literature Review</a:t>
            </a:r>
            <a:endParaRPr b="1" sz="14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i="1" lang="en"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rf. </a:t>
            </a:r>
            <a:r>
              <a:rPr b="1" i="1" lang="en"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Shafiq </a:t>
            </a:r>
            <a:r>
              <a:rPr b="1" i="1" lang="en"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et al. (2022)</a:t>
            </a:r>
            <a:endParaRPr b="1" i="1" sz="14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i="1" sz="14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i="1" sz="14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Educational Data Mining for Student Performance Prediction: A Systematic Literature Review (2015-2021)</a:t>
            </a:r>
            <a:endParaRPr sz="1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		</a:t>
            </a:r>
            <a:r>
              <a:rPr b="1" i="1" lang="en"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rf. </a:t>
            </a:r>
            <a:r>
              <a:rPr b="1" i="1" lang="en"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Roslan </a:t>
            </a:r>
            <a:r>
              <a:rPr b="1" i="1" lang="en"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et al. (2022)</a:t>
            </a:r>
            <a:endParaRPr b="1" i="1" sz="11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i="1" sz="11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224" name="Google Shape;224;p32"/>
          <p:cNvCxnSpPr/>
          <p:nvPr/>
        </p:nvCxnSpPr>
        <p:spPr>
          <a:xfrm>
            <a:off x="4412450" y="953100"/>
            <a:ext cx="13200" cy="4177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85C6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3"/>
          <p:cNvSpPr/>
          <p:nvPr/>
        </p:nvSpPr>
        <p:spPr>
          <a:xfrm>
            <a:off x="0" y="-13050"/>
            <a:ext cx="9144000" cy="95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3"/>
          <p:cNvSpPr txBox="1"/>
          <p:nvPr>
            <p:ph idx="4294967295" type="title"/>
          </p:nvPr>
        </p:nvSpPr>
        <p:spPr>
          <a:xfrm>
            <a:off x="121900" y="45750"/>
            <a:ext cx="8924700" cy="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Mining Techniques</a:t>
            </a:r>
            <a:endParaRPr/>
          </a:p>
        </p:txBody>
      </p:sp>
      <p:sp>
        <p:nvSpPr>
          <p:cNvPr id="231" name="Google Shape;231;p33"/>
          <p:cNvSpPr/>
          <p:nvPr/>
        </p:nvSpPr>
        <p:spPr>
          <a:xfrm>
            <a:off x="334875" y="1498450"/>
            <a:ext cx="4237200" cy="3066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Raleway"/>
                <a:ea typeface="Raleway"/>
                <a:cs typeface="Raleway"/>
                <a:sym typeface="Raleway"/>
              </a:rPr>
              <a:t>Supervised Learning</a:t>
            </a:r>
            <a:br>
              <a:rPr lang="en" sz="2600">
                <a:latin typeface="Raleway"/>
                <a:ea typeface="Raleway"/>
                <a:cs typeface="Raleway"/>
                <a:sym typeface="Raleway"/>
              </a:rPr>
            </a:br>
            <a:r>
              <a:rPr lang="en" sz="2600">
                <a:latin typeface="Raleway"/>
                <a:ea typeface="Raleway"/>
                <a:cs typeface="Raleway"/>
                <a:sym typeface="Raleway"/>
              </a:rPr>
              <a:t>-</a:t>
            </a:r>
            <a:br>
              <a:rPr lang="en" sz="2600">
                <a:latin typeface="Raleway"/>
                <a:ea typeface="Raleway"/>
                <a:cs typeface="Raleway"/>
                <a:sym typeface="Raleway"/>
              </a:rPr>
            </a:br>
            <a:r>
              <a:rPr lang="en" sz="2600">
                <a:latin typeface="Raleway"/>
                <a:ea typeface="Raleway"/>
                <a:cs typeface="Raleway"/>
                <a:sym typeface="Raleway"/>
              </a:rPr>
              <a:t>Classification</a:t>
            </a:r>
            <a:endParaRPr sz="26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2" name="Google Shape;232;p33"/>
          <p:cNvSpPr/>
          <p:nvPr/>
        </p:nvSpPr>
        <p:spPr>
          <a:xfrm>
            <a:off x="4813225" y="1498450"/>
            <a:ext cx="4003200" cy="3066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3" name="Google Shape;23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7555" y="1710928"/>
            <a:ext cx="3265732" cy="2727677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