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swald ExtraLight"/>
      <p:regular r:id="rId37"/>
      <p:bold r:id="rId38"/>
    </p:embeddedFon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Oswald Light"/>
      <p:regular r:id="rId47"/>
      <p:bold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D3D14-8D2B-4C51-A149-413E271445E0}">
  <a:tblStyle styleId="{EF8D3D14-8D2B-4C51-A149-413E27144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Light-bold.fntdata"/><Relationship Id="rId47" Type="http://schemas.openxmlformats.org/officeDocument/2006/relationships/font" Target="fonts/OswaldLight-regular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OswaldExtraLight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font" Target="fonts/OswaldExtraLigh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6b35e8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66b35e8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b392a03d4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b392a03d4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37ba44d7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b37ba44d7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1997cbfd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1997cbfd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b3a5dc2d5b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b3a5dc2d5b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b392a03d4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b392a03d4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c1997cbfd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8c1997cbfd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c1997cbf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c1997cbf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8c1997cbf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8c1997cbf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b392a03d4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b392a03d4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b3c506f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b3c506f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b3d9190d04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b3d9190d04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c1997cb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c1997cb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c2221473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c2221473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b3d9190d04_3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b3d9190d04_3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b3d9190d04_3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b3d9190d04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b3d9190d0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b3d9190d0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b3c506f2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b3c506f2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b3d9190d0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b3d9190d0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b3c506f6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b3c506f6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b3c506f6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b3c506f6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b3ff7f4f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b3ff7f4f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d0aeb9a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d0aeb9a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b8ed53e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b8ed53e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392a03d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b392a03d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392a03d4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b392a03d4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b392a03d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b392a03d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392a03d4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b392a03d4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b392a03d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b392a03d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438725" y="174125"/>
            <a:ext cx="4530000" cy="28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Educational Data Mining For Students’ Performance Prediction</a:t>
            </a:r>
            <a:endParaRPr sz="4400"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496200" y="3141150"/>
            <a:ext cx="21117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PRESENTED BY-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Abtahi Ahmed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Farzana Akter Nipa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Wasi Uddin Bhuyian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Khaled Md Mushfique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Md Jobayer Sarker Jesan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650" y="365875"/>
            <a:ext cx="3058750" cy="3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5"/>
          <p:cNvSpPr txBox="1"/>
          <p:nvPr/>
        </p:nvSpPr>
        <p:spPr>
          <a:xfrm>
            <a:off x="4968625" y="4031250"/>
            <a:ext cx="3646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Supervised by - Prof. Dewan Md. Farid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7" name="Google Shape;477;p25"/>
          <p:cNvSpPr txBox="1"/>
          <p:nvPr>
            <p:ph idx="1" type="subTitle"/>
          </p:nvPr>
        </p:nvSpPr>
        <p:spPr>
          <a:xfrm>
            <a:off x="2629800" y="3141150"/>
            <a:ext cx="13656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011202247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011201361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011201286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011201352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011152024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8" name="Google Shape;478;p25"/>
          <p:cNvSpPr txBox="1"/>
          <p:nvPr>
            <p:ph idx="4294967295" type="title"/>
          </p:nvPr>
        </p:nvSpPr>
        <p:spPr>
          <a:xfrm>
            <a:off x="77000" y="4679250"/>
            <a:ext cx="33843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5196325" y="4486950"/>
            <a:ext cx="3646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Course teacher</a:t>
            </a: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- Prof. Swakkhar Shatabda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1" name="Google Shape;641;p34"/>
          <p:cNvSpPr txBox="1"/>
          <p:nvPr>
            <p:ph idx="2" type="title"/>
          </p:nvPr>
        </p:nvSpPr>
        <p:spPr>
          <a:xfrm>
            <a:off x="3064500" y="2515925"/>
            <a:ext cx="60795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Literature Review</a:t>
            </a:r>
            <a:endParaRPr sz="7200">
              <a:solidFill>
                <a:schemeClr val="accent3"/>
              </a:solidFill>
            </a:endParaRPr>
          </a:p>
        </p:txBody>
      </p:sp>
      <p:grpSp>
        <p:nvGrpSpPr>
          <p:cNvPr id="642" name="Google Shape;642;p3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643" name="Google Shape;643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34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"/>
          <p:cNvSpPr txBox="1"/>
          <p:nvPr>
            <p:ph type="title"/>
          </p:nvPr>
        </p:nvSpPr>
        <p:spPr>
          <a:xfrm>
            <a:off x="1076525" y="9935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55" name="Google Shape;655;p35"/>
          <p:cNvSpPr txBox="1"/>
          <p:nvPr>
            <p:ph idx="1" type="body"/>
          </p:nvPr>
        </p:nvSpPr>
        <p:spPr>
          <a:xfrm>
            <a:off x="612125" y="731100"/>
            <a:ext cx="4313100" cy="4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❖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Traditional ML Approaches: 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Supervised Learning algorithms.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Decision Tree-based models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87%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❖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Non-Traditional ML Approaches: 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Neural Network framewo</a:t>
            </a: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rks</a:t>
            </a: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Hybrid approaches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Unnecessary due to complexity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❖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Comprehensive Analysis and Comparison studies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 Light"/>
              <a:buChar char="➢"/>
            </a:pPr>
            <a:r>
              <a:rPr lang="en" sz="2000">
                <a:latin typeface="Oswald Light"/>
                <a:ea typeface="Oswald Light"/>
                <a:cs typeface="Oswald Light"/>
                <a:sym typeface="Oswald Light"/>
              </a:rPr>
              <a:t>Open University Learning Analytics Dataset(OULAD)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656" name="Google Shape;656;p3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657" name="Google Shape;657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663" name="Google Shape;663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8" name="Google Shape;6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00" y="1030775"/>
            <a:ext cx="4313100" cy="308195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9" name="Google Shape;669;p35"/>
          <p:cNvSpPr txBox="1"/>
          <p:nvPr>
            <p:ph type="title"/>
          </p:nvPr>
        </p:nvSpPr>
        <p:spPr>
          <a:xfrm>
            <a:off x="5715000" y="4681728"/>
            <a:ext cx="3384300" cy="3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11</a:t>
            </a:r>
            <a:r>
              <a:rPr lang="en" sz="1400">
                <a:solidFill>
                  <a:schemeClr val="lt1"/>
                </a:solidFill>
              </a:rPr>
              <a:t> - Literature Review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>
            <p:ph type="title"/>
          </p:nvPr>
        </p:nvSpPr>
        <p:spPr>
          <a:xfrm>
            <a:off x="720000" y="540000"/>
            <a:ext cx="47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</a:t>
            </a:r>
            <a:endParaRPr/>
          </a:p>
        </p:txBody>
      </p:sp>
      <p:sp>
        <p:nvSpPr>
          <p:cNvPr id="675" name="Google Shape;675;p36"/>
          <p:cNvSpPr txBox="1"/>
          <p:nvPr>
            <p:ph idx="1" type="subTitle"/>
          </p:nvPr>
        </p:nvSpPr>
        <p:spPr>
          <a:xfrm>
            <a:off x="4211675" y="1341120"/>
            <a:ext cx="231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of Bangladesh</a:t>
            </a:r>
            <a:endParaRPr/>
          </a:p>
        </p:txBody>
      </p:sp>
      <p:sp>
        <p:nvSpPr>
          <p:cNvPr id="676" name="Google Shape;676;p36"/>
          <p:cNvSpPr txBox="1"/>
          <p:nvPr>
            <p:ph idx="2" type="title"/>
          </p:nvPr>
        </p:nvSpPr>
        <p:spPr>
          <a:xfrm>
            <a:off x="751225" y="1359408"/>
            <a:ext cx="338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Regional Variance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77" name="Google Shape;677;p36"/>
          <p:cNvSpPr txBox="1"/>
          <p:nvPr>
            <p:ph idx="4" type="subTitle"/>
          </p:nvPr>
        </p:nvSpPr>
        <p:spPr>
          <a:xfrm>
            <a:off x="4211675" y="2162513"/>
            <a:ext cx="2317200" cy="8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br>
              <a:rPr lang="en"/>
            </a:br>
            <a:r>
              <a:rPr lang="en"/>
              <a:t>Academic</a:t>
            </a:r>
            <a:endParaRPr/>
          </a:p>
        </p:txBody>
      </p:sp>
      <p:sp>
        <p:nvSpPr>
          <p:cNvPr id="678" name="Google Shape;678;p36"/>
          <p:cNvSpPr txBox="1"/>
          <p:nvPr>
            <p:ph idx="5" type="title"/>
          </p:nvPr>
        </p:nvSpPr>
        <p:spPr>
          <a:xfrm>
            <a:off x="751225" y="2210875"/>
            <a:ext cx="338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Categorization &amp; Distinction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679" name="Google Shape;679;p36"/>
          <p:cNvSpPr txBox="1"/>
          <p:nvPr>
            <p:ph idx="7" type="subTitle"/>
          </p:nvPr>
        </p:nvSpPr>
        <p:spPr>
          <a:xfrm>
            <a:off x="4211675" y="3088275"/>
            <a:ext cx="31089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n-person interviews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Students’ participation in surveys</a:t>
            </a:r>
            <a:endParaRPr/>
          </a:p>
        </p:txBody>
      </p:sp>
      <p:sp>
        <p:nvSpPr>
          <p:cNvPr id="680" name="Google Shape;680;p36"/>
          <p:cNvSpPr txBox="1"/>
          <p:nvPr>
            <p:ph idx="8" type="title"/>
          </p:nvPr>
        </p:nvSpPr>
        <p:spPr>
          <a:xfrm>
            <a:off x="751225" y="3066288"/>
            <a:ext cx="338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Information Gathering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681" name="Google Shape;681;p36"/>
          <p:cNvSpPr txBox="1"/>
          <p:nvPr>
            <p:ph type="title"/>
          </p:nvPr>
        </p:nvSpPr>
        <p:spPr>
          <a:xfrm>
            <a:off x="6426025" y="4681725"/>
            <a:ext cx="26724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12</a:t>
            </a:r>
            <a:r>
              <a:rPr lang="en" sz="1400">
                <a:solidFill>
                  <a:schemeClr val="accent2"/>
                </a:solidFill>
              </a:rPr>
              <a:t> - Literature Review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87" name="Google Shape;687;p37"/>
          <p:cNvSpPr txBox="1"/>
          <p:nvPr>
            <p:ph idx="2" type="title"/>
          </p:nvPr>
        </p:nvSpPr>
        <p:spPr>
          <a:xfrm>
            <a:off x="3064500" y="2515925"/>
            <a:ext cx="60795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A86E8"/>
                </a:solidFill>
              </a:rPr>
              <a:t>Data Preparation</a:t>
            </a:r>
            <a:endParaRPr sz="7200">
              <a:solidFill>
                <a:srgbClr val="4A86E8"/>
              </a:solidFill>
            </a:endParaRPr>
          </a:p>
        </p:txBody>
      </p:sp>
      <p:grpSp>
        <p:nvGrpSpPr>
          <p:cNvPr id="688" name="Google Shape;688;p3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689" name="Google Shape;689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37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13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8"/>
          <p:cNvSpPr txBox="1"/>
          <p:nvPr>
            <p:ph idx="1" type="subTitle"/>
          </p:nvPr>
        </p:nvSpPr>
        <p:spPr>
          <a:xfrm>
            <a:off x="1828800" y="182880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</a:t>
            </a:r>
            <a:endParaRPr/>
          </a:p>
        </p:txBody>
      </p:sp>
      <p:sp>
        <p:nvSpPr>
          <p:cNvPr id="701" name="Google Shape;701;p38"/>
          <p:cNvSpPr txBox="1"/>
          <p:nvPr>
            <p:ph idx="5" type="subTitle"/>
          </p:nvPr>
        </p:nvSpPr>
        <p:spPr>
          <a:xfrm>
            <a:off x="5029200" y="146304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</a:t>
            </a:r>
            <a:endParaRPr/>
          </a:p>
        </p:txBody>
      </p:sp>
      <p:sp>
        <p:nvSpPr>
          <p:cNvPr id="702" name="Google Shape;702;p38"/>
          <p:cNvSpPr txBox="1"/>
          <p:nvPr>
            <p:ph idx="7" type="subTitle"/>
          </p:nvPr>
        </p:nvSpPr>
        <p:spPr>
          <a:xfrm>
            <a:off x="1828800" y="274320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Generalization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03" name="Google Shape;703;p38"/>
          <p:cNvSpPr txBox="1"/>
          <p:nvPr>
            <p:ph idx="9" type="subTitle"/>
          </p:nvPr>
        </p:nvSpPr>
        <p:spPr>
          <a:xfrm>
            <a:off x="5029200" y="237744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704" name="Google Shape;704;p38"/>
          <p:cNvSpPr txBox="1"/>
          <p:nvPr>
            <p:ph idx="14" type="subTitle"/>
          </p:nvPr>
        </p:nvSpPr>
        <p:spPr>
          <a:xfrm>
            <a:off x="5029200" y="329184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grpSp>
        <p:nvGrpSpPr>
          <p:cNvPr id="705" name="Google Shape;705;p38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06" name="Google Shape;706;p3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38"/>
          <p:cNvSpPr txBox="1"/>
          <p:nvPr>
            <p:ph type="title"/>
          </p:nvPr>
        </p:nvSpPr>
        <p:spPr>
          <a:xfrm>
            <a:off x="720000" y="172200"/>
            <a:ext cx="23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13" name="Google Shape;713;p38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14</a:t>
            </a:r>
            <a:r>
              <a:rPr lang="en" sz="1400">
                <a:solidFill>
                  <a:schemeClr val="accent2"/>
                </a:solidFill>
              </a:rPr>
              <a:t> - Data Preparation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714" name="Google Shape;714;p38"/>
          <p:cNvSpPr txBox="1"/>
          <p:nvPr>
            <p:ph idx="3" type="subTitle"/>
          </p:nvPr>
        </p:nvSpPr>
        <p:spPr>
          <a:xfrm>
            <a:off x="1828800" y="365760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Deterministic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5" name="Google Shape;715;p38"/>
          <p:cNvSpPr txBox="1"/>
          <p:nvPr>
            <p:ph idx="1" type="subTitle"/>
          </p:nvPr>
        </p:nvSpPr>
        <p:spPr>
          <a:xfrm>
            <a:off x="5029200" y="192024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</a:t>
            </a:r>
            <a:endParaRPr/>
          </a:p>
        </p:txBody>
      </p:sp>
      <p:sp>
        <p:nvSpPr>
          <p:cNvPr id="716" name="Google Shape;716;p38"/>
          <p:cNvSpPr txBox="1"/>
          <p:nvPr>
            <p:ph idx="3" type="subTitle"/>
          </p:nvPr>
        </p:nvSpPr>
        <p:spPr>
          <a:xfrm>
            <a:off x="5029200" y="374904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Complexity</a:t>
            </a:r>
            <a:endParaRPr/>
          </a:p>
        </p:txBody>
      </p:sp>
      <p:sp>
        <p:nvSpPr>
          <p:cNvPr id="717" name="Google Shape;717;p38"/>
          <p:cNvSpPr txBox="1"/>
          <p:nvPr>
            <p:ph type="title"/>
          </p:nvPr>
        </p:nvSpPr>
        <p:spPr>
          <a:xfrm>
            <a:off x="2178300" y="744900"/>
            <a:ext cx="20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</a:t>
            </a:r>
            <a:endParaRPr sz="2400"/>
          </a:p>
        </p:txBody>
      </p:sp>
      <p:sp>
        <p:nvSpPr>
          <p:cNvPr id="718" name="Google Shape;718;p38"/>
          <p:cNvSpPr txBox="1"/>
          <p:nvPr>
            <p:ph type="title"/>
          </p:nvPr>
        </p:nvSpPr>
        <p:spPr>
          <a:xfrm>
            <a:off x="4845300" y="744900"/>
            <a:ext cx="21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Non-Functional</a:t>
            </a:r>
            <a:endParaRPr sz="2400"/>
          </a:p>
        </p:txBody>
      </p:sp>
      <p:sp>
        <p:nvSpPr>
          <p:cNvPr id="719" name="Google Shape;719;p38"/>
          <p:cNvSpPr txBox="1"/>
          <p:nvPr>
            <p:ph idx="1" type="subTitle"/>
          </p:nvPr>
        </p:nvSpPr>
        <p:spPr>
          <a:xfrm>
            <a:off x="5029200" y="283464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720" name="Google Shape;720;p38"/>
          <p:cNvSpPr txBox="1"/>
          <p:nvPr>
            <p:ph idx="5" type="subTitle"/>
          </p:nvPr>
        </p:nvSpPr>
        <p:spPr>
          <a:xfrm>
            <a:off x="5029200" y="4206240"/>
            <a:ext cx="32604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and Explainability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 txBox="1"/>
          <p:nvPr>
            <p:ph idx="1" type="subTitle"/>
          </p:nvPr>
        </p:nvSpPr>
        <p:spPr>
          <a:xfrm>
            <a:off x="2177100" y="1543625"/>
            <a:ext cx="1347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Surveys</a:t>
            </a:r>
            <a:endParaRPr sz="3000"/>
          </a:p>
        </p:txBody>
      </p:sp>
      <p:sp>
        <p:nvSpPr>
          <p:cNvPr id="726" name="Google Shape;726;p39"/>
          <p:cNvSpPr txBox="1"/>
          <p:nvPr>
            <p:ph idx="7" type="subTitle"/>
          </p:nvPr>
        </p:nvSpPr>
        <p:spPr>
          <a:xfrm>
            <a:off x="5618925" y="1295337"/>
            <a:ext cx="1682400" cy="10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</a:t>
            </a:r>
            <a:r>
              <a:rPr lang="en" sz="3000"/>
              <a:t>Review</a:t>
            </a:r>
            <a:endParaRPr sz="3000"/>
          </a:p>
        </p:txBody>
      </p:sp>
      <p:sp>
        <p:nvSpPr>
          <p:cNvPr id="727" name="Google Shape;727;p39"/>
          <p:cNvSpPr txBox="1"/>
          <p:nvPr>
            <p:ph idx="3" type="subTitle"/>
          </p:nvPr>
        </p:nvSpPr>
        <p:spPr>
          <a:xfrm>
            <a:off x="1417500" y="2721899"/>
            <a:ext cx="2107500" cy="12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person Interviews</a:t>
            </a:r>
            <a:endParaRPr sz="3000"/>
          </a:p>
        </p:txBody>
      </p:sp>
      <p:sp>
        <p:nvSpPr>
          <p:cNvPr id="728" name="Google Shape;728;p39"/>
          <p:cNvSpPr txBox="1"/>
          <p:nvPr>
            <p:ph idx="5" type="subTitle"/>
          </p:nvPr>
        </p:nvSpPr>
        <p:spPr>
          <a:xfrm>
            <a:off x="5618925" y="2991700"/>
            <a:ext cx="1682400" cy="10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Published Dataset</a:t>
            </a:r>
            <a:endParaRPr sz="3000"/>
          </a:p>
        </p:txBody>
      </p:sp>
      <p:sp>
        <p:nvSpPr>
          <p:cNvPr id="729" name="Google Shape;729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ATTRIBUTES</a:t>
            </a:r>
            <a:endParaRPr/>
          </a:p>
        </p:txBody>
      </p:sp>
      <p:sp>
        <p:nvSpPr>
          <p:cNvPr id="730" name="Google Shape;730;p39"/>
          <p:cNvSpPr/>
          <p:nvPr/>
        </p:nvSpPr>
        <p:spPr>
          <a:xfrm>
            <a:off x="3672333" y="1627592"/>
            <a:ext cx="406871" cy="404753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1" name="Google Shape;731;p39"/>
          <p:cNvSpPr/>
          <p:nvPr/>
        </p:nvSpPr>
        <p:spPr>
          <a:xfrm>
            <a:off x="5058199" y="3140324"/>
            <a:ext cx="410151" cy="403659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2" name="Google Shape;732;p39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15 - Data Preparation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3672325" y="3087300"/>
            <a:ext cx="406865" cy="404759"/>
          </a:xfrm>
          <a:custGeom>
            <a:rect b="b" l="l" r="r" t="t"/>
            <a:pathLst>
              <a:path extrusionOk="0" h="11626" w="11721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734" name="Google Shape;734;p39"/>
          <p:cNvGrpSpPr/>
          <p:nvPr/>
        </p:nvGrpSpPr>
        <p:grpSpPr>
          <a:xfrm>
            <a:off x="5058201" y="1617045"/>
            <a:ext cx="410145" cy="404760"/>
            <a:chOff x="-31166825" y="1939525"/>
            <a:chExt cx="293800" cy="291425"/>
          </a:xfrm>
        </p:grpSpPr>
        <p:sp>
          <p:nvSpPr>
            <p:cNvPr id="735" name="Google Shape;735;p39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/>
          <p:nvPr/>
        </p:nvSpPr>
        <p:spPr>
          <a:xfrm>
            <a:off x="1731413" y="2561136"/>
            <a:ext cx="1399800" cy="552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1731413" y="1549333"/>
            <a:ext cx="1399800" cy="552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1731413" y="3572939"/>
            <a:ext cx="1399800" cy="552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CATEGORIZATION</a:t>
            </a:r>
            <a:endParaRPr/>
          </a:p>
        </p:txBody>
      </p:sp>
      <p:sp>
        <p:nvSpPr>
          <p:cNvPr id="754" name="Google Shape;754;p40"/>
          <p:cNvSpPr txBox="1"/>
          <p:nvPr>
            <p:ph idx="4294967295" type="subTitle"/>
          </p:nvPr>
        </p:nvSpPr>
        <p:spPr>
          <a:xfrm>
            <a:off x="1849849" y="1583343"/>
            <a:ext cx="12813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Demographic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5" name="Google Shape;755;p40"/>
          <p:cNvSpPr txBox="1"/>
          <p:nvPr>
            <p:ph idx="4294967295" type="subTitle"/>
          </p:nvPr>
        </p:nvSpPr>
        <p:spPr>
          <a:xfrm>
            <a:off x="1849862" y="2595120"/>
            <a:ext cx="11742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Social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6" name="Google Shape;756;p40"/>
          <p:cNvSpPr txBox="1"/>
          <p:nvPr>
            <p:ph idx="4294967295" type="subTitle"/>
          </p:nvPr>
        </p:nvSpPr>
        <p:spPr>
          <a:xfrm>
            <a:off x="1849862" y="3606898"/>
            <a:ext cx="11742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Academic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40"/>
          <p:cNvSpPr/>
          <p:nvPr/>
        </p:nvSpPr>
        <p:spPr>
          <a:xfrm>
            <a:off x="4120387" y="1463040"/>
            <a:ext cx="3292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Information relating to individual and family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40"/>
          <p:cNvSpPr/>
          <p:nvPr/>
        </p:nvSpPr>
        <p:spPr>
          <a:xfrm>
            <a:off x="4120387" y="3486636"/>
            <a:ext cx="3292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and past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academic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40"/>
          <p:cNvSpPr/>
          <p:nvPr/>
        </p:nvSpPr>
        <p:spPr>
          <a:xfrm>
            <a:off x="4120374" y="2474850"/>
            <a:ext cx="3594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people interact with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surroundings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0" name="Google Shape;760;p40"/>
          <p:cNvCxnSpPr/>
          <p:nvPr/>
        </p:nvCxnSpPr>
        <p:spPr>
          <a:xfrm>
            <a:off x="3358387" y="1822842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1" name="Google Shape;761;p40"/>
          <p:cNvCxnSpPr/>
          <p:nvPr/>
        </p:nvCxnSpPr>
        <p:spPr>
          <a:xfrm>
            <a:off x="3358387" y="2834691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2" name="Google Shape;762;p40"/>
          <p:cNvCxnSpPr/>
          <p:nvPr/>
        </p:nvCxnSpPr>
        <p:spPr>
          <a:xfrm>
            <a:off x="3358387" y="3846479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3" name="Google Shape;763;p40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16 - Data Preparation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/>
          <p:nvPr>
            <p:ph type="title"/>
          </p:nvPr>
        </p:nvSpPr>
        <p:spPr>
          <a:xfrm>
            <a:off x="720000" y="5486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aphicFrame>
        <p:nvGraphicFramePr>
          <p:cNvPr id="769" name="Google Shape;769;p41"/>
          <p:cNvGraphicFramePr/>
          <p:nvPr/>
        </p:nvGraphicFramePr>
        <p:xfrm>
          <a:off x="952500" y="7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{EF8D3D14-8D2B-4C51-A149-413E271445E0}</a:tableStyleId>
              </a:tblPr>
              <a:tblGrid>
                <a:gridCol w="2413000"/>
                <a:gridCol w="2413000"/>
                <a:gridCol w="2413000"/>
              </a:tblGrid>
              <a:tr h="42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Demographic</a:t>
                      </a:r>
                      <a:endParaRPr sz="18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Social</a:t>
                      </a:r>
                      <a:endParaRPr sz="18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Academic</a:t>
                      </a:r>
                      <a:endParaRPr sz="1800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2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Commute Time to Campus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Hobbies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Prior Gardes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54F8">
                        <a:alpha val="50840"/>
                      </a:srgbClr>
                    </a:solidFill>
                  </a:tcPr>
                </a:tc>
              </a:tr>
              <a:tr h="61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In Hours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Cooking, Gaming, Watching Movies,      Reading, Writing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A, A-, B, B+, B-, etc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Parental Qualifications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   Group Study Hours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Under Any W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aiver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Scheme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54F8">
                        <a:alpha val="50840"/>
                      </a:srgbClr>
                    </a:solidFil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  Not Graduate, Graduate, 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          Post Graduate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Numerical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Yes/No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Parents Relationship Status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 any Relationship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Studying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Frequency</a:t>
                      </a:r>
                      <a:endParaRPr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54F8">
                        <a:alpha val="50840"/>
                      </a:srgbClr>
                    </a:solidFil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Single, Married, Divorced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Yes/No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On a scale of 1-5</a:t>
                      </a:r>
                      <a:endParaRPr>
                        <a:solidFill>
                          <a:schemeClr val="dk1"/>
                        </a:solidFill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0" name="Google Shape;770;p41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17 - Data Preparation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2"/>
          <p:cNvSpPr/>
          <p:nvPr/>
        </p:nvSpPr>
        <p:spPr>
          <a:xfrm>
            <a:off x="5643713" y="1251815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2"/>
          <p:cNvSpPr/>
          <p:nvPr/>
        </p:nvSpPr>
        <p:spPr>
          <a:xfrm>
            <a:off x="7230575" y="1251815"/>
            <a:ext cx="162300" cy="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2"/>
          <p:cNvSpPr/>
          <p:nvPr/>
        </p:nvSpPr>
        <p:spPr>
          <a:xfrm>
            <a:off x="1082400" y="1368675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2"/>
          <p:cNvSpPr/>
          <p:nvPr/>
        </p:nvSpPr>
        <p:spPr>
          <a:xfrm>
            <a:off x="1299750" y="1206375"/>
            <a:ext cx="162300" cy="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2"/>
          <p:cNvSpPr txBox="1"/>
          <p:nvPr>
            <p:ph type="title"/>
          </p:nvPr>
        </p:nvSpPr>
        <p:spPr>
          <a:xfrm>
            <a:off x="5526800" y="828300"/>
            <a:ext cx="2145300" cy="3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GENDER</a:t>
            </a:r>
            <a:endParaRPr sz="1800"/>
          </a:p>
        </p:txBody>
      </p:sp>
      <p:sp>
        <p:nvSpPr>
          <p:cNvPr id="780" name="Google Shape;780;p42"/>
          <p:cNvSpPr txBox="1"/>
          <p:nvPr>
            <p:ph idx="4294967295" type="title"/>
          </p:nvPr>
        </p:nvSpPr>
        <p:spPr>
          <a:xfrm>
            <a:off x="7392863" y="1154465"/>
            <a:ext cx="992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63</a:t>
            </a:r>
            <a:r>
              <a:rPr lang="en" sz="1800"/>
              <a:t>%</a:t>
            </a:r>
            <a:endParaRPr sz="1800"/>
          </a:p>
        </p:txBody>
      </p:sp>
      <p:sp>
        <p:nvSpPr>
          <p:cNvPr id="781" name="Google Shape;781;p42"/>
          <p:cNvSpPr txBox="1"/>
          <p:nvPr>
            <p:ph idx="4294967295" type="title"/>
          </p:nvPr>
        </p:nvSpPr>
        <p:spPr>
          <a:xfrm>
            <a:off x="5795913" y="1154465"/>
            <a:ext cx="992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37</a:t>
            </a:r>
            <a:r>
              <a:rPr lang="en" sz="1800"/>
              <a:t>%</a:t>
            </a:r>
            <a:endParaRPr sz="1800"/>
          </a:p>
        </p:txBody>
      </p:sp>
      <p:sp>
        <p:nvSpPr>
          <p:cNvPr id="782" name="Google Shape;782;p42"/>
          <p:cNvSpPr txBox="1"/>
          <p:nvPr>
            <p:ph type="title"/>
          </p:nvPr>
        </p:nvSpPr>
        <p:spPr>
          <a:xfrm>
            <a:off x="5526800" y="1791638"/>
            <a:ext cx="3021000" cy="3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COMMUTE TIME</a:t>
            </a:r>
            <a:endParaRPr sz="1800"/>
          </a:p>
        </p:txBody>
      </p:sp>
      <p:sp>
        <p:nvSpPr>
          <p:cNvPr id="783" name="Google Shape;783;p42"/>
          <p:cNvSpPr txBox="1"/>
          <p:nvPr>
            <p:ph idx="4294967295" type="title"/>
          </p:nvPr>
        </p:nvSpPr>
        <p:spPr>
          <a:xfrm>
            <a:off x="5526804" y="2079175"/>
            <a:ext cx="127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2.35 Hours</a:t>
            </a:r>
            <a:endParaRPr sz="1800"/>
          </a:p>
        </p:txBody>
      </p:sp>
      <p:sp>
        <p:nvSpPr>
          <p:cNvPr id="784" name="Google Shape;784;p42"/>
          <p:cNvSpPr txBox="1"/>
          <p:nvPr>
            <p:ph type="title"/>
          </p:nvPr>
        </p:nvSpPr>
        <p:spPr>
          <a:xfrm>
            <a:off x="5526800" y="2698399"/>
            <a:ext cx="3021000" cy="3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</a:t>
            </a:r>
            <a:endParaRPr sz="1800"/>
          </a:p>
        </p:txBody>
      </p:sp>
      <p:sp>
        <p:nvSpPr>
          <p:cNvPr id="785" name="Google Shape;785;p42"/>
          <p:cNvSpPr txBox="1"/>
          <p:nvPr>
            <p:ph idx="4294967295" type="title"/>
          </p:nvPr>
        </p:nvSpPr>
        <p:spPr>
          <a:xfrm>
            <a:off x="5526796" y="2966300"/>
            <a:ext cx="2415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</a:t>
            </a:r>
            <a:r>
              <a:rPr lang="en" sz="1800"/>
              <a:t> - 24 (Median 21)</a:t>
            </a:r>
            <a:endParaRPr sz="1800"/>
          </a:p>
        </p:txBody>
      </p:sp>
      <p:grpSp>
        <p:nvGrpSpPr>
          <p:cNvPr id="786" name="Google Shape;786;p42"/>
          <p:cNvGrpSpPr/>
          <p:nvPr/>
        </p:nvGrpSpPr>
        <p:grpSpPr>
          <a:xfrm>
            <a:off x="8014427" y="1088323"/>
            <a:ext cx="397347" cy="489284"/>
            <a:chOff x="3316000" y="4399325"/>
            <a:chExt cx="392325" cy="483100"/>
          </a:xfrm>
        </p:grpSpPr>
        <p:sp>
          <p:nvSpPr>
            <p:cNvPr id="787" name="Google Shape;787;p42"/>
            <p:cNvSpPr/>
            <p:nvPr/>
          </p:nvSpPr>
          <p:spPr>
            <a:xfrm>
              <a:off x="3316000" y="4399325"/>
              <a:ext cx="392325" cy="483100"/>
            </a:xfrm>
            <a:custGeom>
              <a:rect b="b" l="l" r="r" t="t"/>
              <a:pathLst>
                <a:path extrusionOk="0" h="19324" w="15693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5823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9" name="Google Shape;789;p42"/>
          <p:cNvGrpSpPr/>
          <p:nvPr/>
        </p:nvGrpSpPr>
        <p:grpSpPr>
          <a:xfrm>
            <a:off x="6439129" y="1088297"/>
            <a:ext cx="365393" cy="489334"/>
            <a:chOff x="3926225" y="4399275"/>
            <a:chExt cx="360775" cy="483150"/>
          </a:xfrm>
        </p:grpSpPr>
        <p:sp>
          <p:nvSpPr>
            <p:cNvPr id="790" name="Google Shape;790;p42"/>
            <p:cNvSpPr/>
            <p:nvPr/>
          </p:nvSpPr>
          <p:spPr>
            <a:xfrm>
              <a:off x="41634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926225" y="4399275"/>
              <a:ext cx="360775" cy="483150"/>
            </a:xfrm>
            <a:custGeom>
              <a:rect b="b" l="l" r="r" t="t"/>
              <a:pathLst>
                <a:path extrusionOk="0" h="19326" w="14431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2" name="Google Shape;792;p42"/>
          <p:cNvSpPr/>
          <p:nvPr/>
        </p:nvSpPr>
        <p:spPr>
          <a:xfrm>
            <a:off x="2776125" y="1206375"/>
            <a:ext cx="162300" cy="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2"/>
          <p:cNvSpPr/>
          <p:nvPr/>
        </p:nvSpPr>
        <p:spPr>
          <a:xfrm>
            <a:off x="3885000" y="1271325"/>
            <a:ext cx="162300" cy="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2"/>
          <p:cNvSpPr/>
          <p:nvPr/>
        </p:nvSpPr>
        <p:spPr>
          <a:xfrm>
            <a:off x="4273800" y="2279388"/>
            <a:ext cx="162300" cy="16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2"/>
          <p:cNvSpPr/>
          <p:nvPr/>
        </p:nvSpPr>
        <p:spPr>
          <a:xfrm>
            <a:off x="1082400" y="110901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2"/>
          <p:cNvSpPr/>
          <p:nvPr/>
        </p:nvSpPr>
        <p:spPr>
          <a:xfrm>
            <a:off x="1561850" y="196211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2"/>
          <p:cNvSpPr/>
          <p:nvPr/>
        </p:nvSpPr>
        <p:spPr>
          <a:xfrm>
            <a:off x="1647575" y="2279375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2"/>
          <p:cNvSpPr/>
          <p:nvPr/>
        </p:nvSpPr>
        <p:spPr>
          <a:xfrm>
            <a:off x="2483700" y="120636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988525" y="101166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649397" y="3097625"/>
            <a:ext cx="3816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4218628" y="3097625"/>
            <a:ext cx="3816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951712" y="3097625"/>
            <a:ext cx="3816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4114800" y="2982450"/>
            <a:ext cx="589200" cy="653700"/>
          </a:xfrm>
          <a:prstGeom prst="pie">
            <a:avLst>
              <a:gd fmla="val 0" name="adj1"/>
              <a:gd fmla="val 434757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545569" y="2982450"/>
            <a:ext cx="589200" cy="653700"/>
          </a:xfrm>
          <a:prstGeom prst="pie">
            <a:avLst>
              <a:gd fmla="val 0" name="adj1"/>
              <a:gd fmla="val 173091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847883" y="2982450"/>
            <a:ext cx="589200" cy="653700"/>
          </a:xfrm>
          <a:prstGeom prst="pie">
            <a:avLst>
              <a:gd fmla="val 0" name="adj1"/>
              <a:gd fmla="val 648477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2"/>
          <p:cNvSpPr txBox="1"/>
          <p:nvPr>
            <p:ph idx="4294967295" type="title"/>
          </p:nvPr>
        </p:nvSpPr>
        <p:spPr>
          <a:xfrm>
            <a:off x="714333" y="3552825"/>
            <a:ext cx="96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807" name="Google Shape;807;p42"/>
          <p:cNvSpPr txBox="1"/>
          <p:nvPr>
            <p:ph idx="4294967295" type="title"/>
          </p:nvPr>
        </p:nvSpPr>
        <p:spPr>
          <a:xfrm>
            <a:off x="2546029" y="3552825"/>
            <a:ext cx="96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8" name="Google Shape;808;p42"/>
          <p:cNvSpPr txBox="1"/>
          <p:nvPr>
            <p:ph idx="4294967295" type="title"/>
          </p:nvPr>
        </p:nvSpPr>
        <p:spPr>
          <a:xfrm>
            <a:off x="4243274" y="3552825"/>
            <a:ext cx="96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809" name="Google Shape;809;p42"/>
          <p:cNvSpPr txBox="1"/>
          <p:nvPr>
            <p:ph idx="4294967295" type="subTitle"/>
          </p:nvPr>
        </p:nvSpPr>
        <p:spPr>
          <a:xfrm>
            <a:off x="451363" y="3954000"/>
            <a:ext cx="14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DEMOGRAPHIC</a:t>
            </a:r>
            <a:endParaRPr/>
          </a:p>
        </p:txBody>
      </p:sp>
      <p:sp>
        <p:nvSpPr>
          <p:cNvPr id="810" name="Google Shape;810;p42"/>
          <p:cNvSpPr txBox="1"/>
          <p:nvPr>
            <p:ph idx="4294967295" type="subTitle"/>
          </p:nvPr>
        </p:nvSpPr>
        <p:spPr>
          <a:xfrm>
            <a:off x="2493696" y="3954000"/>
            <a:ext cx="85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811" name="Google Shape;811;p42"/>
          <p:cNvSpPr txBox="1"/>
          <p:nvPr>
            <p:ph idx="4294967295" type="subTitle"/>
          </p:nvPr>
        </p:nvSpPr>
        <p:spPr>
          <a:xfrm>
            <a:off x="4165680" y="3954000"/>
            <a:ext cx="1090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ACADEMIC</a:t>
            </a:r>
            <a:endParaRPr/>
          </a:p>
        </p:txBody>
      </p:sp>
      <p:sp>
        <p:nvSpPr>
          <p:cNvPr id="812" name="Google Shape;812;p42"/>
          <p:cNvSpPr txBox="1"/>
          <p:nvPr>
            <p:ph type="title"/>
          </p:nvPr>
        </p:nvSpPr>
        <p:spPr>
          <a:xfrm>
            <a:off x="720000" y="5486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CHARACTERISTICS</a:t>
            </a:r>
            <a:endParaRPr/>
          </a:p>
        </p:txBody>
      </p:sp>
      <p:grpSp>
        <p:nvGrpSpPr>
          <p:cNvPr id="813" name="Google Shape;813;p42"/>
          <p:cNvGrpSpPr/>
          <p:nvPr/>
        </p:nvGrpSpPr>
        <p:grpSpPr>
          <a:xfrm>
            <a:off x="635465" y="655498"/>
            <a:ext cx="4375165" cy="2330810"/>
            <a:chOff x="233350" y="949250"/>
            <a:chExt cx="7137300" cy="3802300"/>
          </a:xfrm>
        </p:grpSpPr>
        <p:sp>
          <p:nvSpPr>
            <p:cNvPr id="814" name="Google Shape;814;p42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5" name="Google Shape;865;p42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18</a:t>
            </a:r>
            <a:r>
              <a:rPr lang="en" sz="1400">
                <a:solidFill>
                  <a:schemeClr val="accent2"/>
                </a:solidFill>
              </a:rPr>
              <a:t> - Data Preparation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866" name="Google Shape;866;p42"/>
          <p:cNvSpPr txBox="1"/>
          <p:nvPr>
            <p:ph type="title"/>
          </p:nvPr>
        </p:nvSpPr>
        <p:spPr>
          <a:xfrm>
            <a:off x="5526800" y="3552836"/>
            <a:ext cx="3021000" cy="3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Economic Status</a:t>
            </a:r>
            <a:endParaRPr sz="1800"/>
          </a:p>
        </p:txBody>
      </p:sp>
      <p:sp>
        <p:nvSpPr>
          <p:cNvPr id="867" name="Google Shape;867;p42"/>
          <p:cNvSpPr txBox="1"/>
          <p:nvPr>
            <p:ph idx="4294967295" type="title"/>
          </p:nvPr>
        </p:nvSpPr>
        <p:spPr>
          <a:xfrm>
            <a:off x="5526796" y="3820738"/>
            <a:ext cx="2415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Mostly from middle class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3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73" name="Google Shape;873;p43"/>
          <p:cNvSpPr txBox="1"/>
          <p:nvPr>
            <p:ph idx="2" type="title"/>
          </p:nvPr>
        </p:nvSpPr>
        <p:spPr>
          <a:xfrm>
            <a:off x="3064500" y="2515925"/>
            <a:ext cx="60795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Implementation</a:t>
            </a:r>
            <a:endParaRPr sz="7200">
              <a:solidFill>
                <a:schemeClr val="accent5"/>
              </a:solidFill>
            </a:endParaRPr>
          </a:p>
        </p:txBody>
      </p:sp>
      <p:grpSp>
        <p:nvGrpSpPr>
          <p:cNvPr id="874" name="Google Shape;874;p4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75" name="Google Shape;875;p4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43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5" name="Google Shape;485;p2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6" name="Google Shape;486;p26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7" name="Google Shape;487;p2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r>
              <a:rPr lang="en"/>
              <a:t>, Motivation &amp; Objectives </a:t>
            </a:r>
            <a:endParaRPr/>
          </a:p>
        </p:txBody>
      </p:sp>
      <p:sp>
        <p:nvSpPr>
          <p:cNvPr id="488" name="Google Shape;488;p2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89" name="Google Shape;489;p26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0" name="Google Shape;490;p2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Approach</a:t>
            </a:r>
            <a:endParaRPr/>
          </a:p>
        </p:txBody>
      </p:sp>
      <p:sp>
        <p:nvSpPr>
          <p:cNvPr id="491" name="Google Shape;491;p2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92" name="Google Shape;492;p26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3" name="Google Shape;493;p2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Papers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</a:t>
            </a:r>
            <a:endParaRPr/>
          </a:p>
        </p:txBody>
      </p:sp>
      <p:sp>
        <p:nvSpPr>
          <p:cNvPr id="494" name="Google Shape;494;p26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495" name="Google Shape;495;p26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26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Requirements, Survey &amp; Dataset</a:t>
            </a:r>
            <a:endParaRPr/>
          </a:p>
        </p:txBody>
      </p:sp>
      <p:sp>
        <p:nvSpPr>
          <p:cNvPr id="497" name="Google Shape;497;p26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98" name="Google Shape;498;p26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9" name="Google Shape;499;p26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Environment, Results &amp; Analysis</a:t>
            </a:r>
            <a:endParaRPr/>
          </a:p>
        </p:txBody>
      </p:sp>
      <p:sp>
        <p:nvSpPr>
          <p:cNvPr id="500" name="Google Shape;500;p26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1" name="Google Shape;501;p26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2" name="Google Shape;502;p26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Summary, Limitations &amp; Future Work</a:t>
            </a:r>
            <a:endParaRPr/>
          </a:p>
        </p:txBody>
      </p:sp>
      <p:sp>
        <p:nvSpPr>
          <p:cNvPr id="503" name="Google Shape;503;p26"/>
          <p:cNvSpPr txBox="1"/>
          <p:nvPr>
            <p:ph type="title"/>
          </p:nvPr>
        </p:nvSpPr>
        <p:spPr>
          <a:xfrm>
            <a:off x="77000" y="4679250"/>
            <a:ext cx="33843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4"/>
          <p:cNvSpPr txBox="1"/>
          <p:nvPr>
            <p:ph idx="4294967295" type="title"/>
          </p:nvPr>
        </p:nvSpPr>
        <p:spPr>
          <a:xfrm>
            <a:off x="3070200" y="0"/>
            <a:ext cx="30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  <p:pic>
        <p:nvPicPr>
          <p:cNvPr id="887" name="Google Shape;8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00" y="751875"/>
            <a:ext cx="1106675" cy="15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350" y="725100"/>
            <a:ext cx="1521126" cy="15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100" y="725100"/>
            <a:ext cx="1106674" cy="151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200" y="3149500"/>
            <a:ext cx="1521125" cy="15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4725" y="3271550"/>
            <a:ext cx="1971351" cy="106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1413" y="751875"/>
            <a:ext cx="1521124" cy="15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4"/>
          <p:cNvSpPr txBox="1"/>
          <p:nvPr/>
        </p:nvSpPr>
        <p:spPr>
          <a:xfrm>
            <a:off x="1078438" y="2504775"/>
            <a:ext cx="1210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Google Forms</a:t>
            </a:r>
            <a:endParaRPr sz="15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4" name="Google Shape;894;p44"/>
          <p:cNvSpPr txBox="1"/>
          <p:nvPr/>
        </p:nvSpPr>
        <p:spPr>
          <a:xfrm>
            <a:off x="3176500" y="2504775"/>
            <a:ext cx="72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sz="1500">
              <a:solidFill>
                <a:srgbClr val="FFE5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5" name="Google Shape;895;p44"/>
          <p:cNvSpPr txBox="1"/>
          <p:nvPr/>
        </p:nvSpPr>
        <p:spPr>
          <a:xfrm>
            <a:off x="4785538" y="2504775"/>
            <a:ext cx="1210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Google Sheets</a:t>
            </a:r>
            <a:endParaRPr sz="15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6" name="Google Shape;896;p44"/>
          <p:cNvSpPr txBox="1"/>
          <p:nvPr/>
        </p:nvSpPr>
        <p:spPr>
          <a:xfrm>
            <a:off x="4969411" y="4422000"/>
            <a:ext cx="110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Google Colab</a:t>
            </a:r>
            <a:endParaRPr sz="15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7" name="Google Shape;897;p44"/>
          <p:cNvSpPr txBox="1"/>
          <p:nvPr/>
        </p:nvSpPr>
        <p:spPr>
          <a:xfrm>
            <a:off x="2955288" y="4424125"/>
            <a:ext cx="1210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Scikit Learn</a:t>
            </a:r>
            <a:endParaRPr sz="1500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8" name="Google Shape;898;p44"/>
          <p:cNvSpPr txBox="1"/>
          <p:nvPr/>
        </p:nvSpPr>
        <p:spPr>
          <a:xfrm>
            <a:off x="7084222" y="2504775"/>
            <a:ext cx="895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3E9ED"/>
                </a:solidFill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1500">
              <a:solidFill>
                <a:srgbClr val="E3E9E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9" name="Google Shape;899;p44"/>
          <p:cNvSpPr txBox="1"/>
          <p:nvPr>
            <p:ph idx="4294967295" type="title"/>
          </p:nvPr>
        </p:nvSpPr>
        <p:spPr>
          <a:xfrm>
            <a:off x="5715000" y="4681728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20</a:t>
            </a:r>
            <a:r>
              <a:rPr lang="en" sz="1400">
                <a:solidFill>
                  <a:schemeClr val="lt1"/>
                </a:solidFill>
              </a:rPr>
              <a:t> - Implementation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905" name="Google Shape;905;p45"/>
          <p:cNvSpPr txBox="1"/>
          <p:nvPr/>
        </p:nvSpPr>
        <p:spPr>
          <a:xfrm>
            <a:off x="6116100" y="3386850"/>
            <a:ext cx="27114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KNN uses majority voting.</a:t>
            </a:r>
            <a:b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Performs poorly when many classes.</a:t>
            </a:r>
            <a:b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The greater the number of neighbours, the worse.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6" name="Google Shape;906;p45"/>
          <p:cNvSpPr txBox="1"/>
          <p:nvPr/>
        </p:nvSpPr>
        <p:spPr>
          <a:xfrm>
            <a:off x="6116100" y="2439550"/>
            <a:ext cx="2711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NB treats each feature independently without considering interrelationships.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7" name="Google Shape;907;p45"/>
          <p:cNvSpPr txBox="1"/>
          <p:nvPr/>
        </p:nvSpPr>
        <p:spPr>
          <a:xfrm>
            <a:off x="6116100" y="1492700"/>
            <a:ext cx="2711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SVM, DT &amp; LR performed well.</a:t>
            </a:r>
            <a:b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Optimize the equations to classify all samples.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8" name="Google Shape;908;p45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9" name="Google Shape;909;p45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0" name="Google Shape;910;p45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11" name="Google Shape;911;p45"/>
          <p:cNvGraphicFramePr/>
          <p:nvPr/>
        </p:nvGraphicFramePr>
        <p:xfrm>
          <a:off x="914400" y="11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{EF8D3D14-8D2B-4C51-A149-413E271445E0}</a:tableStyleId>
              </a:tblPr>
              <a:tblGrid>
                <a:gridCol w="1215150"/>
                <a:gridCol w="1215150"/>
              </a:tblGrid>
              <a:tr h="49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WITH ACADEMIC</a:t>
                      </a:r>
                      <a:endParaRPr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SVM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NB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68.4%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KNN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56.7%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2" name="Google Shape;912;p45"/>
          <p:cNvSpPr txBox="1"/>
          <p:nvPr/>
        </p:nvSpPr>
        <p:spPr>
          <a:xfrm>
            <a:off x="3288450" y="2341575"/>
            <a:ext cx="2567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95</a:t>
            </a:r>
            <a:r>
              <a:rPr lang="en" sz="61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sz="100"/>
          </a:p>
        </p:txBody>
      </p:sp>
      <p:sp>
        <p:nvSpPr>
          <p:cNvPr id="913" name="Google Shape;913;p45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21</a:t>
            </a:r>
            <a:r>
              <a:rPr lang="en" sz="1400">
                <a:solidFill>
                  <a:schemeClr val="accent2"/>
                </a:solidFill>
              </a:rPr>
              <a:t> - Implementation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6"/>
          <p:cNvSpPr txBox="1"/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W</a:t>
            </a:r>
            <a:r>
              <a:rPr lang="en" sz="2800">
                <a:solidFill>
                  <a:schemeClr val="accent2"/>
                </a:solidFill>
              </a:rPr>
              <a:t>hat </a:t>
            </a:r>
            <a:r>
              <a:rPr lang="en" sz="2800">
                <a:solidFill>
                  <a:schemeClr val="accent3"/>
                </a:solidFill>
              </a:rPr>
              <a:t>a</a:t>
            </a:r>
            <a:r>
              <a:rPr lang="en" sz="2800">
                <a:solidFill>
                  <a:schemeClr val="accent4"/>
                </a:solidFill>
              </a:rPr>
              <a:t>bout </a:t>
            </a:r>
            <a:r>
              <a:rPr lang="en" sz="2800">
                <a:solidFill>
                  <a:schemeClr val="accent5"/>
                </a:solidFill>
              </a:rPr>
              <a:t>n</a:t>
            </a:r>
            <a:r>
              <a:rPr lang="en" sz="2800">
                <a:solidFill>
                  <a:schemeClr val="accent1"/>
                </a:solidFill>
              </a:rPr>
              <a:t>on</a:t>
            </a:r>
            <a:r>
              <a:rPr lang="en" sz="2800">
                <a:solidFill>
                  <a:schemeClr val="accent5"/>
                </a:solidFill>
              </a:rPr>
              <a:t>-</a:t>
            </a:r>
            <a:r>
              <a:rPr lang="en" sz="2800">
                <a:solidFill>
                  <a:schemeClr val="accent5"/>
                </a:solidFill>
              </a:rPr>
              <a:t>a</a:t>
            </a:r>
            <a:r>
              <a:rPr lang="en" sz="2800">
                <a:solidFill>
                  <a:schemeClr val="accent6"/>
                </a:solidFill>
              </a:rPr>
              <a:t>cademic</a:t>
            </a:r>
            <a:r>
              <a:rPr lang="en" sz="2800">
                <a:solidFill>
                  <a:schemeClr val="accent5"/>
                </a:solidFill>
              </a:rPr>
              <a:t> d</a:t>
            </a:r>
            <a:r>
              <a:rPr lang="en" sz="2800">
                <a:solidFill>
                  <a:schemeClr val="accent4"/>
                </a:solidFill>
              </a:rPr>
              <a:t>ata</a:t>
            </a:r>
            <a:r>
              <a:rPr lang="en" sz="2800">
                <a:solidFill>
                  <a:schemeClr val="accent5"/>
                </a:solidFill>
              </a:rPr>
              <a:t> o</a:t>
            </a:r>
            <a:r>
              <a:rPr lang="en" sz="2800">
                <a:solidFill>
                  <a:schemeClr val="accent1"/>
                </a:solidFill>
              </a:rPr>
              <a:t>nly </a:t>
            </a:r>
            <a:r>
              <a:rPr lang="en" sz="2800">
                <a:solidFill>
                  <a:schemeClr val="accent5"/>
                </a:solidFill>
              </a:rPr>
              <a:t>? </a:t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919" name="Google Shape;919;p46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22 - </a:t>
            </a:r>
            <a:r>
              <a:rPr lang="en" sz="1400">
                <a:solidFill>
                  <a:schemeClr val="accent2"/>
                </a:solidFill>
              </a:rPr>
              <a:t>Implementation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NON-ACADEMIC DATA</a:t>
            </a:r>
            <a:endParaRPr/>
          </a:p>
        </p:txBody>
      </p:sp>
      <p:sp>
        <p:nvSpPr>
          <p:cNvPr id="925" name="Google Shape;925;p47"/>
          <p:cNvSpPr txBox="1"/>
          <p:nvPr/>
        </p:nvSpPr>
        <p:spPr>
          <a:xfrm>
            <a:off x="6649500" y="31253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Discarding academic data still gives good results.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26" name="Google Shape;926;p47"/>
          <p:cNvSpPr txBox="1"/>
          <p:nvPr/>
        </p:nvSpPr>
        <p:spPr>
          <a:xfrm>
            <a:off x="6649500" y="21785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Minute difference in performance.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27" name="Google Shape;927;p47"/>
          <p:cNvSpPr/>
          <p:nvPr/>
        </p:nvSpPr>
        <p:spPr>
          <a:xfrm>
            <a:off x="6315625" y="32744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8" name="Google Shape;928;p47"/>
          <p:cNvSpPr/>
          <p:nvPr/>
        </p:nvSpPr>
        <p:spPr>
          <a:xfrm>
            <a:off x="6315625" y="23252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29" name="Google Shape;929;p47"/>
          <p:cNvGraphicFramePr/>
          <p:nvPr/>
        </p:nvGraphicFramePr>
        <p:xfrm>
          <a:off x="720000" y="9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{EF8D3D14-8D2B-4C51-A149-413E271445E0}</a:tableStyleId>
              </a:tblPr>
              <a:tblGrid>
                <a:gridCol w="1220925"/>
                <a:gridCol w="1220925"/>
                <a:gridCol w="1220925"/>
              </a:tblGrid>
              <a:tr h="49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WITHOUT ACADEMIC</a:t>
                      </a:r>
                      <a:endParaRPr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WITH ACADEMIC</a:t>
                      </a:r>
                      <a:endParaRPr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SVM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NB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68.4%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KNN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56.7%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0" name="Google Shape;930;p47"/>
          <p:cNvSpPr txBox="1"/>
          <p:nvPr/>
        </p:nvSpPr>
        <p:spPr>
          <a:xfrm>
            <a:off x="4082400" y="2599100"/>
            <a:ext cx="2567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93</a:t>
            </a:r>
            <a:r>
              <a:rPr lang="en" sz="61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sz="100"/>
          </a:p>
        </p:txBody>
      </p:sp>
      <p:sp>
        <p:nvSpPr>
          <p:cNvPr id="931" name="Google Shape;931;p47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23 - Implementation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pic>
        <p:nvPicPr>
          <p:cNvPr id="937" name="Google Shape;9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50" y="1112700"/>
            <a:ext cx="4800601" cy="35844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38" name="Google Shape;938;p48"/>
          <p:cNvSpPr txBox="1"/>
          <p:nvPr/>
        </p:nvSpPr>
        <p:spPr>
          <a:xfrm>
            <a:off x="5893600" y="1111750"/>
            <a:ext cx="31074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Study hours per week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Father’s qualification level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Results of past courses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such as Structured Programming Language, Introduction to Computer Science, Discrete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Maths and English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39" name="Google Shape;939;p48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24 - Implementation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pic>
        <p:nvPicPr>
          <p:cNvPr id="945" name="Google Shape;9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75" y="1112700"/>
            <a:ext cx="4805075" cy="358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46" name="Google Shape;946;p49"/>
          <p:cNvSpPr txBox="1"/>
          <p:nvPr/>
        </p:nvSpPr>
        <p:spPr>
          <a:xfrm>
            <a:off x="5893600" y="1035550"/>
            <a:ext cx="31074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Any sibling or cousin with higher qualifications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Any corporate job holder, engineer, scientist or teacher as close relative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Likes reading, writing, watching movies and cooking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●"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How long it takes for the student to commute to and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from the university campus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47" name="Google Shape;947;p49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25 - Implementation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0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3" name="Google Shape;953;p50"/>
          <p:cNvSpPr txBox="1"/>
          <p:nvPr>
            <p:ph idx="2" type="title"/>
          </p:nvPr>
        </p:nvSpPr>
        <p:spPr>
          <a:xfrm>
            <a:off x="3064500" y="2515925"/>
            <a:ext cx="60795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Conclusion</a:t>
            </a:r>
            <a:endParaRPr sz="7200">
              <a:solidFill>
                <a:schemeClr val="accent6"/>
              </a:solidFill>
            </a:endParaRPr>
          </a:p>
        </p:txBody>
      </p:sp>
      <p:grpSp>
        <p:nvGrpSpPr>
          <p:cNvPr id="954" name="Google Shape;954;p50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5" name="Google Shape;955;p5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50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26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1"/>
          <p:cNvSpPr txBox="1"/>
          <p:nvPr>
            <p:ph idx="4294967295" type="title"/>
          </p:nvPr>
        </p:nvSpPr>
        <p:spPr>
          <a:xfrm>
            <a:off x="751225" y="634650"/>
            <a:ext cx="15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SUMMARY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67" name="Google Shape;967;p51"/>
          <p:cNvSpPr txBox="1"/>
          <p:nvPr>
            <p:ph idx="4294967295" type="title"/>
          </p:nvPr>
        </p:nvSpPr>
        <p:spPr>
          <a:xfrm>
            <a:off x="4448725" y="578150"/>
            <a:ext cx="19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CONTRIBUTION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68" name="Google Shape;968;p51"/>
          <p:cNvSpPr txBox="1"/>
          <p:nvPr>
            <p:ph idx="4294967295" type="subTitle"/>
          </p:nvPr>
        </p:nvSpPr>
        <p:spPr>
          <a:xfrm>
            <a:off x="2882700" y="3220750"/>
            <a:ext cx="337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Power of EDM</a:t>
            </a:r>
            <a:endParaRPr sz="16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9" name="Google Shape;969;p51"/>
          <p:cNvSpPr txBox="1"/>
          <p:nvPr>
            <p:ph idx="4294967295" type="title"/>
          </p:nvPr>
        </p:nvSpPr>
        <p:spPr>
          <a:xfrm>
            <a:off x="2956560" y="2769325"/>
            <a:ext cx="109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IMPACT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970" name="Google Shape;970;p51"/>
          <p:cNvSpPr txBox="1"/>
          <p:nvPr>
            <p:ph idx="4294967295" type="title"/>
          </p:nvPr>
        </p:nvSpPr>
        <p:spPr>
          <a:xfrm>
            <a:off x="6426025" y="4681725"/>
            <a:ext cx="26724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27</a:t>
            </a:r>
            <a:r>
              <a:rPr lang="en" sz="1400">
                <a:solidFill>
                  <a:schemeClr val="lt1"/>
                </a:solidFill>
              </a:rPr>
              <a:t> - Conclusion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71" name="Google Shape;971;p51"/>
          <p:cNvSpPr txBox="1"/>
          <p:nvPr>
            <p:ph idx="4294967295" type="subTitle"/>
          </p:nvPr>
        </p:nvSpPr>
        <p:spPr>
          <a:xfrm>
            <a:off x="720000" y="1150850"/>
            <a:ext cx="36975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Undertaking Predictive Analysis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72" name="Google Shape;972;p51"/>
          <p:cNvSpPr txBox="1"/>
          <p:nvPr>
            <p:ph idx="4294967295" type="subTitle"/>
          </p:nvPr>
        </p:nvSpPr>
        <p:spPr>
          <a:xfrm>
            <a:off x="720000" y="1576925"/>
            <a:ext cx="36975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Strategic Use of EDM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73" name="Google Shape;973;p51"/>
          <p:cNvSpPr txBox="1"/>
          <p:nvPr>
            <p:ph idx="4294967295" type="subTitle"/>
          </p:nvPr>
        </p:nvSpPr>
        <p:spPr>
          <a:xfrm>
            <a:off x="720000" y="2109687"/>
            <a:ext cx="3697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Emphasizing the Significance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74" name="Google Shape;974;p51"/>
          <p:cNvSpPr txBox="1"/>
          <p:nvPr>
            <p:ph idx="4294967295" type="subTitle"/>
          </p:nvPr>
        </p:nvSpPr>
        <p:spPr>
          <a:xfrm>
            <a:off x="4448725" y="1150850"/>
            <a:ext cx="40845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Algorithm Utilization: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Google Shape;975;p51"/>
          <p:cNvSpPr txBox="1"/>
          <p:nvPr>
            <p:ph idx="4294967295" type="subTitle"/>
          </p:nvPr>
        </p:nvSpPr>
        <p:spPr>
          <a:xfrm>
            <a:off x="4448725" y="1551575"/>
            <a:ext cx="408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Comprehensive Dataset Usage: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6" name="Google Shape;976;p51"/>
          <p:cNvSpPr txBox="1"/>
          <p:nvPr>
            <p:ph idx="4294967295" type="subTitle"/>
          </p:nvPr>
        </p:nvSpPr>
        <p:spPr>
          <a:xfrm>
            <a:off x="4455750" y="2071488"/>
            <a:ext cx="40845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Feature Identification through Surveys: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7" name="Google Shape;977;p51"/>
          <p:cNvSpPr txBox="1"/>
          <p:nvPr>
            <p:ph idx="4294967295" type="subTitle"/>
          </p:nvPr>
        </p:nvSpPr>
        <p:spPr>
          <a:xfrm>
            <a:off x="2882700" y="3590350"/>
            <a:ext cx="337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C2DF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Impact on Mental Health</a:t>
            </a:r>
            <a:endParaRPr sz="16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8" name="Google Shape;978;p51"/>
          <p:cNvSpPr txBox="1"/>
          <p:nvPr>
            <p:ph idx="4294967295" type="subTitle"/>
          </p:nvPr>
        </p:nvSpPr>
        <p:spPr>
          <a:xfrm>
            <a:off x="2882700" y="3911375"/>
            <a:ext cx="337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C2DF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Reducing Dropout Rates</a:t>
            </a:r>
            <a:endParaRPr sz="16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2"/>
          <p:cNvSpPr txBox="1"/>
          <p:nvPr>
            <p:ph idx="6" type="subTitle"/>
          </p:nvPr>
        </p:nvSpPr>
        <p:spPr>
          <a:xfrm>
            <a:off x="4791450" y="1621200"/>
            <a:ext cx="42399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Mental and psychological aspects not considered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Impact of student well-being on performance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4" name="Google Shape;984;p52"/>
          <p:cNvSpPr txBox="1"/>
          <p:nvPr>
            <p:ph idx="1" type="subTitle"/>
          </p:nvPr>
        </p:nvSpPr>
        <p:spPr>
          <a:xfrm>
            <a:off x="712588" y="138236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Limited Scope</a:t>
            </a:r>
            <a:endParaRPr sz="2000"/>
          </a:p>
        </p:txBody>
      </p:sp>
      <p:sp>
        <p:nvSpPr>
          <p:cNvPr id="985" name="Google Shape;985;p52"/>
          <p:cNvSpPr txBox="1"/>
          <p:nvPr>
            <p:ph type="title"/>
          </p:nvPr>
        </p:nvSpPr>
        <p:spPr>
          <a:xfrm>
            <a:off x="713232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86" name="Google Shape;986;p52"/>
          <p:cNvSpPr txBox="1"/>
          <p:nvPr>
            <p:ph idx="2" type="subTitle"/>
          </p:nvPr>
        </p:nvSpPr>
        <p:spPr>
          <a:xfrm>
            <a:off x="712757" y="1624584"/>
            <a:ext cx="3642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Focused on a single course with a small student population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7" name="Google Shape;987;p52"/>
          <p:cNvSpPr txBox="1"/>
          <p:nvPr>
            <p:ph idx="3" type="subTitle"/>
          </p:nvPr>
        </p:nvSpPr>
        <p:spPr>
          <a:xfrm>
            <a:off x="713232" y="2992206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 Size</a:t>
            </a:r>
            <a:endParaRPr sz="2000"/>
          </a:p>
        </p:txBody>
      </p:sp>
      <p:sp>
        <p:nvSpPr>
          <p:cNvPr id="988" name="Google Shape;988;p52"/>
          <p:cNvSpPr txBox="1"/>
          <p:nvPr>
            <p:ph idx="4" type="subTitle"/>
          </p:nvPr>
        </p:nvSpPr>
        <p:spPr>
          <a:xfrm>
            <a:off x="713232" y="3280500"/>
            <a:ext cx="3888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Small dataset considering the row:column ratio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9" name="Google Shape;989;p52"/>
          <p:cNvSpPr txBox="1"/>
          <p:nvPr>
            <p:ph idx="5" type="subTitle"/>
          </p:nvPr>
        </p:nvSpPr>
        <p:spPr>
          <a:xfrm>
            <a:off x="4790541" y="138236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Exclusions</a:t>
            </a:r>
            <a:endParaRPr sz="2000"/>
          </a:p>
        </p:txBody>
      </p:sp>
      <p:sp>
        <p:nvSpPr>
          <p:cNvPr id="990" name="Google Shape;990;p52"/>
          <p:cNvSpPr txBox="1"/>
          <p:nvPr>
            <p:ph idx="3" type="subTitle"/>
          </p:nvPr>
        </p:nvSpPr>
        <p:spPr>
          <a:xfrm>
            <a:off x="4791456" y="2992206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Teacher’s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991" name="Google Shape;991;p52"/>
          <p:cNvSpPr txBox="1"/>
          <p:nvPr>
            <p:ph idx="4" type="subTitle"/>
          </p:nvPr>
        </p:nvSpPr>
        <p:spPr>
          <a:xfrm>
            <a:off x="4791456" y="3280500"/>
            <a:ext cx="3888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Data regarding teachers were not taken into account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92" name="Google Shape;992;p52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28 - Conclusion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/>
          <p:nvPr>
            <p:ph idx="6" type="subTitle"/>
          </p:nvPr>
        </p:nvSpPr>
        <p:spPr>
          <a:xfrm>
            <a:off x="4782650" y="1645923"/>
            <a:ext cx="42399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Utilize unsupervised learning like K-Means Clustering to help students choose their majors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98" name="Google Shape;998;p53"/>
          <p:cNvSpPr txBox="1"/>
          <p:nvPr>
            <p:ph idx="1" type="subTitle"/>
          </p:nvPr>
        </p:nvSpPr>
        <p:spPr>
          <a:xfrm>
            <a:off x="712588" y="1380744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Include All Courses</a:t>
            </a:r>
            <a:endParaRPr sz="2200"/>
          </a:p>
        </p:txBody>
      </p:sp>
      <p:sp>
        <p:nvSpPr>
          <p:cNvPr id="999" name="Google Shape;999;p53"/>
          <p:cNvSpPr txBox="1"/>
          <p:nvPr>
            <p:ph type="title"/>
          </p:nvPr>
        </p:nvSpPr>
        <p:spPr>
          <a:xfrm>
            <a:off x="713232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00" name="Google Shape;1000;p53"/>
          <p:cNvSpPr txBox="1"/>
          <p:nvPr>
            <p:ph idx="2" type="subTitle"/>
          </p:nvPr>
        </p:nvSpPr>
        <p:spPr>
          <a:xfrm>
            <a:off x="712757" y="1645920"/>
            <a:ext cx="3642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Use complex algorithms to predict grade of any course at any time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1" name="Google Shape;1001;p53"/>
          <p:cNvSpPr txBox="1"/>
          <p:nvPr>
            <p:ph idx="3" type="subTitle"/>
          </p:nvPr>
        </p:nvSpPr>
        <p:spPr>
          <a:xfrm>
            <a:off x="3588298" y="2889200"/>
            <a:ext cx="19674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Degree Planning</a:t>
            </a:r>
            <a:endParaRPr sz="2200"/>
          </a:p>
        </p:txBody>
      </p:sp>
      <p:sp>
        <p:nvSpPr>
          <p:cNvPr id="1002" name="Google Shape;1002;p53"/>
          <p:cNvSpPr txBox="1"/>
          <p:nvPr>
            <p:ph idx="4" type="subTitle"/>
          </p:nvPr>
        </p:nvSpPr>
        <p:spPr>
          <a:xfrm>
            <a:off x="2627700" y="3204300"/>
            <a:ext cx="3888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 Light"/>
                <a:ea typeface="Oswald Light"/>
                <a:cs typeface="Oswald Light"/>
                <a:sym typeface="Oswald Light"/>
              </a:rPr>
              <a:t>Carve out a pathway for a student to undertake the courses in the optimal sequence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3" name="Google Shape;1003;p53"/>
          <p:cNvSpPr txBox="1"/>
          <p:nvPr>
            <p:ph idx="5" type="subTitle"/>
          </p:nvPr>
        </p:nvSpPr>
        <p:spPr>
          <a:xfrm>
            <a:off x="4790548" y="1380750"/>
            <a:ext cx="34740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Major Selection </a:t>
            </a:r>
            <a:r>
              <a:rPr lang="en" sz="2200"/>
              <a:t>Assistance</a:t>
            </a:r>
            <a:endParaRPr sz="2200"/>
          </a:p>
        </p:txBody>
      </p:sp>
      <p:sp>
        <p:nvSpPr>
          <p:cNvPr id="1004" name="Google Shape;1004;p53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29 </a:t>
            </a:r>
            <a:r>
              <a:rPr lang="en" sz="1400">
                <a:solidFill>
                  <a:schemeClr val="accent2"/>
                </a:solidFill>
              </a:rPr>
              <a:t>- </a:t>
            </a:r>
            <a:r>
              <a:rPr lang="en" sz="1400">
                <a:solidFill>
                  <a:schemeClr val="accent2"/>
                </a:solidFill>
              </a:rPr>
              <a:t>Conclusion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9" name="Google Shape;509;p27"/>
          <p:cNvSpPr txBox="1"/>
          <p:nvPr>
            <p:ph idx="2" type="title"/>
          </p:nvPr>
        </p:nvSpPr>
        <p:spPr>
          <a:xfrm>
            <a:off x="3064500" y="2515925"/>
            <a:ext cx="53691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INTRODUCTION</a:t>
            </a:r>
            <a:endParaRPr sz="7200"/>
          </a:p>
        </p:txBody>
      </p:sp>
      <p:grpSp>
        <p:nvGrpSpPr>
          <p:cNvPr id="510" name="Google Shape;510;p2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511" name="Google Shape;511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7"/>
          <p:cNvSpPr txBox="1"/>
          <p:nvPr>
            <p:ph type="title"/>
          </p:nvPr>
        </p:nvSpPr>
        <p:spPr>
          <a:xfrm>
            <a:off x="77000" y="4679250"/>
            <a:ext cx="33843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4"/>
          <p:cNvSpPr txBox="1"/>
          <p:nvPr>
            <p:ph type="title"/>
          </p:nvPr>
        </p:nvSpPr>
        <p:spPr>
          <a:xfrm>
            <a:off x="713232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CONFERENCE PAPER</a:t>
            </a:r>
            <a:endParaRPr/>
          </a:p>
        </p:txBody>
      </p:sp>
      <p:sp>
        <p:nvSpPr>
          <p:cNvPr id="1010" name="Google Shape;1010;p54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30</a:t>
            </a:r>
            <a:r>
              <a:rPr lang="en" sz="1400">
                <a:solidFill>
                  <a:schemeClr val="accent2"/>
                </a:solidFill>
              </a:rPr>
              <a:t>- Conference Paper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011" name="Google Shape;1011;p54"/>
          <p:cNvSpPr txBox="1"/>
          <p:nvPr/>
        </p:nvSpPr>
        <p:spPr>
          <a:xfrm>
            <a:off x="1149575" y="1786800"/>
            <a:ext cx="683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Abtahi Ahmed, Farzana Akter Nipa, Wasi Uddin Bhuyian, Khaled Md Mushfique, and Dewan Md. Farid. Students’ Performance Prediction with Machine Learning. 6th International Conference on Electrical Engineering and Information &amp; Communication Technology (ICEEICT), MIST, Bangladesh, 02-04 May, 2024 (Submitted)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Y</a:t>
            </a:r>
            <a:r>
              <a:rPr lang="en">
                <a:solidFill>
                  <a:schemeClr val="accent3"/>
                </a:solidFill>
              </a:rPr>
              <a:t>O</a:t>
            </a:r>
            <a:r>
              <a:rPr lang="en">
                <a:solidFill>
                  <a:schemeClr val="accent4"/>
                </a:solidFill>
              </a:rPr>
              <a:t>U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17" name="Google Shape;1017;p55"/>
          <p:cNvSpPr txBox="1"/>
          <p:nvPr>
            <p:ph type="title"/>
          </p:nvPr>
        </p:nvSpPr>
        <p:spPr>
          <a:xfrm>
            <a:off x="5715000" y="4688075"/>
            <a:ext cx="33843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31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"/>
          <p:cNvSpPr txBox="1"/>
          <p:nvPr>
            <p:ph type="title"/>
          </p:nvPr>
        </p:nvSpPr>
        <p:spPr>
          <a:xfrm>
            <a:off x="1187700" y="591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23" name="Google Shape;523;p28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24" name="Google Shape;524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530" name="Google Shape;530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8"/>
          <p:cNvSpPr txBox="1"/>
          <p:nvPr>
            <p:ph type="title"/>
          </p:nvPr>
        </p:nvSpPr>
        <p:spPr>
          <a:xfrm>
            <a:off x="77000" y="4679250"/>
            <a:ext cx="33843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4 - </a:t>
            </a:r>
            <a:r>
              <a:rPr lang="en" sz="1400">
                <a:solidFill>
                  <a:schemeClr val="accent2"/>
                </a:solidFill>
              </a:rPr>
              <a:t>Introduction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760200" y="1076035"/>
            <a:ext cx="76236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❖"/>
            </a:pPr>
            <a:r>
              <a:rPr lang="en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Academic struggles in the modern era among students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❖"/>
            </a:pPr>
            <a:r>
              <a:rPr lang="en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Challenges in keeping up with the academic curriculum and achieving good grades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❖"/>
            </a:pPr>
            <a:r>
              <a:rPr lang="en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Common reasons for poor performance: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095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Wrong choice of undergraduate program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095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Lack of foresight into the correlation between student potential and program requirements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type="title"/>
          </p:nvPr>
        </p:nvSpPr>
        <p:spPr>
          <a:xfrm>
            <a:off x="1187700" y="591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542" name="Google Shape;542;p29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43" name="Google Shape;543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9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549" name="Google Shape;549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9"/>
          <p:cNvSpPr txBox="1"/>
          <p:nvPr>
            <p:ph type="title"/>
          </p:nvPr>
        </p:nvSpPr>
        <p:spPr>
          <a:xfrm>
            <a:off x="77000" y="4681000"/>
            <a:ext cx="33843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5 - </a:t>
            </a:r>
            <a:r>
              <a:rPr lang="en" sz="1400">
                <a:solidFill>
                  <a:schemeClr val="accent2"/>
                </a:solidFill>
              </a:rPr>
              <a:t>Introduction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555" name="Google Shape;555;p29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046112" y="1661650"/>
            <a:ext cx="268662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9"/>
          <p:cNvSpPr txBox="1"/>
          <p:nvPr/>
        </p:nvSpPr>
        <p:spPr>
          <a:xfrm>
            <a:off x="872400" y="617500"/>
            <a:ext cx="5304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The Potent Weapon of Knowledge: Education becomes the most formidable tool in this modern era. 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Modern Dilemma:</a:t>
            </a: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In the world of diverse professional degrees at fingertips, choosing the right path can be overwhelming.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Lack of Basic Understanding of degrees: Among abundant resources, learners face the challenge of information overload and end up choosing a degree without any thought.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Society Influence</a:t>
            </a: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Parents and society has certain pressure on taking some specific courses for career.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57" name="Google Shape;557;p29"/>
          <p:cNvPicPr preferRelativeResize="0"/>
          <p:nvPr/>
        </p:nvPicPr>
        <p:blipFill rotWithShape="1">
          <a:blip r:embed="rId4">
            <a:alphaModFix amt="70000"/>
          </a:blip>
          <a:srcRect b="0" l="13675" r="15357" t="0"/>
          <a:stretch/>
        </p:blipFill>
        <p:spPr>
          <a:xfrm>
            <a:off x="6176700" y="820450"/>
            <a:ext cx="288036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type="title"/>
          </p:nvPr>
        </p:nvSpPr>
        <p:spPr>
          <a:xfrm>
            <a:off x="1903250" y="1584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</a:t>
            </a:r>
            <a:r>
              <a:rPr lang="en">
                <a:solidFill>
                  <a:schemeClr val="accent1"/>
                </a:solidFill>
              </a:rPr>
              <a:t>10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3" name="Google Shape;563;p30"/>
          <p:cNvSpPr txBox="1"/>
          <p:nvPr>
            <p:ph idx="1" type="body"/>
          </p:nvPr>
        </p:nvSpPr>
        <p:spPr>
          <a:xfrm>
            <a:off x="2286000" y="1126850"/>
            <a:ext cx="45720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Dropout Rate in Secondary and Tertiary Degrees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4" name="Google Shape;5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5" y="1556042"/>
            <a:ext cx="4465500" cy="347315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0"/>
          <p:cNvSpPr txBox="1"/>
          <p:nvPr/>
        </p:nvSpPr>
        <p:spPr>
          <a:xfrm>
            <a:off x="4630350" y="1660925"/>
            <a:ext cx="44655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➔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High dropout rates among tertiary education students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➔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Low percentage of students completing their undergraduate degrees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➔"/>
            </a:pPr>
            <a:r>
              <a:rPr lang="en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Consequences: Waste of resources and potential harm to students' growth and productivity</a:t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6" name="Google Shape;566;p30"/>
          <p:cNvSpPr txBox="1"/>
          <p:nvPr>
            <p:ph type="title"/>
          </p:nvPr>
        </p:nvSpPr>
        <p:spPr>
          <a:xfrm>
            <a:off x="5711550" y="4681728"/>
            <a:ext cx="33843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6 - Introduction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type="title"/>
          </p:nvPr>
        </p:nvSpPr>
        <p:spPr>
          <a:xfrm>
            <a:off x="1187700" y="59100"/>
            <a:ext cx="2241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572" name="Google Shape;572;p31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573" name="Google Shape;573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1"/>
          <p:cNvSpPr txBox="1"/>
          <p:nvPr>
            <p:ph type="title"/>
          </p:nvPr>
        </p:nvSpPr>
        <p:spPr>
          <a:xfrm>
            <a:off x="73152" y="4681728"/>
            <a:ext cx="3384300" cy="3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7 - </a:t>
            </a:r>
            <a:r>
              <a:rPr lang="en" sz="1400">
                <a:solidFill>
                  <a:schemeClr val="accent2"/>
                </a:solidFill>
              </a:rPr>
              <a:t>Introduction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1187700" y="884050"/>
            <a:ext cx="2187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Reduce gaps in the country's education system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4846925" y="839600"/>
            <a:ext cx="24153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Identify features crucial in determining student’s performance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1219550" y="2044075"/>
            <a:ext cx="23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Provide valuable insights for students and stakeholders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582" name="Google Shape;582;p31"/>
          <p:cNvGrpSpPr/>
          <p:nvPr/>
        </p:nvGrpSpPr>
        <p:grpSpPr>
          <a:xfrm flipH="1">
            <a:off x="8119872" y="4572000"/>
            <a:ext cx="1022509" cy="572747"/>
            <a:chOff x="-77" y="3784091"/>
            <a:chExt cx="2423582" cy="1357541"/>
          </a:xfrm>
        </p:grpSpPr>
        <p:sp>
          <p:nvSpPr>
            <p:cNvPr id="583" name="Google Shape;583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1"/>
          <p:cNvGrpSpPr/>
          <p:nvPr/>
        </p:nvGrpSpPr>
        <p:grpSpPr>
          <a:xfrm>
            <a:off x="567101" y="2052112"/>
            <a:ext cx="3401135" cy="1800708"/>
            <a:chOff x="861870" y="2647121"/>
            <a:chExt cx="1296313" cy="427823"/>
          </a:xfrm>
        </p:grpSpPr>
        <p:cxnSp>
          <p:nvCxnSpPr>
            <p:cNvPr id="589" name="Google Shape;589;p31"/>
            <p:cNvCxnSpPr>
              <a:stCxn id="590" idx="2"/>
              <a:endCxn id="591" idx="0"/>
            </p:cNvCxnSpPr>
            <p:nvPr/>
          </p:nvCxnSpPr>
          <p:spPr>
            <a:xfrm flipH="1" rot="-5400000">
              <a:off x="1581721" y="2715221"/>
              <a:ext cx="162900" cy="3063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31"/>
            <p:cNvCxnSpPr>
              <a:stCxn id="593" idx="0"/>
              <a:endCxn id="590" idx="2"/>
            </p:cNvCxnSpPr>
            <p:nvPr/>
          </p:nvCxnSpPr>
          <p:spPr>
            <a:xfrm rot="-5400000">
              <a:off x="1217820" y="2656728"/>
              <a:ext cx="162300" cy="422400"/>
            </a:xfrm>
            <a:prstGeom prst="bentConnector3">
              <a:avLst>
                <a:gd fmla="val 49956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1" name="Google Shape;591;p31"/>
            <p:cNvSpPr/>
            <p:nvPr/>
          </p:nvSpPr>
          <p:spPr>
            <a:xfrm>
              <a:off x="1474482" y="2949844"/>
              <a:ext cx="683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Promote more efficient use of resources</a:t>
              </a:r>
              <a:endParaRPr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861870" y="2949078"/>
              <a:ext cx="4518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Ensure lower dropout rates</a:t>
              </a:r>
              <a:endParaRPr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082821" y="2647121"/>
              <a:ext cx="854400" cy="139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719989" y="1016107"/>
            <a:ext cx="353587" cy="353587"/>
            <a:chOff x="-34776500" y="2631825"/>
            <a:chExt cx="291450" cy="291450"/>
          </a:xfrm>
        </p:grpSpPr>
        <p:sp>
          <p:nvSpPr>
            <p:cNvPr id="595" name="Google Shape;595;p31"/>
            <p:cNvSpPr/>
            <p:nvPr/>
          </p:nvSpPr>
          <p:spPr>
            <a:xfrm>
              <a:off x="-34691425" y="2666500"/>
              <a:ext cx="120525" cy="154400"/>
            </a:xfrm>
            <a:custGeom>
              <a:rect b="b" l="l" r="r" t="t"/>
              <a:pathLst>
                <a:path extrusionOk="0" h="6176" w="4821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-34656775" y="28374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-34776500" y="26318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717216" y="2112045"/>
            <a:ext cx="359154" cy="359154"/>
            <a:chOff x="-46772025" y="2701925"/>
            <a:chExt cx="300900" cy="300900"/>
          </a:xfrm>
        </p:grpSpPr>
        <p:sp>
          <p:nvSpPr>
            <p:cNvPr id="599" name="Google Shape;599;p31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31"/>
          <p:cNvSpPr/>
          <p:nvPr/>
        </p:nvSpPr>
        <p:spPr>
          <a:xfrm>
            <a:off x="4385805" y="941969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4391960" y="2162124"/>
            <a:ext cx="360079" cy="336595"/>
          </a:xfrm>
          <a:custGeom>
            <a:rect b="b" l="l" r="r" t="t"/>
            <a:pathLst>
              <a:path extrusionOk="0" h="11280" w="12067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4846925" y="2112050"/>
            <a:ext cx="30960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Dataset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Char char="➢"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Collection of students' data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Char char="➢"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Demographic, social and academic background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Char char="➢"/>
            </a:pPr>
            <a:r>
              <a:rPr lang="en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Compilation of data for a comprehensive dataset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 txBox="1"/>
          <p:nvPr>
            <p:ph type="title"/>
          </p:nvPr>
        </p:nvSpPr>
        <p:spPr>
          <a:xfrm>
            <a:off x="3064500" y="1339450"/>
            <a:ext cx="15990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9" name="Google Shape;609;p32"/>
          <p:cNvSpPr txBox="1"/>
          <p:nvPr>
            <p:ph idx="2" type="title"/>
          </p:nvPr>
        </p:nvSpPr>
        <p:spPr>
          <a:xfrm>
            <a:off x="3064500" y="2515925"/>
            <a:ext cx="53691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METHODOLOGY</a:t>
            </a:r>
            <a:endParaRPr sz="7200">
              <a:solidFill>
                <a:schemeClr val="accent2"/>
              </a:solidFill>
            </a:endParaRPr>
          </a:p>
        </p:txBody>
      </p:sp>
      <p:grpSp>
        <p:nvGrpSpPr>
          <p:cNvPr id="610" name="Google Shape;610;p32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611" name="Google Shape;611;p3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2"/>
          <p:cNvSpPr txBox="1"/>
          <p:nvPr>
            <p:ph type="title"/>
          </p:nvPr>
        </p:nvSpPr>
        <p:spPr>
          <a:xfrm>
            <a:off x="77000" y="4679250"/>
            <a:ext cx="33843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623" name="Google Shape;623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3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629" name="Google Shape;629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3"/>
          <p:cNvSpPr txBox="1"/>
          <p:nvPr>
            <p:ph type="title"/>
          </p:nvPr>
        </p:nvSpPr>
        <p:spPr>
          <a:xfrm>
            <a:off x="77000" y="4681728"/>
            <a:ext cx="3384300" cy="3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9 - Methodology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635" name="Google Shape;6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38" y="45720"/>
            <a:ext cx="6858000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