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
          <p15:clr>
            <a:srgbClr val="9AA0A6"/>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9F9691-DC96-4B16-93C2-36B36E63D857}">
  <a:tblStyle styleId="{DC9F9691-DC96-4B16-93C2-36B36E63D8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2284ED6-0ECF-4868-BB25-995831E65EA0}"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D90D3A-C347-47D1-AEF0-99B03875DC16}"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721755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66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1a1387b3e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1a1387b3e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43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a5d145b73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11a5d145b73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58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a5d145b73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11a5d145b73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49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a5d145b73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1a5d145b73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60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a1387b3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1a1387b3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106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a5d14622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11a5d14622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38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a5d14622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11a5d14622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61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a1387b3e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1a1387b3e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38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a5d14622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11a5d14622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72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a5d14622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1a5d14622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83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e4ecd37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1e4ecd37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163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a5d14622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1a5d14622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464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a5d14622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11a5d14622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898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a5d14622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11a5d14622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442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a5d14622e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1a5d14622e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603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1a5d14622e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11a5d14622e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667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a5d14622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11a5d14622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316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a5d14622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1a5d14622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68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1a5d14622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11a5d14622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072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a5d14622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11a5d14622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6799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e4ecd37d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11e4ecd37d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83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e4ecd37d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11e4ecd37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032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1e4ecd37db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11e4ecd37db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632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e4ecd37db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11e4ecd37db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605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e4ecd37db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11e4ecd37db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489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92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75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81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72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a1387b3e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1a1387b3e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20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a5d145b7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1a5d145b7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254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Reduction AND operator performs</a:t>
            </a:r>
            <a:r>
              <a:rPr lang="en-US" baseline="0" dirty="0" smtClean="0"/>
              <a:t> logical AND operations between all the bits of the operand. Result is one bit </a:t>
            </a:r>
            <a:r>
              <a:rPr lang="en-US" baseline="0" dirty="0" err="1" smtClean="0"/>
              <a:t>bollean</a:t>
            </a:r>
            <a:r>
              <a:rPr lang="en-US" baseline="0" dirty="0" smtClean="0"/>
              <a:t> value.</a:t>
            </a:r>
            <a:endParaRPr dirty="0"/>
          </a:p>
        </p:txBody>
      </p:sp>
      <p:sp>
        <p:nvSpPr>
          <p:cNvPr id="151" name="Google Shape;1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a5d145b7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11a5d145b73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88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 name="Google Shape;20;p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chipverify.com/verilog/verilog-operator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474450" y="2382849"/>
            <a:ext cx="11243100" cy="6759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Calibri"/>
              <a:buNone/>
            </a:pPr>
            <a:r>
              <a:rPr lang="en-US" sz="4400" b="1"/>
              <a:t>HDL 1 - Combinational Circuit</a:t>
            </a:r>
            <a:endParaRPr/>
          </a:p>
        </p:txBody>
      </p:sp>
      <p:sp>
        <p:nvSpPr>
          <p:cNvPr id="85" name="Google Shape;85;p13"/>
          <p:cNvSpPr txBox="1">
            <a:spLocks noGrp="1"/>
          </p:cNvSpPr>
          <p:nvPr>
            <p:ph type="subTitle" idx="1"/>
          </p:nvPr>
        </p:nvSpPr>
        <p:spPr>
          <a:xfrm>
            <a:off x="1524000" y="4182141"/>
            <a:ext cx="9144000" cy="1875484"/>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r>
              <a:rPr lang="en-US" sz="3600" dirty="0" err="1"/>
              <a:t>Nahin</a:t>
            </a:r>
            <a:r>
              <a:rPr lang="en-US" sz="3600" dirty="0"/>
              <a:t> </a:t>
            </a:r>
            <a:r>
              <a:rPr lang="en-US" sz="3600" dirty="0" err="1"/>
              <a:t>Ul</a:t>
            </a:r>
            <a:r>
              <a:rPr lang="en-US" sz="3600" dirty="0"/>
              <a:t> </a:t>
            </a:r>
            <a:r>
              <a:rPr lang="en-US" sz="3600" dirty="0" err="1" smtClean="0"/>
              <a:t>Sadad</a:t>
            </a:r>
            <a:r>
              <a:rPr lang="en-US" sz="3600" dirty="0" smtClean="0"/>
              <a:t>/</a:t>
            </a:r>
            <a:r>
              <a:rPr lang="en-US" sz="3600" dirty="0" err="1" smtClean="0"/>
              <a:t>Utsha</a:t>
            </a:r>
            <a:r>
              <a:rPr lang="en-US" sz="3600" dirty="0" smtClean="0"/>
              <a:t> Das</a:t>
            </a:r>
            <a:endParaRPr sz="3600" dirty="0"/>
          </a:p>
          <a:p>
            <a:pPr marL="0" lvl="0" indent="0" algn="ctr" rtl="0">
              <a:lnSpc>
                <a:spcPct val="90000"/>
              </a:lnSpc>
              <a:spcBef>
                <a:spcPts val="1000"/>
              </a:spcBef>
              <a:spcAft>
                <a:spcPts val="0"/>
              </a:spcAft>
              <a:buClr>
                <a:schemeClr val="dk1"/>
              </a:buClr>
              <a:buSzPct val="100000"/>
              <a:buNone/>
            </a:pPr>
            <a:r>
              <a:rPr lang="en-US" sz="3600" dirty="0" smtClean="0"/>
              <a:t>Ass. </a:t>
            </a:r>
            <a:r>
              <a:rPr lang="en-US" sz="3600" smtClean="0"/>
              <a:t>Professor/Lecturer</a:t>
            </a:r>
            <a:endParaRPr dirty="0"/>
          </a:p>
          <a:p>
            <a:pPr marL="0" lvl="0" indent="0" algn="ctr" rtl="0">
              <a:lnSpc>
                <a:spcPct val="90000"/>
              </a:lnSpc>
              <a:spcBef>
                <a:spcPts val="1000"/>
              </a:spcBef>
              <a:spcAft>
                <a:spcPts val="0"/>
              </a:spcAft>
              <a:buClr>
                <a:schemeClr val="dk1"/>
              </a:buClr>
              <a:buSzPct val="100000"/>
              <a:buNone/>
            </a:pPr>
            <a:r>
              <a:rPr lang="en-US" sz="3600" dirty="0"/>
              <a:t>CSE, RUET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169" name="Google Shape;169;p22"/>
          <p:cNvSpPr txBox="1"/>
          <p:nvPr/>
        </p:nvSpPr>
        <p:spPr>
          <a:xfrm>
            <a:off x="700642" y="713342"/>
            <a:ext cx="10790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Verilog code of previous circuit is shown below:</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u="sng">
                <a:solidFill>
                  <a:schemeClr val="dk1"/>
                </a:solidFill>
                <a:latin typeface="Courier"/>
                <a:ea typeface="Courier"/>
                <a:cs typeface="Courier"/>
                <a:sym typeface="Courier"/>
              </a:rPr>
              <a:t>comb2.v</a:t>
            </a:r>
            <a:endParaRPr sz="1800">
              <a:solidFill>
                <a:schemeClr val="dk1"/>
              </a:solidFill>
              <a:latin typeface="Courier"/>
              <a:ea typeface="Courier"/>
              <a:cs typeface="Courier"/>
              <a:sym typeface="Courier"/>
            </a:endParaRPr>
          </a:p>
        </p:txBody>
      </p:sp>
      <p:graphicFrame>
        <p:nvGraphicFramePr>
          <p:cNvPr id="170" name="Google Shape;170;p22"/>
          <p:cNvGraphicFramePr/>
          <p:nvPr/>
        </p:nvGraphicFramePr>
        <p:xfrm>
          <a:off x="498028" y="1418928"/>
          <a:ext cx="11374850" cy="5048514"/>
        </p:xfrm>
        <a:graphic>
          <a:graphicData uri="http://schemas.openxmlformats.org/drawingml/2006/table">
            <a:tbl>
              <a:tblPr firstRow="1" bandRow="1">
                <a:noFill/>
                <a:tableStyleId>{52284ED6-0ECF-4868-BB25-995831E65EA0}</a:tableStyleId>
              </a:tblPr>
              <a:tblGrid>
                <a:gridCol w="4704600"/>
                <a:gridCol w="6670250"/>
              </a:tblGrid>
              <a:tr h="5028450">
                <a:tc>
                  <a:txBody>
                    <a:bodyPr/>
                    <a:lstStyle/>
                    <a:p>
                      <a:pPr marL="0" marR="0" lvl="0" indent="0" algn="l" rtl="0">
                        <a:lnSpc>
                          <a:spcPct val="107000"/>
                        </a:lnSpc>
                        <a:spcBef>
                          <a:spcPts val="0"/>
                        </a:spcBef>
                        <a:spcAft>
                          <a:spcPts val="0"/>
                        </a:spcAft>
                        <a:buNone/>
                      </a:pPr>
                      <a:r>
                        <a:rPr lang="en-US" sz="1900" b="1">
                          <a:latin typeface="Courier New"/>
                          <a:ea typeface="Courier New"/>
                          <a:cs typeface="Courier New"/>
                          <a:sym typeface="Courier New"/>
                        </a:rPr>
                        <a:t>module comb2</a:t>
                      </a:r>
                      <a:endParaRPr sz="19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b="1">
                          <a:latin typeface="Courier New"/>
                          <a:ea typeface="Courier New"/>
                          <a:cs typeface="Courier New"/>
                          <a:sym typeface="Courier New"/>
                        </a:rPr>
                        <a:t>(</a:t>
                      </a:r>
                      <a:endParaRPr sz="19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input [3:0] A,</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input [3:0] B,</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input [3:0] C,</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input [3:0] D,</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Arithmetic,</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Shift,</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Relational,</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Equality,</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Bitwise,</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Reduction,</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Logical,</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Concatenation,</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[3:0] Conditional</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b="1">
                          <a:latin typeface="Courier New"/>
                          <a:ea typeface="Courier New"/>
                          <a:cs typeface="Courier New"/>
                          <a:sym typeface="Courier New"/>
                        </a:rPr>
                        <a:t>);</a:t>
                      </a:r>
                      <a:endParaRPr sz="1900" b="1">
                        <a:latin typeface="Courier New"/>
                        <a:ea typeface="Courier New"/>
                        <a:cs typeface="Courier New"/>
                        <a:sym typeface="Courier New"/>
                      </a:endParaRPr>
                    </a:p>
                  </a:txBody>
                  <a:tcPr marL="91450" marR="91450" marT="45725" marB="45725"/>
                </a:tc>
                <a:tc>
                  <a:txBody>
                    <a:bodyPr/>
                    <a:lstStyle/>
                    <a:p>
                      <a:pPr marL="0" lvl="0" indent="0" algn="l" rtl="0">
                        <a:lnSpc>
                          <a:spcPct val="107000"/>
                        </a:lnSpc>
                        <a:spcBef>
                          <a:spcPts val="0"/>
                        </a:spcBef>
                        <a:spcAft>
                          <a:spcPts val="0"/>
                        </a:spcAft>
                        <a:buNone/>
                      </a:pPr>
                      <a:r>
                        <a:rPr lang="en-US" sz="1900" b="1">
                          <a:latin typeface="Courier New"/>
                          <a:ea typeface="Courier New"/>
                          <a:cs typeface="Courier New"/>
                          <a:sym typeface="Courier New"/>
                        </a:rPr>
                        <a:t>   </a:t>
                      </a:r>
                      <a:r>
                        <a:rPr lang="en-US" sz="1900">
                          <a:latin typeface="Courier New"/>
                          <a:ea typeface="Courier New"/>
                          <a:cs typeface="Courier New"/>
                          <a:sym typeface="Courier New"/>
                        </a:rPr>
                        <a:t> </a:t>
                      </a:r>
                      <a:endParaRPr sz="1900">
                        <a:latin typeface="Courier New"/>
                        <a:ea typeface="Courier New"/>
                        <a:cs typeface="Courier New"/>
                        <a:sym typeface="Courier New"/>
                      </a:endParaRPr>
                    </a:p>
                    <a:p>
                      <a:pPr marL="0" lvl="0" indent="0" algn="l" rtl="0">
                        <a:lnSpc>
                          <a:spcPct val="107000"/>
                        </a:lnSpc>
                        <a:spcBef>
                          <a:spcPts val="0"/>
                        </a:spcBef>
                        <a:spcAft>
                          <a:spcPts val="0"/>
                        </a:spcAft>
                        <a:buNone/>
                      </a:pPr>
                      <a:r>
                        <a:rPr lang="en-US" sz="1900">
                          <a:latin typeface="Courier New"/>
                          <a:ea typeface="Courier New"/>
                          <a:cs typeface="Courier New"/>
                          <a:sym typeface="Courier New"/>
                        </a:rPr>
                        <a:t>    </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Arithmetic = B+C;</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Shift = B&gt;&gt;C;</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Relational = A &gt; B;</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Equality = A == D;</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Bitwise = B &amp; C;</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Reduction = |B;</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Logical = (A &gt; B) || (A &gt; D);</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Concatenation = {C[1:0], D[3:2]};</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a:latin typeface="Courier New"/>
                          <a:ea typeface="Courier New"/>
                          <a:cs typeface="Courier New"/>
                          <a:sym typeface="Courier New"/>
                        </a:rPr>
                        <a:t>    assign Conditional = (A&gt;B) ? A : B;</a:t>
                      </a:r>
                      <a:endParaRPr sz="19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endParaRPr sz="1900" b="1">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900" b="1">
                          <a:latin typeface="Courier New"/>
                          <a:ea typeface="Courier New"/>
                          <a:cs typeface="Courier New"/>
                          <a:sym typeface="Courier New"/>
                        </a:rPr>
                        <a:t>endmodule</a:t>
                      </a:r>
                      <a:endParaRPr sz="1900" b="1">
                        <a:latin typeface="Courier New"/>
                        <a:ea typeface="Courier New"/>
                        <a:cs typeface="Courier New"/>
                        <a:sym typeface="Courier New"/>
                      </a:endParaRPr>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p:nvPr/>
        </p:nvSpPr>
        <p:spPr>
          <a:xfrm>
            <a:off x="1808582" y="862881"/>
            <a:ext cx="9588900" cy="158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7200"/>
              <a:buFont typeface="Calibri"/>
              <a:buNone/>
            </a:pPr>
            <a:endParaRPr sz="7200" b="1" i="0" u="none" strike="noStrike" cap="none">
              <a:solidFill>
                <a:srgbClr val="7030A0"/>
              </a:solidFill>
              <a:latin typeface="Calibri"/>
              <a:ea typeface="Calibri"/>
              <a:cs typeface="Calibri"/>
              <a:sym typeface="Calibri"/>
            </a:endParaRPr>
          </a:p>
        </p:txBody>
      </p:sp>
      <p:sp>
        <p:nvSpPr>
          <p:cNvPr id="176" name="Google Shape;176;p23"/>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177" name="Google Shape;177;p23"/>
          <p:cNvSpPr txBox="1"/>
          <p:nvPr/>
        </p:nvSpPr>
        <p:spPr>
          <a:xfrm>
            <a:off x="700642" y="713342"/>
            <a:ext cx="10790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Verilog code of test bench of previous circuit is shown below:</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u="sng">
                <a:solidFill>
                  <a:schemeClr val="dk1"/>
                </a:solidFill>
                <a:latin typeface="Courier New"/>
                <a:ea typeface="Courier New"/>
                <a:cs typeface="Courier New"/>
                <a:sym typeface="Courier New"/>
              </a:rPr>
              <a:t>comb2_tb</a:t>
            </a:r>
            <a:r>
              <a:rPr lang="en-US" sz="1800" b="1" u="sng">
                <a:solidFill>
                  <a:schemeClr val="dk1"/>
                </a:solidFill>
                <a:latin typeface="Calibri"/>
                <a:ea typeface="Calibri"/>
                <a:cs typeface="Calibri"/>
                <a:sym typeface="Calibri"/>
              </a:rPr>
              <a:t>.v</a:t>
            </a:r>
            <a:endParaRPr sz="1800">
              <a:solidFill>
                <a:schemeClr val="dk1"/>
              </a:solidFill>
              <a:latin typeface="Calibri"/>
              <a:ea typeface="Calibri"/>
              <a:cs typeface="Calibri"/>
              <a:sym typeface="Calibri"/>
            </a:endParaRPr>
          </a:p>
        </p:txBody>
      </p:sp>
      <p:graphicFrame>
        <p:nvGraphicFramePr>
          <p:cNvPr id="178" name="Google Shape;178;p23"/>
          <p:cNvGraphicFramePr/>
          <p:nvPr/>
        </p:nvGraphicFramePr>
        <p:xfrm>
          <a:off x="856503" y="1421903"/>
          <a:ext cx="10634850" cy="5080899"/>
        </p:xfrm>
        <a:graphic>
          <a:graphicData uri="http://schemas.openxmlformats.org/drawingml/2006/table">
            <a:tbl>
              <a:tblPr firstRow="1" bandRow="1">
                <a:noFill/>
                <a:tableStyleId>{52284ED6-0ECF-4868-BB25-995831E65EA0}</a:tableStyleId>
              </a:tblPr>
              <a:tblGrid>
                <a:gridCol w="5137175"/>
                <a:gridCol w="1660025"/>
                <a:gridCol w="3837650"/>
              </a:tblGrid>
              <a:tr h="5062125">
                <a:tc>
                  <a:txBody>
                    <a:bodyPr/>
                    <a:lstStyle/>
                    <a:p>
                      <a:pPr marL="0" marR="0" lvl="0" indent="0" algn="l" rtl="0">
                        <a:lnSpc>
                          <a:spcPct val="107000"/>
                        </a:lnSpc>
                        <a:spcBef>
                          <a:spcPts val="0"/>
                        </a:spcBef>
                        <a:spcAft>
                          <a:spcPts val="0"/>
                        </a:spcAft>
                        <a:buNone/>
                      </a:pPr>
                      <a:r>
                        <a:rPr lang="en-US" sz="1800" b="1">
                          <a:latin typeface="Courier New"/>
                          <a:ea typeface="Courier New"/>
                          <a:cs typeface="Courier New"/>
                          <a:sym typeface="Courier New"/>
                        </a:rPr>
                        <a:t>`timescale 1ns/1ps</a:t>
                      </a:r>
                      <a:endParaRPr sz="1800" b="1">
                        <a:latin typeface="Courier New"/>
                        <a:ea typeface="Courier New"/>
                        <a:cs typeface="Courier New"/>
                        <a:sym typeface="Courier New"/>
                      </a:endParaRPr>
                    </a:p>
                    <a:p>
                      <a:pPr marL="0" marR="0" lvl="0" indent="0" algn="l" rtl="0">
                        <a:lnSpc>
                          <a:spcPct val="107000"/>
                        </a:lnSpc>
                        <a:spcBef>
                          <a:spcPts val="0"/>
                        </a:spcBef>
                        <a:spcAft>
                          <a:spcPts val="0"/>
                        </a:spcAft>
                        <a:buNone/>
                      </a:pPr>
                      <a:endParaRPr sz="18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b="1">
                          <a:latin typeface="Courier New"/>
                          <a:ea typeface="Courier New"/>
                          <a:cs typeface="Courier New"/>
                          <a:sym typeface="Courier New"/>
                        </a:rPr>
                        <a:t>module comb2_tb;</a:t>
                      </a:r>
                      <a:endParaRPr sz="18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reg [3:0] A;</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reg [3:0] B;</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reg [3:0] C;</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reg [3:0] D;</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Arithmetic;</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Shift;</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Relational;</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Equality;</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Bitwise;</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Reduction;</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Logical;</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Concatenation;</a:t>
                      </a:r>
                      <a:endParaRPr sz="18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800">
                          <a:latin typeface="Courier New"/>
                          <a:ea typeface="Courier New"/>
                          <a:cs typeface="Courier New"/>
                          <a:sym typeface="Courier New"/>
                        </a:rPr>
                        <a:t>    wire [3:0] Conditional;</a:t>
                      </a:r>
                      <a:endParaRPr sz="1800">
                        <a:latin typeface="Courier New"/>
                        <a:ea typeface="Courier New"/>
                        <a:cs typeface="Courier New"/>
                        <a:sym typeface="Courier New"/>
                      </a:endParaRPr>
                    </a:p>
                  </a:txBody>
                  <a:tcPr marL="91450" marR="91450" marT="45725" marB="45725"/>
                </a:tc>
                <a:tc gridSpan="2">
                  <a:txBody>
                    <a:bodyPr/>
                    <a:lstStyle/>
                    <a:p>
                      <a:pPr marL="0" lvl="0" indent="0" algn="l" rtl="0">
                        <a:lnSpc>
                          <a:spcPct val="107000"/>
                        </a:lnSpc>
                        <a:spcBef>
                          <a:spcPts val="0"/>
                        </a:spcBef>
                        <a:spcAft>
                          <a:spcPts val="0"/>
                        </a:spcAft>
                        <a:buNone/>
                      </a:pP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b="1">
                          <a:solidFill>
                            <a:schemeClr val="dk1"/>
                          </a:solidFill>
                          <a:latin typeface="Courier New"/>
                          <a:ea typeface="Courier New"/>
                          <a:cs typeface="Courier New"/>
                          <a:sym typeface="Courier New"/>
                        </a:rPr>
                        <a:t>comb2 uut</a:t>
                      </a:r>
                      <a:endParaRPr sz="1800" b="1">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b="1">
                          <a:solidFill>
                            <a:schemeClr val="dk1"/>
                          </a:solidFill>
                          <a:latin typeface="Courier New"/>
                          <a:ea typeface="Courier New"/>
                          <a:cs typeface="Courier New"/>
                          <a:sym typeface="Courier New"/>
                        </a:rPr>
                        <a:t>(</a:t>
                      </a:r>
                      <a:endParaRPr sz="1800" b="1">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.A(A),</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.B(B),</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.C(C),</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.D(D),</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.Arithmetic(Arithmetic),</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.Shift(Shift),</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.Relational(Relational),</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.Equality(Equality),</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.Bitwise(Bitwise),</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.Reduction(Reduction),</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.Logical(Logical),</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.Concatenation(Concatenation),</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a:solidFill>
                            <a:schemeClr val="dk1"/>
                          </a:solidFill>
                          <a:latin typeface="Courier New"/>
                          <a:ea typeface="Courier New"/>
                          <a:cs typeface="Courier New"/>
                          <a:sym typeface="Courier New"/>
                        </a:rPr>
                        <a:t>  .Conditional(Conditional)</a:t>
                      </a:r>
                      <a:endParaRPr sz="1800">
                        <a:solidFill>
                          <a:schemeClr val="dk1"/>
                        </a:solidFill>
                        <a:latin typeface="Courier New"/>
                        <a:ea typeface="Courier New"/>
                        <a:cs typeface="Courier New"/>
                        <a:sym typeface="Courier New"/>
                      </a:endParaRPr>
                    </a:p>
                    <a:p>
                      <a:pPr marL="0" lvl="0" indent="0" algn="l" rtl="0">
                        <a:lnSpc>
                          <a:spcPct val="107000"/>
                        </a:lnSpc>
                        <a:spcBef>
                          <a:spcPts val="0"/>
                        </a:spcBef>
                        <a:spcAft>
                          <a:spcPts val="0"/>
                        </a:spcAft>
                        <a:buNone/>
                      </a:pPr>
                      <a:r>
                        <a:rPr lang="en-US" sz="1800" b="1">
                          <a:solidFill>
                            <a:schemeClr val="dk1"/>
                          </a:solidFill>
                          <a:latin typeface="Courier New"/>
                          <a:ea typeface="Courier New"/>
                          <a:cs typeface="Courier New"/>
                          <a:sym typeface="Courier New"/>
                        </a:rPr>
                        <a:t>);</a:t>
                      </a:r>
                      <a:endParaRPr sz="1800" b="1">
                        <a:solidFill>
                          <a:schemeClr val="dk1"/>
                        </a:solidFill>
                        <a:latin typeface="Courier New"/>
                        <a:ea typeface="Courier New"/>
                        <a:cs typeface="Courier New"/>
                        <a:sym typeface="Courier New"/>
                      </a:endParaRPr>
                    </a:p>
                  </a:txBody>
                  <a:tcPr marL="91450" marR="91450" marT="45725" marB="45725"/>
                </a:tc>
                <a:tc hMerge="1">
                  <a:txBody>
                    <a:bodyPr/>
                    <a:lstStyle/>
                    <a:p>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aphicFrame>
        <p:nvGraphicFramePr>
          <p:cNvPr id="183" name="Google Shape;183;p24"/>
          <p:cNvGraphicFramePr/>
          <p:nvPr/>
        </p:nvGraphicFramePr>
        <p:xfrm>
          <a:off x="365553" y="787678"/>
          <a:ext cx="11505125" cy="4249684"/>
        </p:xfrm>
        <a:graphic>
          <a:graphicData uri="http://schemas.openxmlformats.org/drawingml/2006/table">
            <a:tbl>
              <a:tblPr firstRow="1" bandRow="1">
                <a:noFill/>
                <a:tableStyleId>{52284ED6-0ECF-4868-BB25-995831E65EA0}</a:tableStyleId>
              </a:tblPr>
              <a:tblGrid>
                <a:gridCol w="11505125"/>
              </a:tblGrid>
              <a:tr h="4248325">
                <a:tc>
                  <a:txBody>
                    <a:bodyPr/>
                    <a:lstStyle/>
                    <a:p>
                      <a:pPr marL="0" lvl="0" indent="0" algn="l" rtl="0">
                        <a:lnSpc>
                          <a:spcPct val="107000"/>
                        </a:lnSpc>
                        <a:spcBef>
                          <a:spcPts val="0"/>
                        </a:spcBef>
                        <a:spcAft>
                          <a:spcPts val="0"/>
                        </a:spcAft>
                        <a:buNone/>
                      </a:pPr>
                      <a:r>
                        <a:rPr lang="en-US" sz="1500" b="1">
                          <a:latin typeface="Courier New"/>
                          <a:ea typeface="Courier New"/>
                          <a:cs typeface="Courier New"/>
                          <a:sym typeface="Courier New"/>
                        </a:rPr>
                        <a:t>initial begin</a:t>
                      </a:r>
                      <a:endParaRPr sz="1500" b="1">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A = 4'b1100;</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B = 4'b0110;</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C = 4'b0010;</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D = 4'b1100;</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#20;</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b="1">
                          <a:latin typeface="Courier New"/>
                          <a:ea typeface="Courier New"/>
                          <a:cs typeface="Courier New"/>
                          <a:sym typeface="Courier New"/>
                        </a:rPr>
                        <a:t>end</a:t>
                      </a:r>
                      <a:endParaRPr sz="1500" b="1">
                        <a:latin typeface="Courier New"/>
                        <a:ea typeface="Courier New"/>
                        <a:cs typeface="Courier New"/>
                        <a:sym typeface="Courier New"/>
                      </a:endParaRPr>
                    </a:p>
                    <a:p>
                      <a:pPr marL="0" lvl="0" indent="0" algn="l" rtl="0">
                        <a:lnSpc>
                          <a:spcPct val="107000"/>
                        </a:lnSpc>
                        <a:spcBef>
                          <a:spcPts val="0"/>
                        </a:spcBef>
                        <a:spcAft>
                          <a:spcPts val="0"/>
                        </a:spcAft>
                        <a:buNone/>
                      </a:pPr>
                      <a:endParaRPr sz="1500" b="1">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b="1">
                          <a:latin typeface="Courier New"/>
                          <a:ea typeface="Courier New"/>
                          <a:cs typeface="Courier New"/>
                          <a:sym typeface="Courier New"/>
                        </a:rPr>
                        <a:t>initial begin</a:t>
                      </a:r>
                      <a:endParaRPr sz="1500" b="1">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$monitor("A=%4b, B=%4b, C=%4b, D=%4b\n", A, B, C, D,</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"Arithmetic=%4b, Shift=%4b, Relational=%4b\n", Arithmetic, Shift, Relational,</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"Equality=%4b, Bitwise=%4b, Reduction=%4b\n",  Equality, Bitwise, Reduction,</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a:latin typeface="Courier New"/>
                          <a:ea typeface="Courier New"/>
                          <a:cs typeface="Courier New"/>
                          <a:sym typeface="Courier New"/>
                        </a:rPr>
                        <a:t>         "Logical=%4b, Concatenation=%4b, Conditional=%4b\n", Logical, Concatenation, Conditional);            </a:t>
                      </a:r>
                      <a:endParaRPr sz="1500">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b="1">
                          <a:latin typeface="Courier New"/>
                          <a:ea typeface="Courier New"/>
                          <a:cs typeface="Courier New"/>
                          <a:sym typeface="Courier New"/>
                        </a:rPr>
                        <a:t>end</a:t>
                      </a:r>
                      <a:endParaRPr sz="1500" b="1">
                        <a:latin typeface="Courier New"/>
                        <a:ea typeface="Courier New"/>
                        <a:cs typeface="Courier New"/>
                        <a:sym typeface="Courier New"/>
                      </a:endParaRPr>
                    </a:p>
                    <a:p>
                      <a:pPr marL="0" lvl="0" indent="0" algn="l" rtl="0">
                        <a:lnSpc>
                          <a:spcPct val="107000"/>
                        </a:lnSpc>
                        <a:spcBef>
                          <a:spcPts val="0"/>
                        </a:spcBef>
                        <a:spcAft>
                          <a:spcPts val="0"/>
                        </a:spcAft>
                        <a:buNone/>
                      </a:pPr>
                      <a:endParaRPr sz="1500" b="1">
                        <a:latin typeface="Courier New"/>
                        <a:ea typeface="Courier New"/>
                        <a:cs typeface="Courier New"/>
                        <a:sym typeface="Courier New"/>
                      </a:endParaRPr>
                    </a:p>
                    <a:p>
                      <a:pPr marL="0" lvl="0" indent="0" algn="l" rtl="0">
                        <a:lnSpc>
                          <a:spcPct val="107000"/>
                        </a:lnSpc>
                        <a:spcBef>
                          <a:spcPts val="0"/>
                        </a:spcBef>
                        <a:spcAft>
                          <a:spcPts val="0"/>
                        </a:spcAft>
                        <a:buNone/>
                      </a:pPr>
                      <a:endParaRPr sz="1500" b="1">
                        <a:latin typeface="Courier New"/>
                        <a:ea typeface="Courier New"/>
                        <a:cs typeface="Courier New"/>
                        <a:sym typeface="Courier New"/>
                      </a:endParaRPr>
                    </a:p>
                    <a:p>
                      <a:pPr marL="0" lvl="0" indent="0" algn="l" rtl="0">
                        <a:lnSpc>
                          <a:spcPct val="107000"/>
                        </a:lnSpc>
                        <a:spcBef>
                          <a:spcPts val="0"/>
                        </a:spcBef>
                        <a:spcAft>
                          <a:spcPts val="0"/>
                        </a:spcAft>
                        <a:buNone/>
                      </a:pPr>
                      <a:r>
                        <a:rPr lang="en-US" sz="1500" b="1">
                          <a:latin typeface="Courier New"/>
                          <a:ea typeface="Courier New"/>
                          <a:cs typeface="Courier New"/>
                          <a:sym typeface="Courier New"/>
                        </a:rPr>
                        <a:t>endmodule</a:t>
                      </a:r>
                      <a:endParaRPr sz="1500" b="1">
                        <a:latin typeface="Courier New"/>
                        <a:ea typeface="Courier New"/>
                        <a:cs typeface="Courier New"/>
                        <a:sym typeface="Courier New"/>
                      </a:endParaRPr>
                    </a:p>
                  </a:txBody>
                  <a:tcPr marL="91450" marR="91450" marT="45725" marB="45725"/>
                </a:tc>
              </a:tr>
            </a:tbl>
          </a:graphicData>
        </a:graphic>
      </p:graphicFrame>
      <p:sp>
        <p:nvSpPr>
          <p:cNvPr id="184" name="Google Shape;184;p24"/>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graphicFrame>
        <p:nvGraphicFramePr>
          <p:cNvPr id="185" name="Google Shape;185;p24"/>
          <p:cNvGraphicFramePr/>
          <p:nvPr/>
        </p:nvGraphicFramePr>
        <p:xfrm>
          <a:off x="365550" y="5469300"/>
          <a:ext cx="11505125" cy="1036300"/>
        </p:xfrm>
        <a:graphic>
          <a:graphicData uri="http://schemas.openxmlformats.org/drawingml/2006/table">
            <a:tbl>
              <a:tblPr>
                <a:noFill/>
                <a:tableStyleId>{7DD90D3A-C347-47D1-AEF0-99B03875DC16}</a:tableStyleId>
              </a:tblPr>
              <a:tblGrid>
                <a:gridCol w="11505125"/>
              </a:tblGrid>
              <a:tr h="1036300">
                <a:tc>
                  <a:txBody>
                    <a:bodyPr/>
                    <a:lstStyle/>
                    <a:p>
                      <a:pPr marL="0" lvl="0" indent="0" algn="l" rtl="0">
                        <a:spcBef>
                          <a:spcPts val="0"/>
                        </a:spcBef>
                        <a:spcAft>
                          <a:spcPts val="0"/>
                        </a:spcAft>
                        <a:buClr>
                          <a:schemeClr val="dk1"/>
                        </a:buClr>
                        <a:buSzPts val="1100"/>
                        <a:buFont typeface="Arial"/>
                        <a:buNone/>
                      </a:pPr>
                      <a:r>
                        <a:rPr lang="en-US">
                          <a:latin typeface="Courier"/>
                          <a:ea typeface="Courier"/>
                          <a:cs typeface="Courier"/>
                          <a:sym typeface="Courier"/>
                        </a:rPr>
                        <a:t>A=1100, B=0110, C=0010, D=1100</a:t>
                      </a:r>
                      <a:endParaRPr>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US">
                          <a:latin typeface="Courier"/>
                          <a:ea typeface="Courier"/>
                          <a:cs typeface="Courier"/>
                          <a:sym typeface="Courier"/>
                        </a:rPr>
                        <a:t>Arithmetic=1000, Shift=0001, Relational=0001</a:t>
                      </a:r>
                      <a:endParaRPr>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US">
                          <a:latin typeface="Courier"/>
                          <a:ea typeface="Courier"/>
                          <a:cs typeface="Courier"/>
                          <a:sym typeface="Courier"/>
                        </a:rPr>
                        <a:t>Equality=0001, Bitwise=0010, Reduction=0001</a:t>
                      </a:r>
                      <a:endParaRPr>
                        <a:latin typeface="Courier"/>
                        <a:ea typeface="Courier"/>
                        <a:cs typeface="Courier"/>
                        <a:sym typeface="Courier"/>
                      </a:endParaRPr>
                    </a:p>
                    <a:p>
                      <a:pPr marL="0" lvl="0" indent="0" algn="l" rtl="0">
                        <a:spcBef>
                          <a:spcPts val="0"/>
                        </a:spcBef>
                        <a:spcAft>
                          <a:spcPts val="0"/>
                        </a:spcAft>
                        <a:buNone/>
                      </a:pPr>
                      <a:r>
                        <a:rPr lang="en-US">
                          <a:latin typeface="Courier"/>
                          <a:ea typeface="Courier"/>
                          <a:cs typeface="Courier"/>
                          <a:sym typeface="Courier"/>
                        </a:rPr>
                        <a:t>Logical=0001, Concatenation=1011, Conditional=1100</a:t>
                      </a:r>
                      <a:endParaRPr>
                        <a:latin typeface="Courier"/>
                        <a:ea typeface="Courier"/>
                        <a:cs typeface="Courier"/>
                        <a:sym typeface="Courie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
        <p:nvSpPr>
          <p:cNvPr id="186" name="Google Shape;186;p24"/>
          <p:cNvSpPr txBox="1">
            <a:spLocks noGrp="1"/>
          </p:cNvSpPr>
          <p:nvPr>
            <p:ph type="ctrTitle"/>
          </p:nvPr>
        </p:nvSpPr>
        <p:spPr>
          <a:xfrm>
            <a:off x="151250" y="5172375"/>
            <a:ext cx="2099100" cy="3459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71428"/>
              <a:buFont typeface="Calibri"/>
              <a:buNone/>
            </a:pPr>
            <a:r>
              <a:rPr lang="en-US" sz="2100" b="1"/>
              <a:t>Simulation Result</a:t>
            </a:r>
            <a:endParaRPr sz="4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192" name="Google Shape;192;p25"/>
          <p:cNvSpPr txBox="1"/>
          <p:nvPr/>
        </p:nvSpPr>
        <p:spPr>
          <a:xfrm>
            <a:off x="700642" y="579542"/>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Decoder</a:t>
            </a:r>
            <a:endParaRPr sz="2600" b="1">
              <a:solidFill>
                <a:schemeClr val="dk1"/>
              </a:solidFill>
              <a:latin typeface="Calibri"/>
              <a:ea typeface="Calibri"/>
              <a:cs typeface="Calibri"/>
              <a:sym typeface="Calibri"/>
            </a:endParaRPr>
          </a:p>
        </p:txBody>
      </p:sp>
      <p:sp>
        <p:nvSpPr>
          <p:cNvPr id="193" name="Google Shape;193;p25"/>
          <p:cNvSpPr txBox="1"/>
          <p:nvPr/>
        </p:nvSpPr>
        <p:spPr>
          <a:xfrm>
            <a:off x="476700" y="1010350"/>
            <a:ext cx="112386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200">
                <a:solidFill>
                  <a:schemeClr val="dk1"/>
                </a:solidFill>
                <a:latin typeface="Calibri"/>
                <a:ea typeface="Calibri"/>
                <a:cs typeface="Calibri"/>
                <a:sym typeface="Calibri"/>
              </a:rPr>
              <a:t>Decoder is a combinational circuit that has ‘n’ input lines and maximum of 2^n output lines. One of these outputs will be active High based on the combination of inputs present, when the decoder is enabled. That means decoder detects a particular code.</a:t>
            </a:r>
            <a:endParaRPr sz="1800">
              <a:latin typeface="Calibri"/>
              <a:ea typeface="Calibri"/>
              <a:cs typeface="Calibri"/>
              <a:sym typeface="Calibri"/>
            </a:endParaRPr>
          </a:p>
        </p:txBody>
      </p:sp>
      <p:graphicFrame>
        <p:nvGraphicFramePr>
          <p:cNvPr id="194" name="Google Shape;194;p25"/>
          <p:cNvGraphicFramePr/>
          <p:nvPr/>
        </p:nvGraphicFramePr>
        <p:xfrm>
          <a:off x="4713525" y="3023700"/>
          <a:ext cx="3635775" cy="2929763"/>
        </p:xfrm>
        <a:graphic>
          <a:graphicData uri="http://schemas.openxmlformats.org/drawingml/2006/table">
            <a:tbl>
              <a:tblPr>
                <a:noFill/>
                <a:tableStyleId>{DC9F9691-DC96-4B16-93C2-36B36E63D857}</a:tableStyleId>
              </a:tblPr>
              <a:tblGrid>
                <a:gridCol w="907450"/>
                <a:gridCol w="459700"/>
                <a:gridCol w="465675"/>
                <a:gridCol w="447750"/>
                <a:gridCol w="453725"/>
                <a:gridCol w="447750"/>
                <a:gridCol w="453725"/>
              </a:tblGrid>
              <a:tr h="227375">
                <a:tc>
                  <a:txBody>
                    <a:bodyPr/>
                    <a:lstStyle/>
                    <a:p>
                      <a:pPr marL="0" lvl="0" indent="0" algn="ctr" rtl="0">
                        <a:lnSpc>
                          <a:spcPct val="100000"/>
                        </a:lnSpc>
                        <a:spcBef>
                          <a:spcPts val="0"/>
                        </a:spcBef>
                        <a:spcAft>
                          <a:spcPts val="0"/>
                        </a:spcAft>
                        <a:buNone/>
                      </a:pPr>
                      <a:r>
                        <a:rPr lang="en-US" sz="1500" b="1"/>
                        <a:t>Enable</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gridSpan="2">
                  <a:txBody>
                    <a:bodyPr/>
                    <a:lstStyle/>
                    <a:p>
                      <a:pPr marL="0" lvl="0" indent="0" algn="ctr" rtl="0">
                        <a:lnSpc>
                          <a:spcPct val="100000"/>
                        </a:lnSpc>
                        <a:spcBef>
                          <a:spcPts val="0"/>
                        </a:spcBef>
                        <a:spcAft>
                          <a:spcPts val="0"/>
                        </a:spcAft>
                        <a:buNone/>
                      </a:pPr>
                      <a:r>
                        <a:rPr lang="en-US" sz="1500" b="1"/>
                        <a:t>Inputs</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gridSpan="4">
                  <a:txBody>
                    <a:bodyPr/>
                    <a:lstStyle/>
                    <a:p>
                      <a:pPr marL="0" lvl="0" indent="0" algn="ctr" rtl="0">
                        <a:lnSpc>
                          <a:spcPct val="100000"/>
                        </a:lnSpc>
                        <a:spcBef>
                          <a:spcPts val="0"/>
                        </a:spcBef>
                        <a:spcAft>
                          <a:spcPts val="0"/>
                        </a:spcAft>
                        <a:buNone/>
                      </a:pPr>
                      <a:r>
                        <a:rPr lang="en-US" sz="1500" b="1"/>
                        <a:t>Outputs</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84225">
                <a:tc>
                  <a:txBody>
                    <a:bodyPr/>
                    <a:lstStyle/>
                    <a:p>
                      <a:pPr marL="0" lvl="0" indent="0" algn="ctr" rtl="0">
                        <a:lnSpc>
                          <a:spcPct val="142857"/>
                        </a:lnSpc>
                        <a:spcBef>
                          <a:spcPts val="0"/>
                        </a:spcBef>
                        <a:spcAft>
                          <a:spcPts val="0"/>
                        </a:spcAft>
                        <a:buNone/>
                      </a:pPr>
                      <a:r>
                        <a:rPr lang="en-US" sz="1500" b="1"/>
                        <a:t>E</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A</a:t>
                      </a:r>
                      <a:r>
                        <a:rPr lang="en-US" sz="1200" b="1"/>
                        <a:t>1</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A</a:t>
                      </a:r>
                      <a:r>
                        <a:rPr lang="en-US" sz="1200" b="1"/>
                        <a:t>0</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3</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2</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1</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0</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195" name="Google Shape;195;p25"/>
          <p:cNvSpPr txBox="1"/>
          <p:nvPr/>
        </p:nvSpPr>
        <p:spPr>
          <a:xfrm>
            <a:off x="4500112" y="2570000"/>
            <a:ext cx="4062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2 to 4 Decoder</a:t>
            </a:r>
            <a:endParaRPr sz="1900">
              <a:latin typeface="Calibri"/>
              <a:ea typeface="Calibri"/>
              <a:cs typeface="Calibri"/>
              <a:sym typeface="Calibri"/>
            </a:endParaRPr>
          </a:p>
        </p:txBody>
      </p:sp>
      <p:pic>
        <p:nvPicPr>
          <p:cNvPr id="196" name="Google Shape;196;p25"/>
          <p:cNvPicPr preferRelativeResize="0"/>
          <p:nvPr/>
        </p:nvPicPr>
        <p:blipFill>
          <a:blip r:embed="rId3">
            <a:alphaModFix/>
          </a:blip>
          <a:stretch>
            <a:fillRect/>
          </a:stretch>
        </p:blipFill>
        <p:spPr>
          <a:xfrm>
            <a:off x="9107305" y="3054199"/>
            <a:ext cx="1721468" cy="2844150"/>
          </a:xfrm>
          <a:prstGeom prst="rect">
            <a:avLst/>
          </a:prstGeom>
          <a:noFill/>
          <a:ln>
            <a:noFill/>
          </a:ln>
        </p:spPr>
      </p:pic>
      <p:pic>
        <p:nvPicPr>
          <p:cNvPr id="197" name="Google Shape;197;p25"/>
          <p:cNvPicPr preferRelativeResize="0"/>
          <p:nvPr/>
        </p:nvPicPr>
        <p:blipFill rotWithShape="1">
          <a:blip r:embed="rId4">
            <a:alphaModFix/>
          </a:blip>
          <a:srcRect l="22808" r="18513"/>
          <a:stretch/>
        </p:blipFill>
        <p:spPr>
          <a:xfrm>
            <a:off x="700650" y="3248875"/>
            <a:ext cx="3353450" cy="200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pic>
        <p:nvPicPr>
          <p:cNvPr id="203" name="Google Shape;203;p26"/>
          <p:cNvPicPr preferRelativeResize="0"/>
          <p:nvPr/>
        </p:nvPicPr>
        <p:blipFill>
          <a:blip r:embed="rId3">
            <a:alphaModFix/>
          </a:blip>
          <a:stretch>
            <a:fillRect/>
          </a:stretch>
        </p:blipFill>
        <p:spPr>
          <a:xfrm>
            <a:off x="3899650" y="1115324"/>
            <a:ext cx="5321025" cy="4797800"/>
          </a:xfrm>
          <a:prstGeom prst="rect">
            <a:avLst/>
          </a:prstGeom>
          <a:noFill/>
          <a:ln>
            <a:noFill/>
          </a:ln>
        </p:spPr>
      </p:pic>
      <p:graphicFrame>
        <p:nvGraphicFramePr>
          <p:cNvPr id="204" name="Google Shape;204;p26"/>
          <p:cNvGraphicFramePr/>
          <p:nvPr/>
        </p:nvGraphicFramePr>
        <p:xfrm>
          <a:off x="582500" y="1288038"/>
          <a:ext cx="3158100" cy="2929763"/>
        </p:xfrm>
        <a:graphic>
          <a:graphicData uri="http://schemas.openxmlformats.org/drawingml/2006/table">
            <a:tbl>
              <a:tblPr>
                <a:noFill/>
                <a:tableStyleId>{DC9F9691-DC96-4B16-93C2-36B36E63D857}</a:tableStyleId>
              </a:tblPr>
              <a:tblGrid>
                <a:gridCol w="788225"/>
                <a:gridCol w="399300"/>
                <a:gridCol w="404475"/>
                <a:gridCol w="388925"/>
                <a:gridCol w="394125"/>
                <a:gridCol w="388925"/>
                <a:gridCol w="394125"/>
              </a:tblGrid>
              <a:tr h="215875">
                <a:tc>
                  <a:txBody>
                    <a:bodyPr/>
                    <a:lstStyle/>
                    <a:p>
                      <a:pPr marL="0" lvl="0" indent="0" algn="ctr" rtl="0">
                        <a:lnSpc>
                          <a:spcPct val="100000"/>
                        </a:lnSpc>
                        <a:spcBef>
                          <a:spcPts val="0"/>
                        </a:spcBef>
                        <a:spcAft>
                          <a:spcPts val="0"/>
                        </a:spcAft>
                        <a:buNone/>
                      </a:pPr>
                      <a:r>
                        <a:rPr lang="en-US" sz="1500" b="1"/>
                        <a:t>Enable</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gridSpan="2">
                  <a:txBody>
                    <a:bodyPr/>
                    <a:lstStyle/>
                    <a:p>
                      <a:pPr marL="0" lvl="0" indent="0" algn="ctr" rtl="0">
                        <a:lnSpc>
                          <a:spcPct val="100000"/>
                        </a:lnSpc>
                        <a:spcBef>
                          <a:spcPts val="0"/>
                        </a:spcBef>
                        <a:spcAft>
                          <a:spcPts val="0"/>
                        </a:spcAft>
                        <a:buNone/>
                      </a:pPr>
                      <a:r>
                        <a:rPr lang="en-US" sz="1500" b="1"/>
                        <a:t>Inputs</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gridSpan="4">
                  <a:txBody>
                    <a:bodyPr/>
                    <a:lstStyle/>
                    <a:p>
                      <a:pPr marL="0" lvl="0" indent="0" algn="ctr" rtl="0">
                        <a:lnSpc>
                          <a:spcPct val="100000"/>
                        </a:lnSpc>
                        <a:spcBef>
                          <a:spcPts val="0"/>
                        </a:spcBef>
                        <a:spcAft>
                          <a:spcPts val="0"/>
                        </a:spcAft>
                        <a:buNone/>
                      </a:pPr>
                      <a:r>
                        <a:rPr lang="en-US" sz="1500" b="1"/>
                        <a:t>Outputs</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69850">
                <a:tc>
                  <a:txBody>
                    <a:bodyPr/>
                    <a:lstStyle/>
                    <a:p>
                      <a:pPr marL="0" lvl="0" indent="0" algn="ctr" rtl="0">
                        <a:lnSpc>
                          <a:spcPct val="142857"/>
                        </a:lnSpc>
                        <a:spcBef>
                          <a:spcPts val="0"/>
                        </a:spcBef>
                        <a:spcAft>
                          <a:spcPts val="0"/>
                        </a:spcAft>
                        <a:buNone/>
                      </a:pPr>
                      <a:r>
                        <a:rPr lang="en-US" sz="1500" b="1"/>
                        <a:t>E</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A</a:t>
                      </a:r>
                      <a:r>
                        <a:rPr lang="en-US" sz="1200" b="1"/>
                        <a:t>1</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A</a:t>
                      </a:r>
                      <a:r>
                        <a:rPr lang="en-US" sz="1200" b="1"/>
                        <a:t>0</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3</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2</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1</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0</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40000">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40000">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40000">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40000">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40000">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205" name="Google Shape;205;p26"/>
          <p:cNvSpPr txBox="1"/>
          <p:nvPr/>
        </p:nvSpPr>
        <p:spPr>
          <a:xfrm>
            <a:off x="4981100" y="5913125"/>
            <a:ext cx="31581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latin typeface="Calibri"/>
                <a:ea typeface="Calibri"/>
                <a:cs typeface="Calibri"/>
                <a:sym typeface="Calibri"/>
              </a:rPr>
              <a:t>Figure: </a:t>
            </a:r>
            <a:r>
              <a:rPr lang="en-US" sz="1700">
                <a:latin typeface="Calibri"/>
                <a:ea typeface="Calibri"/>
                <a:cs typeface="Calibri"/>
                <a:sym typeface="Calibri"/>
              </a:rPr>
              <a:t>2 to 4 Decoder Circuit</a:t>
            </a:r>
            <a:endParaRPr sz="1700">
              <a:latin typeface="Calibri"/>
              <a:ea typeface="Calibri"/>
              <a:cs typeface="Calibri"/>
              <a:sym typeface="Calibri"/>
            </a:endParaRPr>
          </a:p>
        </p:txBody>
      </p:sp>
      <p:pic>
        <p:nvPicPr>
          <p:cNvPr id="206" name="Google Shape;206;p26"/>
          <p:cNvPicPr preferRelativeResize="0"/>
          <p:nvPr/>
        </p:nvPicPr>
        <p:blipFill>
          <a:blip r:embed="rId4">
            <a:alphaModFix/>
          </a:blip>
          <a:stretch>
            <a:fillRect/>
          </a:stretch>
        </p:blipFill>
        <p:spPr>
          <a:xfrm>
            <a:off x="9759950" y="1933537"/>
            <a:ext cx="1553500" cy="2566650"/>
          </a:xfrm>
          <a:prstGeom prst="rect">
            <a:avLst/>
          </a:prstGeom>
          <a:noFill/>
          <a:ln>
            <a:noFill/>
          </a:ln>
        </p:spPr>
      </p:pic>
      <p:sp>
        <p:nvSpPr>
          <p:cNvPr id="207" name="Google Shape;207;p26"/>
          <p:cNvSpPr txBox="1"/>
          <p:nvPr/>
        </p:nvSpPr>
        <p:spPr>
          <a:xfrm>
            <a:off x="72150" y="811050"/>
            <a:ext cx="44823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2 to 4 Decoder</a:t>
            </a:r>
            <a:endParaRPr sz="1900">
              <a:latin typeface="Calibri"/>
              <a:ea typeface="Calibri"/>
              <a:cs typeface="Calibri"/>
              <a:sym typeface="Calibri"/>
            </a:endParaRPr>
          </a:p>
        </p:txBody>
      </p:sp>
      <p:sp>
        <p:nvSpPr>
          <p:cNvPr id="208" name="Google Shape;208;p26"/>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Decoder</a:t>
            </a:r>
            <a:endParaRPr sz="2600" b="1">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14" name="Google Shape;214;p27"/>
          <p:cNvSpPr txBox="1"/>
          <p:nvPr/>
        </p:nvSpPr>
        <p:spPr>
          <a:xfrm>
            <a:off x="692242" y="862867"/>
            <a:ext cx="1079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urier"/>
                <a:ea typeface="Courier"/>
                <a:cs typeface="Courier"/>
                <a:sym typeface="Courier"/>
              </a:rPr>
              <a:t>decoder2to4.v</a:t>
            </a:r>
            <a:endParaRPr sz="1800">
              <a:solidFill>
                <a:schemeClr val="dk1"/>
              </a:solidFill>
              <a:latin typeface="Courier"/>
              <a:ea typeface="Courier"/>
              <a:cs typeface="Courier"/>
              <a:sym typeface="Courier"/>
            </a:endParaRPr>
          </a:p>
        </p:txBody>
      </p:sp>
      <p:graphicFrame>
        <p:nvGraphicFramePr>
          <p:cNvPr id="215" name="Google Shape;215;p27"/>
          <p:cNvGraphicFramePr/>
          <p:nvPr/>
        </p:nvGraphicFramePr>
        <p:xfrm>
          <a:off x="2474516" y="1443753"/>
          <a:ext cx="7226175" cy="4195138"/>
        </p:xfrm>
        <a:graphic>
          <a:graphicData uri="http://schemas.openxmlformats.org/drawingml/2006/table">
            <a:tbl>
              <a:tblPr firstRow="1" bandRow="1">
                <a:noFill/>
                <a:tableStyleId>{52284ED6-0ECF-4868-BB25-995831E65EA0}</a:tableStyleId>
              </a:tblPr>
              <a:tblGrid>
                <a:gridCol w="2988725"/>
                <a:gridCol w="4237450"/>
              </a:tblGrid>
              <a:tr h="4088700">
                <a:tc gridSpan="2">
                  <a:txBody>
                    <a:bodyPr/>
                    <a:lstStyle/>
                    <a:p>
                      <a:pPr marL="0" lvl="0" indent="0" algn="l" rtl="0">
                        <a:lnSpc>
                          <a:spcPct val="135714"/>
                        </a:lnSpc>
                        <a:spcBef>
                          <a:spcPts val="0"/>
                        </a:spcBef>
                        <a:spcAft>
                          <a:spcPts val="0"/>
                        </a:spcAft>
                        <a:buClr>
                          <a:schemeClr val="dk1"/>
                        </a:buClr>
                        <a:buSzPts val="1100"/>
                        <a:buFont typeface="Arial"/>
                        <a:buNone/>
                      </a:pPr>
                      <a:r>
                        <a:rPr lang="en-US" sz="1800" b="1">
                          <a:highlight>
                            <a:srgbClr val="FFFFFF"/>
                          </a:highlight>
                          <a:latin typeface="Courier New"/>
                          <a:ea typeface="Courier New"/>
                          <a:cs typeface="Courier New"/>
                          <a:sym typeface="Courier New"/>
                        </a:rPr>
                        <a:t>module decoder2to4</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b="1">
                          <a:highlight>
                            <a:srgbClr val="FFFFFF"/>
                          </a:highlight>
                          <a:latin typeface="Courier New"/>
                          <a:ea typeface="Courier New"/>
                          <a:cs typeface="Courier New"/>
                          <a:sym typeface="Courier New"/>
                        </a:rPr>
                        <a:t>(</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a:highlight>
                            <a:srgbClr val="FFFFFF"/>
                          </a:highlight>
                          <a:latin typeface="Courier New"/>
                          <a:ea typeface="Courier New"/>
                          <a:cs typeface="Courier New"/>
                          <a:sym typeface="Courier New"/>
                        </a:rPr>
                        <a:t>   input [1:0] A,</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a:highlight>
                            <a:srgbClr val="FFFFFF"/>
                          </a:highlight>
                          <a:latin typeface="Courier New"/>
                          <a:ea typeface="Courier New"/>
                          <a:cs typeface="Courier New"/>
                          <a:sym typeface="Courier New"/>
                        </a:rPr>
                        <a:t>   input E,</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a:highlight>
                            <a:srgbClr val="FFFFFF"/>
                          </a:highlight>
                          <a:latin typeface="Courier New"/>
                          <a:ea typeface="Courier New"/>
                          <a:cs typeface="Courier New"/>
                          <a:sym typeface="Courier New"/>
                        </a:rPr>
                        <a:t>   output [3:0] Y</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b="1">
                          <a:highlight>
                            <a:srgbClr val="FFFFFF"/>
                          </a:highlight>
                          <a:latin typeface="Courier New"/>
                          <a:ea typeface="Courier New"/>
                          <a:cs typeface="Courier New"/>
                          <a:sym typeface="Courier New"/>
                        </a:rPr>
                        <a:t>);</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a:highlight>
                            <a:srgbClr val="FFFFFF"/>
                          </a:highlight>
                          <a:latin typeface="Courier New"/>
                          <a:ea typeface="Courier New"/>
                          <a:cs typeface="Courier New"/>
                          <a:sym typeface="Courier New"/>
                        </a:rPr>
                        <a:t>   assign Y[3] = E &amp; A[1] &amp; A[0];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a:highlight>
                            <a:srgbClr val="FFFFFF"/>
                          </a:highlight>
                          <a:latin typeface="Courier New"/>
                          <a:ea typeface="Courier New"/>
                          <a:cs typeface="Courier New"/>
                          <a:sym typeface="Courier New"/>
                        </a:rPr>
                        <a:t>   assign Y[2] = E &amp; A[1] &amp; ~A[0];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a:highlight>
                            <a:srgbClr val="FFFFFF"/>
                          </a:highlight>
                          <a:latin typeface="Courier New"/>
                          <a:ea typeface="Courier New"/>
                          <a:cs typeface="Courier New"/>
                          <a:sym typeface="Courier New"/>
                        </a:rPr>
                        <a:t>   assign Y[1] = E &amp; ~A[1] &amp; A[0];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a:highlight>
                            <a:srgbClr val="FFFFFF"/>
                          </a:highlight>
                          <a:latin typeface="Courier New"/>
                          <a:ea typeface="Courier New"/>
                          <a:cs typeface="Courier New"/>
                          <a:sym typeface="Courier New"/>
                        </a:rPr>
                        <a:t>   assign Y[0] = E &amp; ~A[1] &amp; ~A[0];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endmodule</a:t>
                      </a:r>
                      <a:endParaRPr sz="1800" b="1">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r>
            </a:tbl>
          </a:graphicData>
        </a:graphic>
      </p:graphicFrame>
      <p:sp>
        <p:nvSpPr>
          <p:cNvPr id="216" name="Google Shape;216;p27"/>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Decoder in HDL (using </a:t>
            </a:r>
            <a:r>
              <a:rPr lang="en-US" sz="2600" b="1">
                <a:solidFill>
                  <a:schemeClr val="dk1"/>
                </a:solidFill>
                <a:latin typeface="Courier"/>
                <a:ea typeface="Courier"/>
                <a:cs typeface="Courier"/>
                <a:sym typeface="Courier"/>
              </a:rPr>
              <a:t>assign</a:t>
            </a:r>
            <a:r>
              <a:rPr lang="en-US" sz="2600" b="1">
                <a:solidFill>
                  <a:schemeClr val="dk1"/>
                </a:solidFill>
                <a:latin typeface="Calibri"/>
                <a:ea typeface="Calibri"/>
                <a:cs typeface="Calibri"/>
                <a:sym typeface="Calibri"/>
              </a:rPr>
              <a:t> statement)</a:t>
            </a:r>
            <a:endParaRPr sz="2600" b="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8"/>
          <p:cNvSpPr txBox="1"/>
          <p:nvPr/>
        </p:nvSpPr>
        <p:spPr>
          <a:xfrm>
            <a:off x="1808582" y="862881"/>
            <a:ext cx="9588900" cy="158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7200"/>
              <a:buFont typeface="Calibri"/>
              <a:buNone/>
            </a:pPr>
            <a:endParaRPr sz="7200" b="1" i="0" u="none" strike="noStrike" cap="none">
              <a:solidFill>
                <a:srgbClr val="7030A0"/>
              </a:solidFill>
              <a:latin typeface="Calibri"/>
              <a:ea typeface="Calibri"/>
              <a:cs typeface="Calibri"/>
              <a:sym typeface="Calibri"/>
            </a:endParaRPr>
          </a:p>
        </p:txBody>
      </p:sp>
      <p:sp>
        <p:nvSpPr>
          <p:cNvPr id="222" name="Google Shape;222;p28"/>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23" name="Google Shape;223;p28"/>
          <p:cNvSpPr txBox="1"/>
          <p:nvPr/>
        </p:nvSpPr>
        <p:spPr>
          <a:xfrm>
            <a:off x="692242" y="862867"/>
            <a:ext cx="1079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urier"/>
                <a:ea typeface="Courier"/>
                <a:cs typeface="Courier"/>
                <a:sym typeface="Courier"/>
              </a:rPr>
              <a:t>decoder2to4_tb.v</a:t>
            </a:r>
            <a:endParaRPr sz="1800">
              <a:solidFill>
                <a:schemeClr val="dk1"/>
              </a:solidFill>
              <a:latin typeface="Courier"/>
              <a:ea typeface="Courier"/>
              <a:cs typeface="Courier"/>
              <a:sym typeface="Courier"/>
            </a:endParaRPr>
          </a:p>
        </p:txBody>
      </p:sp>
      <p:graphicFrame>
        <p:nvGraphicFramePr>
          <p:cNvPr id="224" name="Google Shape;224;p28"/>
          <p:cNvGraphicFramePr/>
          <p:nvPr/>
        </p:nvGraphicFramePr>
        <p:xfrm>
          <a:off x="1232828" y="1443753"/>
          <a:ext cx="10164650" cy="4754890"/>
        </p:xfrm>
        <a:graphic>
          <a:graphicData uri="http://schemas.openxmlformats.org/drawingml/2006/table">
            <a:tbl>
              <a:tblPr firstRow="1" bandRow="1">
                <a:noFill/>
                <a:tableStyleId>{52284ED6-0ECF-4868-BB25-995831E65EA0}</a:tableStyleId>
              </a:tblPr>
              <a:tblGrid>
                <a:gridCol w="2650075"/>
                <a:gridCol w="549500"/>
                <a:gridCol w="6965075"/>
              </a:tblGrid>
              <a:tr h="4677050">
                <a:tc gridSpan="2">
                  <a:txBody>
                    <a:bodyPr/>
                    <a:lstStyle/>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`timescale 1ns/1ps</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highlight>
                            <a:srgbClr val="FFFFFF"/>
                          </a:highlight>
                          <a:latin typeface="Courier New"/>
                          <a:ea typeface="Courier New"/>
                          <a:cs typeface="Courier New"/>
                          <a:sym typeface="Courier New"/>
                        </a:rPr>
                        <a:t>module decoder2to4_tb;</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reg [1:0] A;</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reg E;</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wire [3:0] Y;</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decoder2to4 uut</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highlight>
                            <a:srgbClr val="FFFFFF"/>
                          </a:highlight>
                          <a:latin typeface="Courier New"/>
                          <a:ea typeface="Courier New"/>
                          <a:cs typeface="Courier New"/>
                          <a:sym typeface="Courier New"/>
                        </a:rPr>
                        <a:t>   (</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.A(A),</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.E(E),</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.Y(Y)</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initial begin</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A[1] = 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A[0] = 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E = 0;</a:t>
                      </a:r>
                      <a:endParaRPr sz="200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E = 1;</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A[0] = 1;</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A[1] = 1;</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A[0] = 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end</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initial begin</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$monitor("E=%d A[1]=%d A[0]=%d Y[3]=%d Y[2]=%d Y[1]=%d Y[0]=%d\n", </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E, A[1], A[0], Y[3], Y[2], Y[1], Y[0]);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end</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highlight>
                            <a:srgbClr val="FFFFFF"/>
                          </a:highlight>
                          <a:latin typeface="Courier New"/>
                          <a:ea typeface="Courier New"/>
                          <a:cs typeface="Courier New"/>
                          <a:sym typeface="Courier New"/>
                        </a:rPr>
                        <a:t>endmodule</a:t>
                      </a:r>
                      <a:endParaRPr sz="125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25" name="Google Shape;225;p28"/>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Decoder Testbench in HDL</a:t>
            </a:r>
            <a:endParaRPr sz="2600" b="1">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31" name="Google Shape;231;p29"/>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ALWAYS BLOCK for a Combinational Circuit</a:t>
            </a:r>
            <a:endParaRPr sz="2600" b="1">
              <a:solidFill>
                <a:schemeClr val="dk1"/>
              </a:solidFill>
              <a:latin typeface="Calibri"/>
              <a:ea typeface="Calibri"/>
              <a:cs typeface="Calibri"/>
              <a:sym typeface="Calibri"/>
            </a:endParaRPr>
          </a:p>
        </p:txBody>
      </p:sp>
      <p:graphicFrame>
        <p:nvGraphicFramePr>
          <p:cNvPr id="232" name="Google Shape;232;p29"/>
          <p:cNvGraphicFramePr/>
          <p:nvPr/>
        </p:nvGraphicFramePr>
        <p:xfrm>
          <a:off x="549090" y="2480604"/>
          <a:ext cx="11374850" cy="2142975"/>
        </p:xfrm>
        <a:graphic>
          <a:graphicData uri="http://schemas.openxmlformats.org/drawingml/2006/table">
            <a:tbl>
              <a:tblPr firstRow="1" bandRow="1">
                <a:noFill/>
                <a:tableStyleId>{52284ED6-0ECF-4868-BB25-995831E65EA0}</a:tableStyleId>
              </a:tblPr>
              <a:tblGrid>
                <a:gridCol w="4704600"/>
                <a:gridCol w="6670250"/>
              </a:tblGrid>
              <a:tr h="2142975">
                <a:tc gridSpan="2">
                  <a:txBody>
                    <a:bodyPr/>
                    <a:lstStyle/>
                    <a:p>
                      <a:pPr marL="0" lvl="0" indent="0" algn="l" rtl="0">
                        <a:lnSpc>
                          <a:spcPct val="107000"/>
                        </a:lnSpc>
                        <a:spcBef>
                          <a:spcPts val="0"/>
                        </a:spcBef>
                        <a:spcAft>
                          <a:spcPts val="0"/>
                        </a:spcAft>
                        <a:buNone/>
                      </a:pPr>
                      <a:r>
                        <a:rPr lang="en-US" sz="1900" b="1" dirty="0">
                          <a:latin typeface="Courier New"/>
                          <a:ea typeface="Courier New"/>
                          <a:cs typeface="Courier New"/>
                          <a:sym typeface="Courier New"/>
                        </a:rPr>
                        <a:t>always @(</a:t>
                      </a:r>
                      <a:r>
                        <a:rPr lang="en-US" sz="1900" dirty="0">
                          <a:latin typeface="Courier New"/>
                          <a:ea typeface="Courier New"/>
                          <a:cs typeface="Courier New"/>
                          <a:sym typeface="Courier New"/>
                        </a:rPr>
                        <a:t>[sensitivity-list]</a:t>
                      </a:r>
                      <a:r>
                        <a:rPr lang="en-US" sz="1900" b="1" dirty="0">
                          <a:latin typeface="Courier New"/>
                          <a:ea typeface="Courier New"/>
                          <a:cs typeface="Courier New"/>
                          <a:sym typeface="Courier New"/>
                        </a:rPr>
                        <a:t>)</a:t>
                      </a:r>
                      <a:endParaRPr sz="1900" b="1" dirty="0">
                        <a:latin typeface="Courier New"/>
                        <a:ea typeface="Courier New"/>
                        <a:cs typeface="Courier New"/>
                        <a:sym typeface="Courier New"/>
                      </a:endParaRPr>
                    </a:p>
                    <a:p>
                      <a:pPr marL="0" lvl="0" indent="0" algn="l" rtl="0">
                        <a:lnSpc>
                          <a:spcPct val="107000"/>
                        </a:lnSpc>
                        <a:spcBef>
                          <a:spcPts val="0"/>
                        </a:spcBef>
                        <a:spcAft>
                          <a:spcPts val="0"/>
                        </a:spcAft>
                        <a:buNone/>
                      </a:pPr>
                      <a:r>
                        <a:rPr lang="en-US" sz="1900" b="1" dirty="0">
                          <a:latin typeface="Courier New"/>
                          <a:ea typeface="Courier New"/>
                          <a:cs typeface="Courier New"/>
                          <a:sym typeface="Courier New"/>
                        </a:rPr>
                        <a:t>   begin </a:t>
                      </a:r>
                      <a:r>
                        <a:rPr lang="en-US" sz="1900" dirty="0">
                          <a:latin typeface="Courier New"/>
                          <a:ea typeface="Courier New"/>
                          <a:cs typeface="Courier New"/>
                          <a:sym typeface="Courier New"/>
                        </a:rPr>
                        <a:t>[optional name]</a:t>
                      </a:r>
                      <a:endParaRPr sz="1900" dirty="0">
                        <a:latin typeface="Courier New"/>
                        <a:ea typeface="Courier New"/>
                        <a:cs typeface="Courier New"/>
                        <a:sym typeface="Courier New"/>
                      </a:endParaRPr>
                    </a:p>
                    <a:p>
                      <a:pPr marL="0" lvl="0" indent="0" algn="l" rtl="0">
                        <a:lnSpc>
                          <a:spcPct val="107000"/>
                        </a:lnSpc>
                        <a:spcBef>
                          <a:spcPts val="0"/>
                        </a:spcBef>
                        <a:spcAft>
                          <a:spcPts val="0"/>
                        </a:spcAft>
                        <a:buNone/>
                      </a:pPr>
                      <a:r>
                        <a:rPr lang="en-US" sz="1900" b="1" dirty="0">
                          <a:latin typeface="Courier New"/>
                          <a:ea typeface="Courier New"/>
                          <a:cs typeface="Courier New"/>
                          <a:sym typeface="Courier New"/>
                        </a:rPr>
                        <a:t>    </a:t>
                      </a:r>
                      <a:r>
                        <a:rPr lang="en-US" sz="1900" dirty="0">
                          <a:latin typeface="Courier New"/>
                          <a:ea typeface="Courier New"/>
                          <a:cs typeface="Courier New"/>
                          <a:sym typeface="Courier New"/>
                        </a:rPr>
                        <a:t>  [optional local variable declaration];</a:t>
                      </a:r>
                      <a:endParaRPr sz="1900" dirty="0">
                        <a:latin typeface="Courier New"/>
                        <a:ea typeface="Courier New"/>
                        <a:cs typeface="Courier New"/>
                        <a:sym typeface="Courier New"/>
                      </a:endParaRPr>
                    </a:p>
                    <a:p>
                      <a:pPr marL="0" lvl="0" indent="0" algn="l" rtl="0">
                        <a:lnSpc>
                          <a:spcPct val="107000"/>
                        </a:lnSpc>
                        <a:spcBef>
                          <a:spcPts val="0"/>
                        </a:spcBef>
                        <a:spcAft>
                          <a:spcPts val="0"/>
                        </a:spcAft>
                        <a:buNone/>
                      </a:pPr>
                      <a:r>
                        <a:rPr lang="en-US" sz="1900" dirty="0">
                          <a:latin typeface="Courier New"/>
                          <a:ea typeface="Courier New"/>
                          <a:cs typeface="Courier New"/>
                          <a:sym typeface="Courier New"/>
                        </a:rPr>
                        <a:t>      [procedural statement];</a:t>
                      </a:r>
                      <a:endParaRPr sz="1900" dirty="0">
                        <a:latin typeface="Courier New"/>
                        <a:ea typeface="Courier New"/>
                        <a:cs typeface="Courier New"/>
                        <a:sym typeface="Courier New"/>
                      </a:endParaRPr>
                    </a:p>
                    <a:p>
                      <a:pPr marL="0" lvl="0" indent="0" algn="l" rtl="0">
                        <a:lnSpc>
                          <a:spcPct val="107000"/>
                        </a:lnSpc>
                        <a:spcBef>
                          <a:spcPts val="0"/>
                        </a:spcBef>
                        <a:spcAft>
                          <a:spcPts val="0"/>
                        </a:spcAft>
                        <a:buNone/>
                      </a:pPr>
                      <a:r>
                        <a:rPr lang="en-US" sz="1900" dirty="0">
                          <a:latin typeface="Courier New"/>
                          <a:ea typeface="Courier New"/>
                          <a:cs typeface="Courier New"/>
                          <a:sym typeface="Courier New"/>
                        </a:rPr>
                        <a:t>      [procedural statement];</a:t>
                      </a:r>
                      <a:endParaRPr sz="1900" dirty="0">
                        <a:latin typeface="Courier New"/>
                        <a:ea typeface="Courier New"/>
                        <a:cs typeface="Courier New"/>
                        <a:sym typeface="Courier New"/>
                      </a:endParaRPr>
                    </a:p>
                    <a:p>
                      <a:pPr marL="0" lvl="0" indent="0" algn="l" rtl="0">
                        <a:lnSpc>
                          <a:spcPct val="107000"/>
                        </a:lnSpc>
                        <a:spcBef>
                          <a:spcPts val="0"/>
                        </a:spcBef>
                        <a:spcAft>
                          <a:spcPts val="0"/>
                        </a:spcAft>
                        <a:buNone/>
                      </a:pPr>
                      <a:r>
                        <a:rPr lang="en-US" sz="1900" b="1" dirty="0">
                          <a:latin typeface="Courier New"/>
                          <a:ea typeface="Courier New"/>
                          <a:cs typeface="Courier New"/>
                          <a:sym typeface="Courier New"/>
                        </a:rPr>
                        <a:t>   end</a:t>
                      </a:r>
                      <a:endParaRPr sz="1900" b="1" dirty="0">
                        <a:latin typeface="Courier New"/>
                        <a:ea typeface="Courier New"/>
                        <a:cs typeface="Courier New"/>
                        <a:sym typeface="Courier New"/>
                      </a:endParaRPr>
                    </a:p>
                  </a:txBody>
                  <a:tcPr marL="91450" marR="91450" marT="45725" marB="45725"/>
                </a:tc>
                <a:tc hMerge="1">
                  <a:txBody>
                    <a:bodyPr/>
                    <a:lstStyle/>
                    <a:p>
                      <a:endParaRPr lang="en-US"/>
                    </a:p>
                  </a:txBody>
                  <a:tcPr/>
                </a:tc>
              </a:tr>
            </a:tbl>
          </a:graphicData>
        </a:graphic>
      </p:graphicFrame>
      <p:sp>
        <p:nvSpPr>
          <p:cNvPr id="233" name="Google Shape;233;p29"/>
          <p:cNvSpPr txBox="1"/>
          <p:nvPr/>
        </p:nvSpPr>
        <p:spPr>
          <a:xfrm>
            <a:off x="476700" y="929675"/>
            <a:ext cx="11447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dk1"/>
                </a:solidFill>
                <a:latin typeface="Calibri"/>
                <a:ea typeface="Calibri"/>
                <a:cs typeface="Calibri"/>
                <a:sym typeface="Calibri"/>
              </a:rPr>
              <a:t>To facilitate system modeling, Verilog contains a number of procedural statements, which are executed in sequence. Since their behavior is different from the normal concurrent circuit model, these statements are encapsulated inside an </a:t>
            </a:r>
            <a:r>
              <a:rPr lang="en-US" sz="2000" b="1" dirty="0">
                <a:solidFill>
                  <a:schemeClr val="dk1"/>
                </a:solidFill>
                <a:latin typeface="Courier"/>
                <a:ea typeface="Courier"/>
                <a:cs typeface="Courier"/>
                <a:sym typeface="Courier"/>
              </a:rPr>
              <a:t>always </a:t>
            </a:r>
            <a:r>
              <a:rPr lang="en-US" sz="2000" b="1" dirty="0" smtClean="0">
                <a:solidFill>
                  <a:schemeClr val="dk1"/>
                </a:solidFill>
                <a:latin typeface="Courier"/>
                <a:ea typeface="Courier"/>
                <a:cs typeface="Courier"/>
                <a:sym typeface="Courier"/>
              </a:rPr>
              <a:t>block.</a:t>
            </a:r>
            <a:r>
              <a:rPr lang="en-US" sz="2000" dirty="0" smtClean="0">
                <a:solidFill>
                  <a:schemeClr val="dk1"/>
                </a:solidFill>
                <a:latin typeface="Courier"/>
                <a:ea typeface="Courier"/>
                <a:cs typeface="Courier"/>
                <a:sym typeface="Courier"/>
              </a:rPr>
              <a:t> </a:t>
            </a:r>
            <a:r>
              <a:rPr lang="en-US" sz="2000" dirty="0" smtClean="0">
                <a:solidFill>
                  <a:schemeClr val="dk1"/>
                </a:solidFill>
                <a:latin typeface="Calibri"/>
                <a:ea typeface="Calibri"/>
                <a:cs typeface="Calibri"/>
                <a:sym typeface="Calibri"/>
              </a:rPr>
              <a:t>Syntax </a:t>
            </a:r>
            <a:r>
              <a:rPr lang="en-US" sz="2000" dirty="0">
                <a:solidFill>
                  <a:schemeClr val="dk1"/>
                </a:solidFill>
                <a:latin typeface="Calibri"/>
                <a:ea typeface="Calibri"/>
                <a:cs typeface="Calibri"/>
                <a:sym typeface="Calibri"/>
              </a:rPr>
              <a:t>for </a:t>
            </a:r>
            <a:r>
              <a:rPr lang="en-US" sz="2000" b="1" dirty="0">
                <a:solidFill>
                  <a:schemeClr val="dk1"/>
                </a:solidFill>
                <a:latin typeface="Courier"/>
                <a:ea typeface="Courier"/>
                <a:cs typeface="Courier"/>
                <a:sym typeface="Courier"/>
              </a:rPr>
              <a:t>always block</a:t>
            </a:r>
            <a:r>
              <a:rPr lang="en-US" sz="2000" dirty="0">
                <a:solidFill>
                  <a:schemeClr val="dk1"/>
                </a:solidFill>
                <a:latin typeface="Calibri"/>
                <a:ea typeface="Calibri"/>
                <a:cs typeface="Calibri"/>
                <a:sym typeface="Calibri"/>
              </a:rPr>
              <a:t> is shown below:</a:t>
            </a:r>
            <a:endParaRPr sz="2000" dirty="0">
              <a:solidFill>
                <a:schemeClr val="dk1"/>
              </a:solidFill>
              <a:latin typeface="Calibri"/>
              <a:ea typeface="Calibri"/>
              <a:cs typeface="Calibri"/>
              <a:sym typeface="Calibri"/>
            </a:endParaRPr>
          </a:p>
        </p:txBody>
      </p:sp>
      <p:sp>
        <p:nvSpPr>
          <p:cNvPr id="234" name="Google Shape;234;p29"/>
          <p:cNvSpPr txBox="1"/>
          <p:nvPr/>
        </p:nvSpPr>
        <p:spPr>
          <a:xfrm>
            <a:off x="476688" y="4697025"/>
            <a:ext cx="11238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Calibri"/>
                <a:ea typeface="Calibri"/>
                <a:cs typeface="Calibri"/>
                <a:sym typeface="Calibri"/>
              </a:rPr>
              <a:t>The </a:t>
            </a:r>
            <a:r>
              <a:rPr lang="en-US" sz="2000">
                <a:solidFill>
                  <a:schemeClr val="dk1"/>
                </a:solidFill>
                <a:latin typeface="Courier"/>
                <a:ea typeface="Courier"/>
                <a:cs typeface="Courier"/>
                <a:sym typeface="Courier"/>
              </a:rPr>
              <a:t>[sensitivity-list]</a:t>
            </a:r>
            <a:r>
              <a:rPr lang="en-US" sz="2000">
                <a:solidFill>
                  <a:schemeClr val="dk1"/>
                </a:solidFill>
                <a:latin typeface="Calibri"/>
                <a:ea typeface="Calibri"/>
                <a:cs typeface="Calibri"/>
                <a:sym typeface="Calibri"/>
              </a:rPr>
              <a:t> term is a list of signals and events to which the </a:t>
            </a:r>
            <a:r>
              <a:rPr lang="en-US" sz="2000" b="1">
                <a:solidFill>
                  <a:schemeClr val="dk1"/>
                </a:solidFill>
                <a:latin typeface="Courier"/>
                <a:ea typeface="Courier"/>
                <a:cs typeface="Courier"/>
                <a:sym typeface="Courier"/>
              </a:rPr>
              <a:t>always block</a:t>
            </a:r>
            <a:r>
              <a:rPr lang="en-US" sz="2000">
                <a:solidFill>
                  <a:schemeClr val="dk1"/>
                </a:solidFill>
                <a:latin typeface="Calibri"/>
                <a:ea typeface="Calibri"/>
                <a:cs typeface="Calibri"/>
                <a:sym typeface="Calibri"/>
              </a:rPr>
              <a:t> responds (i.e., is "sensitive to"). For a combinational circuit, all the input signals should be included in this list. We use asterisk (*) to include all the input signals in this list.</a:t>
            </a:r>
            <a:endParaRPr sz="2000">
              <a:solidFill>
                <a:schemeClr val="dk1"/>
              </a:solidFill>
              <a:latin typeface="Calibri"/>
              <a:ea typeface="Calibri"/>
              <a:cs typeface="Calibri"/>
              <a:sym typeface="Calibri"/>
            </a:endParaRPr>
          </a:p>
        </p:txBody>
      </p:sp>
      <p:sp>
        <p:nvSpPr>
          <p:cNvPr id="235" name="Google Shape;235;p29"/>
          <p:cNvSpPr txBox="1"/>
          <p:nvPr/>
        </p:nvSpPr>
        <p:spPr>
          <a:xfrm>
            <a:off x="489650" y="5805225"/>
            <a:ext cx="11374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Calibri"/>
                <a:ea typeface="Calibri"/>
                <a:cs typeface="Calibri"/>
                <a:sym typeface="Calibri"/>
              </a:rPr>
              <a:t>We can use </a:t>
            </a:r>
            <a:r>
              <a:rPr lang="en-US" sz="2000" b="1">
                <a:solidFill>
                  <a:schemeClr val="dk1"/>
                </a:solidFill>
                <a:latin typeface="Courier"/>
                <a:ea typeface="Courier"/>
                <a:cs typeface="Courier"/>
                <a:sym typeface="Courier"/>
              </a:rPr>
              <a:t>always block</a:t>
            </a:r>
            <a:r>
              <a:rPr lang="en-US" sz="2000" b="1">
                <a:solidFill>
                  <a:schemeClr val="dk1"/>
                </a:solidFill>
                <a:latin typeface="Calibri"/>
                <a:ea typeface="Calibri"/>
                <a:cs typeface="Calibri"/>
                <a:sym typeface="Calibri"/>
              </a:rPr>
              <a:t> instead of </a:t>
            </a:r>
            <a:r>
              <a:rPr lang="en-US" sz="2000" b="1">
                <a:solidFill>
                  <a:schemeClr val="dk1"/>
                </a:solidFill>
                <a:latin typeface="Courier"/>
                <a:ea typeface="Courier"/>
                <a:cs typeface="Courier"/>
                <a:sym typeface="Courier"/>
              </a:rPr>
              <a:t>assign</a:t>
            </a:r>
            <a:r>
              <a:rPr lang="en-US" sz="2000" b="1">
                <a:solidFill>
                  <a:schemeClr val="dk1"/>
                </a:solidFill>
                <a:latin typeface="Calibri"/>
                <a:ea typeface="Calibri"/>
                <a:cs typeface="Calibri"/>
                <a:sym typeface="Calibri"/>
              </a:rPr>
              <a:t> statement because </a:t>
            </a:r>
            <a:r>
              <a:rPr lang="en-US" sz="2000" b="1">
                <a:solidFill>
                  <a:schemeClr val="dk1"/>
                </a:solidFill>
                <a:latin typeface="Courier"/>
                <a:ea typeface="Courier"/>
                <a:cs typeface="Courier"/>
                <a:sym typeface="Courier"/>
              </a:rPr>
              <a:t>always block</a:t>
            </a:r>
            <a:r>
              <a:rPr lang="en-US" sz="2000" b="1">
                <a:solidFill>
                  <a:schemeClr val="dk1"/>
                </a:solidFill>
                <a:latin typeface="Calibri"/>
                <a:ea typeface="Calibri"/>
                <a:cs typeface="Calibri"/>
                <a:sym typeface="Calibri"/>
              </a:rPr>
              <a:t> allow us to use </a:t>
            </a:r>
            <a:r>
              <a:rPr lang="en-US" sz="2000" b="1">
                <a:solidFill>
                  <a:schemeClr val="dk1"/>
                </a:solidFill>
                <a:latin typeface="Courier"/>
                <a:ea typeface="Courier"/>
                <a:cs typeface="Courier"/>
                <a:sym typeface="Courier"/>
              </a:rPr>
              <a:t>if</a:t>
            </a:r>
            <a:r>
              <a:rPr lang="en-US" sz="2000" b="1">
                <a:solidFill>
                  <a:schemeClr val="dk1"/>
                </a:solidFill>
                <a:latin typeface="Calibri"/>
                <a:ea typeface="Calibri"/>
                <a:cs typeface="Calibri"/>
                <a:sym typeface="Calibri"/>
              </a:rPr>
              <a:t> statement and </a:t>
            </a:r>
            <a:r>
              <a:rPr lang="en-US" sz="2000" b="1">
                <a:solidFill>
                  <a:schemeClr val="dk1"/>
                </a:solidFill>
                <a:latin typeface="Courier"/>
                <a:ea typeface="Courier"/>
                <a:cs typeface="Courier"/>
                <a:sym typeface="Courier"/>
              </a:rPr>
              <a:t>case</a:t>
            </a:r>
            <a:r>
              <a:rPr lang="en-US" sz="2000" b="1">
                <a:solidFill>
                  <a:schemeClr val="dk1"/>
                </a:solidFill>
                <a:latin typeface="Calibri"/>
                <a:ea typeface="Calibri"/>
                <a:cs typeface="Calibri"/>
                <a:sym typeface="Calibri"/>
              </a:rPr>
              <a:t> statement to implement combinational circuit.</a:t>
            </a:r>
            <a:endParaRPr sz="2000" b="1">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41" name="Google Shape;241;p30"/>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ALWAYS BLOCK for a Combinational Circuit</a:t>
            </a:r>
            <a:endParaRPr sz="2600" b="1">
              <a:solidFill>
                <a:schemeClr val="dk1"/>
              </a:solidFill>
              <a:latin typeface="Calibri"/>
              <a:ea typeface="Calibri"/>
              <a:cs typeface="Calibri"/>
              <a:sym typeface="Calibri"/>
            </a:endParaRPr>
          </a:p>
        </p:txBody>
      </p:sp>
      <p:graphicFrame>
        <p:nvGraphicFramePr>
          <p:cNvPr id="242" name="Google Shape;242;p30"/>
          <p:cNvGraphicFramePr/>
          <p:nvPr/>
        </p:nvGraphicFramePr>
        <p:xfrm>
          <a:off x="489615" y="1818329"/>
          <a:ext cx="11374850" cy="797375"/>
        </p:xfrm>
        <a:graphic>
          <a:graphicData uri="http://schemas.openxmlformats.org/drawingml/2006/table">
            <a:tbl>
              <a:tblPr firstRow="1" bandRow="1">
                <a:noFill/>
                <a:tableStyleId>{52284ED6-0ECF-4868-BB25-995831E65EA0}</a:tableStyleId>
              </a:tblPr>
              <a:tblGrid>
                <a:gridCol w="4704600"/>
                <a:gridCol w="6670250"/>
              </a:tblGrid>
              <a:tr h="797375">
                <a:tc gridSpan="2">
                  <a:txBody>
                    <a:bodyPr/>
                    <a:lstStyle/>
                    <a:p>
                      <a:pPr marL="0" lvl="0" indent="0" algn="l" rtl="0">
                        <a:lnSpc>
                          <a:spcPct val="107000"/>
                        </a:lnSpc>
                        <a:spcBef>
                          <a:spcPts val="0"/>
                        </a:spcBef>
                        <a:spcAft>
                          <a:spcPts val="0"/>
                        </a:spcAft>
                        <a:buNone/>
                      </a:pPr>
                      <a:r>
                        <a:rPr lang="en-US" sz="1900" b="1">
                          <a:latin typeface="Courier New"/>
                          <a:ea typeface="Courier New"/>
                          <a:cs typeface="Courier New"/>
                          <a:sym typeface="Courier New"/>
                        </a:rPr>
                        <a:t>[variable-name] = [expression]; // blocking assignment</a:t>
                      </a:r>
                      <a:endParaRPr sz="1900" b="1">
                        <a:latin typeface="Courier New"/>
                        <a:ea typeface="Courier New"/>
                        <a:cs typeface="Courier New"/>
                        <a:sym typeface="Courier New"/>
                      </a:endParaRPr>
                    </a:p>
                    <a:p>
                      <a:pPr marL="0" lvl="0" indent="0" algn="l" rtl="0">
                        <a:lnSpc>
                          <a:spcPct val="107000"/>
                        </a:lnSpc>
                        <a:spcBef>
                          <a:spcPts val="0"/>
                        </a:spcBef>
                        <a:spcAft>
                          <a:spcPts val="0"/>
                        </a:spcAft>
                        <a:buNone/>
                      </a:pPr>
                      <a:r>
                        <a:rPr lang="en-US" sz="1900" b="1">
                          <a:latin typeface="Courier New"/>
                          <a:ea typeface="Courier New"/>
                          <a:cs typeface="Courier New"/>
                          <a:sym typeface="Courier New"/>
                        </a:rPr>
                        <a:t>[variable-name] &lt;= [expression]; // nonblocking assignment</a:t>
                      </a:r>
                      <a:endParaRPr sz="1900" b="1">
                        <a:latin typeface="Courier New"/>
                        <a:ea typeface="Courier New"/>
                        <a:cs typeface="Courier New"/>
                        <a:sym typeface="Courier New"/>
                      </a:endParaRPr>
                    </a:p>
                  </a:txBody>
                  <a:tcPr marL="91450" marR="91450" marT="45725" marB="45725"/>
                </a:tc>
                <a:tc hMerge="1">
                  <a:txBody>
                    <a:bodyPr/>
                    <a:lstStyle/>
                    <a:p>
                      <a:endParaRPr lang="en-US"/>
                    </a:p>
                  </a:txBody>
                  <a:tcPr/>
                </a:tc>
              </a:tr>
            </a:tbl>
          </a:graphicData>
        </a:graphic>
      </p:graphicFrame>
      <p:sp>
        <p:nvSpPr>
          <p:cNvPr id="243" name="Google Shape;243;p30"/>
          <p:cNvSpPr txBox="1"/>
          <p:nvPr/>
        </p:nvSpPr>
        <p:spPr>
          <a:xfrm>
            <a:off x="489650" y="863700"/>
            <a:ext cx="11374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chemeClr val="dk1"/>
                </a:solidFill>
                <a:latin typeface="Calibri"/>
                <a:ea typeface="Calibri"/>
                <a:cs typeface="Calibri"/>
                <a:sym typeface="Calibri"/>
              </a:rPr>
              <a:t>A procedural assignment can only be used within an always block or initial block. There are two types of assignments: blocking assignment and nonblocking assignment. Their basic syntax is:</a:t>
            </a:r>
            <a:endParaRPr sz="2100">
              <a:solidFill>
                <a:schemeClr val="dk1"/>
              </a:solidFill>
              <a:latin typeface="Calibri"/>
              <a:ea typeface="Calibri"/>
              <a:cs typeface="Calibri"/>
              <a:sym typeface="Calibri"/>
            </a:endParaRPr>
          </a:p>
        </p:txBody>
      </p:sp>
      <p:sp>
        <p:nvSpPr>
          <p:cNvPr id="244" name="Google Shape;244;p30"/>
          <p:cNvSpPr txBox="1"/>
          <p:nvPr/>
        </p:nvSpPr>
        <p:spPr>
          <a:xfrm>
            <a:off x="476700" y="2689100"/>
            <a:ext cx="115071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chemeClr val="dk1"/>
                </a:solidFill>
                <a:latin typeface="Calibri"/>
                <a:ea typeface="Calibri"/>
                <a:cs typeface="Calibri"/>
                <a:sym typeface="Calibri"/>
              </a:rPr>
              <a:t>In a blocking assignment, the expression is evaluated and then assigned to the variable immediately, before execution of the next statement (the assignment thus "blocks" the execution of other statements). It behaves like the normal variable assignment in the C language.</a:t>
            </a:r>
            <a:endParaRPr sz="2100">
              <a:solidFill>
                <a:schemeClr val="dk1"/>
              </a:solidFill>
              <a:latin typeface="Calibri"/>
              <a:ea typeface="Calibri"/>
              <a:cs typeface="Calibri"/>
              <a:sym typeface="Calibri"/>
            </a:endParaRPr>
          </a:p>
        </p:txBody>
      </p:sp>
      <p:sp>
        <p:nvSpPr>
          <p:cNvPr id="245" name="Google Shape;245;p30"/>
          <p:cNvSpPr txBox="1"/>
          <p:nvPr/>
        </p:nvSpPr>
        <p:spPr>
          <a:xfrm>
            <a:off x="476700" y="3916900"/>
            <a:ext cx="11507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chemeClr val="dk1"/>
                </a:solidFill>
                <a:latin typeface="Calibri"/>
                <a:ea typeface="Calibri"/>
                <a:cs typeface="Calibri"/>
                <a:sym typeface="Calibri"/>
              </a:rPr>
              <a:t>In a nonblocking assignment, the evaluated expression is assigned at the end of the always block (the assignment thus does not block the execution of other statements).</a:t>
            </a:r>
            <a:endParaRPr sz="2100">
              <a:solidFill>
                <a:schemeClr val="dk1"/>
              </a:solidFill>
              <a:latin typeface="Calibri"/>
              <a:ea typeface="Calibri"/>
              <a:cs typeface="Calibri"/>
              <a:sym typeface="Calibri"/>
            </a:endParaRPr>
          </a:p>
        </p:txBody>
      </p:sp>
      <p:sp>
        <p:nvSpPr>
          <p:cNvPr id="246" name="Google Shape;246;p30"/>
          <p:cNvSpPr txBox="1"/>
          <p:nvPr/>
        </p:nvSpPr>
        <p:spPr>
          <a:xfrm>
            <a:off x="476700" y="4912075"/>
            <a:ext cx="115071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solidFill>
                  <a:schemeClr val="dk1"/>
                </a:solidFill>
                <a:latin typeface="Calibri"/>
                <a:ea typeface="Calibri"/>
                <a:cs typeface="Calibri"/>
                <a:sym typeface="Calibri"/>
              </a:rPr>
              <a:t>The basic rule of thumb is:</a:t>
            </a:r>
            <a:endParaRPr sz="2100" b="1">
              <a:solidFill>
                <a:schemeClr val="dk1"/>
              </a:solidFill>
              <a:latin typeface="Calibri"/>
              <a:ea typeface="Calibri"/>
              <a:cs typeface="Calibri"/>
              <a:sym typeface="Calibri"/>
            </a:endParaRPr>
          </a:p>
          <a:p>
            <a:pPr marL="0" lvl="0" indent="0" algn="ctr" rtl="0">
              <a:spcBef>
                <a:spcPts val="0"/>
              </a:spcBef>
              <a:spcAft>
                <a:spcPts val="0"/>
              </a:spcAft>
              <a:buNone/>
            </a:pPr>
            <a:r>
              <a:rPr lang="en-US" sz="2100" b="1">
                <a:solidFill>
                  <a:schemeClr val="dk1"/>
                </a:solidFill>
                <a:latin typeface="Calibri"/>
                <a:ea typeface="Calibri"/>
                <a:cs typeface="Calibri"/>
                <a:sym typeface="Calibri"/>
              </a:rPr>
              <a:t>Use blocking assignments for a combinational circuit.</a:t>
            </a:r>
            <a:endParaRPr sz="2100" b="1">
              <a:solidFill>
                <a:schemeClr val="dk1"/>
              </a:solidFill>
              <a:latin typeface="Calibri"/>
              <a:ea typeface="Calibri"/>
              <a:cs typeface="Calibri"/>
              <a:sym typeface="Calibri"/>
            </a:endParaRPr>
          </a:p>
          <a:p>
            <a:pPr marL="0" lvl="0" indent="0" algn="ctr" rtl="0">
              <a:spcBef>
                <a:spcPts val="0"/>
              </a:spcBef>
              <a:spcAft>
                <a:spcPts val="0"/>
              </a:spcAft>
              <a:buNone/>
            </a:pPr>
            <a:r>
              <a:rPr lang="en-US" sz="2100" b="1">
                <a:solidFill>
                  <a:schemeClr val="dk1"/>
                </a:solidFill>
                <a:latin typeface="Calibri"/>
                <a:ea typeface="Calibri"/>
                <a:cs typeface="Calibri"/>
                <a:sym typeface="Calibri"/>
              </a:rPr>
              <a:t>Use nonblocking assignments for a sequential circuit.</a:t>
            </a:r>
            <a:endParaRPr sz="2100" b="1">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52" name="Google Shape;252;p31"/>
          <p:cNvSpPr txBox="1"/>
          <p:nvPr/>
        </p:nvSpPr>
        <p:spPr>
          <a:xfrm>
            <a:off x="692242" y="862867"/>
            <a:ext cx="1079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urier"/>
                <a:ea typeface="Courier"/>
                <a:cs typeface="Courier"/>
                <a:sym typeface="Courier"/>
              </a:rPr>
              <a:t>decoder2to4T2.v</a:t>
            </a:r>
            <a:endParaRPr sz="1800">
              <a:solidFill>
                <a:schemeClr val="dk1"/>
              </a:solidFill>
              <a:latin typeface="Courier"/>
              <a:ea typeface="Courier"/>
              <a:cs typeface="Courier"/>
              <a:sym typeface="Courier"/>
            </a:endParaRPr>
          </a:p>
        </p:txBody>
      </p:sp>
      <p:graphicFrame>
        <p:nvGraphicFramePr>
          <p:cNvPr id="253" name="Google Shape;253;p31"/>
          <p:cNvGraphicFramePr/>
          <p:nvPr/>
        </p:nvGraphicFramePr>
        <p:xfrm>
          <a:off x="2250178" y="1281978"/>
          <a:ext cx="7853725" cy="5314325"/>
        </p:xfrm>
        <a:graphic>
          <a:graphicData uri="http://schemas.openxmlformats.org/drawingml/2006/table">
            <a:tbl>
              <a:tblPr firstRow="1" bandRow="1">
                <a:noFill/>
                <a:tableStyleId>{52284ED6-0ECF-4868-BB25-995831E65EA0}</a:tableStyleId>
              </a:tblPr>
              <a:tblGrid>
                <a:gridCol w="2047575"/>
                <a:gridCol w="1570700"/>
                <a:gridCol w="4235450"/>
              </a:tblGrid>
              <a:tr h="5205550">
                <a:tc gridSpan="2">
                  <a:txBody>
                    <a:bodyPr/>
                    <a:lstStyle/>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module decoder2to4T2</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input [1:0] A,</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input E,</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reg [3:0] Y</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80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always @* </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begin</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if(E == 1'b0)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Y = 4'b0000;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else if (A == 2'b00)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Y = 4'b0001;</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else if (A == 2'b01)</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Y = 4'b0010;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else if (A == 2'b10)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Y = 4'b0100;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else</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Y = 4'b1000;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end</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800" b="1">
                          <a:highlight>
                            <a:srgbClr val="FFFFFF"/>
                          </a:highlight>
                          <a:latin typeface="Courier New"/>
                          <a:ea typeface="Courier New"/>
                          <a:cs typeface="Courier New"/>
                          <a:sym typeface="Courier New"/>
                        </a:rPr>
                        <a:t>endmodule</a:t>
                      </a:r>
                      <a:endParaRPr sz="180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54" name="Google Shape;254;p31"/>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n-US" sz="2600" b="1">
                <a:solidFill>
                  <a:schemeClr val="dk1"/>
                </a:solidFill>
                <a:latin typeface="Calibri"/>
                <a:ea typeface="Calibri"/>
                <a:cs typeface="Calibri"/>
                <a:sym typeface="Calibri"/>
              </a:rPr>
              <a:t>Decoder in HDL (Using </a:t>
            </a:r>
            <a:r>
              <a:rPr lang="en-US" sz="2600" b="1">
                <a:solidFill>
                  <a:schemeClr val="dk1"/>
                </a:solidFill>
                <a:latin typeface="Courier"/>
                <a:ea typeface="Courier"/>
                <a:cs typeface="Courier"/>
                <a:sym typeface="Courier"/>
              </a:rPr>
              <a:t>always block</a:t>
            </a:r>
            <a:r>
              <a:rPr lang="en-US" sz="2600" b="1">
                <a:solidFill>
                  <a:schemeClr val="dk1"/>
                </a:solidFill>
                <a:latin typeface="Calibri"/>
                <a:ea typeface="Calibri"/>
                <a:cs typeface="Calibri"/>
                <a:sym typeface="Calibri"/>
              </a:rPr>
              <a:t> and </a:t>
            </a:r>
            <a:r>
              <a:rPr lang="en-US" sz="2600" b="1">
                <a:solidFill>
                  <a:schemeClr val="dk1"/>
                </a:solidFill>
                <a:latin typeface="Courier"/>
                <a:ea typeface="Courier"/>
                <a:cs typeface="Courier"/>
                <a:sym typeface="Courier"/>
              </a:rPr>
              <a:t>if</a:t>
            </a:r>
            <a:r>
              <a:rPr lang="en-US" sz="2600" b="1">
                <a:solidFill>
                  <a:schemeClr val="dk1"/>
                </a:solidFill>
                <a:latin typeface="Calibri"/>
                <a:ea typeface="Calibri"/>
                <a:cs typeface="Calibri"/>
                <a:sym typeface="Calibri"/>
              </a:rPr>
              <a:t> statement)</a:t>
            </a:r>
            <a:endParaRPr sz="26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203233"/>
            <a:ext cx="10515600" cy="555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000" b="1">
                <a:latin typeface="Calibri"/>
                <a:ea typeface="Calibri"/>
                <a:cs typeface="Calibri"/>
                <a:sym typeface="Calibri"/>
              </a:rPr>
              <a:t>Digital Electronics</a:t>
            </a:r>
            <a:endParaRPr/>
          </a:p>
        </p:txBody>
      </p:sp>
      <p:sp>
        <p:nvSpPr>
          <p:cNvPr id="91" name="Google Shape;91;p14"/>
          <p:cNvSpPr txBox="1">
            <a:spLocks noGrp="1"/>
          </p:cNvSpPr>
          <p:nvPr>
            <p:ph type="body" idx="1"/>
          </p:nvPr>
        </p:nvSpPr>
        <p:spPr>
          <a:xfrm>
            <a:off x="697998" y="657592"/>
            <a:ext cx="10515600" cy="1522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Digital Electronics:</a:t>
            </a:r>
            <a:endParaRPr/>
          </a:p>
          <a:p>
            <a:pPr marL="0" lvl="0" indent="0" algn="l" rtl="0">
              <a:lnSpc>
                <a:spcPct val="90000"/>
              </a:lnSpc>
              <a:spcBef>
                <a:spcPts val="1000"/>
              </a:spcBef>
              <a:spcAft>
                <a:spcPts val="0"/>
              </a:spcAft>
              <a:buNone/>
            </a:pPr>
            <a:r>
              <a:rPr lang="en-US" sz="2400"/>
              <a:t>Digital Electronics deal with binary numbers. Logic gates are building blocks of digital electronics. There are two types of digital electronics circuit. They are: Combinational Circuit and Sequential Circuit</a:t>
            </a:r>
            <a:endParaRPr/>
          </a:p>
        </p:txBody>
      </p:sp>
      <p:pic>
        <p:nvPicPr>
          <p:cNvPr id="92" name="Google Shape;92;p14" descr="Ch02fig03.jpg"/>
          <p:cNvPicPr preferRelativeResize="0"/>
          <p:nvPr/>
        </p:nvPicPr>
        <p:blipFill rotWithShape="1">
          <a:blip r:embed="rId3">
            <a:alphaModFix/>
          </a:blip>
          <a:srcRect b="55842"/>
          <a:stretch/>
        </p:blipFill>
        <p:spPr>
          <a:xfrm>
            <a:off x="348934" y="2802257"/>
            <a:ext cx="5606864" cy="3910034"/>
          </a:xfrm>
          <a:prstGeom prst="rect">
            <a:avLst/>
          </a:prstGeom>
          <a:noFill/>
          <a:ln>
            <a:noFill/>
          </a:ln>
        </p:spPr>
      </p:pic>
      <p:pic>
        <p:nvPicPr>
          <p:cNvPr id="93" name="Google Shape;93;p14" descr="Ch02fig03.jpg"/>
          <p:cNvPicPr preferRelativeResize="0"/>
          <p:nvPr/>
        </p:nvPicPr>
        <p:blipFill rotWithShape="1">
          <a:blip r:embed="rId3">
            <a:alphaModFix/>
          </a:blip>
          <a:srcRect t="43890" b="3444"/>
          <a:stretch/>
        </p:blipFill>
        <p:spPr>
          <a:xfrm>
            <a:off x="6318643" y="2440572"/>
            <a:ext cx="5305110" cy="4271717"/>
          </a:xfrm>
          <a:prstGeom prst="rect">
            <a:avLst/>
          </a:prstGeom>
          <a:noFill/>
          <a:ln>
            <a:noFill/>
          </a:ln>
        </p:spPr>
      </p:pic>
      <p:sp>
        <p:nvSpPr>
          <p:cNvPr id="94" name="Google Shape;94;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p:nvPr/>
        </p:nvSpPr>
        <p:spPr>
          <a:xfrm>
            <a:off x="1808582" y="862881"/>
            <a:ext cx="9588900" cy="158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7200"/>
              <a:buFont typeface="Calibri"/>
              <a:buNone/>
            </a:pPr>
            <a:endParaRPr sz="7200" b="1" i="0" u="none" strike="noStrike" cap="none">
              <a:solidFill>
                <a:srgbClr val="7030A0"/>
              </a:solidFill>
              <a:latin typeface="Calibri"/>
              <a:ea typeface="Calibri"/>
              <a:cs typeface="Calibri"/>
              <a:sym typeface="Calibri"/>
            </a:endParaRPr>
          </a:p>
        </p:txBody>
      </p:sp>
      <p:sp>
        <p:nvSpPr>
          <p:cNvPr id="260" name="Google Shape;260;p32"/>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61" name="Google Shape;261;p32"/>
          <p:cNvSpPr txBox="1"/>
          <p:nvPr/>
        </p:nvSpPr>
        <p:spPr>
          <a:xfrm>
            <a:off x="692242" y="862867"/>
            <a:ext cx="1079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urier"/>
                <a:ea typeface="Courier"/>
                <a:cs typeface="Courier"/>
                <a:sym typeface="Courier"/>
              </a:rPr>
              <a:t>decoder2to4T2_tb.v</a:t>
            </a:r>
            <a:endParaRPr sz="1800">
              <a:solidFill>
                <a:schemeClr val="dk1"/>
              </a:solidFill>
              <a:latin typeface="Courier"/>
              <a:ea typeface="Courier"/>
              <a:cs typeface="Courier"/>
              <a:sym typeface="Courier"/>
            </a:endParaRPr>
          </a:p>
        </p:txBody>
      </p:sp>
      <p:graphicFrame>
        <p:nvGraphicFramePr>
          <p:cNvPr id="262" name="Google Shape;262;p32"/>
          <p:cNvGraphicFramePr/>
          <p:nvPr/>
        </p:nvGraphicFramePr>
        <p:xfrm>
          <a:off x="1232828" y="1443753"/>
          <a:ext cx="10164650" cy="4754890"/>
        </p:xfrm>
        <a:graphic>
          <a:graphicData uri="http://schemas.openxmlformats.org/drawingml/2006/table">
            <a:tbl>
              <a:tblPr firstRow="1" bandRow="1">
                <a:noFill/>
                <a:tableStyleId>{52284ED6-0ECF-4868-BB25-995831E65EA0}</a:tableStyleId>
              </a:tblPr>
              <a:tblGrid>
                <a:gridCol w="2650075"/>
                <a:gridCol w="549500"/>
                <a:gridCol w="6965075"/>
              </a:tblGrid>
              <a:tr h="4677050">
                <a:tc gridSpan="2">
                  <a:txBody>
                    <a:bodyPr/>
                    <a:lstStyle/>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`timescale 1ns/1ps</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highlight>
                            <a:srgbClr val="FFFFFF"/>
                          </a:highlight>
                          <a:latin typeface="Courier New"/>
                          <a:ea typeface="Courier New"/>
                          <a:cs typeface="Courier New"/>
                          <a:sym typeface="Courier New"/>
                        </a:rPr>
                        <a:t>module decoder2to4_tb;</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reg [1:0] A;</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reg E;</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wire [3:0] Y;</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decoder2to4T2 uut</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highlight>
                            <a:srgbClr val="FFFFFF"/>
                          </a:highlight>
                          <a:latin typeface="Courier New"/>
                          <a:ea typeface="Courier New"/>
                          <a:cs typeface="Courier New"/>
                          <a:sym typeface="Courier New"/>
                        </a:rPr>
                        <a:t>   (</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.A(A),</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.E(E),</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.Y(Y)</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initial begin</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A[1] = 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A[0] = 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E = 0;</a:t>
                      </a:r>
                      <a:endParaRPr sz="200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E = 1;</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A[0] = 1;</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A[1] = 1;</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A[0] = 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#20;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end</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initial begin</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$monitor("E=%d A[1]=%d A[0]=%d Y[3]=%d Y[2]=%d Y[1]=%d Y[0]=%d\n", </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E, A[1], A[0], Y[3], Y[2], Y[1], Y[0]);</a:t>
                      </a:r>
                      <a:endParaRPr sz="125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highlight>
                            <a:srgbClr val="FFFFFF"/>
                          </a:highlight>
                          <a:latin typeface="Courier New"/>
                          <a:ea typeface="Courier New"/>
                          <a:cs typeface="Courier New"/>
                          <a:sym typeface="Courier New"/>
                        </a:rPr>
                        <a:t> </a:t>
                      </a:r>
                      <a:r>
                        <a:rPr lang="en-US" sz="1250" b="1">
                          <a:highlight>
                            <a:srgbClr val="FFFFFF"/>
                          </a:highlight>
                          <a:latin typeface="Courier New"/>
                          <a:ea typeface="Courier New"/>
                          <a:cs typeface="Courier New"/>
                          <a:sym typeface="Courier New"/>
                        </a:rPr>
                        <a:t>end</a:t>
                      </a: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highlight>
                            <a:srgbClr val="FFFFFF"/>
                          </a:highlight>
                          <a:latin typeface="Courier New"/>
                          <a:ea typeface="Courier New"/>
                          <a:cs typeface="Courier New"/>
                          <a:sym typeface="Courier New"/>
                        </a:rPr>
                        <a:t>endmodule</a:t>
                      </a:r>
                      <a:endParaRPr sz="125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63" name="Google Shape;263;p32"/>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2600" b="1">
                <a:solidFill>
                  <a:schemeClr val="dk1"/>
                </a:solidFill>
                <a:latin typeface="Calibri"/>
                <a:ea typeface="Calibri"/>
                <a:cs typeface="Calibri"/>
                <a:sym typeface="Calibri"/>
              </a:rPr>
              <a:t>Decoder Testbench in HDL</a:t>
            </a:r>
            <a:endParaRPr sz="2600" b="1">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69" name="Google Shape;269;p33"/>
          <p:cNvSpPr txBox="1"/>
          <p:nvPr/>
        </p:nvSpPr>
        <p:spPr>
          <a:xfrm>
            <a:off x="692242" y="862867"/>
            <a:ext cx="1079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urier"/>
                <a:ea typeface="Courier"/>
                <a:cs typeface="Courier"/>
                <a:sym typeface="Courier"/>
              </a:rPr>
              <a:t>decoder2to4T3.v</a:t>
            </a:r>
            <a:endParaRPr sz="1800">
              <a:solidFill>
                <a:schemeClr val="dk1"/>
              </a:solidFill>
              <a:latin typeface="Courier"/>
              <a:ea typeface="Courier"/>
              <a:cs typeface="Courier"/>
              <a:sym typeface="Courier"/>
            </a:endParaRPr>
          </a:p>
        </p:txBody>
      </p:sp>
      <p:graphicFrame>
        <p:nvGraphicFramePr>
          <p:cNvPr id="270" name="Google Shape;270;p33"/>
          <p:cNvGraphicFramePr/>
          <p:nvPr/>
        </p:nvGraphicFramePr>
        <p:xfrm>
          <a:off x="2250178" y="1281978"/>
          <a:ext cx="7853725" cy="4568200"/>
        </p:xfrm>
        <a:graphic>
          <a:graphicData uri="http://schemas.openxmlformats.org/drawingml/2006/table">
            <a:tbl>
              <a:tblPr firstRow="1" bandRow="1">
                <a:noFill/>
                <a:tableStyleId>{52284ED6-0ECF-4868-BB25-995831E65EA0}</a:tableStyleId>
              </a:tblPr>
              <a:tblGrid>
                <a:gridCol w="2047575"/>
                <a:gridCol w="1570700"/>
                <a:gridCol w="4235450"/>
              </a:tblGrid>
              <a:tr h="4523650">
                <a:tc gridSpan="2">
                  <a:txBody>
                    <a:bodyPr/>
                    <a:lstStyle/>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module decoder2to4T2</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input [1:0] A,</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input E,</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reg [3:0] Y</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80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a:txBody>
                    <a:bodyPr/>
                    <a:lstStyle/>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always @* </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begin</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case({E,A})</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3'b100: Y = 4'b0001;</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3'b101: Y = 4'b0010;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3'b110: Y = 4'b0100;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3'b111: Y = 4'b1000;</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default: Y = 4'b0000; </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a:highlight>
                            <a:srgbClr val="FFFFFF"/>
                          </a:highlight>
                          <a:latin typeface="Courier New"/>
                          <a:ea typeface="Courier New"/>
                          <a:cs typeface="Courier New"/>
                          <a:sym typeface="Courier New"/>
                        </a:rPr>
                        <a:t>    endcase</a:t>
                      </a:r>
                      <a:endParaRPr sz="1800">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end</a:t>
                      </a: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800" b="1">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00" b="1">
                          <a:highlight>
                            <a:srgbClr val="FFFFFF"/>
                          </a:highlight>
                          <a:latin typeface="Courier New"/>
                          <a:ea typeface="Courier New"/>
                          <a:cs typeface="Courier New"/>
                          <a:sym typeface="Courier New"/>
                        </a:rPr>
                        <a:t>endmodule</a:t>
                      </a:r>
                      <a:endParaRPr sz="1800" b="1">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71" name="Google Shape;271;p33"/>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2600" b="1">
                <a:solidFill>
                  <a:schemeClr val="dk1"/>
                </a:solidFill>
                <a:latin typeface="Calibri"/>
                <a:ea typeface="Calibri"/>
                <a:cs typeface="Calibri"/>
                <a:sym typeface="Calibri"/>
              </a:rPr>
              <a:t>Decoder in HDL (Using </a:t>
            </a:r>
            <a:r>
              <a:rPr lang="en-US" sz="2600" b="1">
                <a:solidFill>
                  <a:schemeClr val="dk1"/>
                </a:solidFill>
                <a:latin typeface="Courier"/>
                <a:ea typeface="Courier"/>
                <a:cs typeface="Courier"/>
                <a:sym typeface="Courier"/>
              </a:rPr>
              <a:t>always block</a:t>
            </a:r>
            <a:r>
              <a:rPr lang="en-US" sz="2600" b="1">
                <a:solidFill>
                  <a:schemeClr val="dk1"/>
                </a:solidFill>
                <a:latin typeface="Calibri"/>
                <a:ea typeface="Calibri"/>
                <a:cs typeface="Calibri"/>
                <a:sym typeface="Calibri"/>
              </a:rPr>
              <a:t> and </a:t>
            </a:r>
            <a:r>
              <a:rPr lang="en-US" sz="2600" b="1">
                <a:solidFill>
                  <a:schemeClr val="dk1"/>
                </a:solidFill>
                <a:latin typeface="Courier"/>
                <a:ea typeface="Courier"/>
                <a:cs typeface="Courier"/>
                <a:sym typeface="Courier"/>
              </a:rPr>
              <a:t>case</a:t>
            </a:r>
            <a:r>
              <a:rPr lang="en-US" sz="2600" b="1">
                <a:solidFill>
                  <a:schemeClr val="dk1"/>
                </a:solidFill>
                <a:latin typeface="Calibri"/>
                <a:ea typeface="Calibri"/>
                <a:cs typeface="Calibri"/>
                <a:sym typeface="Calibri"/>
              </a:rPr>
              <a:t> statement)</a:t>
            </a:r>
            <a:endParaRPr sz="2600" b="1">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77" name="Google Shape;277;p34"/>
          <p:cNvSpPr txBox="1"/>
          <p:nvPr/>
        </p:nvSpPr>
        <p:spPr>
          <a:xfrm>
            <a:off x="700642" y="579542"/>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Encoder</a:t>
            </a:r>
            <a:endParaRPr sz="2600" b="1">
              <a:solidFill>
                <a:schemeClr val="dk1"/>
              </a:solidFill>
              <a:latin typeface="Calibri"/>
              <a:ea typeface="Calibri"/>
              <a:cs typeface="Calibri"/>
              <a:sym typeface="Calibri"/>
            </a:endParaRPr>
          </a:p>
        </p:txBody>
      </p:sp>
      <p:sp>
        <p:nvSpPr>
          <p:cNvPr id="278" name="Google Shape;278;p34"/>
          <p:cNvSpPr txBox="1"/>
          <p:nvPr/>
        </p:nvSpPr>
        <p:spPr>
          <a:xfrm>
            <a:off x="476700" y="1010350"/>
            <a:ext cx="112386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Calibri"/>
                <a:ea typeface="Calibri"/>
                <a:cs typeface="Calibri"/>
                <a:sym typeface="Calibri"/>
              </a:rPr>
              <a:t>An Encoder is a combinational circuit that performs the reverse operation of Decoder. It has maximum of 2^n input lines and ‘n’ output lines. It will produce a binary code equivalent to the input, which is active High.</a:t>
            </a:r>
            <a:endParaRPr sz="1800">
              <a:latin typeface="Calibri"/>
              <a:ea typeface="Calibri"/>
              <a:cs typeface="Calibri"/>
              <a:sym typeface="Calibri"/>
            </a:endParaRPr>
          </a:p>
        </p:txBody>
      </p:sp>
      <p:sp>
        <p:nvSpPr>
          <p:cNvPr id="279" name="Google Shape;279;p34"/>
          <p:cNvSpPr txBox="1"/>
          <p:nvPr/>
        </p:nvSpPr>
        <p:spPr>
          <a:xfrm>
            <a:off x="4520037" y="2498650"/>
            <a:ext cx="4062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4 to 2 Encoder</a:t>
            </a:r>
            <a:endParaRPr sz="1900">
              <a:latin typeface="Calibri"/>
              <a:ea typeface="Calibri"/>
              <a:cs typeface="Calibri"/>
              <a:sym typeface="Calibri"/>
            </a:endParaRPr>
          </a:p>
        </p:txBody>
      </p:sp>
      <p:pic>
        <p:nvPicPr>
          <p:cNvPr id="280" name="Google Shape;280;p34"/>
          <p:cNvPicPr preferRelativeResize="0"/>
          <p:nvPr/>
        </p:nvPicPr>
        <p:blipFill rotWithShape="1">
          <a:blip r:embed="rId3">
            <a:alphaModFix/>
          </a:blip>
          <a:srcRect l="22285" r="18804"/>
          <a:stretch/>
        </p:blipFill>
        <p:spPr>
          <a:xfrm>
            <a:off x="855225" y="3404700"/>
            <a:ext cx="3366750" cy="2000250"/>
          </a:xfrm>
          <a:prstGeom prst="rect">
            <a:avLst/>
          </a:prstGeom>
          <a:noFill/>
          <a:ln>
            <a:noFill/>
          </a:ln>
        </p:spPr>
      </p:pic>
      <p:graphicFrame>
        <p:nvGraphicFramePr>
          <p:cNvPr id="281" name="Google Shape;281;p34"/>
          <p:cNvGraphicFramePr/>
          <p:nvPr/>
        </p:nvGraphicFramePr>
        <p:xfrm>
          <a:off x="4788075" y="3024300"/>
          <a:ext cx="3526500" cy="2761350"/>
        </p:xfrm>
        <a:graphic>
          <a:graphicData uri="http://schemas.openxmlformats.org/drawingml/2006/table">
            <a:tbl>
              <a:tblPr>
                <a:noFill/>
                <a:tableStyleId>{DC9F9691-DC96-4B16-93C2-36B36E63D857}</a:tableStyleId>
              </a:tblPr>
              <a:tblGrid>
                <a:gridCol w="559325"/>
                <a:gridCol w="564675"/>
                <a:gridCol w="559325"/>
                <a:gridCol w="564675"/>
                <a:gridCol w="639250"/>
                <a:gridCol w="639250"/>
              </a:tblGrid>
              <a:tr h="460225">
                <a:tc gridSpan="4">
                  <a:txBody>
                    <a:bodyPr/>
                    <a:lstStyle/>
                    <a:p>
                      <a:pPr marL="0" lvl="0" indent="0" algn="ctr" rtl="0">
                        <a:lnSpc>
                          <a:spcPct val="142857"/>
                        </a:lnSpc>
                        <a:spcBef>
                          <a:spcPts val="0"/>
                        </a:spcBef>
                        <a:spcAft>
                          <a:spcPts val="0"/>
                        </a:spcAft>
                        <a:buNone/>
                      </a:pPr>
                      <a:r>
                        <a:rPr lang="en-US" sz="1200" b="1"/>
                        <a:t>Inputs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lnSpc>
                          <a:spcPct val="142857"/>
                        </a:lnSpc>
                        <a:spcBef>
                          <a:spcPts val="0"/>
                        </a:spcBef>
                        <a:spcAft>
                          <a:spcPts val="0"/>
                        </a:spcAft>
                        <a:buNone/>
                      </a:pPr>
                      <a:r>
                        <a:rPr lang="en-US" sz="1200" b="1"/>
                        <a:t>Outputs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r>
              <a:tr h="460225">
                <a:tc>
                  <a:txBody>
                    <a:bodyPr/>
                    <a:lstStyle/>
                    <a:p>
                      <a:pPr marL="0" lvl="0" indent="0" algn="ctr" rtl="0">
                        <a:lnSpc>
                          <a:spcPct val="142857"/>
                        </a:lnSpc>
                        <a:spcBef>
                          <a:spcPts val="0"/>
                        </a:spcBef>
                        <a:spcAft>
                          <a:spcPts val="0"/>
                        </a:spcAft>
                        <a:buNone/>
                      </a:pPr>
                      <a:r>
                        <a:rPr lang="en-US" sz="1200" b="1"/>
                        <a:t>Y</a:t>
                      </a:r>
                      <a:r>
                        <a:rPr lang="en-US" sz="900" b="1"/>
                        <a:t>3</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2</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A</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A</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pic>
        <p:nvPicPr>
          <p:cNvPr id="282" name="Google Shape;282;p34"/>
          <p:cNvPicPr preferRelativeResize="0"/>
          <p:nvPr/>
        </p:nvPicPr>
        <p:blipFill>
          <a:blip r:embed="rId4">
            <a:alphaModFix/>
          </a:blip>
          <a:stretch>
            <a:fillRect/>
          </a:stretch>
        </p:blipFill>
        <p:spPr>
          <a:xfrm>
            <a:off x="9163362" y="3919050"/>
            <a:ext cx="1219200" cy="97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88" name="Google Shape;288;p35"/>
          <p:cNvSpPr txBox="1"/>
          <p:nvPr/>
        </p:nvSpPr>
        <p:spPr>
          <a:xfrm>
            <a:off x="4991050" y="4578375"/>
            <a:ext cx="31581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latin typeface="Calibri"/>
                <a:ea typeface="Calibri"/>
                <a:cs typeface="Calibri"/>
                <a:sym typeface="Calibri"/>
              </a:rPr>
              <a:t>Figure: </a:t>
            </a:r>
            <a:r>
              <a:rPr lang="en-US" sz="1700">
                <a:latin typeface="Calibri"/>
                <a:ea typeface="Calibri"/>
                <a:cs typeface="Calibri"/>
                <a:sym typeface="Calibri"/>
              </a:rPr>
              <a:t>4 to 2 Encoder</a:t>
            </a:r>
            <a:endParaRPr sz="1700">
              <a:latin typeface="Calibri"/>
              <a:ea typeface="Calibri"/>
              <a:cs typeface="Calibri"/>
              <a:sym typeface="Calibri"/>
            </a:endParaRPr>
          </a:p>
        </p:txBody>
      </p:sp>
      <p:sp>
        <p:nvSpPr>
          <p:cNvPr id="289" name="Google Shape;289;p35"/>
          <p:cNvSpPr txBox="1"/>
          <p:nvPr/>
        </p:nvSpPr>
        <p:spPr>
          <a:xfrm>
            <a:off x="97975" y="1620950"/>
            <a:ext cx="3942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4 to 2 Encoder</a:t>
            </a:r>
            <a:endParaRPr sz="1900">
              <a:latin typeface="Calibri"/>
              <a:ea typeface="Calibri"/>
              <a:cs typeface="Calibri"/>
              <a:sym typeface="Calibri"/>
            </a:endParaRPr>
          </a:p>
        </p:txBody>
      </p:sp>
      <p:sp>
        <p:nvSpPr>
          <p:cNvPr id="290" name="Google Shape;290;p35"/>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Encoder</a:t>
            </a:r>
            <a:endParaRPr sz="2600" b="1">
              <a:solidFill>
                <a:schemeClr val="dk1"/>
              </a:solidFill>
              <a:latin typeface="Calibri"/>
              <a:ea typeface="Calibri"/>
              <a:cs typeface="Calibri"/>
              <a:sym typeface="Calibri"/>
            </a:endParaRPr>
          </a:p>
        </p:txBody>
      </p:sp>
      <p:pic>
        <p:nvPicPr>
          <p:cNvPr id="291" name="Google Shape;291;p35"/>
          <p:cNvPicPr preferRelativeResize="0"/>
          <p:nvPr/>
        </p:nvPicPr>
        <p:blipFill rotWithShape="1">
          <a:blip r:embed="rId3">
            <a:alphaModFix/>
          </a:blip>
          <a:srcRect l="17290" r="16615"/>
          <a:stretch/>
        </p:blipFill>
        <p:spPr>
          <a:xfrm>
            <a:off x="4861775" y="2164438"/>
            <a:ext cx="3777000" cy="2104850"/>
          </a:xfrm>
          <a:prstGeom prst="rect">
            <a:avLst/>
          </a:prstGeom>
          <a:noFill/>
          <a:ln>
            <a:noFill/>
          </a:ln>
        </p:spPr>
      </p:pic>
      <p:graphicFrame>
        <p:nvGraphicFramePr>
          <p:cNvPr id="292" name="Google Shape;292;p35"/>
          <p:cNvGraphicFramePr/>
          <p:nvPr/>
        </p:nvGraphicFramePr>
        <p:xfrm>
          <a:off x="305725" y="2097950"/>
          <a:ext cx="3526500" cy="2761350"/>
        </p:xfrm>
        <a:graphic>
          <a:graphicData uri="http://schemas.openxmlformats.org/drawingml/2006/table">
            <a:tbl>
              <a:tblPr>
                <a:noFill/>
                <a:tableStyleId>{DC9F9691-DC96-4B16-93C2-36B36E63D857}</a:tableStyleId>
              </a:tblPr>
              <a:tblGrid>
                <a:gridCol w="559325"/>
                <a:gridCol w="564675"/>
                <a:gridCol w="559325"/>
                <a:gridCol w="564675"/>
                <a:gridCol w="639250"/>
                <a:gridCol w="639250"/>
              </a:tblGrid>
              <a:tr h="460225">
                <a:tc gridSpan="4">
                  <a:txBody>
                    <a:bodyPr/>
                    <a:lstStyle/>
                    <a:p>
                      <a:pPr marL="0" lvl="0" indent="0" algn="ctr" rtl="0">
                        <a:lnSpc>
                          <a:spcPct val="142857"/>
                        </a:lnSpc>
                        <a:spcBef>
                          <a:spcPts val="0"/>
                        </a:spcBef>
                        <a:spcAft>
                          <a:spcPts val="0"/>
                        </a:spcAft>
                        <a:buNone/>
                      </a:pPr>
                      <a:r>
                        <a:rPr lang="en-US" sz="1200" b="1"/>
                        <a:t>Inputs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lnSpc>
                          <a:spcPct val="142857"/>
                        </a:lnSpc>
                        <a:spcBef>
                          <a:spcPts val="0"/>
                        </a:spcBef>
                        <a:spcAft>
                          <a:spcPts val="0"/>
                        </a:spcAft>
                        <a:buNone/>
                      </a:pPr>
                      <a:r>
                        <a:rPr lang="en-US" sz="1200" b="1"/>
                        <a:t>Outputs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r>
              <a:tr h="460225">
                <a:tc>
                  <a:txBody>
                    <a:bodyPr/>
                    <a:lstStyle/>
                    <a:p>
                      <a:pPr marL="0" lvl="0" indent="0" algn="ctr" rtl="0">
                        <a:lnSpc>
                          <a:spcPct val="142857"/>
                        </a:lnSpc>
                        <a:spcBef>
                          <a:spcPts val="0"/>
                        </a:spcBef>
                        <a:spcAft>
                          <a:spcPts val="0"/>
                        </a:spcAft>
                        <a:buNone/>
                      </a:pPr>
                      <a:r>
                        <a:rPr lang="en-US" sz="1200" b="1"/>
                        <a:t>Y</a:t>
                      </a:r>
                      <a:r>
                        <a:rPr lang="en-US" sz="900" b="1"/>
                        <a:t>3</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2</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A</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A</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602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pic>
        <p:nvPicPr>
          <p:cNvPr id="293" name="Google Shape;293;p35"/>
          <p:cNvPicPr preferRelativeResize="0"/>
          <p:nvPr/>
        </p:nvPicPr>
        <p:blipFill>
          <a:blip r:embed="rId4">
            <a:alphaModFix/>
          </a:blip>
          <a:stretch>
            <a:fillRect/>
          </a:stretch>
        </p:blipFill>
        <p:spPr>
          <a:xfrm>
            <a:off x="9412344" y="2496425"/>
            <a:ext cx="1808150" cy="14408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299" name="Google Shape;299;p36"/>
          <p:cNvSpPr txBox="1"/>
          <p:nvPr/>
        </p:nvSpPr>
        <p:spPr>
          <a:xfrm>
            <a:off x="700642" y="579542"/>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Priority Encoder</a:t>
            </a:r>
            <a:endParaRPr sz="2600" b="1">
              <a:solidFill>
                <a:schemeClr val="dk1"/>
              </a:solidFill>
              <a:latin typeface="Calibri"/>
              <a:ea typeface="Calibri"/>
              <a:cs typeface="Calibri"/>
              <a:sym typeface="Calibri"/>
            </a:endParaRPr>
          </a:p>
        </p:txBody>
      </p:sp>
      <p:sp>
        <p:nvSpPr>
          <p:cNvPr id="300" name="Google Shape;300;p36"/>
          <p:cNvSpPr txBox="1"/>
          <p:nvPr/>
        </p:nvSpPr>
        <p:spPr>
          <a:xfrm>
            <a:off x="3867198" y="2524275"/>
            <a:ext cx="4619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4 to 2 Priority Encoder</a:t>
            </a:r>
            <a:endParaRPr sz="1900">
              <a:latin typeface="Calibri"/>
              <a:ea typeface="Calibri"/>
              <a:cs typeface="Calibri"/>
              <a:sym typeface="Calibri"/>
            </a:endParaRPr>
          </a:p>
        </p:txBody>
      </p:sp>
      <p:graphicFrame>
        <p:nvGraphicFramePr>
          <p:cNvPr id="301" name="Google Shape;301;p36"/>
          <p:cNvGraphicFramePr/>
          <p:nvPr/>
        </p:nvGraphicFramePr>
        <p:xfrm>
          <a:off x="4419225" y="3001263"/>
          <a:ext cx="3515650" cy="2897251"/>
        </p:xfrm>
        <a:graphic>
          <a:graphicData uri="http://schemas.openxmlformats.org/drawingml/2006/table">
            <a:tbl>
              <a:tblPr>
                <a:noFill/>
                <a:tableStyleId>{DC9F9691-DC96-4B16-93C2-36B36E63D857}</a:tableStyleId>
              </a:tblPr>
              <a:tblGrid>
                <a:gridCol w="577925"/>
                <a:gridCol w="583925"/>
                <a:gridCol w="577925"/>
                <a:gridCol w="583925"/>
                <a:gridCol w="595975"/>
                <a:gridCol w="595975"/>
              </a:tblGrid>
              <a:tr h="378300">
                <a:tc gridSpan="4">
                  <a:txBody>
                    <a:bodyPr/>
                    <a:lstStyle/>
                    <a:p>
                      <a:pPr marL="0" lvl="0" indent="0" algn="ctr" rtl="0">
                        <a:lnSpc>
                          <a:spcPct val="142857"/>
                        </a:lnSpc>
                        <a:spcBef>
                          <a:spcPts val="0"/>
                        </a:spcBef>
                        <a:spcAft>
                          <a:spcPts val="0"/>
                        </a:spcAft>
                        <a:buNone/>
                      </a:pPr>
                      <a:r>
                        <a:rPr lang="en-US" sz="1200" b="1"/>
                        <a:t>Inputs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lnSpc>
                          <a:spcPct val="142857"/>
                        </a:lnSpc>
                        <a:spcBef>
                          <a:spcPts val="0"/>
                        </a:spcBef>
                        <a:spcAft>
                          <a:spcPts val="0"/>
                        </a:spcAft>
                        <a:buNone/>
                      </a:pPr>
                      <a:r>
                        <a:rPr lang="en-US" sz="1200" b="1"/>
                        <a:t>Outputs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r>
              <a:tr h="378300">
                <a:tc>
                  <a:txBody>
                    <a:bodyPr/>
                    <a:lstStyle/>
                    <a:p>
                      <a:pPr marL="0" lvl="0" indent="0" algn="ctr" rtl="0">
                        <a:lnSpc>
                          <a:spcPct val="142857"/>
                        </a:lnSpc>
                        <a:spcBef>
                          <a:spcPts val="0"/>
                        </a:spcBef>
                        <a:spcAft>
                          <a:spcPts val="0"/>
                        </a:spcAft>
                        <a:buNone/>
                      </a:pPr>
                      <a:r>
                        <a:rPr lang="en-US" sz="1200" b="1"/>
                        <a:t>Y</a:t>
                      </a:r>
                      <a:r>
                        <a:rPr lang="en-US" sz="900" b="1"/>
                        <a:t>3</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2</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A</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A</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8300">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8300">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8300">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8300">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8300">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pic>
        <p:nvPicPr>
          <p:cNvPr id="302" name="Google Shape;302;p36"/>
          <p:cNvPicPr preferRelativeResize="0"/>
          <p:nvPr/>
        </p:nvPicPr>
        <p:blipFill rotWithShape="1">
          <a:blip r:embed="rId3">
            <a:alphaModFix/>
          </a:blip>
          <a:srcRect l="22285" r="18804"/>
          <a:stretch/>
        </p:blipFill>
        <p:spPr>
          <a:xfrm>
            <a:off x="596250" y="3339375"/>
            <a:ext cx="3366750" cy="2000250"/>
          </a:xfrm>
          <a:prstGeom prst="rect">
            <a:avLst/>
          </a:prstGeom>
          <a:noFill/>
          <a:ln>
            <a:noFill/>
          </a:ln>
        </p:spPr>
      </p:pic>
      <p:sp>
        <p:nvSpPr>
          <p:cNvPr id="303" name="Google Shape;303;p36"/>
          <p:cNvSpPr txBox="1"/>
          <p:nvPr/>
        </p:nvSpPr>
        <p:spPr>
          <a:xfrm>
            <a:off x="476700" y="908775"/>
            <a:ext cx="112386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Calibri"/>
                <a:ea typeface="Calibri"/>
                <a:cs typeface="Calibri"/>
                <a:sym typeface="Calibri"/>
              </a:rPr>
              <a:t>A 4 to 2 priority encoder has four inputs Y3, Y2, Y1 &amp; Y0 and two outputs A1 &amp; A0. Here, the input, Y3 has the highest priority, whereas the input, Y0 has the lowest priority. In this case, even if more than one input is ‘1’ at the same time, the output will be the binary code corresponding to the input, which is having higher priority.</a:t>
            </a:r>
            <a:endParaRPr sz="1800">
              <a:latin typeface="Calibri"/>
              <a:ea typeface="Calibri"/>
              <a:cs typeface="Calibri"/>
              <a:sym typeface="Calibri"/>
            </a:endParaRPr>
          </a:p>
        </p:txBody>
      </p:sp>
      <p:pic>
        <p:nvPicPr>
          <p:cNvPr id="304" name="Google Shape;304;p36"/>
          <p:cNvPicPr preferRelativeResize="0"/>
          <p:nvPr/>
        </p:nvPicPr>
        <p:blipFill>
          <a:blip r:embed="rId4">
            <a:alphaModFix/>
          </a:blip>
          <a:stretch>
            <a:fillRect/>
          </a:stretch>
        </p:blipFill>
        <p:spPr>
          <a:xfrm>
            <a:off x="8576075" y="3954663"/>
            <a:ext cx="1980470" cy="6849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310" name="Google Shape;310;p37"/>
          <p:cNvSpPr txBox="1"/>
          <p:nvPr/>
        </p:nvSpPr>
        <p:spPr>
          <a:xfrm>
            <a:off x="700642" y="579542"/>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Multiplexer</a:t>
            </a:r>
            <a:endParaRPr sz="2600" b="1">
              <a:solidFill>
                <a:schemeClr val="dk1"/>
              </a:solidFill>
              <a:latin typeface="Calibri"/>
              <a:ea typeface="Calibri"/>
              <a:cs typeface="Calibri"/>
              <a:sym typeface="Calibri"/>
            </a:endParaRPr>
          </a:p>
        </p:txBody>
      </p:sp>
      <p:sp>
        <p:nvSpPr>
          <p:cNvPr id="311" name="Google Shape;311;p37"/>
          <p:cNvSpPr txBox="1"/>
          <p:nvPr/>
        </p:nvSpPr>
        <p:spPr>
          <a:xfrm>
            <a:off x="476700" y="1010350"/>
            <a:ext cx="112386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Calibri"/>
                <a:ea typeface="Calibri"/>
                <a:cs typeface="Calibri"/>
                <a:sym typeface="Calibri"/>
              </a:rPr>
              <a:t>Multiplexer is a combinational circuit that has maximum of 2^n data inputs, ‘n’ selection lines and single output line. One of these data inputs will be connected to the output based on the values of selection lines.</a:t>
            </a:r>
            <a:endParaRPr sz="1800">
              <a:latin typeface="Calibri"/>
              <a:ea typeface="Calibri"/>
              <a:cs typeface="Calibri"/>
              <a:sym typeface="Calibri"/>
            </a:endParaRPr>
          </a:p>
        </p:txBody>
      </p:sp>
      <p:sp>
        <p:nvSpPr>
          <p:cNvPr id="312" name="Google Shape;312;p37"/>
          <p:cNvSpPr txBox="1"/>
          <p:nvPr/>
        </p:nvSpPr>
        <p:spPr>
          <a:xfrm>
            <a:off x="4520037" y="2498650"/>
            <a:ext cx="4062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4x1 Multiplexer</a:t>
            </a:r>
            <a:endParaRPr sz="1900">
              <a:latin typeface="Calibri"/>
              <a:ea typeface="Calibri"/>
              <a:cs typeface="Calibri"/>
              <a:sym typeface="Calibri"/>
            </a:endParaRPr>
          </a:p>
        </p:txBody>
      </p:sp>
      <p:pic>
        <p:nvPicPr>
          <p:cNvPr id="313" name="Google Shape;313;p37"/>
          <p:cNvPicPr preferRelativeResize="0"/>
          <p:nvPr/>
        </p:nvPicPr>
        <p:blipFill rotWithShape="1">
          <a:blip r:embed="rId3">
            <a:alphaModFix/>
          </a:blip>
          <a:srcRect l="22374" r="19417"/>
          <a:stretch/>
        </p:blipFill>
        <p:spPr>
          <a:xfrm>
            <a:off x="747075" y="3110750"/>
            <a:ext cx="3046050" cy="2546650"/>
          </a:xfrm>
          <a:prstGeom prst="rect">
            <a:avLst/>
          </a:prstGeom>
          <a:noFill/>
          <a:ln>
            <a:noFill/>
          </a:ln>
        </p:spPr>
      </p:pic>
      <p:graphicFrame>
        <p:nvGraphicFramePr>
          <p:cNvPr id="314" name="Google Shape;314;p37"/>
          <p:cNvGraphicFramePr/>
          <p:nvPr/>
        </p:nvGraphicFramePr>
        <p:xfrm>
          <a:off x="4552975" y="3110750"/>
          <a:ext cx="3996700" cy="2483358"/>
        </p:xfrm>
        <a:graphic>
          <a:graphicData uri="http://schemas.openxmlformats.org/drawingml/2006/table">
            <a:tbl>
              <a:tblPr>
                <a:noFill/>
                <a:tableStyleId>{DC9F9691-DC96-4B16-93C2-36B36E63D857}</a:tableStyleId>
              </a:tblPr>
              <a:tblGrid>
                <a:gridCol w="1312100"/>
                <a:gridCol w="1320725"/>
                <a:gridCol w="1363875"/>
              </a:tblGrid>
              <a:tr h="371475">
                <a:tc gridSpan="2">
                  <a:txBody>
                    <a:bodyPr/>
                    <a:lstStyle/>
                    <a:p>
                      <a:pPr marL="0" lvl="0" indent="0" algn="ctr" rtl="0">
                        <a:lnSpc>
                          <a:spcPct val="142857"/>
                        </a:lnSpc>
                        <a:spcBef>
                          <a:spcPts val="0"/>
                        </a:spcBef>
                        <a:spcAft>
                          <a:spcPts val="0"/>
                        </a:spcAft>
                        <a:buNone/>
                      </a:pPr>
                      <a:r>
                        <a:rPr lang="en-US" sz="1200" b="1"/>
                        <a:t>Selection Lines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a:txBody>
                    <a:bodyPr/>
                    <a:lstStyle/>
                    <a:p>
                      <a:pPr marL="0" lvl="0" indent="0" algn="ctr" rtl="0">
                        <a:lnSpc>
                          <a:spcPct val="142857"/>
                        </a:lnSpc>
                        <a:spcBef>
                          <a:spcPts val="0"/>
                        </a:spcBef>
                        <a:spcAft>
                          <a:spcPts val="0"/>
                        </a:spcAft>
                        <a:buNone/>
                      </a:pPr>
                      <a:r>
                        <a:rPr lang="en-US" sz="1200" b="1"/>
                        <a:t>Output</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371475">
                <a:tc>
                  <a:txBody>
                    <a:bodyPr/>
                    <a:lstStyle/>
                    <a:p>
                      <a:pPr marL="0" lvl="0" indent="0" algn="ctr" rtl="0">
                        <a:lnSpc>
                          <a:spcPct val="142857"/>
                        </a:lnSpc>
                        <a:spcBef>
                          <a:spcPts val="0"/>
                        </a:spcBef>
                        <a:spcAft>
                          <a:spcPts val="0"/>
                        </a:spcAft>
                        <a:buNone/>
                      </a:pPr>
                      <a:r>
                        <a:rPr lang="en-US" sz="1200" b="1"/>
                        <a:t>S</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S</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0</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1</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2</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3</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pic>
        <p:nvPicPr>
          <p:cNvPr id="315" name="Google Shape;315;p37"/>
          <p:cNvPicPr preferRelativeResize="0"/>
          <p:nvPr/>
        </p:nvPicPr>
        <p:blipFill>
          <a:blip r:embed="rId4">
            <a:alphaModFix/>
          </a:blip>
          <a:stretch>
            <a:fillRect/>
          </a:stretch>
        </p:blipFill>
        <p:spPr>
          <a:xfrm>
            <a:off x="4948875" y="5849625"/>
            <a:ext cx="3304563" cy="3223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321" name="Google Shape;321;p38"/>
          <p:cNvSpPr txBox="1"/>
          <p:nvPr/>
        </p:nvSpPr>
        <p:spPr>
          <a:xfrm>
            <a:off x="4990262" y="5239149"/>
            <a:ext cx="3365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latin typeface="Calibri"/>
                <a:ea typeface="Calibri"/>
                <a:cs typeface="Calibri"/>
                <a:sym typeface="Calibri"/>
              </a:rPr>
              <a:t>Figure: </a:t>
            </a:r>
            <a:r>
              <a:rPr lang="en-US" sz="1700">
                <a:latin typeface="Calibri"/>
                <a:ea typeface="Calibri"/>
                <a:cs typeface="Calibri"/>
                <a:sym typeface="Calibri"/>
              </a:rPr>
              <a:t>4x1 Multiplexer</a:t>
            </a:r>
            <a:endParaRPr sz="1700">
              <a:latin typeface="Calibri"/>
              <a:ea typeface="Calibri"/>
              <a:cs typeface="Calibri"/>
              <a:sym typeface="Calibri"/>
            </a:endParaRPr>
          </a:p>
        </p:txBody>
      </p:sp>
      <p:sp>
        <p:nvSpPr>
          <p:cNvPr id="322" name="Google Shape;322;p38"/>
          <p:cNvSpPr txBox="1"/>
          <p:nvPr/>
        </p:nvSpPr>
        <p:spPr>
          <a:xfrm>
            <a:off x="223025" y="1836875"/>
            <a:ext cx="3942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4x1 Multiplexer</a:t>
            </a:r>
            <a:endParaRPr sz="1900">
              <a:latin typeface="Calibri"/>
              <a:ea typeface="Calibri"/>
              <a:cs typeface="Calibri"/>
              <a:sym typeface="Calibri"/>
            </a:endParaRPr>
          </a:p>
        </p:txBody>
      </p:sp>
      <p:sp>
        <p:nvSpPr>
          <p:cNvPr id="323" name="Google Shape;323;p38"/>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n-US" sz="2600" b="1">
                <a:solidFill>
                  <a:schemeClr val="dk1"/>
                </a:solidFill>
                <a:latin typeface="Calibri"/>
                <a:ea typeface="Calibri"/>
                <a:cs typeface="Calibri"/>
                <a:sym typeface="Calibri"/>
              </a:rPr>
              <a:t>Multiplexer</a:t>
            </a:r>
            <a:endParaRPr sz="2600" b="1">
              <a:solidFill>
                <a:schemeClr val="dk1"/>
              </a:solidFill>
              <a:latin typeface="Calibri"/>
              <a:ea typeface="Calibri"/>
              <a:cs typeface="Calibri"/>
              <a:sym typeface="Calibri"/>
            </a:endParaRPr>
          </a:p>
        </p:txBody>
      </p:sp>
      <p:pic>
        <p:nvPicPr>
          <p:cNvPr id="324" name="Google Shape;324;p38"/>
          <p:cNvPicPr preferRelativeResize="0"/>
          <p:nvPr/>
        </p:nvPicPr>
        <p:blipFill>
          <a:blip r:embed="rId3">
            <a:alphaModFix/>
          </a:blip>
          <a:stretch>
            <a:fillRect/>
          </a:stretch>
        </p:blipFill>
        <p:spPr>
          <a:xfrm>
            <a:off x="4192374" y="1575800"/>
            <a:ext cx="5196220" cy="3663335"/>
          </a:xfrm>
          <a:prstGeom prst="rect">
            <a:avLst/>
          </a:prstGeom>
          <a:noFill/>
          <a:ln>
            <a:noFill/>
          </a:ln>
        </p:spPr>
      </p:pic>
      <p:graphicFrame>
        <p:nvGraphicFramePr>
          <p:cNvPr id="325" name="Google Shape;325;p38"/>
          <p:cNvGraphicFramePr/>
          <p:nvPr/>
        </p:nvGraphicFramePr>
        <p:xfrm>
          <a:off x="195675" y="2313875"/>
          <a:ext cx="3996700" cy="2483358"/>
        </p:xfrm>
        <a:graphic>
          <a:graphicData uri="http://schemas.openxmlformats.org/drawingml/2006/table">
            <a:tbl>
              <a:tblPr>
                <a:noFill/>
                <a:tableStyleId>{DC9F9691-DC96-4B16-93C2-36B36E63D857}</a:tableStyleId>
              </a:tblPr>
              <a:tblGrid>
                <a:gridCol w="1312100"/>
                <a:gridCol w="1320725"/>
                <a:gridCol w="1363875"/>
              </a:tblGrid>
              <a:tr h="371475">
                <a:tc gridSpan="2">
                  <a:txBody>
                    <a:bodyPr/>
                    <a:lstStyle/>
                    <a:p>
                      <a:pPr marL="0" lvl="0" indent="0" algn="ctr" rtl="0">
                        <a:lnSpc>
                          <a:spcPct val="142857"/>
                        </a:lnSpc>
                        <a:spcBef>
                          <a:spcPts val="0"/>
                        </a:spcBef>
                        <a:spcAft>
                          <a:spcPts val="0"/>
                        </a:spcAft>
                        <a:buNone/>
                      </a:pPr>
                      <a:r>
                        <a:rPr lang="en-US" sz="1200" b="1"/>
                        <a:t>Selection Lines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a:txBody>
                    <a:bodyPr/>
                    <a:lstStyle/>
                    <a:p>
                      <a:pPr marL="0" lvl="0" indent="0" algn="ctr" rtl="0">
                        <a:lnSpc>
                          <a:spcPct val="142857"/>
                        </a:lnSpc>
                        <a:spcBef>
                          <a:spcPts val="0"/>
                        </a:spcBef>
                        <a:spcAft>
                          <a:spcPts val="0"/>
                        </a:spcAft>
                        <a:buNone/>
                      </a:pPr>
                      <a:r>
                        <a:rPr lang="en-US" sz="1200" b="1"/>
                        <a:t>Output</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r>
              <a:tr h="371475">
                <a:tc>
                  <a:txBody>
                    <a:bodyPr/>
                    <a:lstStyle/>
                    <a:p>
                      <a:pPr marL="0" lvl="0" indent="0" algn="ctr" rtl="0">
                        <a:lnSpc>
                          <a:spcPct val="142857"/>
                        </a:lnSpc>
                        <a:spcBef>
                          <a:spcPts val="0"/>
                        </a:spcBef>
                        <a:spcAft>
                          <a:spcPts val="0"/>
                        </a:spcAft>
                        <a:buNone/>
                      </a:pPr>
                      <a:r>
                        <a:rPr lang="en-US" sz="1200" b="1"/>
                        <a:t>S</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S</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0</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1</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2</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r>
                        <a:rPr lang="en-US" sz="900"/>
                        <a:t>3</a:t>
                      </a:r>
                      <a:endParaRPr sz="9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pic>
        <p:nvPicPr>
          <p:cNvPr id="326" name="Google Shape;326;p38"/>
          <p:cNvPicPr preferRelativeResize="0"/>
          <p:nvPr/>
        </p:nvPicPr>
        <p:blipFill>
          <a:blip r:embed="rId4">
            <a:alphaModFix/>
          </a:blip>
          <a:stretch>
            <a:fillRect/>
          </a:stretch>
        </p:blipFill>
        <p:spPr>
          <a:xfrm>
            <a:off x="4948875" y="5849625"/>
            <a:ext cx="3304563" cy="3223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332" name="Google Shape;332;p39"/>
          <p:cNvSpPr txBox="1"/>
          <p:nvPr/>
        </p:nvSpPr>
        <p:spPr>
          <a:xfrm>
            <a:off x="700642" y="579542"/>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Demultiplexer</a:t>
            </a:r>
            <a:endParaRPr sz="2600" b="1">
              <a:solidFill>
                <a:schemeClr val="dk1"/>
              </a:solidFill>
              <a:latin typeface="Calibri"/>
              <a:ea typeface="Calibri"/>
              <a:cs typeface="Calibri"/>
              <a:sym typeface="Calibri"/>
            </a:endParaRPr>
          </a:p>
        </p:txBody>
      </p:sp>
      <p:sp>
        <p:nvSpPr>
          <p:cNvPr id="333" name="Google Shape;333;p39"/>
          <p:cNvSpPr txBox="1"/>
          <p:nvPr/>
        </p:nvSpPr>
        <p:spPr>
          <a:xfrm>
            <a:off x="476700" y="1010350"/>
            <a:ext cx="112386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latin typeface="Calibri"/>
                <a:ea typeface="Calibri"/>
                <a:cs typeface="Calibri"/>
                <a:sym typeface="Calibri"/>
              </a:rPr>
              <a:t>De-Multiplexer is a combinational circuit that performs the reverse operation of Multiplexer. It has single input, ‘n’ selection lines and maximum of 2^n outputs. The input will be connected to one of these outputs based on the values of selection lines.</a:t>
            </a:r>
            <a:endParaRPr sz="1800">
              <a:latin typeface="Calibri"/>
              <a:ea typeface="Calibri"/>
              <a:cs typeface="Calibri"/>
              <a:sym typeface="Calibri"/>
            </a:endParaRPr>
          </a:p>
        </p:txBody>
      </p:sp>
      <p:sp>
        <p:nvSpPr>
          <p:cNvPr id="334" name="Google Shape;334;p39"/>
          <p:cNvSpPr txBox="1"/>
          <p:nvPr/>
        </p:nvSpPr>
        <p:spPr>
          <a:xfrm>
            <a:off x="4520037" y="2498650"/>
            <a:ext cx="4062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1x4 Demultiplexer</a:t>
            </a:r>
            <a:endParaRPr sz="1900">
              <a:latin typeface="Calibri"/>
              <a:ea typeface="Calibri"/>
              <a:cs typeface="Calibri"/>
              <a:sym typeface="Calibri"/>
            </a:endParaRPr>
          </a:p>
        </p:txBody>
      </p:sp>
      <p:pic>
        <p:nvPicPr>
          <p:cNvPr id="335" name="Google Shape;335;p39"/>
          <p:cNvPicPr preferRelativeResize="0"/>
          <p:nvPr/>
        </p:nvPicPr>
        <p:blipFill rotWithShape="1">
          <a:blip r:embed="rId3">
            <a:alphaModFix/>
          </a:blip>
          <a:srcRect l="17979" r="19419"/>
          <a:stretch/>
        </p:blipFill>
        <p:spPr>
          <a:xfrm>
            <a:off x="938725" y="3110750"/>
            <a:ext cx="3304575" cy="2648078"/>
          </a:xfrm>
          <a:prstGeom prst="rect">
            <a:avLst/>
          </a:prstGeom>
          <a:noFill/>
          <a:ln>
            <a:noFill/>
          </a:ln>
        </p:spPr>
      </p:pic>
      <p:graphicFrame>
        <p:nvGraphicFramePr>
          <p:cNvPr id="336" name="Google Shape;336;p39"/>
          <p:cNvGraphicFramePr/>
          <p:nvPr/>
        </p:nvGraphicFramePr>
        <p:xfrm>
          <a:off x="4684625" y="3110750"/>
          <a:ext cx="3733400" cy="2483358"/>
        </p:xfrm>
        <a:graphic>
          <a:graphicData uri="http://schemas.openxmlformats.org/drawingml/2006/table">
            <a:tbl>
              <a:tblPr>
                <a:noFill/>
                <a:tableStyleId>{DC9F9691-DC96-4B16-93C2-36B36E63D857}</a:tableStyleId>
              </a:tblPr>
              <a:tblGrid>
                <a:gridCol w="941800"/>
                <a:gridCol w="941800"/>
                <a:gridCol w="462450"/>
                <a:gridCol w="462450"/>
                <a:gridCol w="462450"/>
                <a:gridCol w="462450"/>
              </a:tblGrid>
              <a:tr h="371475">
                <a:tc gridSpan="2">
                  <a:txBody>
                    <a:bodyPr/>
                    <a:lstStyle/>
                    <a:p>
                      <a:pPr marL="0" lvl="0" indent="0" algn="ctr" rtl="0">
                        <a:lnSpc>
                          <a:spcPct val="142857"/>
                        </a:lnSpc>
                        <a:spcBef>
                          <a:spcPts val="0"/>
                        </a:spcBef>
                        <a:spcAft>
                          <a:spcPts val="0"/>
                        </a:spcAft>
                        <a:buNone/>
                      </a:pPr>
                      <a:r>
                        <a:rPr lang="en-US" sz="1200" b="1"/>
                        <a:t>Selection Inputs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gridSpan="4">
                  <a:txBody>
                    <a:bodyPr/>
                    <a:lstStyle/>
                    <a:p>
                      <a:pPr marL="0" lvl="0" indent="0" algn="ctr" rtl="0">
                        <a:lnSpc>
                          <a:spcPct val="142857"/>
                        </a:lnSpc>
                        <a:spcBef>
                          <a:spcPts val="0"/>
                        </a:spcBef>
                        <a:spcAft>
                          <a:spcPts val="0"/>
                        </a:spcAft>
                        <a:buNone/>
                      </a:pPr>
                      <a:r>
                        <a:rPr lang="en-US" sz="1200" b="1"/>
                        <a:t>Outputs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71475">
                <a:tc>
                  <a:txBody>
                    <a:bodyPr/>
                    <a:lstStyle/>
                    <a:p>
                      <a:pPr marL="0" lvl="0" indent="0" algn="ctr" rtl="0">
                        <a:lnSpc>
                          <a:spcPct val="142857"/>
                        </a:lnSpc>
                        <a:spcBef>
                          <a:spcPts val="0"/>
                        </a:spcBef>
                        <a:spcAft>
                          <a:spcPts val="0"/>
                        </a:spcAft>
                        <a:buNone/>
                      </a:pPr>
                      <a:r>
                        <a:rPr lang="en-US" sz="1200" b="1"/>
                        <a:t>S</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S</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3</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2</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pic>
        <p:nvPicPr>
          <p:cNvPr id="337" name="Google Shape;337;p39"/>
          <p:cNvPicPr preferRelativeResize="0"/>
          <p:nvPr/>
        </p:nvPicPr>
        <p:blipFill>
          <a:blip r:embed="rId4">
            <a:alphaModFix/>
          </a:blip>
          <a:stretch>
            <a:fillRect/>
          </a:stretch>
        </p:blipFill>
        <p:spPr>
          <a:xfrm>
            <a:off x="9521937" y="3148850"/>
            <a:ext cx="1304925" cy="2381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0"/>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343" name="Google Shape;343;p40"/>
          <p:cNvSpPr txBox="1"/>
          <p:nvPr/>
        </p:nvSpPr>
        <p:spPr>
          <a:xfrm>
            <a:off x="4990262" y="5239149"/>
            <a:ext cx="3365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latin typeface="Calibri"/>
                <a:ea typeface="Calibri"/>
                <a:cs typeface="Calibri"/>
                <a:sym typeface="Calibri"/>
              </a:rPr>
              <a:t>Figure: </a:t>
            </a:r>
            <a:r>
              <a:rPr lang="en-US" sz="1700">
                <a:latin typeface="Calibri"/>
                <a:ea typeface="Calibri"/>
                <a:cs typeface="Calibri"/>
                <a:sym typeface="Calibri"/>
              </a:rPr>
              <a:t>1x4 Demultiplexer</a:t>
            </a:r>
            <a:endParaRPr sz="1700">
              <a:latin typeface="Calibri"/>
              <a:ea typeface="Calibri"/>
              <a:cs typeface="Calibri"/>
              <a:sym typeface="Calibri"/>
            </a:endParaRPr>
          </a:p>
        </p:txBody>
      </p:sp>
      <p:sp>
        <p:nvSpPr>
          <p:cNvPr id="344" name="Google Shape;344;p40"/>
          <p:cNvSpPr txBox="1"/>
          <p:nvPr/>
        </p:nvSpPr>
        <p:spPr>
          <a:xfrm>
            <a:off x="59775" y="1836875"/>
            <a:ext cx="41052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1x4 Demultiplexer</a:t>
            </a:r>
            <a:endParaRPr sz="1900">
              <a:latin typeface="Calibri"/>
              <a:ea typeface="Calibri"/>
              <a:cs typeface="Calibri"/>
              <a:sym typeface="Calibri"/>
            </a:endParaRPr>
          </a:p>
        </p:txBody>
      </p:sp>
      <p:sp>
        <p:nvSpPr>
          <p:cNvPr id="345" name="Google Shape;345;p40"/>
          <p:cNvSpPr txBox="1"/>
          <p:nvPr/>
        </p:nvSpPr>
        <p:spPr>
          <a:xfrm>
            <a:off x="700642" y="498866"/>
            <a:ext cx="10790700" cy="492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b="1">
                <a:solidFill>
                  <a:schemeClr val="dk1"/>
                </a:solidFill>
                <a:latin typeface="Calibri"/>
                <a:ea typeface="Calibri"/>
                <a:cs typeface="Calibri"/>
                <a:sym typeface="Calibri"/>
              </a:rPr>
              <a:t>Demultiplexer</a:t>
            </a:r>
            <a:endParaRPr sz="2600" b="1">
              <a:solidFill>
                <a:schemeClr val="dk1"/>
              </a:solidFill>
              <a:latin typeface="Calibri"/>
              <a:ea typeface="Calibri"/>
              <a:cs typeface="Calibri"/>
              <a:sym typeface="Calibri"/>
            </a:endParaRPr>
          </a:p>
        </p:txBody>
      </p:sp>
      <p:graphicFrame>
        <p:nvGraphicFramePr>
          <p:cNvPr id="346" name="Google Shape;346;p40"/>
          <p:cNvGraphicFramePr/>
          <p:nvPr/>
        </p:nvGraphicFramePr>
        <p:xfrm>
          <a:off x="327325" y="2313875"/>
          <a:ext cx="3733400" cy="2483358"/>
        </p:xfrm>
        <a:graphic>
          <a:graphicData uri="http://schemas.openxmlformats.org/drawingml/2006/table">
            <a:tbl>
              <a:tblPr>
                <a:noFill/>
                <a:tableStyleId>{DC9F9691-DC96-4B16-93C2-36B36E63D857}</a:tableStyleId>
              </a:tblPr>
              <a:tblGrid>
                <a:gridCol w="941800"/>
                <a:gridCol w="941800"/>
                <a:gridCol w="462450"/>
                <a:gridCol w="462450"/>
                <a:gridCol w="462450"/>
                <a:gridCol w="462450"/>
              </a:tblGrid>
              <a:tr h="371475">
                <a:tc gridSpan="2">
                  <a:txBody>
                    <a:bodyPr/>
                    <a:lstStyle/>
                    <a:p>
                      <a:pPr marL="0" lvl="0" indent="0" algn="ctr" rtl="0">
                        <a:lnSpc>
                          <a:spcPct val="142857"/>
                        </a:lnSpc>
                        <a:spcBef>
                          <a:spcPts val="0"/>
                        </a:spcBef>
                        <a:spcAft>
                          <a:spcPts val="0"/>
                        </a:spcAft>
                        <a:buNone/>
                      </a:pPr>
                      <a:r>
                        <a:rPr lang="en-US" sz="1200" b="1"/>
                        <a:t>Selection Inputs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gridSpan="4">
                  <a:txBody>
                    <a:bodyPr/>
                    <a:lstStyle/>
                    <a:p>
                      <a:pPr marL="0" lvl="0" indent="0" algn="ctr" rtl="0">
                        <a:lnSpc>
                          <a:spcPct val="142857"/>
                        </a:lnSpc>
                        <a:spcBef>
                          <a:spcPts val="0"/>
                        </a:spcBef>
                        <a:spcAft>
                          <a:spcPts val="0"/>
                        </a:spcAft>
                        <a:buNone/>
                      </a:pPr>
                      <a:r>
                        <a:rPr lang="en-US" sz="1200" b="1"/>
                        <a:t>Outputs</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71475">
                <a:tc>
                  <a:txBody>
                    <a:bodyPr/>
                    <a:lstStyle/>
                    <a:p>
                      <a:pPr marL="0" lvl="0" indent="0" algn="ctr" rtl="0">
                        <a:lnSpc>
                          <a:spcPct val="142857"/>
                        </a:lnSpc>
                        <a:spcBef>
                          <a:spcPts val="0"/>
                        </a:spcBef>
                        <a:spcAft>
                          <a:spcPts val="0"/>
                        </a:spcAft>
                        <a:buNone/>
                      </a:pPr>
                      <a:r>
                        <a:rPr lang="en-US" sz="1200" b="1"/>
                        <a:t>S</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S</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3</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2</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1</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b="1"/>
                        <a:t>Y</a:t>
                      </a:r>
                      <a:r>
                        <a:rPr lang="en-US" sz="900" b="1"/>
                        <a:t>0</a:t>
                      </a:r>
                      <a:endParaRPr sz="9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7147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pic>
        <p:nvPicPr>
          <p:cNvPr id="347" name="Google Shape;347;p40"/>
          <p:cNvPicPr preferRelativeResize="0"/>
          <p:nvPr/>
        </p:nvPicPr>
        <p:blipFill>
          <a:blip r:embed="rId3">
            <a:alphaModFix/>
          </a:blip>
          <a:stretch>
            <a:fillRect/>
          </a:stretch>
        </p:blipFill>
        <p:spPr>
          <a:xfrm>
            <a:off x="9711212" y="2122900"/>
            <a:ext cx="1304925" cy="2381250"/>
          </a:xfrm>
          <a:prstGeom prst="rect">
            <a:avLst/>
          </a:prstGeom>
          <a:noFill/>
          <a:ln>
            <a:noFill/>
          </a:ln>
        </p:spPr>
      </p:pic>
      <p:pic>
        <p:nvPicPr>
          <p:cNvPr id="348" name="Google Shape;348;p40"/>
          <p:cNvPicPr preferRelativeResize="0"/>
          <p:nvPr/>
        </p:nvPicPr>
        <p:blipFill>
          <a:blip r:embed="rId4">
            <a:alphaModFix/>
          </a:blip>
          <a:stretch>
            <a:fillRect/>
          </a:stretch>
        </p:blipFill>
        <p:spPr>
          <a:xfrm>
            <a:off x="4414725" y="1449104"/>
            <a:ext cx="4372883" cy="394288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txBox="1">
            <a:spLocks noGrp="1"/>
          </p:cNvSpPr>
          <p:nvPr>
            <p:ph type="title"/>
          </p:nvPr>
        </p:nvSpPr>
        <p:spPr>
          <a:xfrm>
            <a:off x="2022516" y="134514"/>
            <a:ext cx="8126700" cy="731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4000"/>
              <a:buFont typeface="Calibri"/>
              <a:buNone/>
            </a:pPr>
            <a:r>
              <a:rPr lang="en-US" sz="4000" b="1">
                <a:solidFill>
                  <a:srgbClr val="7030A0"/>
                </a:solidFill>
                <a:latin typeface="Calibri"/>
                <a:ea typeface="Calibri"/>
                <a:cs typeface="Calibri"/>
                <a:sym typeface="Calibri"/>
              </a:rPr>
              <a:t>Example: Verilog</a:t>
            </a:r>
            <a:endParaRPr/>
          </a:p>
        </p:txBody>
      </p:sp>
      <p:sp>
        <p:nvSpPr>
          <p:cNvPr id="354" name="Google Shape;354;p41"/>
          <p:cNvSpPr txBox="1"/>
          <p:nvPr/>
        </p:nvSpPr>
        <p:spPr>
          <a:xfrm>
            <a:off x="624547" y="746751"/>
            <a:ext cx="106932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Question: </a:t>
            </a:r>
            <a:r>
              <a:rPr lang="en-US" sz="1800">
                <a:solidFill>
                  <a:schemeClr val="dk1"/>
                </a:solidFill>
                <a:latin typeface="Calibri"/>
                <a:ea typeface="Calibri"/>
                <a:cs typeface="Calibri"/>
                <a:sym typeface="Calibri"/>
              </a:rPr>
              <a:t>Implement a </a:t>
            </a:r>
            <a:r>
              <a:rPr lang="en-US" sz="1800" b="1">
                <a:solidFill>
                  <a:schemeClr val="dk1"/>
                </a:solidFill>
                <a:latin typeface="Calibri"/>
                <a:ea typeface="Calibri"/>
                <a:cs typeface="Calibri"/>
                <a:sym typeface="Calibri"/>
              </a:rPr>
              <a:t>2 to 4 Decoder</a:t>
            </a:r>
            <a:r>
              <a:rPr lang="en-US" sz="1800">
                <a:solidFill>
                  <a:schemeClr val="dk1"/>
                </a:solidFill>
                <a:latin typeface="Calibri"/>
                <a:ea typeface="Calibri"/>
                <a:cs typeface="Calibri"/>
                <a:sym typeface="Calibri"/>
              </a:rPr>
              <a:t> in Verilog HDL along with a test bench.</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355" name="Google Shape;355;p41"/>
          <p:cNvSpPr txBox="1"/>
          <p:nvPr/>
        </p:nvSpPr>
        <p:spPr>
          <a:xfrm>
            <a:off x="624550" y="1254580"/>
            <a:ext cx="9380700" cy="67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Answer: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Boolean Table is shown below:</a:t>
            </a:r>
            <a:endParaRPr/>
          </a:p>
        </p:txBody>
      </p:sp>
      <p:sp>
        <p:nvSpPr>
          <p:cNvPr id="356" name="Google Shape;356;p41"/>
          <p:cNvSpPr/>
          <p:nvPr/>
        </p:nvSpPr>
        <p:spPr>
          <a:xfrm>
            <a:off x="9622792" y="1271250"/>
            <a:ext cx="932100" cy="55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57" name="Google Shape;357;p41"/>
          <p:cNvGraphicFramePr/>
          <p:nvPr/>
        </p:nvGraphicFramePr>
        <p:xfrm>
          <a:off x="3020238" y="2549700"/>
          <a:ext cx="3635775" cy="2929763"/>
        </p:xfrm>
        <a:graphic>
          <a:graphicData uri="http://schemas.openxmlformats.org/drawingml/2006/table">
            <a:tbl>
              <a:tblPr>
                <a:noFill/>
                <a:tableStyleId>{DC9F9691-DC96-4B16-93C2-36B36E63D857}</a:tableStyleId>
              </a:tblPr>
              <a:tblGrid>
                <a:gridCol w="907450"/>
                <a:gridCol w="459700"/>
                <a:gridCol w="465675"/>
                <a:gridCol w="447750"/>
                <a:gridCol w="453725"/>
                <a:gridCol w="447750"/>
                <a:gridCol w="453725"/>
              </a:tblGrid>
              <a:tr h="227375">
                <a:tc>
                  <a:txBody>
                    <a:bodyPr/>
                    <a:lstStyle/>
                    <a:p>
                      <a:pPr marL="0" lvl="0" indent="0" algn="ctr" rtl="0">
                        <a:lnSpc>
                          <a:spcPct val="100000"/>
                        </a:lnSpc>
                        <a:spcBef>
                          <a:spcPts val="0"/>
                        </a:spcBef>
                        <a:spcAft>
                          <a:spcPts val="0"/>
                        </a:spcAft>
                        <a:buNone/>
                      </a:pPr>
                      <a:r>
                        <a:rPr lang="en-US" sz="1500" b="1"/>
                        <a:t>Enable</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gridSpan="2">
                  <a:txBody>
                    <a:bodyPr/>
                    <a:lstStyle/>
                    <a:p>
                      <a:pPr marL="0" lvl="0" indent="0" algn="ctr" rtl="0">
                        <a:lnSpc>
                          <a:spcPct val="100000"/>
                        </a:lnSpc>
                        <a:spcBef>
                          <a:spcPts val="0"/>
                        </a:spcBef>
                        <a:spcAft>
                          <a:spcPts val="0"/>
                        </a:spcAft>
                        <a:buNone/>
                      </a:pPr>
                      <a:r>
                        <a:rPr lang="en-US" sz="1500" b="1"/>
                        <a:t>Inputs</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gridSpan="4">
                  <a:txBody>
                    <a:bodyPr/>
                    <a:lstStyle/>
                    <a:p>
                      <a:pPr marL="0" lvl="0" indent="0" algn="ctr" rtl="0">
                        <a:lnSpc>
                          <a:spcPct val="100000"/>
                        </a:lnSpc>
                        <a:spcBef>
                          <a:spcPts val="0"/>
                        </a:spcBef>
                        <a:spcAft>
                          <a:spcPts val="0"/>
                        </a:spcAft>
                        <a:buNone/>
                      </a:pPr>
                      <a:r>
                        <a:rPr lang="en-US" sz="1500" b="1"/>
                        <a:t>Outputs</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84225">
                <a:tc>
                  <a:txBody>
                    <a:bodyPr/>
                    <a:lstStyle/>
                    <a:p>
                      <a:pPr marL="0" lvl="0" indent="0" algn="ctr" rtl="0">
                        <a:lnSpc>
                          <a:spcPct val="142857"/>
                        </a:lnSpc>
                        <a:spcBef>
                          <a:spcPts val="0"/>
                        </a:spcBef>
                        <a:spcAft>
                          <a:spcPts val="0"/>
                        </a:spcAft>
                        <a:buNone/>
                      </a:pPr>
                      <a:r>
                        <a:rPr lang="en-US" sz="1500" b="1"/>
                        <a:t>E</a:t>
                      </a:r>
                      <a:endParaRPr sz="15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A</a:t>
                      </a:r>
                      <a:r>
                        <a:rPr lang="en-US" sz="1200" b="1"/>
                        <a:t>1</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A</a:t>
                      </a:r>
                      <a:r>
                        <a:rPr lang="en-US" sz="1200" b="1"/>
                        <a:t>0</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3</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2</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1</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500" b="1"/>
                        <a:t>Y</a:t>
                      </a:r>
                      <a:r>
                        <a:rPr lang="en-US" sz="1200" b="1"/>
                        <a:t>0</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x</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8125">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1</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0"/>
                        </a:spcAft>
                        <a:buNone/>
                      </a:pPr>
                      <a:r>
                        <a:rPr lang="en-US" sz="1200"/>
                        <a:t>0</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
        <p:nvSpPr>
          <p:cNvPr id="358" name="Google Shape;358;p41"/>
          <p:cNvSpPr txBox="1"/>
          <p:nvPr/>
        </p:nvSpPr>
        <p:spPr>
          <a:xfrm>
            <a:off x="2806825" y="2096000"/>
            <a:ext cx="4062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latin typeface="Calibri"/>
                <a:ea typeface="Calibri"/>
                <a:cs typeface="Calibri"/>
                <a:sym typeface="Calibri"/>
              </a:rPr>
              <a:t>Table: </a:t>
            </a:r>
            <a:r>
              <a:rPr lang="en-US" sz="1900">
                <a:latin typeface="Calibri"/>
                <a:ea typeface="Calibri"/>
                <a:cs typeface="Calibri"/>
                <a:sym typeface="Calibri"/>
              </a:rPr>
              <a:t>Truth Table of 2 to 4 Decoder</a:t>
            </a:r>
            <a:endParaRPr sz="1900">
              <a:latin typeface="Calibri"/>
              <a:ea typeface="Calibri"/>
              <a:cs typeface="Calibri"/>
              <a:sym typeface="Calibri"/>
            </a:endParaRPr>
          </a:p>
        </p:txBody>
      </p:sp>
      <p:pic>
        <p:nvPicPr>
          <p:cNvPr id="359" name="Google Shape;359;p41"/>
          <p:cNvPicPr preferRelativeResize="0"/>
          <p:nvPr/>
        </p:nvPicPr>
        <p:blipFill>
          <a:blip r:embed="rId3">
            <a:alphaModFix/>
          </a:blip>
          <a:stretch>
            <a:fillRect/>
          </a:stretch>
        </p:blipFill>
        <p:spPr>
          <a:xfrm>
            <a:off x="7414017" y="2580199"/>
            <a:ext cx="1721468" cy="284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149133"/>
            <a:ext cx="10515600" cy="555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000" b="1">
                <a:latin typeface="Calibri"/>
                <a:ea typeface="Calibri"/>
                <a:cs typeface="Calibri"/>
                <a:sym typeface="Calibri"/>
              </a:rPr>
              <a:t>Digital Electronics (Combinational Circuit)</a:t>
            </a:r>
            <a:endParaRPr/>
          </a:p>
        </p:txBody>
      </p:sp>
      <p:sp>
        <p:nvSpPr>
          <p:cNvPr id="100" name="Google Shape;100;p15"/>
          <p:cNvSpPr txBox="1">
            <a:spLocks noGrp="1"/>
          </p:cNvSpPr>
          <p:nvPr>
            <p:ph type="body" idx="1"/>
          </p:nvPr>
        </p:nvSpPr>
        <p:spPr>
          <a:xfrm>
            <a:off x="668525" y="810625"/>
            <a:ext cx="11022000" cy="1598700"/>
          </a:xfrm>
          <a:prstGeom prst="rect">
            <a:avLst/>
          </a:prstGeom>
          <a:noFill/>
          <a:ln>
            <a:noFill/>
          </a:ln>
        </p:spPr>
        <p:txBody>
          <a:bodyPr spcFirstLastPara="1" wrap="square" lIns="91425" tIns="0" rIns="91425" bIns="475475" anchor="t" anchorCtr="0">
            <a:noAutofit/>
          </a:bodyPr>
          <a:lstStyle/>
          <a:p>
            <a:pPr marL="0" lvl="0" indent="0" algn="l" rtl="0">
              <a:lnSpc>
                <a:spcPct val="90000"/>
              </a:lnSpc>
              <a:spcBef>
                <a:spcPts val="0"/>
              </a:spcBef>
              <a:spcAft>
                <a:spcPts val="0"/>
              </a:spcAft>
              <a:buClr>
                <a:schemeClr val="dk1"/>
              </a:buClr>
              <a:buSzPts val="2400"/>
              <a:buNone/>
            </a:pPr>
            <a:r>
              <a:rPr lang="en-US" sz="2400" b="1"/>
              <a:t>Combinational Circuit:</a:t>
            </a:r>
            <a:endParaRPr/>
          </a:p>
          <a:p>
            <a:pPr marL="0" lvl="0" indent="0" algn="l" rtl="0">
              <a:lnSpc>
                <a:spcPct val="90000"/>
              </a:lnSpc>
              <a:spcBef>
                <a:spcPts val="1000"/>
              </a:spcBef>
              <a:spcAft>
                <a:spcPts val="0"/>
              </a:spcAft>
              <a:buNone/>
            </a:pPr>
            <a:r>
              <a:rPr lang="en-US" sz="2400"/>
              <a:t>Output of combinational circuit only depends on present inputs. Combinational Circuit is instantaneous. It will give output instantly when it is given inputs.</a:t>
            </a:r>
            <a:r>
              <a:rPr lang="en-US" sz="1000"/>
              <a:t> </a:t>
            </a:r>
            <a:r>
              <a:rPr lang="en-US" sz="2400"/>
              <a:t>Applications of combinational circuit: Arithmetic and Logic Unit (ALU) Implementation etc.</a:t>
            </a:r>
            <a:endParaRPr sz="2400"/>
          </a:p>
        </p:txBody>
      </p:sp>
      <p:sp>
        <p:nvSpPr>
          <p:cNvPr id="101" name="Google Shape;101;p15"/>
          <p:cNvSpPr txBox="1">
            <a:spLocks noGrp="1"/>
          </p:cNvSpPr>
          <p:nvPr>
            <p:ph type="body" idx="1"/>
          </p:nvPr>
        </p:nvSpPr>
        <p:spPr>
          <a:xfrm>
            <a:off x="472625" y="2723600"/>
            <a:ext cx="3549300" cy="400200"/>
          </a:xfrm>
          <a:prstGeom prst="rect">
            <a:avLst/>
          </a:prstGeom>
          <a:noFill/>
          <a:ln>
            <a:noFill/>
          </a:ln>
        </p:spPr>
        <p:txBody>
          <a:bodyPr spcFirstLastPara="1" wrap="square" lIns="91425" tIns="45700" rIns="91425" bIns="45700" anchor="t" anchorCtr="0">
            <a:normAutofit/>
          </a:bodyPr>
          <a:lstStyle/>
          <a:p>
            <a:pPr marL="228600" lvl="0" indent="0" algn="l" rtl="0">
              <a:lnSpc>
                <a:spcPct val="80000"/>
              </a:lnSpc>
              <a:spcBef>
                <a:spcPts val="0"/>
              </a:spcBef>
              <a:spcAft>
                <a:spcPts val="0"/>
              </a:spcAft>
              <a:buNone/>
            </a:pPr>
            <a:r>
              <a:rPr lang="en-US" sz="2500" b="1"/>
              <a:t>Example:</a:t>
            </a:r>
            <a:r>
              <a:rPr lang="en-US" sz="2500"/>
              <a:t> Half Adder</a:t>
            </a:r>
            <a:endParaRPr sz="2500"/>
          </a:p>
        </p:txBody>
      </p:sp>
      <p:graphicFrame>
        <p:nvGraphicFramePr>
          <p:cNvPr id="102" name="Google Shape;102;p15"/>
          <p:cNvGraphicFramePr/>
          <p:nvPr/>
        </p:nvGraphicFramePr>
        <p:xfrm>
          <a:off x="838188" y="3242606"/>
          <a:ext cx="3129800" cy="2377320"/>
        </p:xfrm>
        <a:graphic>
          <a:graphicData uri="http://schemas.openxmlformats.org/drawingml/2006/table">
            <a:tbl>
              <a:tblPr>
                <a:noFill/>
                <a:tableStyleId>{DC9F9691-DC96-4B16-93C2-36B36E63D857}</a:tableStyleId>
              </a:tblPr>
              <a:tblGrid>
                <a:gridCol w="648600"/>
                <a:gridCol w="688000"/>
                <a:gridCol w="1010750"/>
                <a:gridCol w="782450"/>
              </a:tblGrid>
              <a:tr h="331750">
                <a:tc gridSpan="2">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Inputs</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EEEEE"/>
                    </a:solidFill>
                  </a:tcPr>
                </a:tc>
                <a:tc hMerge="1">
                  <a:txBody>
                    <a:bodyPr/>
                    <a:lstStyle/>
                    <a:p>
                      <a:endParaRPr lang="en-US"/>
                    </a:p>
                  </a:txBody>
                  <a:tcPr/>
                </a:tc>
                <a:tc gridSpan="2">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Outputs</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EEEEE"/>
                    </a:solidFill>
                  </a:tcPr>
                </a:tc>
                <a:tc hMerge="1">
                  <a:txBody>
                    <a:bodyPr/>
                    <a:lstStyle/>
                    <a:p>
                      <a:endParaRPr lang="en-US"/>
                    </a:p>
                  </a:txBody>
                  <a:tcPr/>
                </a:tc>
              </a:tr>
              <a:tr h="3317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A</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B</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Carry, C</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Sum, S</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317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DDDDDD"/>
                      </a:solidFill>
                      <a:prstDash val="solid"/>
                      <a:round/>
                      <a:headEnd type="none" w="sm" len="sm"/>
                      <a:tailEnd type="none" w="sm" len="sm"/>
                    </a:lnB>
                  </a:tcPr>
                </a:tc>
              </a:tr>
              <a:tr h="3317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317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31750">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1</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latin typeface="Calibri"/>
                          <a:ea typeface="Calibri"/>
                          <a:cs typeface="Calibri"/>
                          <a:sym typeface="Calibri"/>
                        </a:rPr>
                        <a:t>0</a:t>
                      </a:r>
                      <a:endParaRPr sz="1200">
                        <a:latin typeface="Calibri"/>
                        <a:ea typeface="Calibri"/>
                        <a:cs typeface="Calibri"/>
                        <a:sym typeface="Calibri"/>
                      </a:endParaRPr>
                    </a:p>
                  </a:txBody>
                  <a:tcPr marL="60950" marR="60950"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103" name="Google Shape;103;p15" descr="Half Adder"/>
          <p:cNvPicPr preferRelativeResize="0"/>
          <p:nvPr/>
        </p:nvPicPr>
        <p:blipFill rotWithShape="1">
          <a:blip r:embed="rId3">
            <a:alphaModFix/>
          </a:blip>
          <a:srcRect l="18047" r="17590"/>
          <a:stretch/>
        </p:blipFill>
        <p:spPr>
          <a:xfrm>
            <a:off x="4490700" y="3292525"/>
            <a:ext cx="3921724" cy="2404725"/>
          </a:xfrm>
          <a:prstGeom prst="rect">
            <a:avLst/>
          </a:prstGeom>
          <a:noFill/>
          <a:ln>
            <a:noFill/>
          </a:ln>
        </p:spPr>
      </p:pic>
      <p:sp>
        <p:nvSpPr>
          <p:cNvPr id="104" name="Google Shape;104;p15"/>
          <p:cNvSpPr txBox="1"/>
          <p:nvPr/>
        </p:nvSpPr>
        <p:spPr>
          <a:xfrm>
            <a:off x="5798675" y="5697249"/>
            <a:ext cx="1837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Fig: </a:t>
            </a:r>
            <a:r>
              <a:rPr lang="en-US" sz="2000">
                <a:solidFill>
                  <a:schemeClr val="dk1"/>
                </a:solidFill>
                <a:latin typeface="Calibri"/>
                <a:ea typeface="Calibri"/>
                <a:cs typeface="Calibri"/>
                <a:sym typeface="Calibri"/>
              </a:rPr>
              <a:t>Half Adder</a:t>
            </a:r>
            <a:endParaRPr/>
          </a:p>
        </p:txBody>
      </p:sp>
      <p:sp>
        <p:nvSpPr>
          <p:cNvPr id="105" name="Google Shape;105;p15"/>
          <p:cNvSpPr txBox="1"/>
          <p:nvPr/>
        </p:nvSpPr>
        <p:spPr>
          <a:xfrm>
            <a:off x="9484276" y="5663800"/>
            <a:ext cx="2205600" cy="467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a:solidFill>
                  <a:schemeClr val="dk1"/>
                </a:solidFill>
                <a:latin typeface="Calibri"/>
                <a:ea typeface="Calibri"/>
                <a:cs typeface="Calibri"/>
                <a:sym typeface="Calibri"/>
              </a:rPr>
              <a:t>Fig:</a:t>
            </a:r>
            <a:r>
              <a:rPr lang="en-US" sz="2000">
                <a:solidFill>
                  <a:schemeClr val="dk1"/>
                </a:solidFill>
                <a:latin typeface="Calibri"/>
                <a:ea typeface="Calibri"/>
                <a:cs typeface="Calibri"/>
                <a:sym typeface="Calibri"/>
              </a:rPr>
              <a:t> Half adder chip</a:t>
            </a:r>
            <a:endParaRPr/>
          </a:p>
        </p:txBody>
      </p:sp>
      <p:grpSp>
        <p:nvGrpSpPr>
          <p:cNvPr id="106" name="Google Shape;106;p15"/>
          <p:cNvGrpSpPr/>
          <p:nvPr/>
        </p:nvGrpSpPr>
        <p:grpSpPr>
          <a:xfrm>
            <a:off x="9743470" y="3869976"/>
            <a:ext cx="1687213" cy="1524000"/>
            <a:chOff x="8136733" y="4365476"/>
            <a:chExt cx="1687213" cy="1524000"/>
          </a:xfrm>
        </p:grpSpPr>
        <p:grpSp>
          <p:nvGrpSpPr>
            <p:cNvPr id="107" name="Google Shape;107;p15"/>
            <p:cNvGrpSpPr/>
            <p:nvPr/>
          </p:nvGrpSpPr>
          <p:grpSpPr>
            <a:xfrm>
              <a:off x="8136733" y="4365476"/>
              <a:ext cx="1687213" cy="1524000"/>
              <a:chOff x="1916431" y="1198723"/>
              <a:chExt cx="1500412" cy="1524000"/>
            </a:xfrm>
          </p:grpSpPr>
          <p:sp>
            <p:nvSpPr>
              <p:cNvPr id="108" name="Google Shape;108;p15"/>
              <p:cNvSpPr/>
              <p:nvPr/>
            </p:nvSpPr>
            <p:spPr>
              <a:xfrm>
                <a:off x="1958781" y="1198723"/>
                <a:ext cx="1066800" cy="1524000"/>
              </a:xfrm>
              <a:prstGeom prst="rect">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Calibri"/>
                  <a:ea typeface="Calibri"/>
                  <a:cs typeface="Calibri"/>
                  <a:sym typeface="Calibri"/>
                </a:endParaRPr>
              </a:p>
            </p:txBody>
          </p:sp>
          <p:sp>
            <p:nvSpPr>
              <p:cNvPr id="109" name="Google Shape;109;p15"/>
              <p:cNvSpPr txBox="1"/>
              <p:nvPr/>
            </p:nvSpPr>
            <p:spPr>
              <a:xfrm>
                <a:off x="1916431" y="1391129"/>
                <a:ext cx="494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a:t>
                </a:r>
                <a:endParaRPr/>
              </a:p>
            </p:txBody>
          </p:sp>
          <p:sp>
            <p:nvSpPr>
              <p:cNvPr id="110" name="Google Shape;110;p15"/>
              <p:cNvSpPr txBox="1"/>
              <p:nvPr/>
            </p:nvSpPr>
            <p:spPr>
              <a:xfrm>
                <a:off x="2761043" y="1400841"/>
                <a:ext cx="655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s</a:t>
                </a:r>
                <a:endParaRPr/>
              </a:p>
            </p:txBody>
          </p:sp>
          <p:sp>
            <p:nvSpPr>
              <p:cNvPr id="111" name="Google Shape;111;p15"/>
              <p:cNvSpPr txBox="1"/>
              <p:nvPr/>
            </p:nvSpPr>
            <p:spPr>
              <a:xfrm>
                <a:off x="2759979" y="1898452"/>
                <a:ext cx="375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c</a:t>
                </a:r>
                <a:endParaRPr/>
              </a:p>
            </p:txBody>
          </p:sp>
        </p:grpSp>
        <p:sp>
          <p:nvSpPr>
            <p:cNvPr id="112" name="Google Shape;112;p15"/>
            <p:cNvSpPr txBox="1"/>
            <p:nvPr/>
          </p:nvSpPr>
          <p:spPr>
            <a:xfrm>
              <a:off x="8144509" y="5039013"/>
              <a:ext cx="555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b</a:t>
              </a:r>
              <a:endParaRPr/>
            </a:p>
          </p:txBody>
        </p:sp>
      </p:grpSp>
      <p:sp>
        <p:nvSpPr>
          <p:cNvPr id="113" name="Google Shape;113;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2"/>
          <p:cNvSpPr txBox="1">
            <a:spLocks noGrp="1"/>
          </p:cNvSpPr>
          <p:nvPr>
            <p:ph type="title"/>
          </p:nvPr>
        </p:nvSpPr>
        <p:spPr>
          <a:xfrm>
            <a:off x="2022516" y="134514"/>
            <a:ext cx="8126700" cy="731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4000"/>
              <a:buFont typeface="Calibri"/>
              <a:buNone/>
            </a:pPr>
            <a:r>
              <a:rPr lang="en-US" sz="4000" b="1">
                <a:solidFill>
                  <a:srgbClr val="7030A0"/>
                </a:solidFill>
                <a:latin typeface="Calibri"/>
                <a:ea typeface="Calibri"/>
                <a:cs typeface="Calibri"/>
                <a:sym typeface="Calibri"/>
              </a:rPr>
              <a:t>Example: Verilog</a:t>
            </a:r>
            <a:endParaRPr/>
          </a:p>
        </p:txBody>
      </p:sp>
      <p:sp>
        <p:nvSpPr>
          <p:cNvPr id="365" name="Google Shape;365;p42"/>
          <p:cNvSpPr txBox="1"/>
          <p:nvPr/>
        </p:nvSpPr>
        <p:spPr>
          <a:xfrm>
            <a:off x="690517" y="866229"/>
            <a:ext cx="10790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Verilog code of </a:t>
            </a:r>
            <a:r>
              <a:rPr lang="en-US" sz="1800" b="1">
                <a:solidFill>
                  <a:schemeClr val="dk1"/>
                </a:solidFill>
                <a:latin typeface="Calibri"/>
                <a:ea typeface="Calibri"/>
                <a:cs typeface="Calibri"/>
                <a:sym typeface="Calibri"/>
              </a:rPr>
              <a:t>2 to 4 Decoder</a:t>
            </a:r>
            <a:r>
              <a:rPr lang="en-US" sz="1800">
                <a:solidFill>
                  <a:schemeClr val="dk1"/>
                </a:solidFill>
                <a:latin typeface="Calibri"/>
                <a:ea typeface="Calibri"/>
                <a:cs typeface="Calibri"/>
                <a:sym typeface="Calibri"/>
              </a:rPr>
              <a:t> is shown below:</a:t>
            </a:r>
            <a:endParaRPr sz="7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u="sng">
                <a:solidFill>
                  <a:schemeClr val="dk1"/>
                </a:solidFill>
                <a:latin typeface="Courier"/>
                <a:ea typeface="Courier"/>
                <a:cs typeface="Courier"/>
                <a:sym typeface="Courier"/>
              </a:rPr>
              <a:t>decoder2to4.v</a:t>
            </a:r>
            <a:endParaRPr sz="1800">
              <a:solidFill>
                <a:schemeClr val="dk1"/>
              </a:solidFill>
              <a:latin typeface="Courier"/>
              <a:ea typeface="Courier"/>
              <a:cs typeface="Courier"/>
              <a:sym typeface="Courier"/>
            </a:endParaRPr>
          </a:p>
        </p:txBody>
      </p:sp>
      <p:sp>
        <p:nvSpPr>
          <p:cNvPr id="366" name="Google Shape;366;p42"/>
          <p:cNvSpPr/>
          <p:nvPr/>
        </p:nvSpPr>
        <p:spPr>
          <a:xfrm>
            <a:off x="9622792" y="1271250"/>
            <a:ext cx="932100" cy="55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67" name="Google Shape;367;p42"/>
          <p:cNvGraphicFramePr/>
          <p:nvPr/>
        </p:nvGraphicFramePr>
        <p:xfrm>
          <a:off x="2673416" y="1512728"/>
          <a:ext cx="6845175" cy="5066040"/>
        </p:xfrm>
        <a:graphic>
          <a:graphicData uri="http://schemas.openxmlformats.org/drawingml/2006/table">
            <a:tbl>
              <a:tblPr firstRow="1" bandRow="1">
                <a:noFill/>
                <a:tableStyleId>{52284ED6-0ECF-4868-BB25-995831E65EA0}</a:tableStyleId>
              </a:tblPr>
              <a:tblGrid>
                <a:gridCol w="1784625"/>
                <a:gridCol w="1369000"/>
                <a:gridCol w="3691550"/>
              </a:tblGrid>
              <a:tr h="4678600">
                <a:tc gridSpan="3">
                  <a:txBody>
                    <a:bodyPr/>
                    <a:lstStyle/>
                    <a:p>
                      <a:pPr marL="0" lvl="0" indent="0" algn="l" rtl="0">
                        <a:lnSpc>
                          <a:spcPct val="135714"/>
                        </a:lnSpc>
                        <a:spcBef>
                          <a:spcPts val="0"/>
                        </a:spcBef>
                        <a:spcAft>
                          <a:spcPts val="0"/>
                        </a:spcAft>
                        <a:buNone/>
                      </a:pPr>
                      <a:r>
                        <a:rPr lang="en-US" sz="1200" b="1">
                          <a:solidFill>
                            <a:schemeClr val="dk1"/>
                          </a:solidFill>
                          <a:highlight>
                            <a:srgbClr val="FFFFFF"/>
                          </a:highlight>
                          <a:latin typeface="Courier New"/>
                          <a:ea typeface="Courier New"/>
                          <a:cs typeface="Courier New"/>
                          <a:sym typeface="Courier New"/>
                        </a:rPr>
                        <a:t>module decoder2to4T2</a:t>
                      </a:r>
                      <a:endParaRPr sz="120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00" b="1">
                          <a:solidFill>
                            <a:schemeClr val="dk1"/>
                          </a:solidFill>
                          <a:highlight>
                            <a:srgbClr val="FFFFFF"/>
                          </a:highlight>
                          <a:latin typeface="Courier New"/>
                          <a:ea typeface="Courier New"/>
                          <a:cs typeface="Courier New"/>
                          <a:sym typeface="Courier New"/>
                        </a:rPr>
                        <a:t>(</a:t>
                      </a:r>
                      <a:endParaRPr sz="120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input [1:0] A,</a:t>
                      </a:r>
                      <a:endParaRPr sz="12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input E,</a:t>
                      </a:r>
                      <a:endParaRPr sz="12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reg [3:0] Y</a:t>
                      </a:r>
                      <a:endParaRPr sz="12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00" b="1">
                          <a:solidFill>
                            <a:schemeClr val="dk1"/>
                          </a:solidFill>
                          <a:highlight>
                            <a:srgbClr val="FFFFFF"/>
                          </a:highlight>
                          <a:latin typeface="Courier New"/>
                          <a:ea typeface="Courier New"/>
                          <a:cs typeface="Courier New"/>
                          <a:sym typeface="Courier New"/>
                        </a:rPr>
                        <a:t>);</a:t>
                      </a:r>
                      <a:endParaRPr sz="120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b="1">
                          <a:highlight>
                            <a:schemeClr val="lt1"/>
                          </a:highlight>
                          <a:latin typeface="Courier New"/>
                          <a:ea typeface="Courier New"/>
                          <a:cs typeface="Courier New"/>
                          <a:sym typeface="Courier New"/>
                        </a:rPr>
                        <a:t>always @* </a:t>
                      </a:r>
                      <a:endParaRPr sz="1200" b="1">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b="1">
                          <a:highlight>
                            <a:schemeClr val="lt1"/>
                          </a:highlight>
                          <a:latin typeface="Courier New"/>
                          <a:ea typeface="Courier New"/>
                          <a:cs typeface="Courier New"/>
                          <a:sym typeface="Courier New"/>
                        </a:rPr>
                        <a:t>begin</a:t>
                      </a:r>
                      <a:endParaRPr sz="1200" b="1">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if(E == 1'b0)</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Y = 4'b0000;</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else if (A == 2'b00)</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Y = 4'b0001;</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else if (A == 2'b01)</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Y = 4'b0010;</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else if (A == 2'b10)</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Y = 4'b0100;</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else</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a:highlight>
                            <a:schemeClr val="lt1"/>
                          </a:highlight>
                          <a:latin typeface="Courier New"/>
                          <a:ea typeface="Courier New"/>
                          <a:cs typeface="Courier New"/>
                          <a:sym typeface="Courier New"/>
                        </a:rPr>
                        <a:t>        Y = 4'b1000;</a:t>
                      </a:r>
                      <a:endParaRPr sz="120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00" b="1">
                          <a:highlight>
                            <a:schemeClr val="lt1"/>
                          </a:highlight>
                          <a:latin typeface="Courier New"/>
                          <a:ea typeface="Courier New"/>
                          <a:cs typeface="Courier New"/>
                          <a:sym typeface="Courier New"/>
                        </a:rPr>
                        <a:t>end</a:t>
                      </a:r>
                      <a:endParaRPr sz="1200" b="1">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00" b="1">
                          <a:highlight>
                            <a:schemeClr val="lt1"/>
                          </a:highlight>
                          <a:latin typeface="Courier New"/>
                          <a:ea typeface="Courier New"/>
                          <a:cs typeface="Courier New"/>
                          <a:sym typeface="Courier New"/>
                        </a:rPr>
                        <a:t>endmodule</a:t>
                      </a:r>
                      <a:endParaRPr sz="1200" b="1">
                        <a:solidFill>
                          <a:schemeClr val="dk1"/>
                        </a:solidFill>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3"/>
          <p:cNvSpPr txBox="1">
            <a:spLocks noGrp="1"/>
          </p:cNvSpPr>
          <p:nvPr>
            <p:ph type="title"/>
          </p:nvPr>
        </p:nvSpPr>
        <p:spPr>
          <a:xfrm>
            <a:off x="2022516" y="134514"/>
            <a:ext cx="8126700" cy="731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4000"/>
              <a:buFont typeface="Calibri"/>
              <a:buNone/>
            </a:pPr>
            <a:r>
              <a:rPr lang="en-US" sz="4000" b="1">
                <a:solidFill>
                  <a:srgbClr val="7030A0"/>
                </a:solidFill>
                <a:latin typeface="Calibri"/>
                <a:ea typeface="Calibri"/>
                <a:cs typeface="Calibri"/>
                <a:sym typeface="Calibri"/>
              </a:rPr>
              <a:t>Example: Verilog</a:t>
            </a:r>
            <a:endParaRPr/>
          </a:p>
        </p:txBody>
      </p:sp>
      <p:sp>
        <p:nvSpPr>
          <p:cNvPr id="373" name="Google Shape;373;p43"/>
          <p:cNvSpPr txBox="1"/>
          <p:nvPr/>
        </p:nvSpPr>
        <p:spPr>
          <a:xfrm>
            <a:off x="700647" y="701229"/>
            <a:ext cx="10790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Test bench of </a:t>
            </a:r>
            <a:r>
              <a:rPr lang="en-US" sz="1800" b="1">
                <a:solidFill>
                  <a:schemeClr val="dk1"/>
                </a:solidFill>
                <a:latin typeface="Calibri"/>
                <a:ea typeface="Calibri"/>
                <a:cs typeface="Calibri"/>
                <a:sym typeface="Calibri"/>
              </a:rPr>
              <a:t>2 to 4 Decoder</a:t>
            </a:r>
            <a:r>
              <a:rPr lang="en-US" sz="1800">
                <a:solidFill>
                  <a:schemeClr val="dk1"/>
                </a:solidFill>
                <a:latin typeface="Calibri"/>
                <a:ea typeface="Calibri"/>
                <a:cs typeface="Calibri"/>
                <a:sym typeface="Calibri"/>
              </a:rPr>
              <a:t> is shown below:</a:t>
            </a:r>
            <a:endParaRPr/>
          </a:p>
          <a:p>
            <a:pPr marL="0" marR="0" lvl="0" indent="0" algn="ctr" rtl="0">
              <a:spcBef>
                <a:spcPts val="0"/>
              </a:spcBef>
              <a:spcAft>
                <a:spcPts val="0"/>
              </a:spcAft>
              <a:buNone/>
            </a:pPr>
            <a:r>
              <a:rPr lang="en-US" sz="1800" b="1" u="sng">
                <a:solidFill>
                  <a:schemeClr val="dk1"/>
                </a:solidFill>
                <a:latin typeface="Courier New"/>
                <a:ea typeface="Courier New"/>
                <a:cs typeface="Courier New"/>
                <a:sym typeface="Courier New"/>
              </a:rPr>
              <a:t>decoder2to4_tb</a:t>
            </a:r>
            <a:r>
              <a:rPr lang="en-US" sz="1800" b="1" u="sng">
                <a:solidFill>
                  <a:schemeClr val="dk1"/>
                </a:solidFill>
                <a:latin typeface="Calibri"/>
                <a:ea typeface="Calibri"/>
                <a:cs typeface="Calibri"/>
                <a:sym typeface="Calibri"/>
              </a:rPr>
              <a:t>.v</a:t>
            </a:r>
            <a:endParaRPr sz="1800">
              <a:solidFill>
                <a:schemeClr val="dk1"/>
              </a:solidFill>
              <a:latin typeface="Calibri"/>
              <a:ea typeface="Calibri"/>
              <a:cs typeface="Calibri"/>
              <a:sym typeface="Calibri"/>
            </a:endParaRPr>
          </a:p>
        </p:txBody>
      </p:sp>
      <p:sp>
        <p:nvSpPr>
          <p:cNvPr id="374" name="Google Shape;374;p43"/>
          <p:cNvSpPr/>
          <p:nvPr/>
        </p:nvSpPr>
        <p:spPr>
          <a:xfrm>
            <a:off x="9622792" y="1271250"/>
            <a:ext cx="932100" cy="55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75" name="Google Shape;375;p43"/>
          <p:cNvGraphicFramePr/>
          <p:nvPr/>
        </p:nvGraphicFramePr>
        <p:xfrm>
          <a:off x="3500003" y="1443753"/>
          <a:ext cx="4694050" cy="4754890"/>
        </p:xfrm>
        <a:graphic>
          <a:graphicData uri="http://schemas.openxmlformats.org/drawingml/2006/table">
            <a:tbl>
              <a:tblPr firstRow="1" bandRow="1">
                <a:noFill/>
                <a:tableStyleId>{52284ED6-0ECF-4868-BB25-995831E65EA0}</a:tableStyleId>
              </a:tblPr>
              <a:tblGrid>
                <a:gridCol w="382900"/>
                <a:gridCol w="382850"/>
                <a:gridCol w="3928300"/>
              </a:tblGrid>
              <a:tr h="4677050">
                <a:tc gridSpan="3">
                  <a:txBody>
                    <a:bodyPr/>
                    <a:lstStyle/>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`timescale 1ns/1ps</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chemeClr val="dk1"/>
                          </a:solidFill>
                          <a:highlight>
                            <a:srgbClr val="FFFFFF"/>
                          </a:highlight>
                          <a:latin typeface="Courier New"/>
                          <a:ea typeface="Courier New"/>
                          <a:cs typeface="Courier New"/>
                          <a:sym typeface="Courier New"/>
                        </a:rPr>
                        <a:t>module decoder2to4_tb;</a:t>
                      </a:r>
                      <a:endParaRPr sz="125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reg [1:0] A;</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reg E;</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wire [3:0] Y;</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a:t>
                      </a:r>
                      <a:r>
                        <a:rPr lang="en-US" sz="1250" b="1">
                          <a:solidFill>
                            <a:schemeClr val="dk1"/>
                          </a:solidFill>
                          <a:highlight>
                            <a:srgbClr val="FFFFFF"/>
                          </a:highlight>
                          <a:latin typeface="Courier New"/>
                          <a:ea typeface="Courier New"/>
                          <a:cs typeface="Courier New"/>
                          <a:sym typeface="Courier New"/>
                        </a:rPr>
                        <a:t>decoder2to4T2 uut</a:t>
                      </a:r>
                      <a:endParaRPr sz="125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chemeClr val="dk1"/>
                          </a:solidFill>
                          <a:highlight>
                            <a:srgbClr val="FFFFFF"/>
                          </a:highlight>
                          <a:latin typeface="Courier New"/>
                          <a:ea typeface="Courier New"/>
                          <a:cs typeface="Courier New"/>
                          <a:sym typeface="Courier New"/>
                        </a:rPr>
                        <a:t>   (</a:t>
                      </a:r>
                      <a:endParaRPr sz="125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.A(A),</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.E(E),</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.Y(Y)</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a:t>
                      </a:r>
                      <a:r>
                        <a:rPr lang="en-US" sz="1250" b="1">
                          <a:solidFill>
                            <a:schemeClr val="dk1"/>
                          </a:solidFill>
                          <a:highlight>
                            <a:srgbClr val="FFFFFF"/>
                          </a:highlight>
                          <a:latin typeface="Courier New"/>
                          <a:ea typeface="Courier New"/>
                          <a:cs typeface="Courier New"/>
                          <a:sym typeface="Courier New"/>
                        </a:rPr>
                        <a:t>);</a:t>
                      </a:r>
                      <a:endParaRPr sz="125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a:t>
                      </a:r>
                      <a:r>
                        <a:rPr lang="en-US" sz="1250" b="1">
                          <a:solidFill>
                            <a:schemeClr val="dk1"/>
                          </a:solidFill>
                          <a:highlight>
                            <a:srgbClr val="FFFFFF"/>
                          </a:highlight>
                          <a:latin typeface="Courier New"/>
                          <a:ea typeface="Courier New"/>
                          <a:cs typeface="Courier New"/>
                          <a:sym typeface="Courier New"/>
                        </a:rPr>
                        <a:t>initial begin</a:t>
                      </a:r>
                      <a:endParaRPr sz="1250" b="1">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A[1] = 0;</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A[0] = 0;</a:t>
                      </a:r>
                      <a:endParaRPr sz="12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a:solidFill>
                            <a:schemeClr val="dk1"/>
                          </a:solidFill>
                          <a:highlight>
                            <a:srgbClr val="FFFFFF"/>
                          </a:highlight>
                          <a:latin typeface="Courier New"/>
                          <a:ea typeface="Courier New"/>
                          <a:cs typeface="Courier New"/>
                          <a:sym typeface="Courier New"/>
                        </a:rPr>
                        <a:t>       E = 0;</a:t>
                      </a:r>
                      <a:endParaRPr sz="1250" b="1">
                        <a:solidFill>
                          <a:schemeClr val="dk1"/>
                        </a:solidFill>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4"/>
          <p:cNvSpPr txBox="1">
            <a:spLocks noGrp="1"/>
          </p:cNvSpPr>
          <p:nvPr>
            <p:ph type="title"/>
          </p:nvPr>
        </p:nvSpPr>
        <p:spPr>
          <a:xfrm>
            <a:off x="2022516" y="134514"/>
            <a:ext cx="8126700" cy="731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4000"/>
              <a:buFont typeface="Calibri"/>
              <a:buNone/>
            </a:pPr>
            <a:r>
              <a:rPr lang="en-US" sz="4000" b="1">
                <a:solidFill>
                  <a:srgbClr val="7030A0"/>
                </a:solidFill>
                <a:latin typeface="Calibri"/>
                <a:ea typeface="Calibri"/>
                <a:cs typeface="Calibri"/>
                <a:sym typeface="Calibri"/>
              </a:rPr>
              <a:t>Example: Verilog</a:t>
            </a:r>
            <a:endParaRPr/>
          </a:p>
        </p:txBody>
      </p:sp>
      <p:sp>
        <p:nvSpPr>
          <p:cNvPr id="381" name="Google Shape;381;p44"/>
          <p:cNvSpPr/>
          <p:nvPr/>
        </p:nvSpPr>
        <p:spPr>
          <a:xfrm>
            <a:off x="9622792" y="1271250"/>
            <a:ext cx="932100" cy="558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82" name="Google Shape;382;p44"/>
          <p:cNvGraphicFramePr/>
          <p:nvPr/>
        </p:nvGraphicFramePr>
        <p:xfrm>
          <a:off x="2568553" y="1024628"/>
          <a:ext cx="7054900" cy="4935600"/>
        </p:xfrm>
        <a:graphic>
          <a:graphicData uri="http://schemas.openxmlformats.org/drawingml/2006/table">
            <a:tbl>
              <a:tblPr firstRow="1" bandRow="1">
                <a:noFill/>
                <a:tableStyleId>{52284ED6-0ECF-4868-BB25-995831E65EA0}</a:tableStyleId>
              </a:tblPr>
              <a:tblGrid>
                <a:gridCol w="575475"/>
                <a:gridCol w="575400"/>
                <a:gridCol w="5904025"/>
              </a:tblGrid>
              <a:tr h="4935600">
                <a:tc gridSpan="3">
                  <a:txBody>
                    <a:bodyPr/>
                    <a:lstStyle/>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#20;</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E = 1;</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#20;</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A[0] = 1;</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#20;</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A[1] = 1;</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#20;</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A[0] = 0;</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#20;</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a:t>
                      </a:r>
                      <a:r>
                        <a:rPr lang="en-US" sz="1250" b="1">
                          <a:highlight>
                            <a:schemeClr val="lt1"/>
                          </a:highlight>
                          <a:latin typeface="Courier New"/>
                          <a:ea typeface="Courier New"/>
                          <a:cs typeface="Courier New"/>
                          <a:sym typeface="Courier New"/>
                        </a:rPr>
                        <a:t>end</a:t>
                      </a:r>
                      <a:endParaRPr sz="1250" b="1">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a:t>
                      </a:r>
                      <a:r>
                        <a:rPr lang="en-US" sz="1250" b="1">
                          <a:highlight>
                            <a:schemeClr val="lt1"/>
                          </a:highlight>
                          <a:latin typeface="Courier New"/>
                          <a:ea typeface="Courier New"/>
                          <a:cs typeface="Courier New"/>
                          <a:sym typeface="Courier New"/>
                        </a:rPr>
                        <a:t>initial begin</a:t>
                      </a:r>
                      <a:endParaRPr sz="1250" b="1">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$monitor("E=%d A[1]=%d A[0]=%d Y[3]=%d Y[2]=%d Y[1]=%d Y[0]=%d\n", </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E, A[1], A[0], Y[3], Y[2], Y[1], Y[0]);</a:t>
                      </a:r>
                      <a:endParaRPr sz="1250">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a:highlight>
                            <a:schemeClr val="lt1"/>
                          </a:highlight>
                          <a:latin typeface="Courier New"/>
                          <a:ea typeface="Courier New"/>
                          <a:cs typeface="Courier New"/>
                          <a:sym typeface="Courier New"/>
                        </a:rPr>
                        <a:t> </a:t>
                      </a:r>
                      <a:r>
                        <a:rPr lang="en-US" sz="1250" b="1">
                          <a:highlight>
                            <a:schemeClr val="lt1"/>
                          </a:highlight>
                          <a:latin typeface="Courier New"/>
                          <a:ea typeface="Courier New"/>
                          <a:cs typeface="Courier New"/>
                          <a:sym typeface="Courier New"/>
                        </a:rPr>
                        <a:t>end</a:t>
                      </a:r>
                      <a:endParaRPr sz="1250" b="1">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250" b="1">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highlight>
                            <a:schemeClr val="lt1"/>
                          </a:highlight>
                          <a:latin typeface="Courier New"/>
                          <a:ea typeface="Courier New"/>
                          <a:cs typeface="Courier New"/>
                          <a:sym typeface="Courier New"/>
                        </a:rPr>
                        <a:t>endmodule</a:t>
                      </a:r>
                      <a:endParaRPr sz="1250">
                        <a:highlight>
                          <a:srgbClr val="FFFFFF"/>
                        </a:highlight>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5"/>
          <p:cNvSpPr txBox="1">
            <a:spLocks noGrp="1"/>
          </p:cNvSpPr>
          <p:nvPr>
            <p:ph type="title"/>
          </p:nvPr>
        </p:nvSpPr>
        <p:spPr>
          <a:xfrm>
            <a:off x="2032670" y="155880"/>
            <a:ext cx="8126658" cy="73179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4000"/>
              <a:buFont typeface="Calibri"/>
              <a:buNone/>
            </a:pPr>
            <a:r>
              <a:rPr lang="en-US" sz="4000" b="1">
                <a:solidFill>
                  <a:srgbClr val="7030A0"/>
                </a:solidFill>
                <a:latin typeface="Calibri"/>
                <a:ea typeface="Calibri"/>
                <a:cs typeface="Calibri"/>
                <a:sym typeface="Calibri"/>
              </a:rPr>
              <a:t>Exercises</a:t>
            </a:r>
            <a:endParaRPr/>
          </a:p>
        </p:txBody>
      </p:sp>
      <p:sp>
        <p:nvSpPr>
          <p:cNvPr id="388" name="Google Shape;388;p45"/>
          <p:cNvSpPr txBox="1"/>
          <p:nvPr/>
        </p:nvSpPr>
        <p:spPr>
          <a:xfrm>
            <a:off x="557600" y="838550"/>
            <a:ext cx="11076900" cy="2862900"/>
          </a:xfrm>
          <a:prstGeom prst="rect">
            <a:avLst/>
          </a:prstGeom>
          <a:noFill/>
          <a:ln>
            <a:noFill/>
          </a:ln>
        </p:spPr>
        <p:txBody>
          <a:bodyPr spcFirstLastPara="1" wrap="square" lIns="91425" tIns="45700" rIns="91425" bIns="45700" anchor="t" anchorCtr="0">
            <a:spAutoFit/>
          </a:bodyPr>
          <a:lstStyle/>
          <a:p>
            <a:pPr marL="457200" marR="0" lvl="0" indent="-431800" algn="l" rtl="0">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Implement following:</a:t>
            </a:r>
            <a:endParaRPr sz="2000">
              <a:solidFill>
                <a:schemeClr val="dk1"/>
              </a:solidFill>
              <a:latin typeface="Calibri"/>
              <a:ea typeface="Calibri"/>
              <a:cs typeface="Calibri"/>
              <a:sym typeface="Calibri"/>
            </a:endParaRPr>
          </a:p>
          <a:p>
            <a:pPr marL="1200150" marR="0" lvl="0" indent="-355600" algn="l" rtl="0">
              <a:spcBef>
                <a:spcPts val="0"/>
              </a:spcBef>
              <a:spcAft>
                <a:spcPts val="0"/>
              </a:spcAft>
              <a:buClr>
                <a:schemeClr val="dk1"/>
              </a:buClr>
              <a:buSzPts val="2000"/>
              <a:buFont typeface="Calibri"/>
              <a:buAutoNum type="alphaLcPeriod"/>
            </a:pPr>
            <a:r>
              <a:rPr lang="en-US" sz="2000">
                <a:solidFill>
                  <a:schemeClr val="dk1"/>
                </a:solidFill>
                <a:latin typeface="Calibri"/>
                <a:ea typeface="Calibri"/>
                <a:cs typeface="Calibri"/>
                <a:sym typeface="Calibri"/>
              </a:rPr>
              <a:t>3 to 8 Decoder</a:t>
            </a:r>
            <a:endParaRPr sz="2000">
              <a:solidFill>
                <a:schemeClr val="dk1"/>
              </a:solidFill>
              <a:latin typeface="Calibri"/>
              <a:ea typeface="Calibri"/>
              <a:cs typeface="Calibri"/>
              <a:sym typeface="Calibri"/>
            </a:endParaRPr>
          </a:p>
          <a:p>
            <a:pPr marL="1200150" marR="0" lvl="0" indent="-355600" algn="l" rtl="0">
              <a:spcBef>
                <a:spcPts val="0"/>
              </a:spcBef>
              <a:spcAft>
                <a:spcPts val="0"/>
              </a:spcAft>
              <a:buClr>
                <a:schemeClr val="dk1"/>
              </a:buClr>
              <a:buSzPts val="2000"/>
              <a:buFont typeface="Calibri"/>
              <a:buAutoNum type="alphaLcPeriod"/>
            </a:pPr>
            <a:r>
              <a:rPr lang="en-US" sz="2000">
                <a:solidFill>
                  <a:schemeClr val="dk1"/>
                </a:solidFill>
                <a:latin typeface="Calibri"/>
                <a:ea typeface="Calibri"/>
                <a:cs typeface="Calibri"/>
                <a:sym typeface="Calibri"/>
              </a:rPr>
              <a:t>4 to 2 Priority Encoder</a:t>
            </a:r>
            <a:endParaRPr sz="2000">
              <a:solidFill>
                <a:schemeClr val="dk1"/>
              </a:solidFill>
              <a:latin typeface="Calibri"/>
              <a:ea typeface="Calibri"/>
              <a:cs typeface="Calibri"/>
              <a:sym typeface="Calibri"/>
            </a:endParaRPr>
          </a:p>
          <a:p>
            <a:pPr marL="1200150" marR="0" lvl="0" indent="-355600" algn="l" rtl="0">
              <a:spcBef>
                <a:spcPts val="0"/>
              </a:spcBef>
              <a:spcAft>
                <a:spcPts val="0"/>
              </a:spcAft>
              <a:buClr>
                <a:schemeClr val="dk1"/>
              </a:buClr>
              <a:buSzPts val="2000"/>
              <a:buFont typeface="Calibri"/>
              <a:buAutoNum type="alphaLcPeriod"/>
            </a:pPr>
            <a:r>
              <a:rPr lang="en-US" sz="2000">
                <a:solidFill>
                  <a:schemeClr val="dk1"/>
                </a:solidFill>
                <a:latin typeface="Calibri"/>
                <a:ea typeface="Calibri"/>
                <a:cs typeface="Calibri"/>
                <a:sym typeface="Calibri"/>
              </a:rPr>
              <a:t>4 to 1 Multiplexer</a:t>
            </a:r>
            <a:endParaRPr sz="2000">
              <a:solidFill>
                <a:schemeClr val="dk1"/>
              </a:solidFill>
              <a:latin typeface="Calibri"/>
              <a:ea typeface="Calibri"/>
              <a:cs typeface="Calibri"/>
              <a:sym typeface="Calibri"/>
            </a:endParaRPr>
          </a:p>
          <a:p>
            <a:pPr marL="1200150" marR="0" lvl="0" indent="-355600" algn="l" rtl="0">
              <a:spcBef>
                <a:spcPts val="0"/>
              </a:spcBef>
              <a:spcAft>
                <a:spcPts val="0"/>
              </a:spcAft>
              <a:buClr>
                <a:schemeClr val="dk1"/>
              </a:buClr>
              <a:buSzPts val="2000"/>
              <a:buFont typeface="Calibri"/>
              <a:buAutoNum type="alphaLcPeriod"/>
            </a:pPr>
            <a:r>
              <a:rPr lang="en-US" sz="2000">
                <a:solidFill>
                  <a:schemeClr val="dk1"/>
                </a:solidFill>
                <a:latin typeface="Calibri"/>
                <a:ea typeface="Calibri"/>
                <a:cs typeface="Calibri"/>
                <a:sym typeface="Calibri"/>
              </a:rPr>
              <a:t>1 to 4 Demultiplexer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in Verilog HDL along with a test bench.</a:t>
            </a:r>
            <a:endParaRPr sz="2000">
              <a:solidFill>
                <a:schemeClr val="dk1"/>
              </a:solidFill>
              <a:latin typeface="Calibri"/>
              <a:ea typeface="Calibri"/>
              <a:cs typeface="Calibri"/>
              <a:sym typeface="Calibri"/>
            </a:endParaRPr>
          </a:p>
          <a:p>
            <a:pPr marL="1200150" marR="0" lvl="0" indent="-355600" algn="l" rtl="0">
              <a:spcBef>
                <a:spcPts val="0"/>
              </a:spcBef>
              <a:spcAft>
                <a:spcPts val="0"/>
              </a:spcAft>
              <a:buClr>
                <a:schemeClr val="dk1"/>
              </a:buClr>
              <a:buSzPts val="2000"/>
              <a:buFont typeface="Calibri"/>
              <a:buAutoNum type="alphaLcPeriod"/>
            </a:pPr>
            <a:r>
              <a:rPr lang="en-US" sz="2000">
                <a:solidFill>
                  <a:schemeClr val="dk1"/>
                </a:solidFill>
                <a:latin typeface="Calibri"/>
                <a:ea typeface="Calibri"/>
                <a:cs typeface="Calibri"/>
                <a:sym typeface="Calibri"/>
              </a:rPr>
              <a:t>Using </a:t>
            </a:r>
            <a:r>
              <a:rPr lang="en-US" sz="2000" b="1">
                <a:solidFill>
                  <a:schemeClr val="dk1"/>
                </a:solidFill>
                <a:latin typeface="Courier"/>
                <a:ea typeface="Courier"/>
                <a:cs typeface="Courier"/>
                <a:sym typeface="Courier"/>
              </a:rPr>
              <a:t>assign</a:t>
            </a:r>
            <a:r>
              <a:rPr lang="en-US" sz="2000">
                <a:solidFill>
                  <a:schemeClr val="dk1"/>
                </a:solidFill>
                <a:latin typeface="Courier"/>
                <a:ea typeface="Courier"/>
                <a:cs typeface="Courier"/>
                <a:sym typeface="Courier"/>
              </a:rPr>
              <a:t> </a:t>
            </a:r>
            <a:r>
              <a:rPr lang="en-US" sz="2000">
                <a:solidFill>
                  <a:schemeClr val="dk1"/>
                </a:solidFill>
                <a:latin typeface="Calibri"/>
                <a:ea typeface="Calibri"/>
                <a:cs typeface="Calibri"/>
                <a:sym typeface="Calibri"/>
              </a:rPr>
              <a:t>statement</a:t>
            </a:r>
            <a:endParaRPr sz="2000">
              <a:solidFill>
                <a:schemeClr val="dk1"/>
              </a:solidFill>
              <a:latin typeface="Calibri"/>
              <a:ea typeface="Calibri"/>
              <a:cs typeface="Calibri"/>
              <a:sym typeface="Calibri"/>
            </a:endParaRPr>
          </a:p>
          <a:p>
            <a:pPr marL="1200150" marR="0" lvl="0" indent="-355600" algn="l" rtl="0">
              <a:spcBef>
                <a:spcPts val="0"/>
              </a:spcBef>
              <a:spcAft>
                <a:spcPts val="0"/>
              </a:spcAft>
              <a:buClr>
                <a:schemeClr val="dk1"/>
              </a:buClr>
              <a:buSzPts val="2000"/>
              <a:buFont typeface="Calibri"/>
              <a:buAutoNum type="alphaLcPeriod"/>
            </a:pPr>
            <a:r>
              <a:rPr lang="en-US" sz="2000">
                <a:solidFill>
                  <a:schemeClr val="dk1"/>
                </a:solidFill>
                <a:latin typeface="Calibri"/>
                <a:ea typeface="Calibri"/>
                <a:cs typeface="Calibri"/>
                <a:sym typeface="Calibri"/>
              </a:rPr>
              <a:t>Using </a:t>
            </a:r>
            <a:r>
              <a:rPr lang="en-US" sz="2000" b="1">
                <a:solidFill>
                  <a:schemeClr val="dk1"/>
                </a:solidFill>
                <a:latin typeface="Courier"/>
                <a:ea typeface="Courier"/>
                <a:cs typeface="Courier"/>
                <a:sym typeface="Courier"/>
              </a:rPr>
              <a:t>if else</a:t>
            </a:r>
            <a:r>
              <a:rPr lang="en-US" sz="2000">
                <a:solidFill>
                  <a:schemeClr val="dk1"/>
                </a:solidFill>
                <a:latin typeface="Calibri"/>
                <a:ea typeface="Calibri"/>
                <a:cs typeface="Calibri"/>
                <a:sym typeface="Calibri"/>
              </a:rPr>
              <a:t> statement</a:t>
            </a:r>
            <a:endParaRPr sz="2000">
              <a:solidFill>
                <a:schemeClr val="dk1"/>
              </a:solidFill>
              <a:latin typeface="Calibri"/>
              <a:ea typeface="Calibri"/>
              <a:cs typeface="Calibri"/>
              <a:sym typeface="Calibri"/>
            </a:endParaRPr>
          </a:p>
          <a:p>
            <a:pPr marL="1200150" marR="0" lvl="0" indent="-355600" algn="l" rtl="0">
              <a:spcBef>
                <a:spcPts val="0"/>
              </a:spcBef>
              <a:spcAft>
                <a:spcPts val="0"/>
              </a:spcAft>
              <a:buClr>
                <a:schemeClr val="dk1"/>
              </a:buClr>
              <a:buSzPts val="2000"/>
              <a:buFont typeface="Calibri"/>
              <a:buAutoNum type="alphaLcPeriod"/>
            </a:pPr>
            <a:r>
              <a:rPr lang="en-US" sz="2000">
                <a:solidFill>
                  <a:schemeClr val="dk1"/>
                </a:solidFill>
                <a:latin typeface="Calibri"/>
                <a:ea typeface="Calibri"/>
                <a:cs typeface="Calibri"/>
                <a:sym typeface="Calibri"/>
              </a:rPr>
              <a:t>Using </a:t>
            </a:r>
            <a:r>
              <a:rPr lang="en-US" sz="2000" b="1">
                <a:solidFill>
                  <a:schemeClr val="dk1"/>
                </a:solidFill>
                <a:latin typeface="Courier"/>
                <a:ea typeface="Courier"/>
                <a:cs typeface="Courier"/>
                <a:sym typeface="Courier"/>
              </a:rPr>
              <a:t>case</a:t>
            </a:r>
            <a:r>
              <a:rPr lang="en-US" sz="2000">
                <a:solidFill>
                  <a:schemeClr val="dk1"/>
                </a:solidFill>
                <a:latin typeface="Calibri"/>
                <a:ea typeface="Calibri"/>
                <a:cs typeface="Calibri"/>
                <a:sym typeface="Calibri"/>
              </a:rPr>
              <a:t> statement</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94" name="Google Shape;394;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None/>
            </a:pPr>
            <a:r>
              <a:rPr lang="en-US" sz="6000"/>
              <a:t>Thank You ☺ </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Calibri"/>
              <a:buNone/>
            </a:pPr>
            <a:r>
              <a:rPr lang="en-US" sz="3600" b="1"/>
              <a:t>Combinational Circuit</a:t>
            </a:r>
            <a:endParaRPr>
              <a:latin typeface="Calibri"/>
              <a:ea typeface="Calibri"/>
              <a:cs typeface="Calibri"/>
              <a:sym typeface="Calibri"/>
            </a:endParaRPr>
          </a:p>
        </p:txBody>
      </p:sp>
      <p:pic>
        <p:nvPicPr>
          <p:cNvPr id="119" name="Google Shape;119;p16"/>
          <p:cNvPicPr preferRelativeResize="0"/>
          <p:nvPr/>
        </p:nvPicPr>
        <p:blipFill rotWithShape="1">
          <a:blip r:embed="rId3">
            <a:alphaModFix/>
          </a:blip>
          <a:srcRect t="14581"/>
          <a:stretch/>
        </p:blipFill>
        <p:spPr>
          <a:xfrm>
            <a:off x="3463075" y="1423050"/>
            <a:ext cx="5427948" cy="3486599"/>
          </a:xfrm>
          <a:prstGeom prst="rect">
            <a:avLst/>
          </a:prstGeom>
          <a:noFill/>
          <a:ln>
            <a:noFill/>
          </a:ln>
        </p:spPr>
      </p:pic>
      <p:sp>
        <p:nvSpPr>
          <p:cNvPr id="120" name="Google Shape;120;p16"/>
          <p:cNvSpPr txBox="1"/>
          <p:nvPr/>
        </p:nvSpPr>
        <p:spPr>
          <a:xfrm>
            <a:off x="5471000" y="1037500"/>
            <a:ext cx="1412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latin typeface="Calibri"/>
                <a:ea typeface="Calibri"/>
                <a:cs typeface="Calibri"/>
                <a:sym typeface="Calibri"/>
              </a:rPr>
              <a:t>Truth Table</a:t>
            </a:r>
            <a:endParaRPr sz="1900" b="1">
              <a:latin typeface="Calibri"/>
              <a:ea typeface="Calibri"/>
              <a:cs typeface="Calibri"/>
              <a:sym typeface="Calibri"/>
            </a:endParaRPr>
          </a:p>
        </p:txBody>
      </p:sp>
      <p:pic>
        <p:nvPicPr>
          <p:cNvPr id="121" name="Google Shape;121;p16"/>
          <p:cNvPicPr preferRelativeResize="0"/>
          <p:nvPr/>
        </p:nvPicPr>
        <p:blipFill>
          <a:blip r:embed="rId4">
            <a:alphaModFix/>
          </a:blip>
          <a:stretch>
            <a:fillRect/>
          </a:stretch>
        </p:blipFill>
        <p:spPr>
          <a:xfrm>
            <a:off x="3076575" y="5425400"/>
            <a:ext cx="603885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pic>
        <p:nvPicPr>
          <p:cNvPr id="127" name="Google Shape;127;p17"/>
          <p:cNvPicPr preferRelativeResize="0"/>
          <p:nvPr/>
        </p:nvPicPr>
        <p:blipFill>
          <a:blip r:embed="rId3">
            <a:alphaModFix/>
          </a:blip>
          <a:stretch>
            <a:fillRect/>
          </a:stretch>
        </p:blipFill>
        <p:spPr>
          <a:xfrm>
            <a:off x="1871650" y="715475"/>
            <a:ext cx="4878624" cy="5468749"/>
          </a:xfrm>
          <a:prstGeom prst="rect">
            <a:avLst/>
          </a:prstGeom>
          <a:noFill/>
          <a:ln>
            <a:noFill/>
          </a:ln>
        </p:spPr>
      </p:pic>
      <p:pic>
        <p:nvPicPr>
          <p:cNvPr id="128" name="Google Shape;128;p17"/>
          <p:cNvPicPr preferRelativeResize="0"/>
          <p:nvPr/>
        </p:nvPicPr>
        <p:blipFill>
          <a:blip r:embed="rId4">
            <a:alphaModFix/>
          </a:blip>
          <a:stretch>
            <a:fillRect/>
          </a:stretch>
        </p:blipFill>
        <p:spPr>
          <a:xfrm>
            <a:off x="3730625" y="5879425"/>
            <a:ext cx="6038850" cy="304800"/>
          </a:xfrm>
          <a:prstGeom prst="rect">
            <a:avLst/>
          </a:prstGeom>
          <a:noFill/>
          <a:ln>
            <a:noFill/>
          </a:ln>
        </p:spPr>
      </p:pic>
      <p:pic>
        <p:nvPicPr>
          <p:cNvPr id="129" name="Google Shape;129;p17"/>
          <p:cNvPicPr preferRelativeResize="0"/>
          <p:nvPr/>
        </p:nvPicPr>
        <p:blipFill>
          <a:blip r:embed="rId5">
            <a:alphaModFix/>
          </a:blip>
          <a:stretch>
            <a:fillRect/>
          </a:stretch>
        </p:blipFill>
        <p:spPr>
          <a:xfrm>
            <a:off x="9344925" y="3532762"/>
            <a:ext cx="1922725" cy="1922725"/>
          </a:xfrm>
          <a:prstGeom prst="rect">
            <a:avLst/>
          </a:prstGeom>
          <a:noFill/>
          <a:ln>
            <a:noFill/>
          </a:ln>
        </p:spPr>
      </p:pic>
      <p:sp>
        <p:nvSpPr>
          <p:cNvPr id="130" name="Google Shape;130;p17"/>
          <p:cNvSpPr/>
          <p:nvPr/>
        </p:nvSpPr>
        <p:spPr>
          <a:xfrm>
            <a:off x="7447525" y="4106525"/>
            <a:ext cx="869100" cy="775200"/>
          </a:xfrm>
          <a:prstGeom prst="rightArrow">
            <a:avLst>
              <a:gd name="adj1" fmla="val 50000"/>
              <a:gd name="adj2" fmla="val 50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txBox="1"/>
          <p:nvPr/>
        </p:nvSpPr>
        <p:spPr>
          <a:xfrm>
            <a:off x="1625875" y="6248400"/>
            <a:ext cx="3158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latin typeface="Calibri"/>
                <a:ea typeface="Calibri"/>
                <a:cs typeface="Calibri"/>
                <a:sym typeface="Calibri"/>
              </a:rPr>
              <a:t>Combinational Circuit of L</a:t>
            </a:r>
            <a:endParaRPr sz="2100" b="1">
              <a:latin typeface="Calibri"/>
              <a:ea typeface="Calibri"/>
              <a:cs typeface="Calibri"/>
              <a:sym typeface="Calibri"/>
            </a:endParaRPr>
          </a:p>
        </p:txBody>
      </p:sp>
      <p:sp>
        <p:nvSpPr>
          <p:cNvPr id="132" name="Google Shape;132;p17"/>
          <p:cNvSpPr txBox="1"/>
          <p:nvPr/>
        </p:nvSpPr>
        <p:spPr>
          <a:xfrm>
            <a:off x="9465538" y="5371525"/>
            <a:ext cx="1681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latin typeface="Calibri"/>
                <a:ea typeface="Calibri"/>
                <a:cs typeface="Calibri"/>
                <a:sym typeface="Calibri"/>
              </a:rPr>
              <a:t>Module of L</a:t>
            </a:r>
            <a:endParaRPr sz="21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1808582" y="862881"/>
            <a:ext cx="9588900" cy="158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7200"/>
              <a:buFont typeface="Calibri"/>
              <a:buNone/>
            </a:pPr>
            <a:endParaRPr sz="7200" b="1" i="0" u="none" strike="noStrike" cap="none">
              <a:solidFill>
                <a:srgbClr val="7030A0"/>
              </a:solidFill>
              <a:latin typeface="Calibri"/>
              <a:ea typeface="Calibri"/>
              <a:cs typeface="Calibri"/>
              <a:sym typeface="Calibri"/>
            </a:endParaRPr>
          </a:p>
        </p:txBody>
      </p:sp>
      <p:sp>
        <p:nvSpPr>
          <p:cNvPr id="138" name="Google Shape;138;p18"/>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139" name="Google Shape;139;p18"/>
          <p:cNvSpPr txBox="1"/>
          <p:nvPr/>
        </p:nvSpPr>
        <p:spPr>
          <a:xfrm>
            <a:off x="700642" y="713342"/>
            <a:ext cx="10790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Verilog code of previous circuit is shown below:</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u="sng">
                <a:solidFill>
                  <a:schemeClr val="dk1"/>
                </a:solidFill>
                <a:latin typeface="Courier New"/>
                <a:ea typeface="Courier New"/>
                <a:cs typeface="Courier New"/>
                <a:sym typeface="Courier New"/>
              </a:rPr>
              <a:t>comb1</a:t>
            </a:r>
            <a:r>
              <a:rPr lang="en-US" sz="1800" b="1" u="sng">
                <a:solidFill>
                  <a:schemeClr val="dk1"/>
                </a:solidFill>
                <a:latin typeface="Calibri"/>
                <a:ea typeface="Calibri"/>
                <a:cs typeface="Calibri"/>
                <a:sym typeface="Calibri"/>
              </a:rPr>
              <a:t>.v</a:t>
            </a:r>
            <a:endParaRPr sz="1800">
              <a:solidFill>
                <a:schemeClr val="dk1"/>
              </a:solidFill>
              <a:latin typeface="Calibri"/>
              <a:ea typeface="Calibri"/>
              <a:cs typeface="Calibri"/>
              <a:sym typeface="Calibri"/>
            </a:endParaRPr>
          </a:p>
        </p:txBody>
      </p:sp>
      <p:graphicFrame>
        <p:nvGraphicFramePr>
          <p:cNvPr id="140" name="Google Shape;140;p18"/>
          <p:cNvGraphicFramePr/>
          <p:nvPr/>
        </p:nvGraphicFramePr>
        <p:xfrm>
          <a:off x="700653" y="1418928"/>
          <a:ext cx="10696825" cy="4725725"/>
        </p:xfrm>
        <a:graphic>
          <a:graphicData uri="http://schemas.openxmlformats.org/drawingml/2006/table">
            <a:tbl>
              <a:tblPr firstRow="1" bandRow="1">
                <a:noFill/>
                <a:tableStyleId>{52284ED6-0ECF-4868-BB25-995831E65EA0}</a:tableStyleId>
              </a:tblPr>
              <a:tblGrid>
                <a:gridCol w="10696825"/>
              </a:tblGrid>
              <a:tr h="4725725">
                <a:tc>
                  <a:txBody>
                    <a:bodyPr/>
                    <a:lstStyle/>
                    <a:p>
                      <a:pPr marL="0" marR="0" lvl="0" indent="0" algn="l" rtl="0">
                        <a:lnSpc>
                          <a:spcPct val="107000"/>
                        </a:lnSpc>
                        <a:spcBef>
                          <a:spcPts val="0"/>
                        </a:spcBef>
                        <a:spcAft>
                          <a:spcPts val="0"/>
                        </a:spcAft>
                        <a:buNone/>
                      </a:pPr>
                      <a:r>
                        <a:rPr lang="en-US" sz="1900" b="1">
                          <a:latin typeface="Courier New"/>
                          <a:ea typeface="Courier New"/>
                          <a:cs typeface="Courier New"/>
                          <a:sym typeface="Courier New"/>
                        </a:rPr>
                        <a:t>module comb1</a:t>
                      </a:r>
                      <a:endParaRPr sz="19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b="1">
                          <a:latin typeface="Courier New"/>
                          <a:ea typeface="Courier New"/>
                          <a:cs typeface="Courier New"/>
                          <a:sym typeface="Courier New"/>
                        </a:rPr>
                        <a:t>(</a:t>
                      </a:r>
                      <a:endParaRPr sz="19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input D,</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input X,</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input A,</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output L</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b="1">
                          <a:latin typeface="Courier New"/>
                          <a:ea typeface="Courier New"/>
                          <a:cs typeface="Courier New"/>
                          <a:sym typeface="Courier New"/>
                        </a:rPr>
                        <a:t>);</a:t>
                      </a:r>
                      <a:endParaRPr sz="1900" b="1">
                        <a:latin typeface="Courier New"/>
                        <a:ea typeface="Courier New"/>
                        <a:cs typeface="Courier New"/>
                        <a:sym typeface="Courier New"/>
                      </a:endParaRPr>
                    </a:p>
                    <a:p>
                      <a:pPr marL="0" marR="0" lvl="0" indent="0" algn="l" rtl="0">
                        <a:lnSpc>
                          <a:spcPct val="107000"/>
                        </a:lnSpc>
                        <a:spcBef>
                          <a:spcPts val="0"/>
                        </a:spcBef>
                        <a:spcAft>
                          <a:spcPts val="0"/>
                        </a:spcAft>
                        <a:buNone/>
                      </a:pP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a:latin typeface="Courier New"/>
                          <a:ea typeface="Courier New"/>
                          <a:cs typeface="Courier New"/>
                          <a:sym typeface="Courier New"/>
                        </a:rPr>
                        <a:t>   assign L = (~D)&amp;(~X)&amp;A | (~D)&amp;X&amp;A | D&amp;(~X)&amp;(~A) | D&amp;(~X)&amp;A | D&amp;X&amp;A;</a:t>
                      </a: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endParaRPr sz="19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900" b="1">
                          <a:latin typeface="Courier New"/>
                          <a:ea typeface="Courier New"/>
                          <a:cs typeface="Courier New"/>
                          <a:sym typeface="Courier New"/>
                        </a:rPr>
                        <a:t>endmodule</a:t>
                      </a:r>
                      <a:endParaRPr sz="1900" b="1">
                        <a:latin typeface="Courier New"/>
                        <a:ea typeface="Courier New"/>
                        <a:cs typeface="Courier New"/>
                        <a:sym typeface="Courier New"/>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1808582" y="862881"/>
            <a:ext cx="9588900" cy="15834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7200"/>
              <a:buFont typeface="Calibri"/>
              <a:buNone/>
            </a:pPr>
            <a:endParaRPr sz="7200" b="1" i="0" u="none" strike="noStrike" cap="none">
              <a:solidFill>
                <a:srgbClr val="7030A0"/>
              </a:solidFill>
              <a:latin typeface="Calibri"/>
              <a:ea typeface="Calibri"/>
              <a:cs typeface="Calibri"/>
              <a:sym typeface="Calibri"/>
            </a:endParaRPr>
          </a:p>
        </p:txBody>
      </p:sp>
      <p:sp>
        <p:nvSpPr>
          <p:cNvPr id="146" name="Google Shape;146;p19"/>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147" name="Google Shape;147;p19"/>
          <p:cNvSpPr txBox="1"/>
          <p:nvPr/>
        </p:nvSpPr>
        <p:spPr>
          <a:xfrm>
            <a:off x="700642" y="713342"/>
            <a:ext cx="10790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Verilog code of test bench of previous circuit is shown below:</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u="sng">
                <a:solidFill>
                  <a:schemeClr val="dk1"/>
                </a:solidFill>
                <a:latin typeface="Courier New"/>
                <a:ea typeface="Courier New"/>
                <a:cs typeface="Courier New"/>
                <a:sym typeface="Courier New"/>
              </a:rPr>
              <a:t>comb1_tb</a:t>
            </a:r>
            <a:r>
              <a:rPr lang="en-US" sz="1800" b="1" u="sng">
                <a:solidFill>
                  <a:schemeClr val="dk1"/>
                </a:solidFill>
                <a:latin typeface="Calibri"/>
                <a:ea typeface="Calibri"/>
                <a:cs typeface="Calibri"/>
                <a:sym typeface="Calibri"/>
              </a:rPr>
              <a:t>.v</a:t>
            </a:r>
            <a:endParaRPr sz="1800">
              <a:solidFill>
                <a:schemeClr val="dk1"/>
              </a:solidFill>
              <a:latin typeface="Calibri"/>
              <a:ea typeface="Calibri"/>
              <a:cs typeface="Calibri"/>
              <a:sym typeface="Calibri"/>
            </a:endParaRPr>
          </a:p>
        </p:txBody>
      </p:sp>
      <p:graphicFrame>
        <p:nvGraphicFramePr>
          <p:cNvPr id="148" name="Google Shape;148;p19"/>
          <p:cNvGraphicFramePr/>
          <p:nvPr/>
        </p:nvGraphicFramePr>
        <p:xfrm>
          <a:off x="700653" y="1418928"/>
          <a:ext cx="11098300" cy="4349100"/>
        </p:xfrm>
        <a:graphic>
          <a:graphicData uri="http://schemas.openxmlformats.org/drawingml/2006/table">
            <a:tbl>
              <a:tblPr firstRow="1" bandRow="1">
                <a:noFill/>
                <a:tableStyleId>{52284ED6-0ECF-4868-BB25-995831E65EA0}</a:tableStyleId>
              </a:tblPr>
              <a:tblGrid>
                <a:gridCol w="2791975"/>
                <a:gridCol w="3413000"/>
                <a:gridCol w="4893325"/>
              </a:tblGrid>
              <a:tr h="4349100">
                <a:tc>
                  <a:txBody>
                    <a:bodyPr/>
                    <a:lstStyle/>
                    <a:p>
                      <a:pPr marL="0" marR="0" lvl="0" indent="0" algn="l" rtl="0">
                        <a:lnSpc>
                          <a:spcPct val="107000"/>
                        </a:lnSpc>
                        <a:spcBef>
                          <a:spcPts val="0"/>
                        </a:spcBef>
                        <a:spcAft>
                          <a:spcPts val="0"/>
                        </a:spcAft>
                        <a:buNone/>
                      </a:pPr>
                      <a:r>
                        <a:rPr lang="en-US" sz="1700" b="1">
                          <a:latin typeface="Courier New"/>
                          <a:ea typeface="Courier New"/>
                          <a:cs typeface="Courier New"/>
                          <a:sym typeface="Courier New"/>
                        </a:rPr>
                        <a:t>`timescale 1ns/1ps</a:t>
                      </a:r>
                      <a:endParaRPr sz="1700" b="1">
                        <a:latin typeface="Courier New"/>
                        <a:ea typeface="Courier New"/>
                        <a:cs typeface="Courier New"/>
                        <a:sym typeface="Courier New"/>
                      </a:endParaRPr>
                    </a:p>
                    <a:p>
                      <a:pPr marL="0" marR="0" lvl="0" indent="0" algn="l" rtl="0">
                        <a:lnSpc>
                          <a:spcPct val="107000"/>
                        </a:lnSpc>
                        <a:spcBef>
                          <a:spcPts val="0"/>
                        </a:spcBef>
                        <a:spcAft>
                          <a:spcPts val="0"/>
                        </a:spcAft>
                        <a:buNone/>
                      </a:pPr>
                      <a:endParaRPr sz="17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b="1">
                          <a:latin typeface="Courier New"/>
                          <a:ea typeface="Courier New"/>
                          <a:cs typeface="Courier New"/>
                          <a:sym typeface="Courier New"/>
                        </a:rPr>
                        <a:t>module comb1_tb;</a:t>
                      </a:r>
                      <a:endParaRPr sz="17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reg D;</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reg X; </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reg A; </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wire L;</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a:t>
                      </a:r>
                      <a:r>
                        <a:rPr lang="en-US" sz="1700" b="1">
                          <a:latin typeface="Courier New"/>
                          <a:ea typeface="Courier New"/>
                          <a:cs typeface="Courier New"/>
                          <a:sym typeface="Courier New"/>
                        </a:rPr>
                        <a:t>comb1 uut</a:t>
                      </a:r>
                      <a:endParaRPr sz="1700" b="1">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.D(D),</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.X(X),</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.A(A),</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.L(L)</a:t>
                      </a:r>
                      <a:endParaRPr sz="1700">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1700">
                          <a:latin typeface="Courier New"/>
                          <a:ea typeface="Courier New"/>
                          <a:cs typeface="Courier New"/>
                          <a:sym typeface="Courier New"/>
                        </a:rPr>
                        <a:t>    );</a:t>
                      </a:r>
                      <a:endParaRPr sz="1700">
                        <a:latin typeface="Courier New"/>
                        <a:ea typeface="Courier New"/>
                        <a:cs typeface="Courier New"/>
                        <a:sym typeface="Courier New"/>
                      </a:endParaRPr>
                    </a:p>
                  </a:txBody>
                  <a:tcPr marL="91450" marR="91450" marT="45725" marB="45725"/>
                </a:tc>
                <a:tc>
                  <a:txBody>
                    <a:bodyPr/>
                    <a:lstStyle/>
                    <a:p>
                      <a:pPr marL="0" lvl="0" indent="0" algn="l" rtl="0">
                        <a:lnSpc>
                          <a:spcPct val="107000"/>
                        </a:lnSpc>
                        <a:spcBef>
                          <a:spcPts val="0"/>
                        </a:spcBef>
                        <a:spcAft>
                          <a:spcPts val="0"/>
                        </a:spcAft>
                        <a:buClr>
                          <a:schemeClr val="dk1"/>
                        </a:buClr>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a:t>
                      </a:r>
                      <a:r>
                        <a:rPr lang="en-US" sz="1700" b="1">
                          <a:latin typeface="Courier New"/>
                          <a:ea typeface="Courier New"/>
                          <a:cs typeface="Courier New"/>
                          <a:sym typeface="Courier New"/>
                        </a:rPr>
                        <a:t>initial begin</a:t>
                      </a:r>
                      <a:endParaRPr sz="1700" b="1">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D = 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X = 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A = 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#20;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A = 1;</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#20;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X = 1;</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#20;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r>
                        <a:rPr lang="en-US" sz="1700">
                          <a:latin typeface="Courier New"/>
                          <a:ea typeface="Courier New"/>
                          <a:cs typeface="Courier New"/>
                          <a:sym typeface="Courier New"/>
                        </a:rPr>
                        <a:t>        D = 1;</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Font typeface="Arial"/>
                        <a:buNone/>
                      </a:pPr>
                      <a:endParaRPr sz="1700">
                        <a:latin typeface="Courier New"/>
                        <a:ea typeface="Courier New"/>
                        <a:cs typeface="Courier New"/>
                        <a:sym typeface="Courier New"/>
                      </a:endParaRPr>
                    </a:p>
                  </a:txBody>
                  <a:tcPr marL="91450" marR="91450" marT="45725" marB="45725"/>
                </a:tc>
                <a:tc>
                  <a:txBody>
                    <a:bodyPr/>
                    <a:lstStyle/>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#20;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X = 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#20;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A = 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#20;</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a:t>
                      </a:r>
                      <a:r>
                        <a:rPr lang="en-US" sz="1700" b="1">
                          <a:latin typeface="Courier New"/>
                          <a:ea typeface="Courier New"/>
                          <a:cs typeface="Courier New"/>
                          <a:sym typeface="Courier New"/>
                        </a:rPr>
                        <a:t>end</a:t>
                      </a:r>
                      <a:endParaRPr sz="1700" b="1">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a:t>
                      </a:r>
                      <a:r>
                        <a:rPr lang="en-US" sz="1700" b="1">
                          <a:latin typeface="Courier New"/>
                          <a:ea typeface="Courier New"/>
                          <a:cs typeface="Courier New"/>
                          <a:sym typeface="Courier New"/>
                        </a:rPr>
                        <a:t>initial begin</a:t>
                      </a:r>
                      <a:endParaRPr sz="1700" b="1">
                        <a:latin typeface="Courier New"/>
                        <a:ea typeface="Courier New"/>
                        <a:cs typeface="Courier New"/>
                        <a:sym typeface="Courier New"/>
                      </a:endParaRPr>
                    </a:p>
                    <a:p>
                      <a:pPr marL="0" lvl="0" indent="0" algn="l" rtl="0">
                        <a:lnSpc>
                          <a:spcPct val="107000"/>
                        </a:lnSpc>
                        <a:spcBef>
                          <a:spcPts val="0"/>
                        </a:spcBef>
                        <a:spcAft>
                          <a:spcPts val="0"/>
                        </a:spcAft>
                        <a:buNone/>
                      </a:pPr>
                      <a:r>
                        <a:rPr lang="en-US" sz="1700">
                          <a:latin typeface="Courier New"/>
                          <a:ea typeface="Courier New"/>
                          <a:cs typeface="Courier New"/>
                          <a:sym typeface="Courier New"/>
                        </a:rPr>
                        <a:t> $monitor("D=%d X=%d A=%d L=%d\n", </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D, X, A, L);</a:t>
                      </a: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a:latin typeface="Courier New"/>
                          <a:ea typeface="Courier New"/>
                          <a:cs typeface="Courier New"/>
                          <a:sym typeface="Courier New"/>
                        </a:rPr>
                        <a:t> </a:t>
                      </a:r>
                      <a:r>
                        <a:rPr lang="en-US" sz="1700" b="1">
                          <a:latin typeface="Courier New"/>
                          <a:ea typeface="Courier New"/>
                          <a:cs typeface="Courier New"/>
                          <a:sym typeface="Courier New"/>
                        </a:rPr>
                        <a:t>end</a:t>
                      </a:r>
                      <a:endParaRPr sz="1700" b="1">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endParaRPr sz="1700">
                        <a:latin typeface="Courier New"/>
                        <a:ea typeface="Courier New"/>
                        <a:cs typeface="Courier New"/>
                        <a:sym typeface="Courier New"/>
                      </a:endParaRPr>
                    </a:p>
                    <a:p>
                      <a:pPr marL="0" lvl="0" indent="0" algn="l" rtl="0">
                        <a:lnSpc>
                          <a:spcPct val="107000"/>
                        </a:lnSpc>
                        <a:spcBef>
                          <a:spcPts val="0"/>
                        </a:spcBef>
                        <a:spcAft>
                          <a:spcPts val="0"/>
                        </a:spcAft>
                        <a:buClr>
                          <a:schemeClr val="dk1"/>
                        </a:buClr>
                        <a:buSzPts val="1100"/>
                        <a:buFont typeface="Arial"/>
                        <a:buNone/>
                      </a:pPr>
                      <a:r>
                        <a:rPr lang="en-US" sz="1700" b="1">
                          <a:latin typeface="Courier New"/>
                          <a:ea typeface="Courier New"/>
                          <a:cs typeface="Courier New"/>
                          <a:sym typeface="Courier New"/>
                        </a:rPr>
                        <a:t>endmodule</a:t>
                      </a:r>
                      <a:endParaRPr sz="1700" b="1">
                        <a:latin typeface="Courier New"/>
                        <a:ea typeface="Courier New"/>
                        <a:cs typeface="Courier New"/>
                        <a:sym typeface="Courier New"/>
                      </a:endParaRP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pic>
        <p:nvPicPr>
          <p:cNvPr id="154" name="Google Shape;154;p20"/>
          <p:cNvPicPr preferRelativeResize="0"/>
          <p:nvPr/>
        </p:nvPicPr>
        <p:blipFill rotWithShape="1">
          <a:blip r:embed="rId3">
            <a:alphaModFix/>
          </a:blip>
          <a:srcRect b="39642"/>
          <a:stretch/>
        </p:blipFill>
        <p:spPr>
          <a:xfrm>
            <a:off x="1076900" y="780852"/>
            <a:ext cx="4566925" cy="4587796"/>
          </a:xfrm>
          <a:prstGeom prst="rect">
            <a:avLst/>
          </a:prstGeom>
          <a:noFill/>
          <a:ln>
            <a:noFill/>
          </a:ln>
        </p:spPr>
      </p:pic>
      <p:pic>
        <p:nvPicPr>
          <p:cNvPr id="155" name="Google Shape;155;p20"/>
          <p:cNvPicPr preferRelativeResize="0"/>
          <p:nvPr/>
        </p:nvPicPr>
        <p:blipFill rotWithShape="1">
          <a:blip r:embed="rId3">
            <a:alphaModFix/>
          </a:blip>
          <a:srcRect t="59726"/>
          <a:stretch/>
        </p:blipFill>
        <p:spPr>
          <a:xfrm>
            <a:off x="6110025" y="1100525"/>
            <a:ext cx="4982967" cy="3447601"/>
          </a:xfrm>
          <a:prstGeom prst="rect">
            <a:avLst/>
          </a:prstGeom>
          <a:noFill/>
          <a:ln>
            <a:noFill/>
          </a:ln>
        </p:spPr>
      </p:pic>
      <p:sp>
        <p:nvSpPr>
          <p:cNvPr id="156" name="Google Shape;156;p20"/>
          <p:cNvSpPr txBox="1"/>
          <p:nvPr/>
        </p:nvSpPr>
        <p:spPr>
          <a:xfrm>
            <a:off x="1211075" y="5480075"/>
            <a:ext cx="9760500" cy="1154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100" b="1">
                <a:latin typeface="Calibri"/>
                <a:ea typeface="Calibri"/>
                <a:cs typeface="Calibri"/>
                <a:sym typeface="Calibri"/>
              </a:rPr>
              <a:t>Figure: </a:t>
            </a:r>
            <a:r>
              <a:rPr lang="en-US" sz="2100">
                <a:latin typeface="Calibri"/>
                <a:ea typeface="Calibri"/>
                <a:cs typeface="Calibri"/>
                <a:sym typeface="Calibri"/>
              </a:rPr>
              <a:t>Verilog Operators</a:t>
            </a:r>
            <a:endParaRPr sz="2100">
              <a:latin typeface="Calibri"/>
              <a:ea typeface="Calibri"/>
              <a:cs typeface="Calibri"/>
              <a:sym typeface="Calibri"/>
            </a:endParaRPr>
          </a:p>
          <a:p>
            <a:pPr marL="0" lvl="0" indent="0" algn="ctr" rtl="0">
              <a:spcBef>
                <a:spcPts val="0"/>
              </a:spcBef>
              <a:spcAft>
                <a:spcPts val="0"/>
              </a:spcAft>
              <a:buNone/>
            </a:pPr>
            <a:r>
              <a:rPr lang="en-US" sz="2100">
                <a:latin typeface="Calibri"/>
                <a:ea typeface="Calibri"/>
                <a:cs typeface="Calibri"/>
                <a:sym typeface="Calibri"/>
              </a:rPr>
              <a:t>To know more about Verilog Operators, follow this link: </a:t>
            </a:r>
            <a:r>
              <a:rPr lang="en-US" sz="2100" u="sng">
                <a:solidFill>
                  <a:schemeClr val="hlink"/>
                </a:solidFill>
                <a:latin typeface="Calibri"/>
                <a:ea typeface="Calibri"/>
                <a:cs typeface="Calibri"/>
                <a:sym typeface="Calibri"/>
                <a:hlinkClick r:id="rId4"/>
              </a:rPr>
              <a:t>https://www.chipverify.com/verilog/verilog-operators</a:t>
            </a:r>
            <a:r>
              <a:rPr lang="en-US" sz="2100">
                <a:latin typeface="Calibri"/>
                <a:ea typeface="Calibri"/>
                <a:cs typeface="Calibri"/>
                <a:sym typeface="Calibri"/>
              </a:rPr>
              <a:t> </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ctrTitle"/>
          </p:nvPr>
        </p:nvSpPr>
        <p:spPr>
          <a:xfrm>
            <a:off x="1382598" y="-7"/>
            <a:ext cx="9588900" cy="651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Combinational Circuit</a:t>
            </a:r>
            <a:endParaRPr>
              <a:latin typeface="Calibri"/>
              <a:ea typeface="Calibri"/>
              <a:cs typeface="Calibri"/>
              <a:sym typeface="Calibri"/>
            </a:endParaRPr>
          </a:p>
        </p:txBody>
      </p:sp>
      <p:sp>
        <p:nvSpPr>
          <p:cNvPr id="162" name="Google Shape;162;p21"/>
          <p:cNvSpPr txBox="1"/>
          <p:nvPr/>
        </p:nvSpPr>
        <p:spPr>
          <a:xfrm>
            <a:off x="4627950" y="5624600"/>
            <a:ext cx="293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latin typeface="Calibri"/>
                <a:ea typeface="Calibri"/>
                <a:cs typeface="Calibri"/>
                <a:sym typeface="Calibri"/>
              </a:rPr>
              <a:t>Figure: </a:t>
            </a:r>
            <a:r>
              <a:rPr lang="en-US" sz="2100">
                <a:latin typeface="Calibri"/>
                <a:ea typeface="Calibri"/>
                <a:cs typeface="Calibri"/>
                <a:sym typeface="Calibri"/>
              </a:rPr>
              <a:t>Verilog Operators</a:t>
            </a:r>
            <a:endParaRPr sz="2100">
              <a:latin typeface="Calibri"/>
              <a:ea typeface="Calibri"/>
              <a:cs typeface="Calibri"/>
              <a:sym typeface="Calibri"/>
            </a:endParaRPr>
          </a:p>
        </p:txBody>
      </p:sp>
      <p:pic>
        <p:nvPicPr>
          <p:cNvPr id="163" name="Google Shape;163;p21"/>
          <p:cNvPicPr preferRelativeResize="0"/>
          <p:nvPr/>
        </p:nvPicPr>
        <p:blipFill>
          <a:blip r:embed="rId3">
            <a:alphaModFix/>
          </a:blip>
          <a:stretch>
            <a:fillRect/>
          </a:stretch>
        </p:blipFill>
        <p:spPr>
          <a:xfrm>
            <a:off x="4708998" y="727499"/>
            <a:ext cx="2936100" cy="482089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2927</Words>
  <Application>Microsoft Office PowerPoint</Application>
  <PresentationFormat>Widescreen</PresentationFormat>
  <Paragraphs>809</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vt:lpstr>
      <vt:lpstr>Courier New</vt:lpstr>
      <vt:lpstr>Office Theme</vt:lpstr>
      <vt:lpstr>HDL 1 - Combinational Circuit</vt:lpstr>
      <vt:lpstr>Digital Electronics</vt:lpstr>
      <vt:lpstr>Digital Electronics (Combinational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Combinational Circuit</vt:lpstr>
      <vt:lpstr>Example: Verilog</vt:lpstr>
      <vt:lpstr>Example: Verilog</vt:lpstr>
      <vt:lpstr>Example: Verilog</vt:lpstr>
      <vt:lpstr>Example: Verilog</vt:lpstr>
      <vt:lpstr>Exercises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HDL 1 - Combinational Circuit</dc:title>
  <cp:lastModifiedBy>CSE_Laptop</cp:lastModifiedBy>
  <cp:revision>5</cp:revision>
  <dcterms:modified xsi:type="dcterms:W3CDTF">2024-05-04T15:10:17Z</dcterms:modified>
</cp:coreProperties>
</file>