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Lato"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B6F885-EEF2-445A-BEE4-57E8ABD3B74B}">
  <a:tblStyle styleId="{5EB6F885-EEF2-445A-BEE4-57E8ABD3B74B}"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29"/>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678965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890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689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544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850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057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0051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443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6312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6871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7336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058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3afbb6e7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f3afbb6e7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808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088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736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3750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Given a program written in some programming language(c/</a:t>
            </a:r>
            <a:r>
              <a:rPr lang="en-US" sz="1100" b="0" i="0" u="none" strike="noStrike" cap="none" dirty="0" err="1" smtClean="0">
                <a:solidFill>
                  <a:srgbClr val="000000"/>
                </a:solidFill>
                <a:effectLst/>
                <a:latin typeface="Arial"/>
                <a:ea typeface="Arial"/>
                <a:cs typeface="Arial"/>
                <a:sym typeface="Arial"/>
              </a:rPr>
              <a:t>c++</a:t>
            </a:r>
            <a:r>
              <a:rPr lang="en-US" sz="1100" b="0" i="0" u="none" strike="noStrike" cap="none" dirty="0" smtClean="0">
                <a:solidFill>
                  <a:srgbClr val="000000"/>
                </a:solidFill>
                <a:effectLst/>
                <a:latin typeface="Arial"/>
                <a:ea typeface="Arial"/>
                <a:cs typeface="Arial"/>
                <a:sym typeface="Arial"/>
              </a:rPr>
              <a:t>/java) will it ever get into an infinite loop(loop never stops) or will it always terminate(halt)? This is an undecidable problem because we cannot have an algorithm which will tell us whether a given program will halt or not in a generalized way </a:t>
            </a:r>
            <a:r>
              <a:rPr lang="en-US" sz="1100" b="0" i="0" u="none" strike="noStrike" cap="none" dirty="0" err="1" smtClean="0">
                <a:solidFill>
                  <a:srgbClr val="000000"/>
                </a:solidFill>
                <a:effectLst/>
                <a:latin typeface="Arial"/>
                <a:ea typeface="Arial"/>
                <a:cs typeface="Arial"/>
                <a:sym typeface="Arial"/>
              </a:rPr>
              <a:t>i.e</a:t>
            </a:r>
            <a:r>
              <a:rPr lang="en-US" sz="1100" b="0" i="0" u="none" strike="noStrike" cap="none" smtClean="0">
                <a:solidFill>
                  <a:srgbClr val="000000"/>
                </a:solidFill>
                <a:effectLst/>
                <a:latin typeface="Arial"/>
                <a:ea typeface="Arial"/>
                <a:cs typeface="Arial"/>
                <a:sym typeface="Arial"/>
              </a:rPr>
              <a:t> by having specific program/algorithm.</a:t>
            </a:r>
            <a:endParaRPr/>
          </a:p>
        </p:txBody>
      </p:sp>
      <p:sp>
        <p:nvSpPr>
          <p:cNvPr id="374" name="Google Shape;37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699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2226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910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397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4289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816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2536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78817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616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9085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64159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6718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194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877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4" name="Google Shape;49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2033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2" name="Google Shape;50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7195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869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6097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5725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2365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48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3afbb6e7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5" name="Google Shape;185;gf3afbb6e7b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3797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f3afbb6e7b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1" i="0" u="none" strike="noStrike" cap="none" dirty="0" smtClean="0">
                <a:solidFill>
                  <a:srgbClr val="000000"/>
                </a:solidFill>
                <a:effectLst/>
                <a:latin typeface="Arial"/>
                <a:ea typeface="Arial"/>
                <a:cs typeface="Arial"/>
                <a:sym typeface="Arial"/>
              </a:rPr>
              <a:t>MMX</a:t>
            </a:r>
            <a:r>
              <a:rPr lang="en-US" sz="1100" b="0" i="0" u="none" strike="noStrike" cap="none" dirty="0" smtClean="0">
                <a:solidFill>
                  <a:srgbClr val="000000"/>
                </a:solidFill>
                <a:effectLst/>
                <a:latin typeface="Arial"/>
                <a:ea typeface="Arial"/>
                <a:cs typeface="Arial"/>
                <a:sym typeface="Arial"/>
              </a:rPr>
              <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Introduce eight 64 bit registers (MM0-MM7) and instructions to work with eight signed/unsigned bytes, four signed/unsigned words, two signed/unsigned </a:t>
            </a:r>
            <a:r>
              <a:rPr lang="en-US" sz="1100" b="0" i="0" u="none" strike="noStrike" cap="none" dirty="0" err="1" smtClean="0">
                <a:solidFill>
                  <a:srgbClr val="000000"/>
                </a:solidFill>
                <a:effectLst/>
                <a:latin typeface="Arial"/>
                <a:ea typeface="Arial"/>
                <a:cs typeface="Arial"/>
                <a:sym typeface="Arial"/>
              </a:rPr>
              <a:t>dwords</a:t>
            </a:r>
            <a:r>
              <a:rPr lang="en-US" sz="1100" b="0" i="0" u="none" strike="noStrike" cap="none" dirty="0" smtClean="0">
                <a:solidFill>
                  <a:srgbClr val="000000"/>
                </a:solidFill>
                <a:effectLst/>
                <a:latin typeface="Arial"/>
                <a:ea typeface="Arial"/>
                <a:cs typeface="Arial"/>
                <a:sym typeface="Arial"/>
              </a:rPr>
              <a:t>.</a:t>
            </a:r>
          </a:p>
          <a:p>
            <a:pPr fontAlgn="base"/>
            <a:r>
              <a:rPr lang="en-US" sz="1100" b="1" i="0" u="none" strike="noStrike" cap="none" dirty="0" smtClean="0">
                <a:solidFill>
                  <a:srgbClr val="000000"/>
                </a:solidFill>
                <a:effectLst/>
                <a:latin typeface="Arial"/>
                <a:ea typeface="Arial"/>
                <a:cs typeface="Arial"/>
                <a:sym typeface="Arial"/>
              </a:rPr>
              <a:t>3DNow!</a:t>
            </a:r>
            <a:r>
              <a:rPr lang="en-US" sz="1100" b="0" i="0" u="none" strike="noStrike" cap="none" dirty="0" smtClean="0">
                <a:solidFill>
                  <a:srgbClr val="000000"/>
                </a:solidFill>
                <a:effectLst/>
                <a:latin typeface="Arial"/>
                <a:ea typeface="Arial"/>
                <a:cs typeface="Arial"/>
                <a:sym typeface="Arial"/>
              </a:rPr>
              <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Add support for single precision floating point operand to MMX. Few operation supported, for example addition, subtraction, multiplication.</a:t>
            </a:r>
          </a:p>
          <a:p>
            <a:pPr fontAlgn="base"/>
            <a:r>
              <a:rPr lang="en-US" sz="1100" b="1" i="0" u="none" strike="noStrike" cap="none" dirty="0" smtClean="0">
                <a:solidFill>
                  <a:srgbClr val="000000"/>
                </a:solidFill>
                <a:effectLst/>
                <a:latin typeface="Arial"/>
                <a:ea typeface="Arial"/>
                <a:cs typeface="Arial"/>
                <a:sym typeface="Arial"/>
              </a:rPr>
              <a:t>SSE</a:t>
            </a:r>
            <a:r>
              <a:rPr lang="en-US" sz="1100" b="0" i="0" u="none" strike="noStrike" cap="none" dirty="0" smtClean="0">
                <a:solidFill>
                  <a:srgbClr val="000000"/>
                </a:solidFill>
                <a:effectLst/>
                <a:latin typeface="Arial"/>
                <a:ea typeface="Arial"/>
                <a:cs typeface="Arial"/>
                <a:sym typeface="Arial"/>
              </a:rPr>
              <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Introduce eight/sixteen 128 bit registers (XMM0-XMM7/15) and instruction to work with four single precision floating point operands. Add integer operations on MMX registers too. (The MMX-integer part of SSE is sometimes called MMXEXT, and was implemented on a few non-Intel CPUs without </a:t>
            </a:r>
            <a:r>
              <a:rPr lang="en-US" sz="1100" b="0" i="0" u="none" strike="noStrike" cap="none" dirty="0" err="1" smtClean="0">
                <a:solidFill>
                  <a:srgbClr val="000000"/>
                </a:solidFill>
                <a:effectLst/>
                <a:latin typeface="Arial"/>
                <a:ea typeface="Arial"/>
                <a:cs typeface="Arial"/>
                <a:sym typeface="Arial"/>
              </a:rPr>
              <a:t>xmm</a:t>
            </a:r>
            <a:r>
              <a:rPr lang="en-US" sz="1100" b="0" i="0" u="none" strike="noStrike" cap="none" dirty="0" smtClean="0">
                <a:solidFill>
                  <a:srgbClr val="000000"/>
                </a:solidFill>
                <a:effectLst/>
                <a:latin typeface="Arial"/>
                <a:ea typeface="Arial"/>
                <a:cs typeface="Arial"/>
                <a:sym typeface="Arial"/>
              </a:rPr>
              <a:t> registers and the floating point part of SSE.)</a:t>
            </a:r>
          </a:p>
          <a:p>
            <a:pPr fontAlgn="base"/>
            <a:r>
              <a:rPr lang="en-US" sz="1100" b="1" i="0" u="none" strike="noStrike" cap="none" dirty="0" smtClean="0">
                <a:solidFill>
                  <a:srgbClr val="000000"/>
                </a:solidFill>
                <a:effectLst/>
                <a:latin typeface="Arial"/>
                <a:ea typeface="Arial"/>
                <a:cs typeface="Arial"/>
                <a:sym typeface="Arial"/>
              </a:rPr>
              <a:t>SSE2</a:t>
            </a:r>
            <a:r>
              <a:rPr lang="en-US" sz="1100" b="0" i="0" u="none" strike="noStrike" cap="none" dirty="0" smtClean="0">
                <a:solidFill>
                  <a:srgbClr val="000000"/>
                </a:solidFill>
                <a:effectLst/>
                <a:latin typeface="Arial"/>
                <a:ea typeface="Arial"/>
                <a:cs typeface="Arial"/>
                <a:sym typeface="Arial"/>
              </a:rPr>
              <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Introduces instruction to work with 2 double precision floating point operands, and with packed byte/word/</a:t>
            </a:r>
            <a:r>
              <a:rPr lang="en-US" sz="1100" b="0" i="0" u="none" strike="noStrike" cap="none" dirty="0" err="1" smtClean="0">
                <a:solidFill>
                  <a:srgbClr val="000000"/>
                </a:solidFill>
                <a:effectLst/>
                <a:latin typeface="Arial"/>
                <a:ea typeface="Arial"/>
                <a:cs typeface="Arial"/>
                <a:sym typeface="Arial"/>
              </a:rPr>
              <a:t>dword</a:t>
            </a:r>
            <a:r>
              <a:rPr lang="en-US" sz="1100" b="0" i="0" u="none" strike="noStrike" cap="none" dirty="0" smtClean="0">
                <a:solidFill>
                  <a:srgbClr val="000000"/>
                </a:solidFill>
                <a:effectLst/>
                <a:latin typeface="Arial"/>
                <a:ea typeface="Arial"/>
                <a:cs typeface="Arial"/>
                <a:sym typeface="Arial"/>
              </a:rPr>
              <a:t>/qword integers in 128-bit </a:t>
            </a:r>
            <a:r>
              <a:rPr lang="en-US" sz="1100" b="0" i="0" u="none" strike="noStrike" cap="none" dirty="0" err="1" smtClean="0">
                <a:solidFill>
                  <a:srgbClr val="000000"/>
                </a:solidFill>
                <a:effectLst/>
                <a:latin typeface="Arial"/>
                <a:ea typeface="Arial"/>
                <a:cs typeface="Arial"/>
                <a:sym typeface="Arial"/>
              </a:rPr>
              <a:t>xmm</a:t>
            </a:r>
            <a:r>
              <a:rPr lang="en-US" sz="1100" b="0" i="0" u="none" strike="noStrike" cap="none" dirty="0" smtClean="0">
                <a:solidFill>
                  <a:srgbClr val="000000"/>
                </a:solidFill>
                <a:effectLst/>
                <a:latin typeface="Arial"/>
                <a:ea typeface="Arial"/>
                <a:cs typeface="Arial"/>
                <a:sym typeface="Arial"/>
              </a:rPr>
              <a:t> registers.</a:t>
            </a:r>
          </a:p>
          <a:p>
            <a:pPr fontAlgn="base"/>
            <a:r>
              <a:rPr lang="en-US" sz="1100" b="1" i="0" u="none" strike="noStrike" cap="none" dirty="0" smtClean="0">
                <a:solidFill>
                  <a:srgbClr val="000000"/>
                </a:solidFill>
                <a:effectLst/>
                <a:latin typeface="Arial"/>
                <a:ea typeface="Arial"/>
                <a:cs typeface="Arial"/>
                <a:sym typeface="Arial"/>
              </a:rPr>
              <a:t>SSE3</a:t>
            </a:r>
            <a:r>
              <a:rPr lang="en-US" sz="1100" b="0" i="0" u="none" strike="noStrike" cap="none" dirty="0" smtClean="0">
                <a:solidFill>
                  <a:srgbClr val="000000"/>
                </a:solidFill>
                <a:effectLst/>
                <a:latin typeface="Arial"/>
                <a:ea typeface="Arial"/>
                <a:cs typeface="Arial"/>
                <a:sym typeface="Arial"/>
              </a:rPr>
              <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Add a few varied instructions (mostly floating point), including a special kind of unaligned load (</a:t>
            </a:r>
            <a:r>
              <a:rPr lang="en-US" sz="1100" b="0" i="0" u="none" strike="noStrike" cap="none" dirty="0" err="1" smtClean="0">
                <a:solidFill>
                  <a:srgbClr val="000000"/>
                </a:solidFill>
                <a:effectLst/>
                <a:latin typeface="Arial"/>
                <a:ea typeface="Arial"/>
                <a:cs typeface="Arial"/>
                <a:sym typeface="Arial"/>
              </a:rPr>
              <a:t>lddqu</a:t>
            </a:r>
            <a:r>
              <a:rPr lang="en-US" sz="1100" b="0" i="0" u="none" strike="noStrike" cap="none" dirty="0" smtClean="0">
                <a:solidFill>
                  <a:srgbClr val="000000"/>
                </a:solidFill>
                <a:effectLst/>
                <a:latin typeface="Arial"/>
                <a:ea typeface="Arial"/>
                <a:cs typeface="Arial"/>
                <a:sym typeface="Arial"/>
              </a:rPr>
              <a:t>) that was better on Pentium 4, synchronization instruction, horizontal add/sub.</a:t>
            </a:r>
          </a:p>
          <a:p>
            <a:pPr fontAlgn="base"/>
            <a:r>
              <a:rPr lang="en-US" sz="1100" b="1" i="0" u="none" strike="noStrike" cap="none" dirty="0" smtClean="0">
                <a:solidFill>
                  <a:srgbClr val="000000"/>
                </a:solidFill>
                <a:effectLst/>
                <a:latin typeface="Arial"/>
                <a:ea typeface="Arial"/>
                <a:cs typeface="Arial"/>
                <a:sym typeface="Arial"/>
              </a:rPr>
              <a:t>SSSE3</a:t>
            </a:r>
            <a:r>
              <a:rPr lang="en-US" sz="1100" b="0" i="0" u="none" strike="noStrike" cap="none" dirty="0" smtClean="0">
                <a:solidFill>
                  <a:srgbClr val="000000"/>
                </a:solidFill>
                <a:effectLst/>
                <a:latin typeface="Arial"/>
                <a:ea typeface="Arial"/>
                <a:cs typeface="Arial"/>
                <a:sym typeface="Arial"/>
              </a:rPr>
              <a:t/>
            </a:r>
            <a:br>
              <a:rPr lang="en-US" sz="1100" b="0" i="0" u="none" strike="noStrike" cap="none" dirty="0" smtClean="0">
                <a:solidFill>
                  <a:srgbClr val="000000"/>
                </a:solidFill>
                <a:effectLst/>
                <a:latin typeface="Arial"/>
                <a:ea typeface="Arial"/>
                <a:cs typeface="Arial"/>
                <a:sym typeface="Arial"/>
              </a:rPr>
            </a:br>
            <a:r>
              <a:rPr lang="en-US" sz="1100" b="0" i="0" u="none" strike="noStrike" cap="none" dirty="0" smtClean="0">
                <a:solidFill>
                  <a:srgbClr val="000000"/>
                </a:solidFill>
                <a:effectLst/>
                <a:latin typeface="Arial"/>
                <a:ea typeface="Arial"/>
                <a:cs typeface="Arial"/>
                <a:sym typeface="Arial"/>
              </a:rPr>
              <a:t>Again a varied set of instructions, mostly integer. The first shuffle that takes its control operand from a register instead of hard-coded (</a:t>
            </a:r>
            <a:r>
              <a:rPr lang="en-US" sz="1100" b="0" i="0" u="none" strike="noStrike" cap="none" dirty="0" err="1" smtClean="0">
                <a:solidFill>
                  <a:srgbClr val="000000"/>
                </a:solidFill>
                <a:effectLst/>
                <a:latin typeface="Arial"/>
                <a:ea typeface="Arial"/>
                <a:cs typeface="Arial"/>
                <a:sym typeface="Arial"/>
              </a:rPr>
              <a:t>pshufb</a:t>
            </a:r>
            <a:r>
              <a:rPr lang="en-US" sz="1100" b="0" i="0" u="none" strike="noStrike" cap="none" dirty="0" smtClean="0">
                <a:solidFill>
                  <a:srgbClr val="000000"/>
                </a:solidFill>
                <a:effectLst/>
                <a:latin typeface="Arial"/>
                <a:ea typeface="Arial"/>
                <a:cs typeface="Arial"/>
                <a:sym typeface="Arial"/>
              </a:rPr>
              <a:t>). More horizontal processing, shuffle, packing/unpacking, </a:t>
            </a:r>
            <a:r>
              <a:rPr lang="en-US" sz="1100" b="0" i="0" u="none" strike="noStrike" cap="none" dirty="0" err="1" smtClean="0">
                <a:solidFill>
                  <a:srgbClr val="000000"/>
                </a:solidFill>
                <a:effectLst/>
                <a:latin typeface="Arial"/>
                <a:ea typeface="Arial"/>
                <a:cs typeface="Arial"/>
                <a:sym typeface="Arial"/>
              </a:rPr>
              <a:t>mul+add</a:t>
            </a:r>
            <a:r>
              <a:rPr lang="en-US" sz="1100" b="0" i="0" u="none" strike="noStrike" cap="none" dirty="0" smtClean="0">
                <a:solidFill>
                  <a:srgbClr val="000000"/>
                </a:solidFill>
                <a:effectLst/>
                <a:latin typeface="Arial"/>
                <a:ea typeface="Arial"/>
                <a:cs typeface="Arial"/>
                <a:sym typeface="Arial"/>
              </a:rPr>
              <a:t> on bytes, and some specialized integer add/</a:t>
            </a:r>
            <a:r>
              <a:rPr lang="en-US" sz="1100" b="0" i="0" u="none" strike="noStrike" cap="none" dirty="0" err="1" smtClean="0">
                <a:solidFill>
                  <a:srgbClr val="000000"/>
                </a:solidFill>
                <a:effectLst/>
                <a:latin typeface="Arial"/>
                <a:ea typeface="Arial"/>
                <a:cs typeface="Arial"/>
                <a:sym typeface="Arial"/>
              </a:rPr>
              <a:t>mul</a:t>
            </a:r>
            <a:r>
              <a:rPr lang="en-US" sz="1100" b="0" i="0" u="none" strike="noStrike" cap="none" dirty="0" smtClean="0">
                <a:solidFill>
                  <a:srgbClr val="000000"/>
                </a:solidFill>
                <a:effectLst/>
                <a:latin typeface="Arial"/>
                <a:ea typeface="Arial"/>
                <a:cs typeface="Arial"/>
                <a:sym typeface="Arial"/>
              </a:rPr>
              <a:t> stuff.</a:t>
            </a:r>
            <a:endParaRPr lang="en-US" sz="1100" b="0" i="0" u="none" strike="noStrike" cap="none" dirty="0">
              <a:solidFill>
                <a:srgbClr val="000000"/>
              </a:solidFill>
              <a:effectLst/>
              <a:latin typeface="Arial"/>
              <a:ea typeface="Arial"/>
              <a:cs typeface="Arial"/>
              <a:sym typeface="Arial"/>
            </a:endParaRPr>
          </a:p>
        </p:txBody>
      </p:sp>
      <p:sp>
        <p:nvSpPr>
          <p:cNvPr id="191" name="Google Shape;191;gf3afbb6e7b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089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3afbb6e7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f3afbb6e7b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369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2419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6" name="Google Shape;26;p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hyperlink" Target="https://www.electronics-tutorials.ws/logic/logic_2.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hyperlink" Target="https://www.electronics-tutorials.ws/logic/logic_3.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electronics-tutorials.ws/logic/logic_4.html"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3.gif"/></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3.gif"/><Relationship Id="rId4" Type="http://schemas.openxmlformats.org/officeDocument/2006/relationships/image" Target="../media/image22.gif"/></Relationships>
</file>

<file path=ppt/slides/_rels/slide36.xml.rels><?xml version="1.0" encoding="UTF-8" standalone="yes"?>
<Relationships xmlns="http://schemas.openxmlformats.org/package/2006/relationships"><Relationship Id="rId3" Type="http://schemas.openxmlformats.org/officeDocument/2006/relationships/hyperlink" Target="https://www.electronics-tutorials.ws/logic/logic_6.html"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6.gi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474406" y="1407498"/>
            <a:ext cx="11243187" cy="142447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a:latin typeface="Calibri"/>
                <a:ea typeface="Calibri"/>
                <a:cs typeface="Calibri"/>
                <a:sym typeface="Calibri"/>
              </a:rPr>
              <a:t>Introduction: Basics</a:t>
            </a:r>
            <a:endParaRPr/>
          </a:p>
        </p:txBody>
      </p:sp>
      <p:sp>
        <p:nvSpPr>
          <p:cNvPr id="85" name="Google Shape;85;p13"/>
          <p:cNvSpPr txBox="1">
            <a:spLocks noGrp="1"/>
          </p:cNvSpPr>
          <p:nvPr>
            <p:ph type="subTitle" idx="1"/>
          </p:nvPr>
        </p:nvSpPr>
        <p:spPr>
          <a:xfrm>
            <a:off x="1523999" y="4253163"/>
            <a:ext cx="9144000" cy="187548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a:p>
            <a:pPr marL="0" lvl="0" indent="0" algn="ctr" rtl="0">
              <a:lnSpc>
                <a:spcPct val="90000"/>
              </a:lnSpc>
              <a:spcBef>
                <a:spcPts val="1000"/>
              </a:spcBef>
              <a:spcAft>
                <a:spcPts val="0"/>
              </a:spcAft>
              <a:buClr>
                <a:schemeClr val="dk1"/>
              </a:buClr>
              <a:buSzPts val="3600"/>
              <a:buNone/>
            </a:pPr>
            <a:r>
              <a:rPr lang="en-US" sz="3600"/>
              <a:t>Nahin Ul Sadad/Utsha Das</a:t>
            </a:r>
            <a:endParaRPr/>
          </a:p>
          <a:p>
            <a:pPr marL="0" lvl="0" indent="0" algn="ctr" rtl="0">
              <a:lnSpc>
                <a:spcPct val="90000"/>
              </a:lnSpc>
              <a:spcBef>
                <a:spcPts val="1000"/>
              </a:spcBef>
              <a:spcAft>
                <a:spcPts val="0"/>
              </a:spcAft>
              <a:buClr>
                <a:schemeClr val="dk1"/>
              </a:buClr>
              <a:buSzPts val="3600"/>
              <a:buNone/>
            </a:pPr>
            <a:r>
              <a:rPr lang="en-US" sz="3600"/>
              <a:t>CSE, RUET</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2"/>
          <p:cNvPicPr preferRelativeResize="0"/>
          <p:nvPr/>
        </p:nvPicPr>
        <p:blipFill rotWithShape="1">
          <a:blip r:embed="rId3">
            <a:alphaModFix/>
          </a:blip>
          <a:srcRect/>
          <a:stretch/>
        </p:blipFill>
        <p:spPr>
          <a:xfrm>
            <a:off x="1408922" y="1405811"/>
            <a:ext cx="3048000" cy="904875"/>
          </a:xfrm>
          <a:prstGeom prst="rect">
            <a:avLst/>
          </a:prstGeom>
          <a:noFill/>
          <a:ln>
            <a:noFill/>
          </a:ln>
        </p:spPr>
      </p:pic>
      <p:pic>
        <p:nvPicPr>
          <p:cNvPr id="218" name="Google Shape;218;p22"/>
          <p:cNvPicPr preferRelativeResize="0"/>
          <p:nvPr/>
        </p:nvPicPr>
        <p:blipFill rotWithShape="1">
          <a:blip r:embed="rId4">
            <a:alphaModFix/>
          </a:blip>
          <a:srcRect/>
          <a:stretch/>
        </p:blipFill>
        <p:spPr>
          <a:xfrm>
            <a:off x="6615404" y="2906486"/>
            <a:ext cx="3838575" cy="885825"/>
          </a:xfrm>
          <a:prstGeom prst="rect">
            <a:avLst/>
          </a:prstGeom>
          <a:noFill/>
          <a:ln>
            <a:noFill/>
          </a:ln>
        </p:spPr>
      </p:pic>
      <p:pic>
        <p:nvPicPr>
          <p:cNvPr id="219" name="Google Shape;219;p22"/>
          <p:cNvPicPr preferRelativeResize="0"/>
          <p:nvPr/>
        </p:nvPicPr>
        <p:blipFill rotWithShape="1">
          <a:blip r:embed="rId5">
            <a:alphaModFix/>
          </a:blip>
          <a:srcRect/>
          <a:stretch/>
        </p:blipFill>
        <p:spPr>
          <a:xfrm>
            <a:off x="1412032" y="2906486"/>
            <a:ext cx="4819650" cy="876300"/>
          </a:xfrm>
          <a:prstGeom prst="rect">
            <a:avLst/>
          </a:prstGeom>
          <a:noFill/>
          <a:ln>
            <a:noFill/>
          </a:ln>
        </p:spPr>
      </p:pic>
      <p:pic>
        <p:nvPicPr>
          <p:cNvPr id="220" name="Google Shape;220;p22"/>
          <p:cNvPicPr preferRelativeResize="0"/>
          <p:nvPr/>
        </p:nvPicPr>
        <p:blipFill rotWithShape="1">
          <a:blip r:embed="rId6">
            <a:alphaModFix/>
          </a:blip>
          <a:srcRect/>
          <a:stretch/>
        </p:blipFill>
        <p:spPr>
          <a:xfrm>
            <a:off x="6615404" y="1405811"/>
            <a:ext cx="4981575" cy="885825"/>
          </a:xfrm>
          <a:prstGeom prst="rect">
            <a:avLst/>
          </a:prstGeom>
          <a:noFill/>
          <a:ln>
            <a:noFill/>
          </a:ln>
        </p:spPr>
      </p:pic>
      <p:sp>
        <p:nvSpPr>
          <p:cNvPr id="221" name="Google Shape;221;p22"/>
          <p:cNvSpPr txBox="1"/>
          <p:nvPr/>
        </p:nvSpPr>
        <p:spPr>
          <a:xfrm>
            <a:off x="1704470" y="336416"/>
            <a:ext cx="90600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dk1"/>
                </a:solidFill>
                <a:latin typeface="Calibri"/>
                <a:ea typeface="Calibri"/>
                <a:cs typeface="Calibri"/>
                <a:sym typeface="Calibri"/>
              </a:rPr>
              <a:t>Computer Engineering Jobs</a:t>
            </a:r>
            <a:endParaRPr sz="3200" b="0" i="0" u="none" strike="noStrike" cap="none">
              <a:solidFill>
                <a:schemeClr val="dk1"/>
              </a:solidFill>
              <a:latin typeface="Calibri"/>
              <a:ea typeface="Calibri"/>
              <a:cs typeface="Calibri"/>
              <a:sym typeface="Calibri"/>
            </a:endParaRPr>
          </a:p>
        </p:txBody>
      </p:sp>
      <p:pic>
        <p:nvPicPr>
          <p:cNvPr id="222" name="Google Shape;222;p22"/>
          <p:cNvPicPr preferRelativeResize="0"/>
          <p:nvPr/>
        </p:nvPicPr>
        <p:blipFill rotWithShape="1">
          <a:blip r:embed="rId7">
            <a:alphaModFix/>
          </a:blip>
          <a:srcRect/>
          <a:stretch/>
        </p:blipFill>
        <p:spPr>
          <a:xfrm>
            <a:off x="1469182" y="4208397"/>
            <a:ext cx="4762500" cy="885825"/>
          </a:xfrm>
          <a:prstGeom prst="rect">
            <a:avLst/>
          </a:prstGeom>
          <a:noFill/>
          <a:ln>
            <a:noFill/>
          </a:ln>
        </p:spPr>
      </p:pic>
      <p:pic>
        <p:nvPicPr>
          <p:cNvPr id="223" name="Google Shape;223;p22"/>
          <p:cNvPicPr preferRelativeResize="0"/>
          <p:nvPr/>
        </p:nvPicPr>
        <p:blipFill rotWithShape="1">
          <a:blip r:embed="rId8">
            <a:alphaModFix/>
          </a:blip>
          <a:srcRect/>
          <a:stretch/>
        </p:blipFill>
        <p:spPr>
          <a:xfrm>
            <a:off x="6615404" y="4208397"/>
            <a:ext cx="4924425" cy="8858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a:spLocks noGrp="1"/>
          </p:cNvSpPr>
          <p:nvPr>
            <p:ph type="ctrTitle"/>
          </p:nvPr>
        </p:nvSpPr>
        <p:spPr>
          <a:xfrm>
            <a:off x="678580" y="1890263"/>
            <a:ext cx="10834840" cy="15387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800"/>
              <a:buFont typeface="Calibri"/>
              <a:buNone/>
            </a:pPr>
            <a:r>
              <a:rPr lang="en-US" sz="4800" b="1">
                <a:latin typeface="Calibri"/>
                <a:ea typeface="Calibri"/>
                <a:cs typeface="Calibri"/>
                <a:sym typeface="Calibri"/>
              </a:rPr>
              <a:t>Relationship between Hardware and Software</a:t>
            </a:r>
            <a:endParaRPr sz="8000" b="1">
              <a:latin typeface="Calibri"/>
              <a:ea typeface="Calibri"/>
              <a:cs typeface="Calibri"/>
              <a:sym typeface="Calibri"/>
            </a:endParaRPr>
          </a:p>
        </p:txBody>
      </p:sp>
      <p:sp>
        <p:nvSpPr>
          <p:cNvPr id="229" name="Google Shape;229;p23"/>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i="0" u="none" strike="noStrike" cap="none">
              <a:solidFill>
                <a:srgbClr val="7030A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txBox="1">
            <a:spLocks noGrp="1"/>
          </p:cNvSpPr>
          <p:nvPr>
            <p:ph type="ctrTitle"/>
          </p:nvPr>
        </p:nvSpPr>
        <p:spPr>
          <a:xfrm>
            <a:off x="639100" y="560249"/>
            <a:ext cx="10251300" cy="10971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b="1"/>
              <a:t>Question: </a:t>
            </a:r>
            <a:r>
              <a:rPr lang="en-US" sz="3600"/>
              <a:t>Can high level language program (Software) be run on computer processor (Hardware) directly?</a:t>
            </a:r>
            <a:endParaRPr/>
          </a:p>
        </p:txBody>
      </p:sp>
      <p:sp>
        <p:nvSpPr>
          <p:cNvPr id="235" name="Google Shape;235;p24"/>
          <p:cNvSpPr txBox="1"/>
          <p:nvPr/>
        </p:nvSpPr>
        <p:spPr>
          <a:xfrm>
            <a:off x="330992" y="2174780"/>
            <a:ext cx="11529900" cy="23220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200"/>
              <a:buFont typeface="Calibri"/>
              <a:buNone/>
            </a:pPr>
            <a:r>
              <a:rPr lang="en-US" sz="3200" b="1" i="0" u="none" strike="noStrike" cap="none">
                <a:solidFill>
                  <a:schemeClr val="dk1"/>
                </a:solidFill>
                <a:latin typeface="Calibri"/>
                <a:ea typeface="Calibri"/>
                <a:cs typeface="Calibri"/>
                <a:sym typeface="Calibri"/>
              </a:rPr>
              <a:t>Ans: </a:t>
            </a:r>
            <a:r>
              <a:rPr lang="en-US" sz="3200" b="0" i="0" u="none" strike="noStrike" cap="none">
                <a:solidFill>
                  <a:schemeClr val="dk1"/>
                </a:solidFill>
                <a:latin typeface="Calibri"/>
                <a:ea typeface="Calibri"/>
                <a:cs typeface="Calibri"/>
                <a:sym typeface="Calibri"/>
              </a:rPr>
              <a:t>Computer understands only program written in 0/1. It is called Machine Code/Program. </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So, High level language program must be converted to Machine Language Program.</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grpSp>
        <p:nvGrpSpPr>
          <p:cNvPr id="240" name="Google Shape;240;p25"/>
          <p:cNvGrpSpPr/>
          <p:nvPr/>
        </p:nvGrpSpPr>
        <p:grpSpPr>
          <a:xfrm>
            <a:off x="362346" y="2047100"/>
            <a:ext cx="11467404" cy="2253588"/>
            <a:chOff x="318292" y="2377300"/>
            <a:chExt cx="11467404" cy="2253588"/>
          </a:xfrm>
        </p:grpSpPr>
        <p:sp>
          <p:nvSpPr>
            <p:cNvPr id="241" name="Google Shape;241;p25"/>
            <p:cNvSpPr txBox="1"/>
            <p:nvPr/>
          </p:nvSpPr>
          <p:spPr>
            <a:xfrm>
              <a:off x="522287" y="2377300"/>
              <a:ext cx="1876500" cy="17544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FF0000"/>
                  </a:solidFill>
                  <a:latin typeface="Courier New"/>
                  <a:ea typeface="Courier New"/>
                  <a:cs typeface="Courier New"/>
                  <a:sym typeface="Courier New"/>
                </a:rPr>
                <a:t>int main()</a:t>
              </a:r>
              <a:endParaRPr/>
            </a:p>
            <a:p>
              <a:pPr marL="0" marR="0" lvl="0" indent="0" algn="l" rtl="0">
                <a:spcBef>
                  <a:spcPts val="0"/>
                </a:spcBef>
                <a:spcAft>
                  <a:spcPts val="0"/>
                </a:spcAft>
                <a:buNone/>
              </a:pPr>
              <a:r>
                <a:rPr lang="en-US" sz="1800" b="1">
                  <a:solidFill>
                    <a:srgbClr val="FF0000"/>
                  </a:solidFill>
                  <a:latin typeface="Courier New"/>
                  <a:ea typeface="Courier New"/>
                  <a:cs typeface="Courier New"/>
                  <a:sym typeface="Courier New"/>
                </a:rPr>
                <a:t>{</a:t>
              </a:r>
              <a:endParaRPr/>
            </a:p>
            <a:p>
              <a:pPr marL="0" marR="0" lvl="0" indent="0" algn="l" rtl="0">
                <a:spcBef>
                  <a:spcPts val="0"/>
                </a:spcBef>
                <a:spcAft>
                  <a:spcPts val="0"/>
                </a:spcAft>
                <a:buNone/>
              </a:pPr>
              <a:r>
                <a:rPr lang="en-US" sz="1800" b="1">
                  <a:solidFill>
                    <a:srgbClr val="FF0000"/>
                  </a:solidFill>
                  <a:latin typeface="Courier New"/>
                  <a:ea typeface="Courier New"/>
                  <a:cs typeface="Courier New"/>
                  <a:sym typeface="Courier New"/>
                </a:rPr>
                <a:t>   int a=10; </a:t>
              </a:r>
              <a:endParaRPr/>
            </a:p>
            <a:p>
              <a:pPr marL="0" marR="0" lvl="0" indent="0" algn="l" rtl="0">
                <a:spcBef>
                  <a:spcPts val="0"/>
                </a:spcBef>
                <a:spcAft>
                  <a:spcPts val="0"/>
                </a:spcAft>
                <a:buNone/>
              </a:pPr>
              <a:r>
                <a:rPr lang="en-US" sz="1800" b="1">
                  <a:solidFill>
                    <a:srgbClr val="FF0000"/>
                  </a:solidFill>
                  <a:latin typeface="Courier New"/>
                  <a:ea typeface="Courier New"/>
                  <a:cs typeface="Courier New"/>
                  <a:sym typeface="Courier New"/>
                </a:rPr>
                <a:t>   a=a+5; </a:t>
              </a:r>
              <a:endParaRPr/>
            </a:p>
            <a:p>
              <a:pPr marL="0" marR="0" lvl="0" indent="0" algn="l" rtl="0">
                <a:spcBef>
                  <a:spcPts val="0"/>
                </a:spcBef>
                <a:spcAft>
                  <a:spcPts val="0"/>
                </a:spcAft>
                <a:buNone/>
              </a:pPr>
              <a:r>
                <a:rPr lang="en-US" sz="1800" b="1">
                  <a:solidFill>
                    <a:srgbClr val="FF0000"/>
                  </a:solidFill>
                  <a:latin typeface="Courier New"/>
                  <a:ea typeface="Courier New"/>
                  <a:cs typeface="Courier New"/>
                  <a:sym typeface="Courier New"/>
                </a:rPr>
                <a:t>   return 0;</a:t>
              </a:r>
              <a:endParaRPr/>
            </a:p>
            <a:p>
              <a:pPr marL="0" marR="0" lvl="0" indent="0" algn="l" rtl="0">
                <a:spcBef>
                  <a:spcPts val="0"/>
                </a:spcBef>
                <a:spcAft>
                  <a:spcPts val="0"/>
                </a:spcAft>
                <a:buNone/>
              </a:pPr>
              <a:r>
                <a:rPr lang="en-US" sz="1800" b="1">
                  <a:solidFill>
                    <a:srgbClr val="FF0000"/>
                  </a:solidFill>
                  <a:latin typeface="Courier New"/>
                  <a:ea typeface="Courier New"/>
                  <a:cs typeface="Courier New"/>
                  <a:sym typeface="Courier New"/>
                </a:rPr>
                <a:t>}</a:t>
              </a:r>
              <a:endParaRPr/>
            </a:p>
          </p:txBody>
        </p:sp>
        <p:sp>
          <p:nvSpPr>
            <p:cNvPr id="242" name="Google Shape;242;p25"/>
            <p:cNvSpPr txBox="1"/>
            <p:nvPr/>
          </p:nvSpPr>
          <p:spPr>
            <a:xfrm>
              <a:off x="3746496" y="2654301"/>
              <a:ext cx="3733800" cy="14775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ourier New"/>
                  <a:ea typeface="Courier New"/>
                  <a:cs typeface="Courier New"/>
                  <a:sym typeface="Courier New"/>
                </a:rPr>
                <a:t>call   ___main</a:t>
              </a:r>
              <a:endParaRPr/>
            </a:p>
            <a:p>
              <a:pPr marL="0" marR="0" lvl="0" indent="0" algn="l" rtl="0">
                <a:spcBef>
                  <a:spcPts val="0"/>
                </a:spcBef>
                <a:spcAft>
                  <a:spcPts val="0"/>
                </a:spcAft>
                <a:buNone/>
              </a:pPr>
              <a:r>
                <a:rPr lang="en-US" sz="1800" b="1">
                  <a:solidFill>
                    <a:srgbClr val="FF0000"/>
                  </a:solidFill>
                  <a:latin typeface="Courier New"/>
                  <a:ea typeface="Courier New"/>
                  <a:cs typeface="Courier New"/>
                  <a:sym typeface="Courier New"/>
                </a:rPr>
                <a:t>mov DWORD PTR [esp+12], 10</a:t>
              </a:r>
              <a:endParaRPr/>
            </a:p>
            <a:p>
              <a:pPr marL="0" marR="0" lvl="0" indent="0" algn="l" rtl="0">
                <a:spcBef>
                  <a:spcPts val="0"/>
                </a:spcBef>
                <a:spcAft>
                  <a:spcPts val="0"/>
                </a:spcAft>
                <a:buNone/>
              </a:pPr>
              <a:r>
                <a:rPr lang="en-US" sz="1800" b="1">
                  <a:solidFill>
                    <a:srgbClr val="FF0000"/>
                  </a:solidFill>
                  <a:latin typeface="Courier New"/>
                  <a:ea typeface="Courier New"/>
                  <a:cs typeface="Courier New"/>
                  <a:sym typeface="Courier New"/>
                </a:rPr>
                <a:t>add DWORD PTR [esp+12], 5</a:t>
              </a:r>
              <a:endParaRPr/>
            </a:p>
            <a:p>
              <a:pPr marL="0" marR="0" lvl="0" indent="0" algn="l" rtl="0">
                <a:spcBef>
                  <a:spcPts val="0"/>
                </a:spcBef>
                <a:spcAft>
                  <a:spcPts val="0"/>
                </a:spcAft>
                <a:buNone/>
              </a:pPr>
              <a:r>
                <a:rPr lang="en-US" sz="1800" b="1">
                  <a:solidFill>
                    <a:srgbClr val="FF0000"/>
                  </a:solidFill>
                  <a:latin typeface="Courier New"/>
                  <a:ea typeface="Courier New"/>
                  <a:cs typeface="Courier New"/>
                  <a:sym typeface="Courier New"/>
                </a:rPr>
                <a:t>mov eax, 0</a:t>
              </a:r>
              <a:endParaRPr/>
            </a:p>
          </p:txBody>
        </p:sp>
        <p:sp>
          <p:nvSpPr>
            <p:cNvPr id="243" name="Google Shape;243;p25"/>
            <p:cNvSpPr txBox="1"/>
            <p:nvPr/>
          </p:nvSpPr>
          <p:spPr>
            <a:xfrm>
              <a:off x="8864596" y="2792801"/>
              <a:ext cx="2921100" cy="12006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ourier New"/>
                  <a:ea typeface="Courier New"/>
                  <a:cs typeface="Courier New"/>
                  <a:sym typeface="Courier New"/>
                </a:rPr>
                <a:t>c7 44 24 0c 0a 00 00</a:t>
              </a:r>
              <a:endParaRPr/>
            </a:p>
            <a:p>
              <a:pPr marL="0" marR="0" lvl="0" indent="0" algn="l" rtl="0">
                <a:spcBef>
                  <a:spcPts val="0"/>
                </a:spcBef>
                <a:spcAft>
                  <a:spcPts val="0"/>
                </a:spcAft>
                <a:buNone/>
              </a:pPr>
              <a:r>
                <a:rPr lang="en-US" sz="1800" b="1">
                  <a:solidFill>
                    <a:srgbClr val="FF0000"/>
                  </a:solidFill>
                  <a:latin typeface="Courier New"/>
                  <a:ea typeface="Courier New"/>
                  <a:cs typeface="Courier New"/>
                  <a:sym typeface="Courier New"/>
                </a:rPr>
                <a:t>83 44 24 0c 05</a:t>
              </a:r>
              <a:endParaRPr/>
            </a:p>
            <a:p>
              <a:pPr marL="0" marR="0" lvl="0" indent="0" algn="l" rtl="0">
                <a:spcBef>
                  <a:spcPts val="0"/>
                </a:spcBef>
                <a:spcAft>
                  <a:spcPts val="0"/>
                </a:spcAft>
                <a:buNone/>
              </a:pPr>
              <a:r>
                <a:rPr lang="en-US" sz="1800" b="1">
                  <a:solidFill>
                    <a:srgbClr val="FF0000"/>
                  </a:solidFill>
                  <a:latin typeface="Courier New"/>
                  <a:ea typeface="Courier New"/>
                  <a:cs typeface="Courier New"/>
                  <a:sym typeface="Courier New"/>
                </a:rPr>
                <a:t>b8 00 00 00 00</a:t>
              </a:r>
              <a:endParaRPr sz="1800" b="1">
                <a:solidFill>
                  <a:srgbClr val="FF0000"/>
                </a:solidFill>
                <a:latin typeface="Courier New"/>
                <a:ea typeface="Courier New"/>
                <a:cs typeface="Courier New"/>
                <a:sym typeface="Courier New"/>
              </a:endParaRPr>
            </a:p>
          </p:txBody>
        </p:sp>
        <p:sp>
          <p:nvSpPr>
            <p:cNvPr id="244" name="Google Shape;244;p25"/>
            <p:cNvSpPr/>
            <p:nvPr/>
          </p:nvSpPr>
          <p:spPr>
            <a:xfrm>
              <a:off x="2443955" y="3060700"/>
              <a:ext cx="1302545" cy="469900"/>
            </a:xfrm>
            <a:prstGeom prst="rightArrow">
              <a:avLst>
                <a:gd name="adj1" fmla="val 50000"/>
                <a:gd name="adj2" fmla="val 50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7505700" y="3060700"/>
              <a:ext cx="1347788" cy="469900"/>
            </a:xfrm>
            <a:prstGeom prst="rightArrow">
              <a:avLst>
                <a:gd name="adj1" fmla="val 50000"/>
                <a:gd name="adj2" fmla="val 50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1882891" y="2736674"/>
              <a:ext cx="237943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Compiler</a:t>
              </a:r>
              <a:endParaRPr/>
            </a:p>
          </p:txBody>
        </p:sp>
        <p:sp>
          <p:nvSpPr>
            <p:cNvPr id="247" name="Google Shape;247;p25"/>
            <p:cNvSpPr txBox="1"/>
            <p:nvPr/>
          </p:nvSpPr>
          <p:spPr>
            <a:xfrm>
              <a:off x="6906535" y="2723974"/>
              <a:ext cx="237943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Assembler</a:t>
              </a:r>
              <a:endParaRPr/>
            </a:p>
          </p:txBody>
        </p:sp>
        <p:sp>
          <p:nvSpPr>
            <p:cNvPr id="248" name="Google Shape;248;p25"/>
            <p:cNvSpPr txBox="1"/>
            <p:nvPr/>
          </p:nvSpPr>
          <p:spPr>
            <a:xfrm>
              <a:off x="318292" y="4180205"/>
              <a:ext cx="228441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High Level Language</a:t>
              </a:r>
              <a:endParaRPr/>
            </a:p>
          </p:txBody>
        </p:sp>
        <p:sp>
          <p:nvSpPr>
            <p:cNvPr id="249" name="Google Shape;249;p25"/>
            <p:cNvSpPr txBox="1"/>
            <p:nvPr/>
          </p:nvSpPr>
          <p:spPr>
            <a:xfrm>
              <a:off x="4471143" y="4261588"/>
              <a:ext cx="22845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Assembly Language</a:t>
              </a:r>
              <a:endParaRPr/>
            </a:p>
          </p:txBody>
        </p:sp>
        <p:sp>
          <p:nvSpPr>
            <p:cNvPr id="250" name="Google Shape;250;p25"/>
            <p:cNvSpPr txBox="1"/>
            <p:nvPr/>
          </p:nvSpPr>
          <p:spPr>
            <a:xfrm>
              <a:off x="9182893" y="4180194"/>
              <a:ext cx="22845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Machine Language</a:t>
              </a:r>
              <a:endParaRPr/>
            </a:p>
          </p:txBody>
        </p:sp>
      </p:grpSp>
      <p:sp>
        <p:nvSpPr>
          <p:cNvPr id="251" name="Google Shape;251;p25"/>
          <p:cNvSpPr txBox="1"/>
          <p:nvPr/>
        </p:nvSpPr>
        <p:spPr>
          <a:xfrm>
            <a:off x="891909" y="357735"/>
            <a:ext cx="10408200" cy="630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b="1">
                <a:solidFill>
                  <a:schemeClr val="dk1"/>
                </a:solidFill>
                <a:latin typeface="Calibri"/>
                <a:ea typeface="Calibri"/>
                <a:cs typeface="Calibri"/>
                <a:sym typeface="Calibri"/>
              </a:rPr>
              <a:t>Conversion from High Level Program to Machine Code</a:t>
            </a:r>
            <a:endParaRPr sz="13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ctrTitle"/>
          </p:nvPr>
        </p:nvSpPr>
        <p:spPr>
          <a:xfrm>
            <a:off x="903650" y="572775"/>
            <a:ext cx="10739400" cy="11823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b="1">
                <a:latin typeface="Calibri"/>
                <a:ea typeface="Calibri"/>
                <a:cs typeface="Calibri"/>
                <a:sym typeface="Calibri"/>
              </a:rPr>
              <a:t>Question: </a:t>
            </a:r>
            <a:r>
              <a:rPr lang="en-US" sz="3600">
                <a:latin typeface="Calibri"/>
                <a:ea typeface="Calibri"/>
                <a:cs typeface="Calibri"/>
                <a:sym typeface="Calibri"/>
              </a:rPr>
              <a:t>What kind of machine code does computer processor understand?</a:t>
            </a:r>
            <a:endParaRPr>
              <a:latin typeface="Calibri"/>
              <a:ea typeface="Calibri"/>
              <a:cs typeface="Calibri"/>
              <a:sym typeface="Calibri"/>
            </a:endParaRPr>
          </a:p>
        </p:txBody>
      </p:sp>
      <p:sp>
        <p:nvSpPr>
          <p:cNvPr id="257" name="Google Shape;257;p26"/>
          <p:cNvSpPr txBox="1"/>
          <p:nvPr/>
        </p:nvSpPr>
        <p:spPr>
          <a:xfrm>
            <a:off x="331067" y="2267993"/>
            <a:ext cx="11529900" cy="23220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200"/>
              <a:buFont typeface="Calibri"/>
              <a:buNone/>
            </a:pPr>
            <a:r>
              <a:rPr lang="en-US" sz="3200" b="1">
                <a:solidFill>
                  <a:schemeClr val="dk1"/>
                </a:solidFill>
                <a:latin typeface="Calibri"/>
                <a:ea typeface="Calibri"/>
                <a:cs typeface="Calibri"/>
                <a:sym typeface="Calibri"/>
              </a:rPr>
              <a:t>Ans:</a:t>
            </a:r>
            <a:r>
              <a:rPr lang="en-US" sz="3200">
                <a:solidFill>
                  <a:schemeClr val="dk1"/>
                </a:solidFill>
                <a:latin typeface="Calibri"/>
                <a:ea typeface="Calibri"/>
                <a:cs typeface="Calibri"/>
                <a:sym typeface="Calibri"/>
              </a:rPr>
              <a:t> Every computer processor has something called </a:t>
            </a:r>
            <a:r>
              <a:rPr lang="en-US" sz="3200" b="1">
                <a:solidFill>
                  <a:schemeClr val="dk1"/>
                </a:solidFill>
                <a:latin typeface="Calibri"/>
                <a:ea typeface="Calibri"/>
                <a:cs typeface="Calibri"/>
                <a:sym typeface="Calibri"/>
              </a:rPr>
              <a:t>Instruction Set Architecture (ISA)</a:t>
            </a:r>
            <a:r>
              <a:rPr lang="en-US" sz="3200">
                <a:solidFill>
                  <a:schemeClr val="dk1"/>
                </a:solidFill>
                <a:latin typeface="Calibri"/>
                <a:ea typeface="Calibri"/>
                <a:cs typeface="Calibri"/>
                <a:sym typeface="Calibri"/>
              </a:rPr>
              <a:t> which defines machine code for specific instruction. </a:t>
            </a:r>
            <a:endParaRPr/>
          </a:p>
          <a:p>
            <a:pPr marL="0" marR="0" lvl="0" indent="0" algn="ctr" rtl="0">
              <a:lnSpc>
                <a:spcPct val="90000"/>
              </a:lnSpc>
              <a:spcBef>
                <a:spcPts val="0"/>
              </a:spcBef>
              <a:spcAft>
                <a:spcPts val="0"/>
              </a:spcAft>
              <a:buClr>
                <a:schemeClr val="dk1"/>
              </a:buClr>
              <a:buSzPts val="3200"/>
              <a:buFont typeface="Calibri"/>
              <a:buNone/>
            </a:pPr>
            <a:r>
              <a:rPr lang="en-US" sz="3200">
                <a:solidFill>
                  <a:schemeClr val="dk1"/>
                </a:solidFill>
                <a:latin typeface="Calibri"/>
                <a:ea typeface="Calibri"/>
                <a:cs typeface="Calibri"/>
                <a:sym typeface="Calibri"/>
              </a:rPr>
              <a:t>Compiler/Assembler must generate machine code based on ISA. ISA is the one that connects Hardware and Software together.</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7"/>
          <p:cNvSpPr txBox="1">
            <a:spLocks noGrp="1"/>
          </p:cNvSpPr>
          <p:nvPr>
            <p:ph type="ctrTitle"/>
          </p:nvPr>
        </p:nvSpPr>
        <p:spPr>
          <a:xfrm>
            <a:off x="1183050" y="194975"/>
            <a:ext cx="9825900" cy="1083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b="1">
                <a:latin typeface="Calibri"/>
                <a:ea typeface="Calibri"/>
                <a:cs typeface="Calibri"/>
                <a:sym typeface="Calibri"/>
              </a:rPr>
              <a:t>Question: </a:t>
            </a:r>
            <a:r>
              <a:rPr lang="en-US" sz="3600">
                <a:latin typeface="Calibri"/>
                <a:ea typeface="Calibri"/>
                <a:cs typeface="Calibri"/>
                <a:sym typeface="Calibri"/>
              </a:rPr>
              <a:t>How does computer processor itself run machine code?</a:t>
            </a:r>
            <a:endParaRPr>
              <a:latin typeface="Calibri"/>
              <a:ea typeface="Calibri"/>
              <a:cs typeface="Calibri"/>
              <a:sym typeface="Calibri"/>
            </a:endParaRPr>
          </a:p>
        </p:txBody>
      </p:sp>
      <p:sp>
        <p:nvSpPr>
          <p:cNvPr id="263" name="Google Shape;263;p27"/>
          <p:cNvSpPr txBox="1"/>
          <p:nvPr/>
        </p:nvSpPr>
        <p:spPr>
          <a:xfrm>
            <a:off x="601172" y="1309568"/>
            <a:ext cx="11530012" cy="56009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200"/>
              <a:buFont typeface="Calibri"/>
              <a:buNone/>
            </a:pPr>
            <a:r>
              <a:rPr lang="en-US" sz="3200" b="1">
                <a:solidFill>
                  <a:schemeClr val="dk1"/>
                </a:solidFill>
                <a:latin typeface="Calibri"/>
                <a:ea typeface="Calibri"/>
                <a:cs typeface="Calibri"/>
                <a:sym typeface="Calibri"/>
              </a:rPr>
              <a:t>Ans: </a:t>
            </a:r>
            <a:r>
              <a:rPr lang="en-US" sz="3200">
                <a:solidFill>
                  <a:schemeClr val="dk1"/>
                </a:solidFill>
                <a:latin typeface="Calibri"/>
                <a:ea typeface="Calibri"/>
                <a:cs typeface="Calibri"/>
                <a:sym typeface="Calibri"/>
              </a:rPr>
              <a:t>Every modern processor is based on Von Neumann Model. </a:t>
            </a:r>
            <a:endParaRPr/>
          </a:p>
        </p:txBody>
      </p:sp>
      <p:grpSp>
        <p:nvGrpSpPr>
          <p:cNvPr id="264" name="Google Shape;264;p27"/>
          <p:cNvGrpSpPr/>
          <p:nvPr/>
        </p:nvGrpSpPr>
        <p:grpSpPr>
          <a:xfrm>
            <a:off x="1843199" y="1900694"/>
            <a:ext cx="8505596" cy="4794502"/>
            <a:chOff x="1808582" y="2026134"/>
            <a:chExt cx="8505596" cy="4794502"/>
          </a:xfrm>
        </p:grpSpPr>
        <p:grpSp>
          <p:nvGrpSpPr>
            <p:cNvPr id="265" name="Google Shape;265;p27"/>
            <p:cNvGrpSpPr/>
            <p:nvPr/>
          </p:nvGrpSpPr>
          <p:grpSpPr>
            <a:xfrm>
              <a:off x="1808582" y="2026134"/>
              <a:ext cx="8505596" cy="4355001"/>
              <a:chOff x="1843202" y="1014372"/>
              <a:chExt cx="8505596" cy="4921879"/>
            </a:xfrm>
          </p:grpSpPr>
          <p:pic>
            <p:nvPicPr>
              <p:cNvPr id="266" name="Google Shape;266;p27" descr="https://upload.wikimedia.org/wikipedia/commons/thumb/e/e5/Von_Neumann_Architecture.svg/1200px-Von_Neumann_Architecture.svg.png"/>
              <p:cNvPicPr preferRelativeResize="0"/>
              <p:nvPr/>
            </p:nvPicPr>
            <p:blipFill rotWithShape="1">
              <a:blip r:embed="rId3">
                <a:alphaModFix/>
              </a:blip>
              <a:srcRect/>
              <a:stretch/>
            </p:blipFill>
            <p:spPr>
              <a:xfrm>
                <a:off x="1843202" y="1014372"/>
                <a:ext cx="8505596" cy="4919069"/>
              </a:xfrm>
              <a:prstGeom prst="rect">
                <a:avLst/>
              </a:prstGeom>
              <a:noFill/>
              <a:ln>
                <a:noFill/>
              </a:ln>
            </p:spPr>
          </p:pic>
          <p:grpSp>
            <p:nvGrpSpPr>
              <p:cNvPr id="267" name="Google Shape;267;p27"/>
              <p:cNvGrpSpPr/>
              <p:nvPr/>
            </p:nvGrpSpPr>
            <p:grpSpPr>
              <a:xfrm>
                <a:off x="4262336" y="1017182"/>
                <a:ext cx="3667327" cy="4919069"/>
                <a:chOff x="4262336" y="1017182"/>
                <a:chExt cx="3667327" cy="4919069"/>
              </a:xfrm>
            </p:grpSpPr>
            <p:sp>
              <p:nvSpPr>
                <p:cNvPr id="268" name="Google Shape;268;p27"/>
                <p:cNvSpPr/>
                <p:nvPr/>
              </p:nvSpPr>
              <p:spPr>
                <a:xfrm>
                  <a:off x="4262336" y="1017182"/>
                  <a:ext cx="3667327" cy="4919069"/>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7030A0"/>
                    </a:solidFill>
                    <a:latin typeface="Calibri"/>
                    <a:ea typeface="Calibri"/>
                    <a:cs typeface="Calibri"/>
                    <a:sym typeface="Calibri"/>
                  </a:endParaRPr>
                </a:p>
              </p:txBody>
            </p:sp>
            <p:sp>
              <p:nvSpPr>
                <p:cNvPr id="269" name="Google Shape;269;p27"/>
                <p:cNvSpPr/>
                <p:nvPr/>
              </p:nvSpPr>
              <p:spPr>
                <a:xfrm>
                  <a:off x="4387176" y="1157591"/>
                  <a:ext cx="3424136" cy="3745149"/>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grpSp>
          <p:nvGrpSpPr>
            <p:cNvPr id="270" name="Google Shape;270;p27"/>
            <p:cNvGrpSpPr/>
            <p:nvPr/>
          </p:nvGrpSpPr>
          <p:grpSpPr>
            <a:xfrm>
              <a:off x="4227715" y="2260332"/>
              <a:ext cx="3667326" cy="4560304"/>
              <a:chOff x="4262335" y="1199632"/>
              <a:chExt cx="3667326" cy="5248707"/>
            </a:xfrm>
          </p:grpSpPr>
          <p:sp>
            <p:nvSpPr>
              <p:cNvPr id="271" name="Google Shape;271;p27"/>
              <p:cNvSpPr txBox="1"/>
              <p:nvPr/>
            </p:nvSpPr>
            <p:spPr>
              <a:xfrm>
                <a:off x="4387176" y="6023254"/>
                <a:ext cx="3019939" cy="4250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Figure: Von Neumann Model</a:t>
                </a:r>
                <a:endParaRPr sz="1800" b="1">
                  <a:solidFill>
                    <a:srgbClr val="FF0000"/>
                  </a:solidFill>
                  <a:latin typeface="Calibri"/>
                  <a:ea typeface="Calibri"/>
                  <a:cs typeface="Calibri"/>
                  <a:sym typeface="Calibri"/>
                </a:endParaRPr>
              </a:p>
            </p:txBody>
          </p:sp>
          <p:sp>
            <p:nvSpPr>
              <p:cNvPr id="272" name="Google Shape;272;p27"/>
              <p:cNvSpPr/>
              <p:nvPr/>
            </p:nvSpPr>
            <p:spPr>
              <a:xfrm>
                <a:off x="4503908" y="1929761"/>
                <a:ext cx="3189050" cy="586903"/>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Arithmetic and Logic Unit (ALU)</a:t>
                </a:r>
                <a:endParaRPr/>
              </a:p>
            </p:txBody>
          </p:sp>
          <p:sp>
            <p:nvSpPr>
              <p:cNvPr id="273" name="Google Shape;273;p27"/>
              <p:cNvSpPr/>
              <p:nvPr/>
            </p:nvSpPr>
            <p:spPr>
              <a:xfrm>
                <a:off x="4537954" y="3049781"/>
                <a:ext cx="1862844" cy="586903"/>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Control Unit (CU)</a:t>
                </a:r>
                <a:endParaRPr/>
              </a:p>
            </p:txBody>
          </p:sp>
          <p:sp>
            <p:nvSpPr>
              <p:cNvPr id="274" name="Google Shape;274;p27"/>
              <p:cNvSpPr/>
              <p:nvPr/>
            </p:nvSpPr>
            <p:spPr>
              <a:xfrm>
                <a:off x="5867402" y="4169801"/>
                <a:ext cx="1786643" cy="586903"/>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Register Set</a:t>
                </a:r>
                <a:endParaRPr/>
              </a:p>
            </p:txBody>
          </p:sp>
          <p:sp>
            <p:nvSpPr>
              <p:cNvPr id="275" name="Google Shape;275;p27"/>
              <p:cNvSpPr/>
              <p:nvPr/>
            </p:nvSpPr>
            <p:spPr>
              <a:xfrm>
                <a:off x="4262335" y="1199632"/>
                <a:ext cx="3667326" cy="58690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rgbClr val="7030A0"/>
                    </a:solidFill>
                    <a:latin typeface="Calibri"/>
                    <a:ea typeface="Calibri"/>
                    <a:cs typeface="Calibri"/>
                    <a:sym typeface="Calibri"/>
                  </a:rPr>
                  <a:t>Central Processing Unit (CPU)</a:t>
                </a:r>
                <a:endParaRPr/>
              </a:p>
            </p:txBody>
          </p:sp>
          <p:sp>
            <p:nvSpPr>
              <p:cNvPr id="276" name="Google Shape;276;p27"/>
              <p:cNvSpPr/>
              <p:nvPr/>
            </p:nvSpPr>
            <p:spPr>
              <a:xfrm>
                <a:off x="4537953" y="5298637"/>
                <a:ext cx="3116092" cy="533548"/>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Main Memory (RAM)</a:t>
                </a:r>
                <a:endParaRPr/>
              </a:p>
            </p:txBody>
          </p:sp>
          <p:cxnSp>
            <p:nvCxnSpPr>
              <p:cNvPr id="277" name="Google Shape;277;p27"/>
              <p:cNvCxnSpPr/>
              <p:nvPr/>
            </p:nvCxnSpPr>
            <p:spPr>
              <a:xfrm rot="10800000">
                <a:off x="6186794" y="2509393"/>
                <a:ext cx="0" cy="517962"/>
              </a:xfrm>
              <a:prstGeom prst="straightConnector1">
                <a:avLst/>
              </a:prstGeom>
              <a:noFill/>
              <a:ln w="28575" cap="flat" cmpd="sng">
                <a:solidFill>
                  <a:schemeClr val="dk1"/>
                </a:solidFill>
                <a:prstDash val="solid"/>
                <a:miter lim="800000"/>
                <a:headEnd type="triangle" w="sm" len="sm"/>
                <a:tailEnd type="triangle" w="med" len="med"/>
              </a:ln>
            </p:spPr>
          </p:cxnSp>
          <p:cxnSp>
            <p:nvCxnSpPr>
              <p:cNvPr id="278" name="Google Shape;278;p27"/>
              <p:cNvCxnSpPr/>
              <p:nvPr/>
            </p:nvCxnSpPr>
            <p:spPr>
              <a:xfrm rot="10800000">
                <a:off x="5332381" y="3643911"/>
                <a:ext cx="0" cy="1632300"/>
              </a:xfrm>
              <a:prstGeom prst="straightConnector1">
                <a:avLst/>
              </a:prstGeom>
              <a:noFill/>
              <a:ln w="28575" cap="flat" cmpd="sng">
                <a:solidFill>
                  <a:schemeClr val="dk1"/>
                </a:solidFill>
                <a:prstDash val="solid"/>
                <a:miter lim="800000"/>
                <a:headEnd type="triangle" w="sm" len="sm"/>
                <a:tailEnd type="triangle" w="med" len="med"/>
              </a:ln>
            </p:spPr>
          </p:cxnSp>
        </p:grpSp>
      </p:grpSp>
      <p:cxnSp>
        <p:nvCxnSpPr>
          <p:cNvPr id="279" name="Google Shape;279;p27"/>
          <p:cNvCxnSpPr/>
          <p:nvPr/>
        </p:nvCxnSpPr>
        <p:spPr>
          <a:xfrm rot="10800000">
            <a:off x="7031728" y="3283447"/>
            <a:ext cx="0" cy="1418100"/>
          </a:xfrm>
          <a:prstGeom prst="straightConnector1">
            <a:avLst/>
          </a:prstGeom>
          <a:noFill/>
          <a:ln w="28575" cap="flat" cmpd="sng">
            <a:solidFill>
              <a:schemeClr val="dk1"/>
            </a:solidFill>
            <a:prstDash val="solid"/>
            <a:miter lim="800000"/>
            <a:headEnd type="triangle" w="sm" len="sm"/>
            <a:tailEnd type="triangle" w="med" len="med"/>
          </a:ln>
        </p:spPr>
      </p:cxnSp>
      <p:cxnSp>
        <p:nvCxnSpPr>
          <p:cNvPr id="280" name="Google Shape;280;p27"/>
          <p:cNvCxnSpPr>
            <a:stCxn id="274" idx="2"/>
          </p:cNvCxnSpPr>
          <p:nvPr/>
        </p:nvCxnSpPr>
        <p:spPr>
          <a:xfrm>
            <a:off x="6760721" y="5225430"/>
            <a:ext cx="6000" cy="463500"/>
          </a:xfrm>
          <a:prstGeom prst="straightConnector1">
            <a:avLst/>
          </a:prstGeom>
          <a:noFill/>
          <a:ln w="28575" cap="flat" cmpd="sng">
            <a:solidFill>
              <a:schemeClr val="dk1"/>
            </a:solidFill>
            <a:prstDash val="solid"/>
            <a:miter lim="800000"/>
            <a:headEnd type="triangl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8"/>
          <p:cNvSpPr txBox="1">
            <a:spLocks noGrp="1"/>
          </p:cNvSpPr>
          <p:nvPr>
            <p:ph type="body" idx="1"/>
          </p:nvPr>
        </p:nvSpPr>
        <p:spPr>
          <a:xfrm>
            <a:off x="838200" y="1494837"/>
            <a:ext cx="10515600" cy="4299600"/>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3200"/>
              <a:buAutoNum type="arabicPeriod"/>
            </a:pPr>
            <a:r>
              <a:rPr lang="en-US" sz="3200"/>
              <a:t>Computer will fetch instruction from Main Memory (RAM).</a:t>
            </a:r>
            <a:endParaRPr/>
          </a:p>
          <a:p>
            <a:pPr marL="514350" lvl="0" indent="-514350" algn="l" rtl="0">
              <a:lnSpc>
                <a:spcPct val="90000"/>
              </a:lnSpc>
              <a:spcBef>
                <a:spcPts val="1000"/>
              </a:spcBef>
              <a:spcAft>
                <a:spcPts val="0"/>
              </a:spcAft>
              <a:buClr>
                <a:schemeClr val="dk1"/>
              </a:buClr>
              <a:buSzPts val="3200"/>
              <a:buAutoNum type="arabicPeriod"/>
            </a:pPr>
            <a:r>
              <a:rPr lang="en-US" sz="3200"/>
              <a:t>Instruction will be decoded by control unit and will select registers and/or immediate values.</a:t>
            </a:r>
            <a:endParaRPr/>
          </a:p>
          <a:p>
            <a:pPr marL="514350" lvl="0" indent="-514350" algn="l" rtl="0">
              <a:lnSpc>
                <a:spcPct val="90000"/>
              </a:lnSpc>
              <a:spcBef>
                <a:spcPts val="1000"/>
              </a:spcBef>
              <a:spcAft>
                <a:spcPts val="0"/>
              </a:spcAft>
              <a:buClr>
                <a:schemeClr val="dk1"/>
              </a:buClr>
              <a:buSzPts val="3200"/>
              <a:buAutoNum type="arabicPeriod"/>
            </a:pPr>
            <a:r>
              <a:rPr lang="en-US" sz="3200"/>
              <a:t>Data within registers and/or immediate values will be sent to Arithmetic and Logic Unit (ALU) to perform operations.</a:t>
            </a:r>
            <a:endParaRPr/>
          </a:p>
          <a:p>
            <a:pPr marL="514350" lvl="0" indent="-514350" algn="l" rtl="0">
              <a:lnSpc>
                <a:spcPct val="90000"/>
              </a:lnSpc>
              <a:spcBef>
                <a:spcPts val="1000"/>
              </a:spcBef>
              <a:spcAft>
                <a:spcPts val="0"/>
              </a:spcAft>
              <a:buClr>
                <a:schemeClr val="dk1"/>
              </a:buClr>
              <a:buSzPts val="3200"/>
              <a:buAutoNum type="arabicPeriod"/>
            </a:pPr>
            <a:r>
              <a:rPr lang="en-US" sz="3200"/>
              <a:t>ALU will perform operation and result will be sent to the register to be written.</a:t>
            </a:r>
            <a:endParaRPr/>
          </a:p>
          <a:p>
            <a:pPr marL="514350" lvl="0" indent="-514350" algn="l" rtl="0">
              <a:lnSpc>
                <a:spcPct val="90000"/>
              </a:lnSpc>
              <a:spcBef>
                <a:spcPts val="1000"/>
              </a:spcBef>
              <a:spcAft>
                <a:spcPts val="0"/>
              </a:spcAft>
              <a:buClr>
                <a:schemeClr val="dk1"/>
              </a:buClr>
              <a:buSzPts val="3200"/>
              <a:buAutoNum type="arabicPeriod"/>
            </a:pPr>
            <a:r>
              <a:rPr lang="en-US" sz="3200"/>
              <a:t>Control unit can send data from registers to Main memory.</a:t>
            </a:r>
            <a:endParaRPr/>
          </a:p>
          <a:p>
            <a:pPr marL="228600" lvl="0" indent="-25400" algn="l" rtl="0">
              <a:lnSpc>
                <a:spcPct val="90000"/>
              </a:lnSpc>
              <a:spcBef>
                <a:spcPts val="1000"/>
              </a:spcBef>
              <a:spcAft>
                <a:spcPts val="0"/>
              </a:spcAft>
              <a:buClr>
                <a:schemeClr val="dk1"/>
              </a:buClr>
              <a:buSzPts val="3200"/>
              <a:buNone/>
            </a:pPr>
            <a:endParaRPr sz="3200"/>
          </a:p>
        </p:txBody>
      </p:sp>
      <p:sp>
        <p:nvSpPr>
          <p:cNvPr id="286" name="Google Shape;286;p28"/>
          <p:cNvSpPr txBox="1">
            <a:spLocks noGrp="1"/>
          </p:cNvSpPr>
          <p:nvPr>
            <p:ph type="ctrTitle" idx="4294967295"/>
          </p:nvPr>
        </p:nvSpPr>
        <p:spPr>
          <a:xfrm>
            <a:off x="1183050" y="194975"/>
            <a:ext cx="9825900" cy="1083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b="1">
                <a:latin typeface="Calibri"/>
                <a:ea typeface="Calibri"/>
                <a:cs typeface="Calibri"/>
                <a:sym typeface="Calibri"/>
              </a:rPr>
              <a:t>Question: </a:t>
            </a:r>
            <a:r>
              <a:rPr lang="en-US" sz="3600">
                <a:latin typeface="Calibri"/>
                <a:ea typeface="Calibri"/>
                <a:cs typeface="Calibri"/>
                <a:sym typeface="Calibri"/>
              </a:rPr>
              <a:t>How does computer processor itself run machine code?</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9"/>
          <p:cNvSpPr txBox="1">
            <a:spLocks noGrp="1"/>
          </p:cNvSpPr>
          <p:nvPr>
            <p:ph type="ctrTitle"/>
          </p:nvPr>
        </p:nvSpPr>
        <p:spPr>
          <a:xfrm>
            <a:off x="1301619" y="1285390"/>
            <a:ext cx="9588900" cy="11823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b="1">
                <a:latin typeface="Calibri"/>
                <a:ea typeface="Calibri"/>
                <a:cs typeface="Calibri"/>
                <a:sym typeface="Calibri"/>
              </a:rPr>
              <a:t>Question: </a:t>
            </a:r>
            <a:r>
              <a:rPr lang="en-US" sz="3600">
                <a:latin typeface="Calibri"/>
                <a:ea typeface="Calibri"/>
                <a:cs typeface="Calibri"/>
                <a:sym typeface="Calibri"/>
              </a:rPr>
              <a:t>How are computer building blocks like ALU, CU, Register Set, Main Memory etc. made of?</a:t>
            </a:r>
            <a:endParaRPr>
              <a:latin typeface="Calibri"/>
              <a:ea typeface="Calibri"/>
              <a:cs typeface="Calibri"/>
              <a:sym typeface="Calibri"/>
            </a:endParaRPr>
          </a:p>
        </p:txBody>
      </p:sp>
      <p:sp>
        <p:nvSpPr>
          <p:cNvPr id="292" name="Google Shape;292;p29"/>
          <p:cNvSpPr txBox="1"/>
          <p:nvPr/>
        </p:nvSpPr>
        <p:spPr>
          <a:xfrm>
            <a:off x="1591200" y="2709719"/>
            <a:ext cx="9009600" cy="11823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200"/>
              <a:buFont typeface="Calibri"/>
              <a:buNone/>
            </a:pPr>
            <a:r>
              <a:rPr lang="en-US" sz="3200" b="1">
                <a:solidFill>
                  <a:schemeClr val="dk1"/>
                </a:solidFill>
                <a:latin typeface="Calibri"/>
                <a:ea typeface="Calibri"/>
                <a:cs typeface="Calibri"/>
                <a:sym typeface="Calibri"/>
              </a:rPr>
              <a:t>Ans: </a:t>
            </a:r>
            <a:r>
              <a:rPr lang="en-US" sz="3200">
                <a:solidFill>
                  <a:schemeClr val="dk1"/>
                </a:solidFill>
                <a:latin typeface="Calibri"/>
                <a:ea typeface="Calibri"/>
                <a:cs typeface="Calibri"/>
                <a:sym typeface="Calibri"/>
              </a:rPr>
              <a:t>They are made of digital electronics building block like AND/OR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txBox="1">
            <a:spLocks noGrp="1"/>
          </p:cNvSpPr>
          <p:nvPr>
            <p:ph type="ctrTitle"/>
          </p:nvPr>
        </p:nvSpPr>
        <p:spPr>
          <a:xfrm>
            <a:off x="1301619" y="1285390"/>
            <a:ext cx="9588759" cy="118229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b="1">
                <a:latin typeface="Calibri"/>
                <a:ea typeface="Calibri"/>
                <a:cs typeface="Calibri"/>
                <a:sym typeface="Calibri"/>
              </a:rPr>
              <a:t>Question: </a:t>
            </a:r>
            <a:r>
              <a:rPr lang="en-US" sz="3600">
                <a:latin typeface="Calibri"/>
                <a:ea typeface="Calibri"/>
                <a:cs typeface="Calibri"/>
                <a:sym typeface="Calibri"/>
              </a:rPr>
              <a:t>How are digital electronics building block like AND/OR etc. made of?</a:t>
            </a:r>
            <a:endParaRPr>
              <a:latin typeface="Calibri"/>
              <a:ea typeface="Calibri"/>
              <a:cs typeface="Calibri"/>
              <a:sym typeface="Calibri"/>
            </a:endParaRPr>
          </a:p>
        </p:txBody>
      </p:sp>
      <p:sp>
        <p:nvSpPr>
          <p:cNvPr id="298" name="Google Shape;298;p30"/>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a:solidFill>
                <a:srgbClr val="7030A0"/>
              </a:solidFill>
              <a:latin typeface="Calibri"/>
              <a:ea typeface="Calibri"/>
              <a:cs typeface="Calibri"/>
              <a:sym typeface="Calibri"/>
            </a:endParaRPr>
          </a:p>
        </p:txBody>
      </p:sp>
      <p:sp>
        <p:nvSpPr>
          <p:cNvPr id="299" name="Google Shape;299;p30"/>
          <p:cNvSpPr txBox="1"/>
          <p:nvPr/>
        </p:nvSpPr>
        <p:spPr>
          <a:xfrm>
            <a:off x="1591174" y="1654638"/>
            <a:ext cx="9009648" cy="232201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200"/>
              <a:buFont typeface="Calibri"/>
              <a:buNone/>
            </a:pPr>
            <a:r>
              <a:rPr lang="en-US" sz="3200" b="1">
                <a:solidFill>
                  <a:schemeClr val="dk1"/>
                </a:solidFill>
                <a:latin typeface="Calibri"/>
                <a:ea typeface="Calibri"/>
                <a:cs typeface="Calibri"/>
                <a:sym typeface="Calibri"/>
              </a:rPr>
              <a:t>Ans: </a:t>
            </a:r>
            <a:r>
              <a:rPr lang="en-US" sz="3200">
                <a:solidFill>
                  <a:schemeClr val="dk1"/>
                </a:solidFill>
                <a:latin typeface="Calibri"/>
                <a:ea typeface="Calibri"/>
                <a:cs typeface="Calibri"/>
                <a:sym typeface="Calibri"/>
              </a:rPr>
              <a:t>They are made of analog electronics building block called transistor.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a:spLocks noGrp="1"/>
          </p:cNvSpPr>
          <p:nvPr>
            <p:ph type="ctrTitle"/>
          </p:nvPr>
        </p:nvSpPr>
        <p:spPr>
          <a:xfrm>
            <a:off x="398125" y="220375"/>
            <a:ext cx="11272800" cy="1222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b="1">
                <a:latin typeface="Calibri"/>
                <a:ea typeface="Calibri"/>
                <a:cs typeface="Calibri"/>
                <a:sym typeface="Calibri"/>
              </a:rPr>
              <a:t>Question: </a:t>
            </a:r>
            <a:r>
              <a:rPr lang="en-US" sz="3600">
                <a:latin typeface="Calibri"/>
                <a:ea typeface="Calibri"/>
                <a:cs typeface="Calibri"/>
                <a:sym typeface="Calibri"/>
              </a:rPr>
              <a:t>How does a high level language program run on transistor inside of computer processor?</a:t>
            </a:r>
            <a:endParaRPr>
              <a:latin typeface="Calibri"/>
              <a:ea typeface="Calibri"/>
              <a:cs typeface="Calibri"/>
              <a:sym typeface="Calibri"/>
            </a:endParaRPr>
          </a:p>
        </p:txBody>
      </p:sp>
      <p:sp>
        <p:nvSpPr>
          <p:cNvPr id="305" name="Google Shape;305;p31"/>
          <p:cNvSpPr/>
          <p:nvPr/>
        </p:nvSpPr>
        <p:spPr>
          <a:xfrm>
            <a:off x="2650851" y="4411950"/>
            <a:ext cx="3341700" cy="1112700"/>
          </a:xfrm>
          <a:prstGeom prst="rect">
            <a:avLst/>
          </a:prstGeom>
          <a:solidFill>
            <a:schemeClr val="lt1"/>
          </a:solidFill>
          <a:ln w="57150" cap="flat" cmpd="sng">
            <a:solidFill>
              <a:srgbClr val="FF0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31"/>
          <p:cNvSpPr txBox="1">
            <a:spLocks noGrp="1"/>
          </p:cNvSpPr>
          <p:nvPr>
            <p:ph type="title" idx="4294967295"/>
          </p:nvPr>
        </p:nvSpPr>
        <p:spPr>
          <a:xfrm>
            <a:off x="592475" y="1553225"/>
            <a:ext cx="10976400" cy="47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Calibri"/>
              <a:buNone/>
            </a:pPr>
            <a:r>
              <a:rPr lang="en-US" sz="2800" b="1">
                <a:latin typeface="Calibri"/>
                <a:ea typeface="Calibri"/>
                <a:cs typeface="Calibri"/>
                <a:sym typeface="Calibri"/>
              </a:rPr>
              <a:t>Answer: </a:t>
            </a:r>
            <a:r>
              <a:rPr lang="en-US" sz="2800">
                <a:latin typeface="Calibri"/>
                <a:ea typeface="Calibri"/>
                <a:cs typeface="Calibri"/>
                <a:sym typeface="Calibri"/>
              </a:rPr>
              <a:t>Connection between High Level Language Program and Transistor</a:t>
            </a:r>
            <a:endParaRPr/>
          </a:p>
        </p:txBody>
      </p:sp>
      <p:grpSp>
        <p:nvGrpSpPr>
          <p:cNvPr id="307" name="Google Shape;307;p31"/>
          <p:cNvGrpSpPr/>
          <p:nvPr/>
        </p:nvGrpSpPr>
        <p:grpSpPr>
          <a:xfrm>
            <a:off x="2738500" y="2124225"/>
            <a:ext cx="3142743" cy="4455861"/>
            <a:chOff x="4759917" y="756531"/>
            <a:chExt cx="3301200" cy="4566835"/>
          </a:xfrm>
        </p:grpSpPr>
        <p:sp>
          <p:nvSpPr>
            <p:cNvPr id="308" name="Google Shape;308;p31"/>
            <p:cNvSpPr/>
            <p:nvPr/>
          </p:nvSpPr>
          <p:spPr>
            <a:xfrm>
              <a:off x="4759917" y="756531"/>
              <a:ext cx="3301200" cy="3195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High Level Language Program</a:t>
              </a:r>
              <a:endParaRPr/>
            </a:p>
          </p:txBody>
        </p:sp>
        <p:sp>
          <p:nvSpPr>
            <p:cNvPr id="309" name="Google Shape;309;p31"/>
            <p:cNvSpPr/>
            <p:nvPr/>
          </p:nvSpPr>
          <p:spPr>
            <a:xfrm>
              <a:off x="4759917" y="1357151"/>
              <a:ext cx="3301200" cy="3195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Assembly Language Program</a:t>
              </a:r>
              <a:endParaRPr/>
            </a:p>
          </p:txBody>
        </p:sp>
        <p:cxnSp>
          <p:nvCxnSpPr>
            <p:cNvPr id="310" name="Google Shape;310;p31"/>
            <p:cNvCxnSpPr>
              <a:stCxn id="308" idx="2"/>
              <a:endCxn id="309" idx="0"/>
            </p:cNvCxnSpPr>
            <p:nvPr/>
          </p:nvCxnSpPr>
          <p:spPr>
            <a:xfrm>
              <a:off x="6410517" y="1076031"/>
              <a:ext cx="0" cy="281100"/>
            </a:xfrm>
            <a:prstGeom prst="straightConnector1">
              <a:avLst/>
            </a:prstGeom>
            <a:noFill/>
            <a:ln w="19050" cap="flat" cmpd="sng">
              <a:solidFill>
                <a:schemeClr val="dk1"/>
              </a:solidFill>
              <a:prstDash val="solid"/>
              <a:miter lim="800000"/>
              <a:headEnd type="none" w="sm" len="sm"/>
              <a:tailEnd type="triangle" w="med" len="med"/>
            </a:ln>
          </p:spPr>
        </p:cxnSp>
        <p:sp>
          <p:nvSpPr>
            <p:cNvPr id="311" name="Google Shape;311;p31"/>
            <p:cNvSpPr txBox="1"/>
            <p:nvPr/>
          </p:nvSpPr>
          <p:spPr>
            <a:xfrm>
              <a:off x="6446214" y="1031970"/>
              <a:ext cx="1092000" cy="37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Compiler</a:t>
              </a:r>
              <a:endParaRPr/>
            </a:p>
          </p:txBody>
        </p:sp>
        <p:sp>
          <p:nvSpPr>
            <p:cNvPr id="312" name="Google Shape;312;p31"/>
            <p:cNvSpPr/>
            <p:nvPr/>
          </p:nvSpPr>
          <p:spPr>
            <a:xfrm>
              <a:off x="4759917" y="1957746"/>
              <a:ext cx="3301200" cy="3195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Machine Language Program</a:t>
              </a:r>
              <a:endParaRPr/>
            </a:p>
          </p:txBody>
        </p:sp>
        <p:cxnSp>
          <p:nvCxnSpPr>
            <p:cNvPr id="313" name="Google Shape;313;p31"/>
            <p:cNvCxnSpPr>
              <a:stCxn id="309" idx="2"/>
              <a:endCxn id="312" idx="0"/>
            </p:cNvCxnSpPr>
            <p:nvPr/>
          </p:nvCxnSpPr>
          <p:spPr>
            <a:xfrm>
              <a:off x="6410517" y="1676651"/>
              <a:ext cx="0" cy="281100"/>
            </a:xfrm>
            <a:prstGeom prst="straightConnector1">
              <a:avLst/>
            </a:prstGeom>
            <a:noFill/>
            <a:ln w="19050" cap="flat" cmpd="sng">
              <a:solidFill>
                <a:schemeClr val="dk1"/>
              </a:solidFill>
              <a:prstDash val="solid"/>
              <a:miter lim="800000"/>
              <a:headEnd type="none" w="sm" len="sm"/>
              <a:tailEnd type="triangle" w="med" len="med"/>
            </a:ln>
          </p:spPr>
        </p:cxnSp>
        <p:sp>
          <p:nvSpPr>
            <p:cNvPr id="314" name="Google Shape;314;p31"/>
            <p:cNvSpPr txBox="1"/>
            <p:nvPr/>
          </p:nvSpPr>
          <p:spPr>
            <a:xfrm>
              <a:off x="6404271" y="1660431"/>
              <a:ext cx="1366500" cy="37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Assembler</a:t>
              </a:r>
              <a:endParaRPr/>
            </a:p>
          </p:txBody>
        </p:sp>
        <p:sp>
          <p:nvSpPr>
            <p:cNvPr id="315" name="Google Shape;315;p31"/>
            <p:cNvSpPr/>
            <p:nvPr/>
          </p:nvSpPr>
          <p:spPr>
            <a:xfrm>
              <a:off x="4759917" y="2573381"/>
              <a:ext cx="3301200" cy="3195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Instruction Set Architecture</a:t>
              </a:r>
              <a:endParaRPr/>
            </a:p>
          </p:txBody>
        </p:sp>
        <p:cxnSp>
          <p:nvCxnSpPr>
            <p:cNvPr id="316" name="Google Shape;316;p31"/>
            <p:cNvCxnSpPr>
              <a:stCxn id="312" idx="2"/>
            </p:cNvCxnSpPr>
            <p:nvPr/>
          </p:nvCxnSpPr>
          <p:spPr>
            <a:xfrm>
              <a:off x="6410517" y="2277246"/>
              <a:ext cx="0" cy="296100"/>
            </a:xfrm>
            <a:prstGeom prst="straightConnector1">
              <a:avLst/>
            </a:prstGeom>
            <a:noFill/>
            <a:ln w="19050" cap="flat" cmpd="sng">
              <a:solidFill>
                <a:schemeClr val="dk1"/>
              </a:solidFill>
              <a:prstDash val="solid"/>
              <a:miter lim="800000"/>
              <a:headEnd type="none" w="sm" len="sm"/>
              <a:tailEnd type="triangle" w="med" len="med"/>
            </a:ln>
          </p:spPr>
        </p:cxnSp>
        <p:sp>
          <p:nvSpPr>
            <p:cNvPr id="317" name="Google Shape;317;p31"/>
            <p:cNvSpPr/>
            <p:nvPr/>
          </p:nvSpPr>
          <p:spPr>
            <a:xfrm>
              <a:off x="4759917" y="3188657"/>
              <a:ext cx="3301200" cy="3195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Computer Architecture</a:t>
              </a:r>
              <a:endParaRPr/>
            </a:p>
          </p:txBody>
        </p:sp>
        <p:sp>
          <p:nvSpPr>
            <p:cNvPr id="318" name="Google Shape;318;p31"/>
            <p:cNvSpPr/>
            <p:nvPr/>
          </p:nvSpPr>
          <p:spPr>
            <a:xfrm>
              <a:off x="4759918" y="3805240"/>
              <a:ext cx="3301200" cy="3195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Digital Electronics</a:t>
              </a:r>
              <a:endParaRPr/>
            </a:p>
          </p:txBody>
        </p:sp>
        <p:sp>
          <p:nvSpPr>
            <p:cNvPr id="319" name="Google Shape;319;p31"/>
            <p:cNvSpPr/>
            <p:nvPr/>
          </p:nvSpPr>
          <p:spPr>
            <a:xfrm>
              <a:off x="4759918" y="4404553"/>
              <a:ext cx="3301200" cy="3195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Analog Electronics</a:t>
              </a:r>
              <a:endParaRPr/>
            </a:p>
          </p:txBody>
        </p:sp>
        <p:cxnSp>
          <p:nvCxnSpPr>
            <p:cNvPr id="320" name="Google Shape;320;p31"/>
            <p:cNvCxnSpPr/>
            <p:nvPr/>
          </p:nvCxnSpPr>
          <p:spPr>
            <a:xfrm>
              <a:off x="6286125" y="2907648"/>
              <a:ext cx="0" cy="281100"/>
            </a:xfrm>
            <a:prstGeom prst="straightConnector1">
              <a:avLst/>
            </a:prstGeom>
            <a:noFill/>
            <a:ln w="19050" cap="flat" cmpd="sng">
              <a:solidFill>
                <a:schemeClr val="dk1"/>
              </a:solidFill>
              <a:prstDash val="solid"/>
              <a:miter lim="800000"/>
              <a:headEnd type="none" w="sm" len="sm"/>
              <a:tailEnd type="triangle" w="med" len="med"/>
            </a:ln>
          </p:spPr>
        </p:cxnSp>
        <p:cxnSp>
          <p:nvCxnSpPr>
            <p:cNvPr id="321" name="Google Shape;321;p31"/>
            <p:cNvCxnSpPr/>
            <p:nvPr/>
          </p:nvCxnSpPr>
          <p:spPr>
            <a:xfrm>
              <a:off x="6286125" y="3508255"/>
              <a:ext cx="0" cy="281100"/>
            </a:xfrm>
            <a:prstGeom prst="straightConnector1">
              <a:avLst/>
            </a:prstGeom>
            <a:noFill/>
            <a:ln w="19050" cap="flat" cmpd="sng">
              <a:solidFill>
                <a:schemeClr val="dk1"/>
              </a:solidFill>
              <a:prstDash val="solid"/>
              <a:miter lim="800000"/>
              <a:headEnd type="none" w="sm" len="sm"/>
              <a:tailEnd type="triangle" w="med" len="med"/>
            </a:ln>
          </p:spPr>
        </p:cxnSp>
        <p:cxnSp>
          <p:nvCxnSpPr>
            <p:cNvPr id="322" name="Google Shape;322;p31"/>
            <p:cNvCxnSpPr/>
            <p:nvPr/>
          </p:nvCxnSpPr>
          <p:spPr>
            <a:xfrm>
              <a:off x="6295737" y="4123540"/>
              <a:ext cx="0" cy="281100"/>
            </a:xfrm>
            <a:prstGeom prst="straightConnector1">
              <a:avLst/>
            </a:prstGeom>
            <a:noFill/>
            <a:ln w="19050" cap="flat" cmpd="sng">
              <a:solidFill>
                <a:schemeClr val="dk1"/>
              </a:solidFill>
              <a:prstDash val="solid"/>
              <a:miter lim="800000"/>
              <a:headEnd type="none" w="sm" len="sm"/>
              <a:tailEnd type="triangle" w="med" len="med"/>
            </a:ln>
          </p:spPr>
        </p:cxnSp>
        <p:sp>
          <p:nvSpPr>
            <p:cNvPr id="323" name="Google Shape;323;p31"/>
            <p:cNvSpPr/>
            <p:nvPr/>
          </p:nvSpPr>
          <p:spPr>
            <a:xfrm>
              <a:off x="4786913" y="5003866"/>
              <a:ext cx="3274200" cy="3195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Physics (Law of Nature)</a:t>
              </a:r>
              <a:endParaRPr/>
            </a:p>
          </p:txBody>
        </p:sp>
        <p:cxnSp>
          <p:nvCxnSpPr>
            <p:cNvPr id="324" name="Google Shape;324;p31"/>
            <p:cNvCxnSpPr/>
            <p:nvPr/>
          </p:nvCxnSpPr>
          <p:spPr>
            <a:xfrm>
              <a:off x="6295003" y="4724147"/>
              <a:ext cx="0" cy="281100"/>
            </a:xfrm>
            <a:prstGeom prst="straightConnector1">
              <a:avLst/>
            </a:prstGeom>
            <a:noFill/>
            <a:ln w="19050" cap="flat" cmpd="sng">
              <a:solidFill>
                <a:schemeClr val="dk1"/>
              </a:solidFill>
              <a:prstDash val="solid"/>
              <a:miter lim="800000"/>
              <a:headEnd type="none" w="sm" len="sm"/>
              <a:tailEnd type="triangle" w="med" len="med"/>
            </a:ln>
          </p:spPr>
        </p:cxnSp>
      </p:grpSp>
      <p:sp>
        <p:nvSpPr>
          <p:cNvPr id="325" name="Google Shape;325;p31"/>
          <p:cNvSpPr txBox="1"/>
          <p:nvPr/>
        </p:nvSpPr>
        <p:spPr>
          <a:xfrm>
            <a:off x="6094349" y="2124250"/>
            <a:ext cx="5576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int main(){int a=10; a=a+5; return 0;}</a:t>
            </a:r>
            <a:endParaRPr/>
          </a:p>
        </p:txBody>
      </p:sp>
      <p:sp>
        <p:nvSpPr>
          <p:cNvPr id="326" name="Google Shape;326;p31"/>
          <p:cNvSpPr txBox="1"/>
          <p:nvPr/>
        </p:nvSpPr>
        <p:spPr>
          <a:xfrm>
            <a:off x="6104218" y="2607817"/>
            <a:ext cx="48438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mov DWORD PTR [rbp-4], 10</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add DWORD PTR [rbp-4], 5</a:t>
            </a:r>
            <a:endParaRPr/>
          </a:p>
        </p:txBody>
      </p:sp>
      <p:sp>
        <p:nvSpPr>
          <p:cNvPr id="327" name="Google Shape;327;p31"/>
          <p:cNvSpPr txBox="1"/>
          <p:nvPr/>
        </p:nvSpPr>
        <p:spPr>
          <a:xfrm>
            <a:off x="6104218" y="3193850"/>
            <a:ext cx="48438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c7 45 fc 0a 00 00 00</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83 45 fc 05</a:t>
            </a:r>
            <a:endParaRPr/>
          </a:p>
        </p:txBody>
      </p:sp>
      <p:sp>
        <p:nvSpPr>
          <p:cNvPr id="328" name="Google Shape;328;p31"/>
          <p:cNvSpPr/>
          <p:nvPr/>
        </p:nvSpPr>
        <p:spPr>
          <a:xfrm>
            <a:off x="2319745" y="2124254"/>
            <a:ext cx="230100" cy="1483800"/>
          </a:xfrm>
          <a:prstGeom prst="leftBrace">
            <a:avLst>
              <a:gd name="adj1" fmla="val 8333"/>
              <a:gd name="adj2" fmla="val 50000"/>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31"/>
          <p:cNvSpPr/>
          <p:nvPr/>
        </p:nvSpPr>
        <p:spPr>
          <a:xfrm>
            <a:off x="850251" y="2699922"/>
            <a:ext cx="1276200" cy="3117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Software</a:t>
            </a:r>
            <a:endParaRPr/>
          </a:p>
        </p:txBody>
      </p:sp>
      <p:sp>
        <p:nvSpPr>
          <p:cNvPr id="330" name="Google Shape;330;p31"/>
          <p:cNvSpPr/>
          <p:nvPr/>
        </p:nvSpPr>
        <p:spPr>
          <a:xfrm>
            <a:off x="2353552" y="4497357"/>
            <a:ext cx="230100" cy="1498200"/>
          </a:xfrm>
          <a:prstGeom prst="leftBrace">
            <a:avLst>
              <a:gd name="adj1" fmla="val 8333"/>
              <a:gd name="adj2" fmla="val 50000"/>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31"/>
          <p:cNvSpPr/>
          <p:nvPr/>
        </p:nvSpPr>
        <p:spPr>
          <a:xfrm>
            <a:off x="850251" y="5083390"/>
            <a:ext cx="1276200" cy="3117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Hardware</a:t>
            </a:r>
            <a:endParaRPr/>
          </a:p>
        </p:txBody>
      </p:sp>
      <p:grpSp>
        <p:nvGrpSpPr>
          <p:cNvPr id="332" name="Google Shape;332;p31"/>
          <p:cNvGrpSpPr/>
          <p:nvPr/>
        </p:nvGrpSpPr>
        <p:grpSpPr>
          <a:xfrm>
            <a:off x="6161519" y="4495473"/>
            <a:ext cx="5077434" cy="313900"/>
            <a:chOff x="5849643" y="3828532"/>
            <a:chExt cx="4741277" cy="392571"/>
          </a:xfrm>
        </p:grpSpPr>
        <p:sp>
          <p:nvSpPr>
            <p:cNvPr id="333" name="Google Shape;333;p31"/>
            <p:cNvSpPr/>
            <p:nvPr/>
          </p:nvSpPr>
          <p:spPr>
            <a:xfrm>
              <a:off x="5849643" y="3831103"/>
              <a:ext cx="595500" cy="390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ALU</a:t>
              </a:r>
              <a:endParaRPr/>
            </a:p>
          </p:txBody>
        </p:sp>
        <p:sp>
          <p:nvSpPr>
            <p:cNvPr id="334" name="Google Shape;334;p31"/>
            <p:cNvSpPr/>
            <p:nvPr/>
          </p:nvSpPr>
          <p:spPr>
            <a:xfrm>
              <a:off x="6690431" y="3831103"/>
              <a:ext cx="595500" cy="390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CU</a:t>
              </a:r>
              <a:endParaRPr/>
            </a:p>
          </p:txBody>
        </p:sp>
        <p:sp>
          <p:nvSpPr>
            <p:cNvPr id="335" name="Google Shape;335;p31"/>
            <p:cNvSpPr/>
            <p:nvPr/>
          </p:nvSpPr>
          <p:spPr>
            <a:xfrm>
              <a:off x="7531218" y="3831103"/>
              <a:ext cx="1293300" cy="390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Register Set</a:t>
              </a:r>
              <a:endParaRPr/>
            </a:p>
          </p:txBody>
        </p:sp>
        <p:sp>
          <p:nvSpPr>
            <p:cNvPr id="336" name="Google Shape;336;p31"/>
            <p:cNvSpPr/>
            <p:nvPr/>
          </p:nvSpPr>
          <p:spPr>
            <a:xfrm>
              <a:off x="9048920" y="3828532"/>
              <a:ext cx="1542000" cy="390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Main Memory</a:t>
              </a:r>
              <a:endParaRPr/>
            </a:p>
          </p:txBody>
        </p:sp>
      </p:grpSp>
      <p:sp>
        <p:nvSpPr>
          <p:cNvPr id="337" name="Google Shape;337;p31" descr="Related image"/>
          <p:cNvSpPr/>
          <p:nvPr/>
        </p:nvSpPr>
        <p:spPr>
          <a:xfrm>
            <a:off x="6250711" y="4054003"/>
            <a:ext cx="290100" cy="24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8" name="Google Shape;338;p31"/>
          <p:cNvGrpSpPr/>
          <p:nvPr/>
        </p:nvGrpSpPr>
        <p:grpSpPr>
          <a:xfrm>
            <a:off x="6161764" y="5014501"/>
            <a:ext cx="5509646" cy="510525"/>
            <a:chOff x="5738059" y="4477642"/>
            <a:chExt cx="5898979" cy="638476"/>
          </a:xfrm>
        </p:grpSpPr>
        <p:sp>
          <p:nvSpPr>
            <p:cNvPr id="339" name="Google Shape;339;p31"/>
            <p:cNvSpPr/>
            <p:nvPr/>
          </p:nvSpPr>
          <p:spPr>
            <a:xfrm>
              <a:off x="9015078" y="4553929"/>
              <a:ext cx="1320900" cy="390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Multiplier</a:t>
              </a:r>
              <a:endParaRPr/>
            </a:p>
          </p:txBody>
        </p:sp>
        <p:sp>
          <p:nvSpPr>
            <p:cNvPr id="340" name="Google Shape;340;p31"/>
            <p:cNvSpPr/>
            <p:nvPr/>
          </p:nvSpPr>
          <p:spPr>
            <a:xfrm>
              <a:off x="10521638" y="4564059"/>
              <a:ext cx="1115400" cy="390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Flip-flop</a:t>
              </a:r>
              <a:endParaRPr/>
            </a:p>
          </p:txBody>
        </p:sp>
        <p:pic>
          <p:nvPicPr>
            <p:cNvPr id="341" name="Google Shape;341;p31" descr="Related image"/>
            <p:cNvPicPr preferRelativeResize="0"/>
            <p:nvPr/>
          </p:nvPicPr>
          <p:blipFill rotWithShape="1">
            <a:blip r:embed="rId3">
              <a:alphaModFix/>
            </a:blip>
            <a:srcRect/>
            <a:stretch/>
          </p:blipFill>
          <p:spPr>
            <a:xfrm>
              <a:off x="5738059" y="4539111"/>
              <a:ext cx="952373" cy="419639"/>
            </a:xfrm>
            <a:prstGeom prst="rect">
              <a:avLst/>
            </a:prstGeom>
            <a:noFill/>
            <a:ln>
              <a:noFill/>
            </a:ln>
          </p:spPr>
        </p:pic>
        <p:pic>
          <p:nvPicPr>
            <p:cNvPr id="342" name="Google Shape;342;p31" descr="Related image"/>
            <p:cNvPicPr preferRelativeResize="0"/>
            <p:nvPr/>
          </p:nvPicPr>
          <p:blipFill rotWithShape="1">
            <a:blip r:embed="rId4">
              <a:alphaModFix/>
            </a:blip>
            <a:srcRect/>
            <a:stretch/>
          </p:blipFill>
          <p:spPr>
            <a:xfrm>
              <a:off x="6728246" y="4477642"/>
              <a:ext cx="1115463" cy="638476"/>
            </a:xfrm>
            <a:prstGeom prst="rect">
              <a:avLst/>
            </a:prstGeom>
            <a:noFill/>
            <a:ln>
              <a:noFill/>
            </a:ln>
          </p:spPr>
        </p:pic>
        <p:sp>
          <p:nvSpPr>
            <p:cNvPr id="343" name="Google Shape;343;p31"/>
            <p:cNvSpPr/>
            <p:nvPr/>
          </p:nvSpPr>
          <p:spPr>
            <a:xfrm>
              <a:off x="7899074" y="4546519"/>
              <a:ext cx="1031400" cy="3900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Adder</a:t>
              </a:r>
              <a:endParaRPr/>
            </a:p>
          </p:txBody>
        </p:sp>
      </p:grpSp>
      <p:grpSp>
        <p:nvGrpSpPr>
          <p:cNvPr id="344" name="Google Shape;344;p31"/>
          <p:cNvGrpSpPr/>
          <p:nvPr/>
        </p:nvGrpSpPr>
        <p:grpSpPr>
          <a:xfrm>
            <a:off x="6104287" y="3780020"/>
            <a:ext cx="4844062" cy="646477"/>
            <a:chOff x="5789719" y="2933758"/>
            <a:chExt cx="5088300" cy="808500"/>
          </a:xfrm>
        </p:grpSpPr>
        <p:sp>
          <p:nvSpPr>
            <p:cNvPr id="345" name="Google Shape;345;p31"/>
            <p:cNvSpPr txBox="1"/>
            <p:nvPr/>
          </p:nvSpPr>
          <p:spPr>
            <a:xfrm>
              <a:off x="5789719" y="2933758"/>
              <a:ext cx="5088300" cy="808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c7 </a:t>
              </a:r>
              <a:r>
                <a:rPr lang="en-US" sz="1800">
                  <a:solidFill>
                    <a:schemeClr val="dk1"/>
                  </a:solidFill>
                  <a:latin typeface="Calibri"/>
                  <a:ea typeface="Calibri"/>
                  <a:cs typeface="Calibri"/>
                  <a:sym typeface="Calibri"/>
                </a:rPr>
                <a:t>is opcode for mov</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83 </a:t>
              </a:r>
              <a:r>
                <a:rPr lang="en-US" sz="1800">
                  <a:solidFill>
                    <a:schemeClr val="dk1"/>
                  </a:solidFill>
                  <a:latin typeface="Calibri"/>
                  <a:ea typeface="Calibri"/>
                  <a:cs typeface="Calibri"/>
                  <a:sym typeface="Calibri"/>
                </a:rPr>
                <a:t>is opcode for add</a:t>
              </a:r>
              <a:endParaRPr/>
            </a:p>
          </p:txBody>
        </p:sp>
        <p:sp>
          <p:nvSpPr>
            <p:cNvPr id="346" name="Google Shape;346;p31"/>
            <p:cNvSpPr txBox="1"/>
            <p:nvPr/>
          </p:nvSpPr>
          <p:spPr>
            <a:xfrm>
              <a:off x="8124918" y="3077113"/>
              <a:ext cx="1607700" cy="462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From Intel ISA</a:t>
              </a:r>
              <a:endParaRPr/>
            </a:p>
          </p:txBody>
        </p:sp>
      </p:grpSp>
      <p:grpSp>
        <p:nvGrpSpPr>
          <p:cNvPr id="347" name="Google Shape;347;p31"/>
          <p:cNvGrpSpPr/>
          <p:nvPr/>
        </p:nvGrpSpPr>
        <p:grpSpPr>
          <a:xfrm>
            <a:off x="6161771" y="5617399"/>
            <a:ext cx="3981893" cy="835824"/>
            <a:chOff x="5719009" y="5262085"/>
            <a:chExt cx="4182661" cy="1045303"/>
          </a:xfrm>
        </p:grpSpPr>
        <p:pic>
          <p:nvPicPr>
            <p:cNvPr id="348" name="Google Shape;348;p31" descr="The symbol of (a) a PMOS transistor and (b) an NMOS transistor.Â "/>
            <p:cNvPicPr preferRelativeResize="0"/>
            <p:nvPr/>
          </p:nvPicPr>
          <p:blipFill rotWithShape="1">
            <a:blip r:embed="rId5">
              <a:alphaModFix/>
            </a:blip>
            <a:srcRect r="54497" b="-1245"/>
            <a:stretch/>
          </p:blipFill>
          <p:spPr>
            <a:xfrm>
              <a:off x="5719009" y="5262085"/>
              <a:ext cx="952370" cy="1045303"/>
            </a:xfrm>
            <a:prstGeom prst="rect">
              <a:avLst/>
            </a:prstGeom>
            <a:noFill/>
            <a:ln>
              <a:noFill/>
            </a:ln>
          </p:spPr>
        </p:pic>
        <p:sp>
          <p:nvSpPr>
            <p:cNvPr id="349" name="Google Shape;349;p31"/>
            <p:cNvSpPr txBox="1"/>
            <p:nvPr/>
          </p:nvSpPr>
          <p:spPr>
            <a:xfrm>
              <a:off x="7695170" y="5267932"/>
              <a:ext cx="2206500" cy="808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Transistor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(Acts as a switch)</a:t>
              </a:r>
              <a:endParaRPr/>
            </a:p>
          </p:txBody>
        </p:sp>
        <p:pic>
          <p:nvPicPr>
            <p:cNvPr id="350" name="Google Shape;350;p31" descr="The symbol of (a) a PMOS transistor and (b) an NMOS transistor.Â "/>
            <p:cNvPicPr preferRelativeResize="0"/>
            <p:nvPr/>
          </p:nvPicPr>
          <p:blipFill rotWithShape="1">
            <a:blip r:embed="rId5">
              <a:alphaModFix/>
            </a:blip>
            <a:srcRect l="55758"/>
            <a:stretch/>
          </p:blipFill>
          <p:spPr>
            <a:xfrm>
              <a:off x="6620884" y="5272687"/>
              <a:ext cx="871754" cy="1024098"/>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678675" y="880875"/>
            <a:ext cx="10880400" cy="37698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27741"/>
              <a:buFont typeface="Calibri"/>
              <a:buNone/>
            </a:pPr>
            <a:r>
              <a:rPr lang="en-US" sz="3100" b="1">
                <a:latin typeface="Calibri"/>
                <a:ea typeface="Calibri"/>
                <a:cs typeface="Calibri"/>
                <a:sym typeface="Calibri"/>
              </a:rPr>
              <a:t>Computer Science:</a:t>
            </a:r>
            <a:br>
              <a:rPr lang="en-US" sz="3100" b="1">
                <a:latin typeface="Calibri"/>
                <a:ea typeface="Calibri"/>
                <a:cs typeface="Calibri"/>
                <a:sym typeface="Calibri"/>
              </a:rPr>
            </a:br>
            <a:r>
              <a:rPr lang="en-US" sz="3100">
                <a:latin typeface="Calibri"/>
                <a:ea typeface="Calibri"/>
                <a:cs typeface="Calibri"/>
                <a:sym typeface="Calibri"/>
              </a:rPr>
              <a:t>Computer science is the study of algorithmic processes and</a:t>
            </a:r>
            <a:r>
              <a:rPr lang="en-US" sz="3100"/>
              <a:t> </a:t>
            </a:r>
            <a:r>
              <a:rPr lang="en-US" sz="3100">
                <a:latin typeface="Calibri"/>
                <a:ea typeface="Calibri"/>
                <a:cs typeface="Calibri"/>
                <a:sym typeface="Calibri"/>
              </a:rPr>
              <a:t>computational machines.</a:t>
            </a:r>
            <a:r>
              <a:rPr lang="en-US" sz="3100"/>
              <a:t> </a:t>
            </a:r>
            <a:endParaRPr sz="3100"/>
          </a:p>
          <a:p>
            <a:pPr marL="0" lvl="0" indent="0" algn="ctr" rtl="0">
              <a:lnSpc>
                <a:spcPct val="90000"/>
              </a:lnSpc>
              <a:spcBef>
                <a:spcPts val="0"/>
              </a:spcBef>
              <a:spcAft>
                <a:spcPts val="0"/>
              </a:spcAft>
              <a:buClr>
                <a:schemeClr val="dk1"/>
              </a:buClr>
              <a:buSzPct val="123749"/>
              <a:buFont typeface="Calibri"/>
              <a:buNone/>
            </a:pPr>
            <a:r>
              <a:rPr lang="en-US" sz="3200"/>
              <a:t>Algorithmic Processes = Programming + Algorithms</a:t>
            </a:r>
            <a:endParaRPr sz="3200"/>
          </a:p>
          <a:p>
            <a:pPr marL="0" lvl="0" indent="0" algn="ctr" rtl="0">
              <a:lnSpc>
                <a:spcPct val="90000"/>
              </a:lnSpc>
              <a:spcBef>
                <a:spcPts val="0"/>
              </a:spcBef>
              <a:spcAft>
                <a:spcPts val="0"/>
              </a:spcAft>
              <a:buClr>
                <a:schemeClr val="dk1"/>
              </a:buClr>
              <a:buSzPct val="123749"/>
              <a:buFont typeface="Calibri"/>
              <a:buNone/>
            </a:pPr>
            <a:r>
              <a:rPr lang="en-US" sz="3200"/>
              <a:t>Computational Machines = Theoretical Computer Science</a:t>
            </a:r>
            <a:endParaRPr sz="3200"/>
          </a:p>
          <a:p>
            <a:pPr marL="0" lvl="0" indent="0" algn="l" rtl="0">
              <a:lnSpc>
                <a:spcPct val="90000"/>
              </a:lnSpc>
              <a:spcBef>
                <a:spcPts val="0"/>
              </a:spcBef>
              <a:spcAft>
                <a:spcPts val="0"/>
              </a:spcAft>
              <a:buClr>
                <a:schemeClr val="dk1"/>
              </a:buClr>
              <a:buSzPct val="127741"/>
              <a:buFont typeface="Calibri"/>
              <a:buNone/>
            </a:pPr>
            <a:endParaRPr sz="3100"/>
          </a:p>
          <a:p>
            <a:pPr marL="0" lvl="0" indent="0" algn="l" rtl="0">
              <a:lnSpc>
                <a:spcPct val="90000"/>
              </a:lnSpc>
              <a:spcBef>
                <a:spcPts val="0"/>
              </a:spcBef>
              <a:spcAft>
                <a:spcPts val="0"/>
              </a:spcAft>
              <a:buClr>
                <a:schemeClr val="dk1"/>
              </a:buClr>
              <a:buSzPct val="127741"/>
              <a:buFont typeface="Calibri"/>
              <a:buNone/>
            </a:pPr>
            <a:r>
              <a:rPr lang="en-US" sz="3100" b="1"/>
              <a:t>Computer Engineering:</a:t>
            </a:r>
            <a:endParaRPr sz="3100" b="1"/>
          </a:p>
          <a:p>
            <a:pPr marL="0" lvl="0" indent="0" algn="l" rtl="0">
              <a:lnSpc>
                <a:spcPct val="90000"/>
              </a:lnSpc>
              <a:spcBef>
                <a:spcPts val="0"/>
              </a:spcBef>
              <a:spcAft>
                <a:spcPts val="0"/>
              </a:spcAft>
              <a:buClr>
                <a:schemeClr val="dk1"/>
              </a:buClr>
              <a:buSzPct val="127741"/>
              <a:buFont typeface="Calibri"/>
              <a:buNone/>
            </a:pPr>
            <a:r>
              <a:rPr lang="en-US" sz="3100"/>
              <a:t>Computer Engineering is a branch of engineering that integrates several fields of computer science and electronic engineering required to develop computer hardware and software.</a:t>
            </a:r>
            <a:endParaRPr sz="3100"/>
          </a:p>
        </p:txBody>
      </p:sp>
      <p:sp>
        <p:nvSpPr>
          <p:cNvPr id="91" name="Google Shape;91;p14"/>
          <p:cNvSpPr txBox="1">
            <a:spLocks noGrp="1"/>
          </p:cNvSpPr>
          <p:nvPr>
            <p:ph type="ctrTitle"/>
          </p:nvPr>
        </p:nvSpPr>
        <p:spPr>
          <a:xfrm>
            <a:off x="678600" y="129974"/>
            <a:ext cx="10834800" cy="6135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20"/>
              <a:buFont typeface="Calibri"/>
              <a:buNone/>
            </a:pPr>
            <a:r>
              <a:rPr lang="en-US" sz="3600" b="1">
                <a:latin typeface="Calibri"/>
                <a:ea typeface="Calibri"/>
                <a:cs typeface="Calibri"/>
                <a:sym typeface="Calibri"/>
              </a:rPr>
              <a:t>Computer </a:t>
            </a:r>
            <a:r>
              <a:rPr lang="en-US" sz="3600" b="1"/>
              <a:t>Science vs Computer Engineering</a:t>
            </a:r>
            <a:endParaRPr sz="3600" b="1">
              <a:latin typeface="Calibri"/>
              <a:ea typeface="Calibri"/>
              <a:cs typeface="Calibri"/>
              <a:sym typeface="Calibri"/>
            </a:endParaRPr>
          </a:p>
        </p:txBody>
      </p:sp>
      <p:sp>
        <p:nvSpPr>
          <p:cNvPr id="92" name="Google Shape;92;p14"/>
          <p:cNvSpPr txBox="1">
            <a:spLocks noGrp="1"/>
          </p:cNvSpPr>
          <p:nvPr>
            <p:ph type="ctrTitle"/>
          </p:nvPr>
        </p:nvSpPr>
        <p:spPr>
          <a:xfrm>
            <a:off x="678605" y="4912263"/>
            <a:ext cx="10834800" cy="1538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320"/>
              <a:buFont typeface="Calibri"/>
              <a:buNone/>
            </a:pPr>
            <a:r>
              <a:rPr lang="en-US" sz="2720"/>
              <a:t>Roughly,</a:t>
            </a:r>
            <a:endParaRPr sz="2720"/>
          </a:p>
          <a:p>
            <a:pPr marL="3200400" lvl="0" indent="457200" algn="l" rtl="0">
              <a:lnSpc>
                <a:spcPct val="90000"/>
              </a:lnSpc>
              <a:spcBef>
                <a:spcPts val="0"/>
              </a:spcBef>
              <a:spcAft>
                <a:spcPts val="0"/>
              </a:spcAft>
              <a:buClr>
                <a:schemeClr val="dk1"/>
              </a:buClr>
              <a:buSzPts val="4320"/>
              <a:buFont typeface="Calibri"/>
              <a:buNone/>
            </a:pPr>
            <a:r>
              <a:rPr lang="en-US" sz="2720"/>
              <a:t>  Computer Science ≈ Software Courses</a:t>
            </a:r>
            <a:endParaRPr sz="2720"/>
          </a:p>
          <a:p>
            <a:pPr marL="2743200" lvl="0" indent="457200" algn="l" rtl="0">
              <a:lnSpc>
                <a:spcPct val="90000"/>
              </a:lnSpc>
              <a:spcBef>
                <a:spcPts val="0"/>
              </a:spcBef>
              <a:spcAft>
                <a:spcPts val="0"/>
              </a:spcAft>
              <a:buClr>
                <a:schemeClr val="dk1"/>
              </a:buClr>
              <a:buSzPts val="4320"/>
              <a:buFont typeface="Calibri"/>
              <a:buNone/>
            </a:pPr>
            <a:r>
              <a:rPr lang="en-US" sz="2720"/>
              <a:t>Computer Engineering ≈ Hardware Courses</a:t>
            </a:r>
            <a:endParaRPr sz="2720"/>
          </a:p>
          <a:p>
            <a:pPr marL="0" lvl="0" indent="0" algn="ctr" rtl="0">
              <a:lnSpc>
                <a:spcPct val="90000"/>
              </a:lnSpc>
              <a:spcBef>
                <a:spcPts val="0"/>
              </a:spcBef>
              <a:spcAft>
                <a:spcPts val="0"/>
              </a:spcAft>
              <a:buClr>
                <a:schemeClr val="dk1"/>
              </a:buClr>
              <a:buSzPts val="4320"/>
              <a:buFont typeface="Calibri"/>
              <a:buNone/>
            </a:pPr>
            <a:r>
              <a:rPr lang="en-US" sz="2720"/>
              <a:t>But there are many overlaps in between them.</a:t>
            </a:r>
            <a:endParaRPr sz="272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2"/>
          <p:cNvSpPr txBox="1">
            <a:spLocks noGrp="1"/>
          </p:cNvSpPr>
          <p:nvPr>
            <p:ph type="ctrTitle"/>
          </p:nvPr>
        </p:nvSpPr>
        <p:spPr>
          <a:xfrm>
            <a:off x="678580" y="1890263"/>
            <a:ext cx="10834840" cy="15387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800"/>
              <a:buFont typeface="Calibri"/>
              <a:buNone/>
            </a:pPr>
            <a:r>
              <a:rPr lang="en-US" sz="4800" b="1">
                <a:latin typeface="Calibri"/>
                <a:ea typeface="Calibri"/>
                <a:cs typeface="Calibri"/>
                <a:sym typeface="Calibri"/>
              </a:rPr>
              <a:t>Relationship between Theory of Computation and Computer Architecture</a:t>
            </a:r>
            <a:endParaRPr sz="8000" b="1">
              <a:latin typeface="Calibri"/>
              <a:ea typeface="Calibri"/>
              <a:cs typeface="Calibri"/>
              <a:sym typeface="Calibri"/>
            </a:endParaRPr>
          </a:p>
        </p:txBody>
      </p:sp>
      <p:sp>
        <p:nvSpPr>
          <p:cNvPr id="356" name="Google Shape;356;p32"/>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a:solidFill>
                <a:srgbClr val="7030A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3"/>
          <p:cNvSpPr txBox="1"/>
          <p:nvPr/>
        </p:nvSpPr>
        <p:spPr>
          <a:xfrm>
            <a:off x="838199" y="251491"/>
            <a:ext cx="10515600" cy="683227"/>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3600"/>
              <a:buFont typeface="Calibri"/>
              <a:buNone/>
            </a:pPr>
            <a:r>
              <a:rPr lang="en-US" sz="3600" b="1">
                <a:solidFill>
                  <a:schemeClr val="dk1"/>
                </a:solidFill>
                <a:latin typeface="Calibri"/>
                <a:ea typeface="Calibri"/>
                <a:cs typeface="Calibri"/>
                <a:sym typeface="Calibri"/>
              </a:rPr>
              <a:t>Turing Machine</a:t>
            </a:r>
            <a:endParaRPr/>
          </a:p>
        </p:txBody>
      </p:sp>
      <p:sp>
        <p:nvSpPr>
          <p:cNvPr id="362" name="Google Shape;362;p33"/>
          <p:cNvSpPr txBox="1"/>
          <p:nvPr/>
        </p:nvSpPr>
        <p:spPr>
          <a:xfrm>
            <a:off x="789069" y="866776"/>
            <a:ext cx="10613860" cy="101568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Turing Machine is the mathematical model of real-life computers.</a:t>
            </a:r>
            <a:endParaRPr/>
          </a:p>
          <a:p>
            <a:pPr marL="0" marR="0" lvl="0" indent="0" algn="l" rtl="0">
              <a:lnSpc>
                <a:spcPct val="90000"/>
              </a:lnSpc>
              <a:spcBef>
                <a:spcPts val="0"/>
              </a:spcBef>
              <a:spcAft>
                <a:spcPts val="0"/>
              </a:spcAft>
              <a:buClr>
                <a:schemeClr val="dk1"/>
              </a:buClr>
              <a:buSzPts val="2800"/>
              <a:buFont typeface="Calibri"/>
              <a:buNone/>
            </a:pPr>
            <a:endParaRPr sz="2800">
              <a:solidFill>
                <a:schemeClr val="dk1"/>
              </a:solidFill>
              <a:latin typeface="Calibri"/>
              <a:ea typeface="Calibri"/>
              <a:cs typeface="Calibri"/>
              <a:sym typeface="Calibri"/>
            </a:endParaRPr>
          </a:p>
        </p:txBody>
      </p:sp>
      <p:pic>
        <p:nvPicPr>
          <p:cNvPr id="363" name="Google Shape;363;p33" descr="Turing machines - 2009.igem.org"/>
          <p:cNvPicPr preferRelativeResize="0"/>
          <p:nvPr/>
        </p:nvPicPr>
        <p:blipFill rotWithShape="1">
          <a:blip r:embed="rId3">
            <a:alphaModFix/>
          </a:blip>
          <a:srcRect t="10635" b="14810"/>
          <a:stretch/>
        </p:blipFill>
        <p:spPr>
          <a:xfrm>
            <a:off x="3813829" y="1882456"/>
            <a:ext cx="5096134" cy="2849634"/>
          </a:xfrm>
          <a:prstGeom prst="rect">
            <a:avLst/>
          </a:prstGeom>
          <a:noFill/>
          <a:ln>
            <a:noFill/>
          </a:ln>
        </p:spPr>
      </p:pic>
      <p:sp>
        <p:nvSpPr>
          <p:cNvPr id="364" name="Google Shape;364;p33"/>
          <p:cNvSpPr txBox="1"/>
          <p:nvPr/>
        </p:nvSpPr>
        <p:spPr>
          <a:xfrm>
            <a:off x="4918365" y="4732090"/>
            <a:ext cx="258481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Figure: </a:t>
            </a:r>
            <a:r>
              <a:rPr lang="en-US" sz="2000">
                <a:solidFill>
                  <a:schemeClr val="dk1"/>
                </a:solidFill>
                <a:latin typeface="Calibri"/>
                <a:ea typeface="Calibri"/>
                <a:cs typeface="Calibri"/>
                <a:sym typeface="Calibri"/>
              </a:rPr>
              <a:t>Turing Machine</a:t>
            </a:r>
            <a:endParaRPr/>
          </a:p>
        </p:txBody>
      </p:sp>
      <p:sp>
        <p:nvSpPr>
          <p:cNvPr id="365" name="Google Shape;365;p33"/>
          <p:cNvSpPr txBox="1"/>
          <p:nvPr/>
        </p:nvSpPr>
        <p:spPr>
          <a:xfrm>
            <a:off x="789069" y="5341749"/>
            <a:ext cx="10613860" cy="1363911"/>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All algorithms developed are based on Turing machine. It means algorithms are not written with particular CPU like Intel, AMD etc. in mind.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4"/>
          <p:cNvSpPr txBox="1"/>
          <p:nvPr/>
        </p:nvSpPr>
        <p:spPr>
          <a:xfrm>
            <a:off x="838199" y="251491"/>
            <a:ext cx="10515600" cy="683227"/>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3600"/>
              <a:buFont typeface="Calibri"/>
              <a:buNone/>
            </a:pPr>
            <a:r>
              <a:rPr lang="en-US" sz="3600" b="1">
                <a:solidFill>
                  <a:schemeClr val="dk1"/>
                </a:solidFill>
                <a:latin typeface="Calibri"/>
                <a:ea typeface="Calibri"/>
                <a:cs typeface="Calibri"/>
                <a:sym typeface="Calibri"/>
              </a:rPr>
              <a:t>Turing Machine</a:t>
            </a:r>
            <a:endParaRPr/>
          </a:p>
        </p:txBody>
      </p:sp>
      <p:sp>
        <p:nvSpPr>
          <p:cNvPr id="371" name="Google Shape;371;p34"/>
          <p:cNvSpPr txBox="1"/>
          <p:nvPr/>
        </p:nvSpPr>
        <p:spPr>
          <a:xfrm>
            <a:off x="1081661" y="934717"/>
            <a:ext cx="10613860" cy="3566262"/>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It is not possible to create Turing machine in real-life as mathematical theory considers infinite memory which is not possible.</a:t>
            </a:r>
            <a:endParaRPr/>
          </a:p>
          <a:p>
            <a:pPr marL="0" marR="0" lvl="0" indent="0" algn="l" rtl="0">
              <a:lnSpc>
                <a:spcPct val="90000"/>
              </a:lnSpc>
              <a:spcBef>
                <a:spcPts val="0"/>
              </a:spcBef>
              <a:spcAft>
                <a:spcPts val="0"/>
              </a:spcAft>
              <a:buClr>
                <a:schemeClr val="dk1"/>
              </a:buClr>
              <a:buSzPts val="2800"/>
              <a:buFont typeface="Calibri"/>
              <a:buNone/>
            </a:pPr>
            <a:endParaRPr sz="280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Turing machines are mathematically equivalent to each other. Modern CPUs like Intel, AMD, ARM are Turing complete which means they are mathematically equivalent to each other. It also means they are capable of running same algorithms. </a:t>
            </a:r>
            <a:endParaRPr/>
          </a:p>
          <a:p>
            <a:pPr marL="0" marR="0" lvl="0" indent="0" algn="l" rtl="0">
              <a:lnSpc>
                <a:spcPct val="90000"/>
              </a:lnSpc>
              <a:spcBef>
                <a:spcPts val="0"/>
              </a:spcBef>
              <a:spcAft>
                <a:spcPts val="0"/>
              </a:spcAft>
              <a:buClr>
                <a:schemeClr val="dk1"/>
              </a:buClr>
              <a:buSzPts val="2800"/>
              <a:buFont typeface="Calibri"/>
              <a:buNone/>
            </a:pPr>
            <a:endParaRPr sz="280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800"/>
              <a:buFont typeface="Calibri"/>
              <a:buNone/>
            </a:pPr>
            <a:endParaRPr sz="2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5"/>
          <p:cNvSpPr txBox="1"/>
          <p:nvPr/>
        </p:nvSpPr>
        <p:spPr>
          <a:xfrm>
            <a:off x="838199" y="251491"/>
            <a:ext cx="10515600" cy="683227"/>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3600"/>
              <a:buFont typeface="Calibri"/>
              <a:buNone/>
            </a:pPr>
            <a:r>
              <a:rPr lang="en-US" sz="3600" b="1">
                <a:solidFill>
                  <a:schemeClr val="dk1"/>
                </a:solidFill>
                <a:latin typeface="Calibri"/>
                <a:ea typeface="Calibri"/>
                <a:cs typeface="Calibri"/>
                <a:sym typeface="Calibri"/>
              </a:rPr>
              <a:t>Turing Machine</a:t>
            </a:r>
            <a:endParaRPr/>
          </a:p>
        </p:txBody>
      </p:sp>
      <p:sp>
        <p:nvSpPr>
          <p:cNvPr id="377" name="Google Shape;377;p35"/>
          <p:cNvSpPr txBox="1"/>
          <p:nvPr/>
        </p:nvSpPr>
        <p:spPr>
          <a:xfrm>
            <a:off x="1081661" y="934717"/>
            <a:ext cx="10613860" cy="4329742"/>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It is mathematically proved that there is no mathematical/theoretical machine that is more computationally powerful (not considering efficiency of computation) than Turing machine. </a:t>
            </a:r>
            <a:endParaRPr/>
          </a:p>
          <a:p>
            <a:pPr marL="0" marR="0" lvl="0" indent="0" algn="l" rtl="0">
              <a:lnSpc>
                <a:spcPct val="90000"/>
              </a:lnSpc>
              <a:spcBef>
                <a:spcPts val="0"/>
              </a:spcBef>
              <a:spcAft>
                <a:spcPts val="0"/>
              </a:spcAft>
              <a:buClr>
                <a:schemeClr val="dk1"/>
              </a:buClr>
              <a:buSzPts val="2800"/>
              <a:buFont typeface="Calibri"/>
              <a:buNone/>
            </a:pPr>
            <a:endParaRPr sz="280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It means it is possible to speed up real-life CPU but we can not create a CPU which can compute something that Turing machine cannot.</a:t>
            </a:r>
            <a:endParaRPr/>
          </a:p>
          <a:p>
            <a:pPr marL="0" marR="0" lvl="0" indent="0" algn="l" rtl="0">
              <a:lnSpc>
                <a:spcPct val="90000"/>
              </a:lnSpc>
              <a:spcBef>
                <a:spcPts val="0"/>
              </a:spcBef>
              <a:spcAft>
                <a:spcPts val="0"/>
              </a:spcAft>
              <a:buClr>
                <a:schemeClr val="dk1"/>
              </a:buClr>
              <a:buSzPts val="2800"/>
              <a:buFont typeface="Calibri"/>
              <a:buNone/>
            </a:pPr>
            <a:endParaRPr sz="280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For example, Turing machine cannot solve “Halting problem”. It also means real-life CPU cannot solve “Halting problem” no matter how powerful CPU you use.</a:t>
            </a:r>
            <a:endParaRPr/>
          </a:p>
          <a:p>
            <a:pPr marL="0" marR="0" lvl="0" indent="0" algn="l" rtl="0">
              <a:lnSpc>
                <a:spcPct val="90000"/>
              </a:lnSpc>
              <a:spcBef>
                <a:spcPts val="0"/>
              </a:spcBef>
              <a:spcAft>
                <a:spcPts val="0"/>
              </a:spcAft>
              <a:buClr>
                <a:schemeClr val="dk1"/>
              </a:buClr>
              <a:buSzPts val="2800"/>
              <a:buFont typeface="Calibri"/>
              <a:buNone/>
            </a:pPr>
            <a:endParaRPr sz="2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ctrTitle"/>
          </p:nvPr>
        </p:nvSpPr>
        <p:spPr>
          <a:xfrm>
            <a:off x="678580" y="1890263"/>
            <a:ext cx="10834840" cy="15387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800"/>
              <a:buFont typeface="Calibri"/>
              <a:buNone/>
            </a:pPr>
            <a:r>
              <a:rPr lang="en-US" sz="4800" b="1">
                <a:latin typeface="Calibri"/>
                <a:ea typeface="Calibri"/>
                <a:cs typeface="Calibri"/>
                <a:sym typeface="Calibri"/>
              </a:rPr>
              <a:t>Analog Electronics I</a:t>
            </a:r>
            <a:endParaRPr sz="8000" b="1">
              <a:latin typeface="Calibri"/>
              <a:ea typeface="Calibri"/>
              <a:cs typeface="Calibri"/>
              <a:sym typeface="Calibri"/>
            </a:endParaRPr>
          </a:p>
        </p:txBody>
      </p:sp>
      <p:sp>
        <p:nvSpPr>
          <p:cNvPr id="383" name="Google Shape;383;p36"/>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a:solidFill>
                <a:srgbClr val="7030A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7"/>
          <p:cNvSpPr txBox="1"/>
          <p:nvPr/>
        </p:nvSpPr>
        <p:spPr>
          <a:xfrm>
            <a:off x="1050225" y="233533"/>
            <a:ext cx="1040813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Analog Electronics</a:t>
            </a:r>
            <a:endParaRPr/>
          </a:p>
        </p:txBody>
      </p:sp>
      <p:sp>
        <p:nvSpPr>
          <p:cNvPr id="389" name="Google Shape;389;p37"/>
          <p:cNvSpPr txBox="1"/>
          <p:nvPr/>
        </p:nvSpPr>
        <p:spPr>
          <a:xfrm>
            <a:off x="1263099" y="879864"/>
            <a:ext cx="10134857" cy="31239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000000"/>
                </a:solidFill>
                <a:latin typeface="Calibri"/>
                <a:ea typeface="Calibri"/>
                <a:cs typeface="Calibri"/>
                <a:sym typeface="Calibri"/>
              </a:rPr>
              <a:t>Analog Electronics deal with two components:</a:t>
            </a:r>
            <a:endParaRPr sz="2400">
              <a:solidFill>
                <a:srgbClr val="000000"/>
              </a:solidFill>
              <a:latin typeface="Calibri"/>
              <a:ea typeface="Calibri"/>
              <a:cs typeface="Calibri"/>
              <a:sym typeface="Calibri"/>
            </a:endParaRPr>
          </a:p>
          <a:p>
            <a:pPr marL="514350" marR="0" lvl="0" indent="-514350" algn="l" rtl="0">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Diode:</a:t>
            </a:r>
            <a:r>
              <a:rPr lang="en-US" sz="2400" b="0" i="0" u="none" strike="noStrike" cap="none">
                <a:solidFill>
                  <a:srgbClr val="000000"/>
                </a:solidFill>
                <a:latin typeface="Calibri"/>
                <a:ea typeface="Calibri"/>
                <a:cs typeface="Calibri"/>
                <a:sym typeface="Calibri"/>
              </a:rPr>
              <a:t> A diode is a two-terminal electronic component that conducts current primarily in one direction.</a:t>
            </a:r>
            <a:endParaRPr sz="2400">
              <a:solidFill>
                <a:srgbClr val="000000"/>
              </a:solidFill>
              <a:latin typeface="Calibri"/>
              <a:ea typeface="Calibri"/>
              <a:cs typeface="Calibri"/>
              <a:sym typeface="Calibri"/>
            </a:endParaRPr>
          </a:p>
          <a:p>
            <a:pPr marL="514350" marR="0" lvl="0" indent="-514350" algn="l" rtl="0">
              <a:spcBef>
                <a:spcPts val="60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Transistor:</a:t>
            </a:r>
            <a:r>
              <a:rPr lang="en-US" sz="2400" b="0" i="0" u="none" strike="noStrike" cap="none">
                <a:solidFill>
                  <a:srgbClr val="000000"/>
                </a:solidFill>
                <a:latin typeface="Calibri"/>
                <a:ea typeface="Calibri"/>
                <a:cs typeface="Calibri"/>
                <a:sym typeface="Calibri"/>
              </a:rPr>
              <a:t> A transistor is a semiconductor device used to amplify or switch electronic signals and electrical power. </a:t>
            </a:r>
            <a:r>
              <a:rPr lang="en-US" sz="2400">
                <a:solidFill>
                  <a:schemeClr val="dk1"/>
                </a:solidFill>
                <a:latin typeface="Calibri"/>
                <a:ea typeface="Calibri"/>
                <a:cs typeface="Calibri"/>
                <a:sym typeface="Calibri"/>
              </a:rPr>
              <a:t>There are usually two types of transistors. They are: Bipolar Junction Transistor and Field Effect Transistor.</a:t>
            </a:r>
            <a:endParaRPr/>
          </a:p>
          <a:p>
            <a:pPr marL="514350" marR="0" lvl="0" indent="-361950" algn="l" rtl="0">
              <a:spcBef>
                <a:spcPts val="0"/>
              </a:spcBef>
              <a:spcAft>
                <a:spcPts val="0"/>
              </a:spcAft>
              <a:buClr>
                <a:schemeClr val="dk1"/>
              </a:buClr>
              <a:buSzPts val="2400"/>
              <a:buFont typeface="Calibri"/>
              <a:buNone/>
            </a:pPr>
            <a:endParaRPr sz="24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390" name="Google Shape;390;p37"/>
          <p:cNvGrpSpPr/>
          <p:nvPr/>
        </p:nvGrpSpPr>
        <p:grpSpPr>
          <a:xfrm>
            <a:off x="1492191" y="3373024"/>
            <a:ext cx="9207618" cy="3251443"/>
            <a:chOff x="1036025" y="1241692"/>
            <a:chExt cx="9207618" cy="5235688"/>
          </a:xfrm>
        </p:grpSpPr>
        <p:grpSp>
          <p:nvGrpSpPr>
            <p:cNvPr id="391" name="Google Shape;391;p37"/>
            <p:cNvGrpSpPr/>
            <p:nvPr/>
          </p:nvGrpSpPr>
          <p:grpSpPr>
            <a:xfrm>
              <a:off x="3560642" y="1241692"/>
              <a:ext cx="6683001" cy="5235688"/>
              <a:chOff x="3579692" y="1260742"/>
              <a:chExt cx="6683001" cy="5235688"/>
            </a:xfrm>
          </p:grpSpPr>
          <p:sp>
            <p:nvSpPr>
              <p:cNvPr id="392" name="Google Shape;392;p37"/>
              <p:cNvSpPr txBox="1"/>
              <p:nvPr/>
            </p:nvSpPr>
            <p:spPr>
              <a:xfrm>
                <a:off x="3579692" y="1260742"/>
                <a:ext cx="5032616" cy="74340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Analog Electronics</a:t>
                </a:r>
                <a:endParaRPr/>
              </a:p>
            </p:txBody>
          </p:sp>
          <p:sp>
            <p:nvSpPr>
              <p:cNvPr id="393" name="Google Shape;393;p37"/>
              <p:cNvSpPr txBox="1"/>
              <p:nvPr/>
            </p:nvSpPr>
            <p:spPr>
              <a:xfrm>
                <a:off x="3790951" y="2492947"/>
                <a:ext cx="1889366" cy="74340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Diode</a:t>
                </a:r>
                <a:endParaRPr/>
              </a:p>
            </p:txBody>
          </p:sp>
          <p:sp>
            <p:nvSpPr>
              <p:cNvPr id="394" name="Google Shape;394;p37"/>
              <p:cNvSpPr txBox="1"/>
              <p:nvPr/>
            </p:nvSpPr>
            <p:spPr>
              <a:xfrm>
                <a:off x="5873612" y="2492947"/>
                <a:ext cx="4027867" cy="74340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Transistor (BJT &amp; FET)</a:t>
                </a:r>
                <a:endParaRPr/>
              </a:p>
            </p:txBody>
          </p:sp>
          <p:sp>
            <p:nvSpPr>
              <p:cNvPr id="395" name="Google Shape;395;p37"/>
              <p:cNvSpPr txBox="1"/>
              <p:nvPr/>
            </p:nvSpPr>
            <p:spPr>
              <a:xfrm>
                <a:off x="3790951" y="5158304"/>
                <a:ext cx="1889366" cy="13381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AC to DC Conversion</a:t>
                </a:r>
                <a:endParaRPr/>
              </a:p>
            </p:txBody>
          </p:sp>
          <p:sp>
            <p:nvSpPr>
              <p:cNvPr id="396" name="Google Shape;396;p37"/>
              <p:cNvSpPr txBox="1"/>
              <p:nvPr/>
            </p:nvSpPr>
            <p:spPr>
              <a:xfrm>
                <a:off x="6169638" y="3933584"/>
                <a:ext cx="1213091" cy="74340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Switch</a:t>
                </a:r>
                <a:endParaRPr/>
              </a:p>
            </p:txBody>
          </p:sp>
          <p:sp>
            <p:nvSpPr>
              <p:cNvPr id="397" name="Google Shape;397;p37"/>
              <p:cNvSpPr txBox="1"/>
              <p:nvPr/>
            </p:nvSpPr>
            <p:spPr>
              <a:xfrm>
                <a:off x="8016140" y="3933584"/>
                <a:ext cx="1889366" cy="74340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Amplifier</a:t>
                </a:r>
                <a:endParaRPr/>
              </a:p>
            </p:txBody>
          </p:sp>
          <p:sp>
            <p:nvSpPr>
              <p:cNvPr id="398" name="Google Shape;398;p37"/>
              <p:cNvSpPr txBox="1"/>
              <p:nvPr/>
            </p:nvSpPr>
            <p:spPr>
              <a:xfrm>
                <a:off x="5893412" y="5432835"/>
                <a:ext cx="1765541" cy="74340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Computer</a:t>
                </a:r>
                <a:endParaRPr/>
              </a:p>
            </p:txBody>
          </p:sp>
          <p:sp>
            <p:nvSpPr>
              <p:cNvPr id="399" name="Google Shape;399;p37"/>
              <p:cNvSpPr txBox="1"/>
              <p:nvPr/>
            </p:nvSpPr>
            <p:spPr>
              <a:xfrm>
                <a:off x="7658953" y="5432835"/>
                <a:ext cx="2603740" cy="74340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Communication</a:t>
                </a:r>
                <a:endParaRPr/>
              </a:p>
            </p:txBody>
          </p:sp>
          <p:cxnSp>
            <p:nvCxnSpPr>
              <p:cNvPr id="400" name="Google Shape;400;p37"/>
              <p:cNvCxnSpPr>
                <a:stCxn id="392" idx="2"/>
                <a:endCxn id="393" idx="0"/>
              </p:cNvCxnSpPr>
              <p:nvPr/>
            </p:nvCxnSpPr>
            <p:spPr>
              <a:xfrm flipH="1">
                <a:off x="4735500" y="2004146"/>
                <a:ext cx="1360500" cy="488700"/>
              </a:xfrm>
              <a:prstGeom prst="straightConnector1">
                <a:avLst/>
              </a:prstGeom>
              <a:noFill/>
              <a:ln w="25400" cap="flat" cmpd="sng">
                <a:solidFill>
                  <a:schemeClr val="dk1"/>
                </a:solidFill>
                <a:prstDash val="solid"/>
                <a:miter lim="800000"/>
                <a:headEnd type="none" w="sm" len="sm"/>
                <a:tailEnd type="triangle" w="med" len="med"/>
              </a:ln>
            </p:spPr>
          </p:cxnSp>
          <p:cxnSp>
            <p:nvCxnSpPr>
              <p:cNvPr id="401" name="Google Shape;401;p37"/>
              <p:cNvCxnSpPr>
                <a:stCxn id="392" idx="2"/>
                <a:endCxn id="394" idx="0"/>
              </p:cNvCxnSpPr>
              <p:nvPr/>
            </p:nvCxnSpPr>
            <p:spPr>
              <a:xfrm>
                <a:off x="6096000" y="2004146"/>
                <a:ext cx="1791600" cy="488700"/>
              </a:xfrm>
              <a:prstGeom prst="straightConnector1">
                <a:avLst/>
              </a:prstGeom>
              <a:noFill/>
              <a:ln w="25400" cap="flat" cmpd="sng">
                <a:solidFill>
                  <a:schemeClr val="dk1"/>
                </a:solidFill>
                <a:prstDash val="solid"/>
                <a:miter lim="800000"/>
                <a:headEnd type="none" w="sm" len="sm"/>
                <a:tailEnd type="triangle" w="med" len="med"/>
              </a:ln>
            </p:spPr>
          </p:cxnSp>
          <p:cxnSp>
            <p:nvCxnSpPr>
              <p:cNvPr id="402" name="Google Shape;402;p37"/>
              <p:cNvCxnSpPr>
                <a:stCxn id="393" idx="2"/>
                <a:endCxn id="395" idx="0"/>
              </p:cNvCxnSpPr>
              <p:nvPr/>
            </p:nvCxnSpPr>
            <p:spPr>
              <a:xfrm>
                <a:off x="4735634" y="3236351"/>
                <a:ext cx="0" cy="1922100"/>
              </a:xfrm>
              <a:prstGeom prst="straightConnector1">
                <a:avLst/>
              </a:prstGeom>
              <a:noFill/>
              <a:ln w="25400" cap="flat" cmpd="sng">
                <a:solidFill>
                  <a:schemeClr val="dk1"/>
                </a:solidFill>
                <a:prstDash val="solid"/>
                <a:miter lim="800000"/>
                <a:headEnd type="none" w="sm" len="sm"/>
                <a:tailEnd type="triangle" w="med" len="med"/>
              </a:ln>
            </p:spPr>
          </p:cxnSp>
          <p:cxnSp>
            <p:nvCxnSpPr>
              <p:cNvPr id="403" name="Google Shape;403;p37"/>
              <p:cNvCxnSpPr>
                <a:stCxn id="394" idx="2"/>
                <a:endCxn id="396" idx="0"/>
              </p:cNvCxnSpPr>
              <p:nvPr/>
            </p:nvCxnSpPr>
            <p:spPr>
              <a:xfrm flipH="1">
                <a:off x="6776046" y="3236351"/>
                <a:ext cx="1111500" cy="697200"/>
              </a:xfrm>
              <a:prstGeom prst="straightConnector1">
                <a:avLst/>
              </a:prstGeom>
              <a:noFill/>
              <a:ln w="25400" cap="flat" cmpd="sng">
                <a:solidFill>
                  <a:schemeClr val="dk1"/>
                </a:solidFill>
                <a:prstDash val="solid"/>
                <a:miter lim="800000"/>
                <a:headEnd type="none" w="sm" len="sm"/>
                <a:tailEnd type="triangle" w="med" len="med"/>
              </a:ln>
            </p:spPr>
          </p:cxnSp>
          <p:cxnSp>
            <p:nvCxnSpPr>
              <p:cNvPr id="404" name="Google Shape;404;p37"/>
              <p:cNvCxnSpPr>
                <a:stCxn id="394" idx="2"/>
                <a:endCxn id="397" idx="0"/>
              </p:cNvCxnSpPr>
              <p:nvPr/>
            </p:nvCxnSpPr>
            <p:spPr>
              <a:xfrm>
                <a:off x="7887546" y="3236351"/>
                <a:ext cx="1073400" cy="697200"/>
              </a:xfrm>
              <a:prstGeom prst="straightConnector1">
                <a:avLst/>
              </a:prstGeom>
              <a:noFill/>
              <a:ln w="25400" cap="flat" cmpd="sng">
                <a:solidFill>
                  <a:schemeClr val="dk1"/>
                </a:solidFill>
                <a:prstDash val="solid"/>
                <a:miter lim="800000"/>
                <a:headEnd type="none" w="sm" len="sm"/>
                <a:tailEnd type="triangle" w="med" len="med"/>
              </a:ln>
            </p:spPr>
          </p:cxnSp>
          <p:cxnSp>
            <p:nvCxnSpPr>
              <p:cNvPr id="405" name="Google Shape;405;p37"/>
              <p:cNvCxnSpPr>
                <a:stCxn id="396" idx="2"/>
                <a:endCxn id="398" idx="0"/>
              </p:cNvCxnSpPr>
              <p:nvPr/>
            </p:nvCxnSpPr>
            <p:spPr>
              <a:xfrm>
                <a:off x="6776184" y="4676987"/>
                <a:ext cx="0" cy="755700"/>
              </a:xfrm>
              <a:prstGeom prst="straightConnector1">
                <a:avLst/>
              </a:prstGeom>
              <a:noFill/>
              <a:ln w="25400" cap="flat" cmpd="sng">
                <a:solidFill>
                  <a:schemeClr val="dk1"/>
                </a:solidFill>
                <a:prstDash val="solid"/>
                <a:miter lim="800000"/>
                <a:headEnd type="none" w="sm" len="sm"/>
                <a:tailEnd type="triangle" w="med" len="med"/>
              </a:ln>
            </p:spPr>
          </p:cxnSp>
          <p:cxnSp>
            <p:nvCxnSpPr>
              <p:cNvPr id="406" name="Google Shape;406;p37"/>
              <p:cNvCxnSpPr>
                <a:stCxn id="397" idx="2"/>
                <a:endCxn id="399" idx="0"/>
              </p:cNvCxnSpPr>
              <p:nvPr/>
            </p:nvCxnSpPr>
            <p:spPr>
              <a:xfrm>
                <a:off x="8960823" y="4676987"/>
                <a:ext cx="0" cy="755700"/>
              </a:xfrm>
              <a:prstGeom prst="straightConnector1">
                <a:avLst/>
              </a:prstGeom>
              <a:noFill/>
              <a:ln w="25400" cap="flat" cmpd="sng">
                <a:solidFill>
                  <a:schemeClr val="dk1"/>
                </a:solidFill>
                <a:prstDash val="solid"/>
                <a:miter lim="800000"/>
                <a:headEnd type="none" w="sm" len="sm"/>
                <a:tailEnd type="triangle" w="med" len="med"/>
              </a:ln>
            </p:spPr>
          </p:cxnSp>
        </p:grpSp>
        <p:sp>
          <p:nvSpPr>
            <p:cNvPr id="407" name="Google Shape;407;p37"/>
            <p:cNvSpPr/>
            <p:nvPr/>
          </p:nvSpPr>
          <p:spPr>
            <a:xfrm>
              <a:off x="3285452" y="5290674"/>
              <a:ext cx="422152" cy="981380"/>
            </a:xfrm>
            <a:prstGeom prst="leftBrace">
              <a:avLst>
                <a:gd name="adj1" fmla="val 8333"/>
                <a:gd name="adj2" fmla="val 50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08" name="Google Shape;408;p37"/>
            <p:cNvSpPr txBox="1"/>
            <p:nvPr/>
          </p:nvSpPr>
          <p:spPr>
            <a:xfrm>
              <a:off x="1036025" y="5352231"/>
              <a:ext cx="2036332" cy="74340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Applications</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8"/>
          <p:cNvSpPr txBox="1"/>
          <p:nvPr/>
        </p:nvSpPr>
        <p:spPr>
          <a:xfrm>
            <a:off x="891934" y="518227"/>
            <a:ext cx="1040813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Analog Electronics (Transistor)</a:t>
            </a:r>
            <a:endParaRPr/>
          </a:p>
        </p:txBody>
      </p:sp>
      <p:sp>
        <p:nvSpPr>
          <p:cNvPr id="414" name="Google Shape;414;p38"/>
          <p:cNvSpPr txBox="1"/>
          <p:nvPr/>
        </p:nvSpPr>
        <p:spPr>
          <a:xfrm>
            <a:off x="838200" y="1238865"/>
            <a:ext cx="10515600" cy="4987253"/>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n-US" sz="2400" b="1">
                <a:solidFill>
                  <a:schemeClr val="dk1"/>
                </a:solidFill>
                <a:latin typeface="Calibri"/>
                <a:ea typeface="Calibri"/>
                <a:cs typeface="Calibri"/>
                <a:sym typeface="Calibri"/>
              </a:rPr>
              <a:t>Role of transistor:</a:t>
            </a:r>
            <a:endParaRPr/>
          </a:p>
          <a:p>
            <a:pPr marL="457200" marR="0" lvl="0" indent="-457200" algn="l" rtl="0">
              <a:lnSpc>
                <a:spcPct val="90000"/>
              </a:lnSpc>
              <a:spcBef>
                <a:spcPts val="1000"/>
              </a:spcBef>
              <a:spcAft>
                <a:spcPts val="0"/>
              </a:spcAft>
              <a:buClr>
                <a:schemeClr val="dk1"/>
              </a:buClr>
              <a:buSzPts val="2400"/>
              <a:buFont typeface="Arial"/>
              <a:buAutoNum type="arabicPeriod"/>
            </a:pPr>
            <a:r>
              <a:rPr lang="en-US" sz="2400" b="1">
                <a:solidFill>
                  <a:schemeClr val="dk1"/>
                </a:solidFill>
                <a:latin typeface="Calibri"/>
                <a:ea typeface="Calibri"/>
                <a:cs typeface="Calibri"/>
                <a:sym typeface="Calibri"/>
              </a:rPr>
              <a:t>Switch:</a:t>
            </a:r>
            <a:r>
              <a:rPr lang="en-US" sz="2400">
                <a:solidFill>
                  <a:schemeClr val="dk1"/>
                </a:solidFill>
                <a:latin typeface="Calibri"/>
                <a:ea typeface="Calibri"/>
                <a:cs typeface="Calibri"/>
                <a:sym typeface="Calibri"/>
              </a:rPr>
              <a:t> Transistors can act as a switch. They are combined to create digital logic gates like AND, OR, XOR etc.</a:t>
            </a:r>
            <a:endParaRPr/>
          </a:p>
          <a:p>
            <a:pPr marL="457200" marR="0" lvl="0" indent="-457200" algn="l" rtl="0">
              <a:lnSpc>
                <a:spcPct val="90000"/>
              </a:lnSpc>
              <a:spcBef>
                <a:spcPts val="1000"/>
              </a:spcBef>
              <a:spcAft>
                <a:spcPts val="0"/>
              </a:spcAft>
              <a:buClr>
                <a:schemeClr val="dk1"/>
              </a:buClr>
              <a:buSzPts val="2400"/>
              <a:buFont typeface="Arial"/>
              <a:buAutoNum type="arabicPeriod"/>
            </a:pPr>
            <a:r>
              <a:rPr lang="en-US" sz="2400" b="1">
                <a:solidFill>
                  <a:schemeClr val="dk1"/>
                </a:solidFill>
                <a:latin typeface="Calibri"/>
                <a:ea typeface="Calibri"/>
                <a:cs typeface="Calibri"/>
                <a:sym typeface="Calibri"/>
              </a:rPr>
              <a:t>Amplifier:</a:t>
            </a:r>
            <a:r>
              <a:rPr lang="en-US" sz="2400">
                <a:solidFill>
                  <a:schemeClr val="dk1"/>
                </a:solidFill>
                <a:latin typeface="Calibri"/>
                <a:ea typeface="Calibri"/>
                <a:cs typeface="Calibri"/>
                <a:sym typeface="Calibri"/>
              </a:rPr>
              <a:t> Transistor is used to amplify signal applied to its input.</a:t>
            </a:r>
            <a:endParaRPr/>
          </a:p>
          <a:p>
            <a:pPr marL="0" marR="0" lvl="0" indent="0" algn="l" rtl="0">
              <a:lnSpc>
                <a:spcPct val="90000"/>
              </a:lnSpc>
              <a:spcBef>
                <a:spcPts val="100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400"/>
              <a:buFont typeface="Arial"/>
              <a:buNone/>
            </a:pPr>
            <a:r>
              <a:rPr lang="en-US" sz="2400" b="1">
                <a:solidFill>
                  <a:schemeClr val="dk1"/>
                </a:solidFill>
                <a:latin typeface="Calibri"/>
                <a:ea typeface="Calibri"/>
                <a:cs typeface="Calibri"/>
                <a:sym typeface="Calibri"/>
              </a:rPr>
              <a:t>Importance of Transistor:</a:t>
            </a:r>
            <a:endParaRPr/>
          </a:p>
          <a:p>
            <a:pPr marL="457200" marR="0" lvl="0" indent="-457200" algn="l" rtl="0">
              <a:lnSpc>
                <a:spcPct val="90000"/>
              </a:lnSpc>
              <a:spcBef>
                <a:spcPts val="1000"/>
              </a:spcBef>
              <a:spcAft>
                <a:spcPts val="0"/>
              </a:spcAft>
              <a:buClr>
                <a:srgbClr val="FF0000"/>
              </a:buClr>
              <a:buSzPts val="2400"/>
              <a:buFont typeface="Calibri"/>
              <a:buAutoNum type="arabicPeriod"/>
            </a:pPr>
            <a:r>
              <a:rPr lang="en-US" sz="2400" b="1">
                <a:solidFill>
                  <a:srgbClr val="FF0000"/>
                </a:solidFill>
                <a:latin typeface="Calibri"/>
                <a:ea typeface="Calibri"/>
                <a:cs typeface="Calibri"/>
                <a:sym typeface="Calibri"/>
              </a:rPr>
              <a:t>Transistor is the real building block of processor. </a:t>
            </a:r>
            <a:r>
              <a:rPr lang="en-US" sz="2400">
                <a:solidFill>
                  <a:schemeClr val="dk1"/>
                </a:solidFill>
                <a:latin typeface="Calibri"/>
                <a:ea typeface="Calibri"/>
                <a:cs typeface="Calibri"/>
                <a:sym typeface="Calibri"/>
              </a:rPr>
              <a:t>For example, Intel 8-core 4</a:t>
            </a:r>
            <a:r>
              <a:rPr lang="en-US" sz="2400" baseline="30000">
                <a:solidFill>
                  <a:schemeClr val="dk1"/>
                </a:solidFill>
                <a:latin typeface="Calibri"/>
                <a:ea typeface="Calibri"/>
                <a:cs typeface="Calibri"/>
                <a:sym typeface="Calibri"/>
              </a:rPr>
              <a:t>th</a:t>
            </a:r>
            <a:r>
              <a:rPr lang="en-US" sz="2400">
                <a:solidFill>
                  <a:schemeClr val="dk1"/>
                </a:solidFill>
                <a:latin typeface="Calibri"/>
                <a:ea typeface="Calibri"/>
                <a:cs typeface="Calibri"/>
                <a:sym typeface="Calibri"/>
              </a:rPr>
              <a:t> Generation Core i7 processor has 2.6 Billions transistors!</a:t>
            </a:r>
            <a:endParaRPr/>
          </a:p>
          <a:p>
            <a:pPr marL="457200" marR="0" lvl="0" indent="-457200" algn="l" rtl="0">
              <a:lnSpc>
                <a:spcPct val="90000"/>
              </a:lnSpc>
              <a:spcBef>
                <a:spcPts val="100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MOSFETs (Metal Oxide Semiconductor Field Effect Transistor) (A type of FET transistors) are used to build modern processor using CMOS technology.</a:t>
            </a:r>
            <a:endParaRPr/>
          </a:p>
          <a:p>
            <a:pPr marL="0" marR="0" lvl="0" indent="0" algn="l" rtl="0">
              <a:lnSpc>
                <a:spcPct val="90000"/>
              </a:lnSpc>
              <a:spcBef>
                <a:spcPts val="100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9"/>
          <p:cNvSpPr txBox="1">
            <a:spLocks noGrp="1"/>
          </p:cNvSpPr>
          <p:nvPr>
            <p:ph type="ctrTitle"/>
          </p:nvPr>
        </p:nvSpPr>
        <p:spPr>
          <a:xfrm>
            <a:off x="1301620" y="1927123"/>
            <a:ext cx="9588759" cy="224154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b="1">
                <a:latin typeface="Calibri"/>
                <a:ea typeface="Calibri"/>
                <a:cs typeface="Calibri"/>
                <a:sym typeface="Calibri"/>
              </a:rPr>
              <a:t>Question: </a:t>
            </a:r>
            <a:r>
              <a:rPr lang="en-US" sz="3600">
                <a:latin typeface="Calibri"/>
                <a:ea typeface="Calibri"/>
                <a:cs typeface="Calibri"/>
                <a:sym typeface="Calibri"/>
              </a:rPr>
              <a:t>What is the role of transistor?</a:t>
            </a:r>
            <a:br>
              <a:rPr lang="en-US" sz="3600">
                <a:latin typeface="Calibri"/>
                <a:ea typeface="Calibri"/>
                <a:cs typeface="Calibri"/>
                <a:sym typeface="Calibri"/>
              </a:rPr>
            </a:br>
            <a:r>
              <a:rPr lang="en-US" sz="3600">
                <a:latin typeface="Calibri"/>
                <a:ea typeface="Calibri"/>
                <a:cs typeface="Calibri"/>
                <a:sym typeface="Calibri"/>
              </a:rPr>
              <a:t/>
            </a:r>
            <a:br>
              <a:rPr lang="en-US" sz="3600">
                <a:latin typeface="Calibri"/>
                <a:ea typeface="Calibri"/>
                <a:cs typeface="Calibri"/>
                <a:sym typeface="Calibri"/>
              </a:rPr>
            </a:br>
            <a:r>
              <a:rPr lang="en-US" sz="3600" b="1">
                <a:latin typeface="Calibri"/>
                <a:ea typeface="Calibri"/>
                <a:cs typeface="Calibri"/>
                <a:sym typeface="Calibri"/>
              </a:rPr>
              <a:t>Answer:</a:t>
            </a:r>
            <a:r>
              <a:rPr lang="en-US" sz="3600">
                <a:latin typeface="Calibri"/>
                <a:ea typeface="Calibri"/>
                <a:cs typeface="Calibri"/>
                <a:sym typeface="Calibri"/>
              </a:rPr>
              <a:t> Transistor works as </a:t>
            </a:r>
            <a:br>
              <a:rPr lang="en-US" sz="3600">
                <a:latin typeface="Calibri"/>
                <a:ea typeface="Calibri"/>
                <a:cs typeface="Calibri"/>
                <a:sym typeface="Calibri"/>
              </a:rPr>
            </a:br>
            <a:r>
              <a:rPr lang="en-US" sz="3600">
                <a:latin typeface="Calibri"/>
                <a:ea typeface="Calibri"/>
                <a:cs typeface="Calibri"/>
                <a:sym typeface="Calibri"/>
              </a:rPr>
              <a:t>1. Switch and</a:t>
            </a:r>
            <a:br>
              <a:rPr lang="en-US" sz="3600">
                <a:latin typeface="Calibri"/>
                <a:ea typeface="Calibri"/>
                <a:cs typeface="Calibri"/>
                <a:sym typeface="Calibri"/>
              </a:rPr>
            </a:br>
            <a:r>
              <a:rPr lang="en-US" sz="3600">
                <a:latin typeface="Calibri"/>
                <a:ea typeface="Calibri"/>
                <a:cs typeface="Calibri"/>
                <a:sym typeface="Calibri"/>
              </a:rPr>
              <a:t>2. Amplifier</a:t>
            </a:r>
            <a:endParaRPr>
              <a:latin typeface="Calibri"/>
              <a:ea typeface="Calibri"/>
              <a:cs typeface="Calibri"/>
              <a:sym typeface="Calibri"/>
            </a:endParaRPr>
          </a:p>
        </p:txBody>
      </p:sp>
      <p:sp>
        <p:nvSpPr>
          <p:cNvPr id="420" name="Google Shape;420;p39"/>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a:solidFill>
                <a:srgbClr val="7030A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0"/>
          <p:cNvSpPr txBox="1">
            <a:spLocks noGrp="1"/>
          </p:cNvSpPr>
          <p:nvPr>
            <p:ph type="ctrTitle"/>
          </p:nvPr>
        </p:nvSpPr>
        <p:spPr>
          <a:xfrm>
            <a:off x="1426617" y="1404539"/>
            <a:ext cx="9970724" cy="300706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b="1">
                <a:latin typeface="Calibri"/>
                <a:ea typeface="Calibri"/>
                <a:cs typeface="Calibri"/>
                <a:sym typeface="Calibri"/>
              </a:rPr>
              <a:t>Question: </a:t>
            </a:r>
            <a:r>
              <a:rPr lang="en-US" sz="3600">
                <a:latin typeface="Calibri"/>
                <a:ea typeface="Calibri"/>
                <a:cs typeface="Calibri"/>
                <a:sym typeface="Calibri"/>
              </a:rPr>
              <a:t>Explain the role of transistor in computer processor.</a:t>
            </a:r>
            <a:br>
              <a:rPr lang="en-US" sz="3600">
                <a:latin typeface="Calibri"/>
                <a:ea typeface="Calibri"/>
                <a:cs typeface="Calibri"/>
                <a:sym typeface="Calibri"/>
              </a:rPr>
            </a:br>
            <a:r>
              <a:rPr lang="en-US" sz="3600">
                <a:latin typeface="Calibri"/>
                <a:ea typeface="Calibri"/>
                <a:cs typeface="Calibri"/>
                <a:sym typeface="Calibri"/>
              </a:rPr>
              <a:t/>
            </a:r>
            <a:br>
              <a:rPr lang="en-US" sz="3600">
                <a:latin typeface="Calibri"/>
                <a:ea typeface="Calibri"/>
                <a:cs typeface="Calibri"/>
                <a:sym typeface="Calibri"/>
              </a:rPr>
            </a:br>
            <a:r>
              <a:rPr lang="en-US" sz="3600" b="1">
                <a:latin typeface="Calibri"/>
                <a:ea typeface="Calibri"/>
                <a:cs typeface="Calibri"/>
                <a:sym typeface="Calibri"/>
              </a:rPr>
              <a:t>Answer: </a:t>
            </a:r>
            <a:r>
              <a:rPr lang="en-US" sz="3600">
                <a:latin typeface="Calibri"/>
                <a:ea typeface="Calibri"/>
                <a:cs typeface="Calibri"/>
                <a:sym typeface="Calibri"/>
              </a:rPr>
              <a:t>Transistor works as switch inside computer processor.</a:t>
            </a:r>
            <a:endParaRPr b="1">
              <a:latin typeface="Calibri"/>
              <a:ea typeface="Calibri"/>
              <a:cs typeface="Calibri"/>
              <a:sym typeface="Calibri"/>
            </a:endParaRPr>
          </a:p>
        </p:txBody>
      </p:sp>
      <p:sp>
        <p:nvSpPr>
          <p:cNvPr id="426" name="Google Shape;426;p40"/>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a:solidFill>
                <a:srgbClr val="7030A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Google Shape;431;p41"/>
          <p:cNvPicPr preferRelativeResize="0"/>
          <p:nvPr/>
        </p:nvPicPr>
        <p:blipFill rotWithShape="1">
          <a:blip r:embed="rId3">
            <a:alphaModFix/>
          </a:blip>
          <a:srcRect t="26205" b="16314"/>
          <a:stretch/>
        </p:blipFill>
        <p:spPr>
          <a:xfrm>
            <a:off x="1626522" y="1663429"/>
            <a:ext cx="8938955" cy="3794979"/>
          </a:xfrm>
          <a:prstGeom prst="rect">
            <a:avLst/>
          </a:prstGeom>
          <a:noFill/>
          <a:ln>
            <a:noFill/>
          </a:ln>
        </p:spPr>
      </p:pic>
      <p:sp>
        <p:nvSpPr>
          <p:cNvPr id="432" name="Google Shape;432;p41"/>
          <p:cNvSpPr txBox="1">
            <a:spLocks noGrp="1"/>
          </p:cNvSpPr>
          <p:nvPr>
            <p:ph type="ctrTitle"/>
          </p:nvPr>
        </p:nvSpPr>
        <p:spPr>
          <a:xfrm>
            <a:off x="656122" y="517585"/>
            <a:ext cx="10879756" cy="114584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Calibri"/>
              <a:buNone/>
            </a:pPr>
            <a:r>
              <a:rPr lang="en-US" sz="3600" b="1">
                <a:latin typeface="Calibri"/>
                <a:ea typeface="Calibri"/>
                <a:cs typeface="Calibri"/>
                <a:sym typeface="Calibri"/>
              </a:rPr>
              <a:t>	Question: </a:t>
            </a:r>
            <a:r>
              <a:rPr lang="en-US" sz="3600">
                <a:latin typeface="Calibri"/>
                <a:ea typeface="Calibri"/>
                <a:cs typeface="Calibri"/>
                <a:sym typeface="Calibri"/>
              </a:rPr>
              <a:t>How does BJT transistor work as switch?</a:t>
            </a:r>
            <a:br>
              <a:rPr lang="en-US" sz="3600">
                <a:latin typeface="Calibri"/>
                <a:ea typeface="Calibri"/>
                <a:cs typeface="Calibri"/>
                <a:sym typeface="Calibri"/>
              </a:rPr>
            </a:br>
            <a:r>
              <a:rPr lang="en-US" sz="3600">
                <a:latin typeface="Calibri"/>
                <a:ea typeface="Calibri"/>
                <a:cs typeface="Calibri"/>
                <a:sym typeface="Calibri"/>
              </a:rPr>
              <a:t>	</a:t>
            </a:r>
            <a:r>
              <a:rPr lang="en-US" sz="3600" b="1">
                <a:latin typeface="Calibri"/>
                <a:ea typeface="Calibri"/>
                <a:cs typeface="Calibri"/>
                <a:sym typeface="Calibri"/>
              </a:rPr>
              <a:t>Answer:</a:t>
            </a:r>
            <a:endParaRPr b="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371846" y="6009058"/>
            <a:ext cx="3313166" cy="593663"/>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B050"/>
              </a:buClr>
              <a:buSzPts val="2800"/>
              <a:buFont typeface="Calibri"/>
              <a:buNone/>
            </a:pPr>
            <a:r>
              <a:rPr lang="en-US" sz="2800" b="1"/>
              <a:t>Figure: </a:t>
            </a:r>
            <a:r>
              <a:rPr lang="en-US" sz="2800" b="1">
                <a:latin typeface="Calibri"/>
                <a:ea typeface="Calibri"/>
                <a:cs typeface="Calibri"/>
                <a:sym typeface="Calibri"/>
              </a:rPr>
              <a:t>Map of CSE</a:t>
            </a:r>
            <a:endParaRPr/>
          </a:p>
        </p:txBody>
      </p:sp>
      <p:sp>
        <p:nvSpPr>
          <p:cNvPr id="98" name="Google Shape;98;p15"/>
          <p:cNvSpPr/>
          <p:nvPr/>
        </p:nvSpPr>
        <p:spPr>
          <a:xfrm>
            <a:off x="1793318" y="2689263"/>
            <a:ext cx="4595999" cy="353229"/>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High Level Language Programming (Structured)</a:t>
            </a:r>
            <a:endParaRPr/>
          </a:p>
        </p:txBody>
      </p:sp>
      <p:sp>
        <p:nvSpPr>
          <p:cNvPr id="99" name="Google Shape;99;p15"/>
          <p:cNvSpPr/>
          <p:nvPr/>
        </p:nvSpPr>
        <p:spPr>
          <a:xfrm>
            <a:off x="3332114" y="3336393"/>
            <a:ext cx="3052439" cy="318675"/>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Compiler</a:t>
            </a:r>
            <a:endParaRPr sz="1800" b="0" i="0" u="none" strike="noStrike" cap="none">
              <a:solidFill>
                <a:schemeClr val="dk1"/>
              </a:solidFill>
              <a:latin typeface="Calibri"/>
              <a:ea typeface="Calibri"/>
              <a:cs typeface="Calibri"/>
              <a:sym typeface="Calibri"/>
            </a:endParaRPr>
          </a:p>
        </p:txBody>
      </p:sp>
      <p:sp>
        <p:nvSpPr>
          <p:cNvPr id="100" name="Google Shape;100;p15"/>
          <p:cNvSpPr/>
          <p:nvPr/>
        </p:nvSpPr>
        <p:spPr>
          <a:xfrm>
            <a:off x="3330504" y="4004897"/>
            <a:ext cx="3052439" cy="283112"/>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Assembler</a:t>
            </a:r>
            <a:endParaRPr/>
          </a:p>
        </p:txBody>
      </p:sp>
      <p:sp>
        <p:nvSpPr>
          <p:cNvPr id="101" name="Google Shape;101;p15"/>
          <p:cNvSpPr/>
          <p:nvPr/>
        </p:nvSpPr>
        <p:spPr>
          <a:xfrm>
            <a:off x="3333691" y="4688448"/>
            <a:ext cx="3052439" cy="29010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Computer Architecture</a:t>
            </a:r>
            <a:endParaRPr/>
          </a:p>
        </p:txBody>
      </p:sp>
      <p:sp>
        <p:nvSpPr>
          <p:cNvPr id="102" name="Google Shape;102;p15"/>
          <p:cNvSpPr/>
          <p:nvPr/>
        </p:nvSpPr>
        <p:spPr>
          <a:xfrm>
            <a:off x="3333691" y="5168630"/>
            <a:ext cx="3052439" cy="278438"/>
          </a:xfrm>
          <a:prstGeom prst="rect">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Digital Electronics</a:t>
            </a:r>
            <a:endParaRPr/>
          </a:p>
        </p:txBody>
      </p:sp>
      <p:sp>
        <p:nvSpPr>
          <p:cNvPr id="103" name="Google Shape;103;p15"/>
          <p:cNvSpPr/>
          <p:nvPr/>
        </p:nvSpPr>
        <p:spPr>
          <a:xfrm>
            <a:off x="3333691" y="5882750"/>
            <a:ext cx="3052439" cy="285762"/>
          </a:xfrm>
          <a:prstGeom prst="rect">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Analog Electronics</a:t>
            </a:r>
            <a:endParaRPr/>
          </a:p>
        </p:txBody>
      </p:sp>
      <p:sp>
        <p:nvSpPr>
          <p:cNvPr id="104" name="Google Shape;104;p15"/>
          <p:cNvSpPr/>
          <p:nvPr/>
        </p:nvSpPr>
        <p:spPr>
          <a:xfrm>
            <a:off x="3336877" y="6371910"/>
            <a:ext cx="3052439" cy="285762"/>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Electrical Engineering</a:t>
            </a:r>
            <a:endParaRPr/>
          </a:p>
        </p:txBody>
      </p:sp>
      <p:cxnSp>
        <p:nvCxnSpPr>
          <p:cNvPr id="105" name="Google Shape;105;p15"/>
          <p:cNvCxnSpPr>
            <a:stCxn id="103" idx="2"/>
            <a:endCxn id="104" idx="0"/>
          </p:cNvCxnSpPr>
          <p:nvPr/>
        </p:nvCxnSpPr>
        <p:spPr>
          <a:xfrm>
            <a:off x="4859911" y="6168512"/>
            <a:ext cx="3300" cy="203400"/>
          </a:xfrm>
          <a:prstGeom prst="straightConnector1">
            <a:avLst/>
          </a:prstGeom>
          <a:noFill/>
          <a:ln w="19050" cap="flat" cmpd="sng">
            <a:solidFill>
              <a:schemeClr val="dk1"/>
            </a:solidFill>
            <a:prstDash val="solid"/>
            <a:miter lim="800000"/>
            <a:headEnd type="none" w="sm" len="sm"/>
            <a:tailEnd type="triangle" w="med" len="med"/>
          </a:ln>
        </p:spPr>
      </p:cxnSp>
      <p:sp>
        <p:nvSpPr>
          <p:cNvPr id="106" name="Google Shape;106;p15"/>
          <p:cNvSpPr/>
          <p:nvPr/>
        </p:nvSpPr>
        <p:spPr>
          <a:xfrm>
            <a:off x="96004" y="1375009"/>
            <a:ext cx="1477737" cy="78797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Computer </a:t>
            </a:r>
            <a:endParaRPr/>
          </a:p>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Science</a:t>
            </a:r>
            <a:endParaRPr/>
          </a:p>
        </p:txBody>
      </p:sp>
      <p:sp>
        <p:nvSpPr>
          <p:cNvPr id="107" name="Google Shape;107;p15"/>
          <p:cNvSpPr/>
          <p:nvPr/>
        </p:nvSpPr>
        <p:spPr>
          <a:xfrm>
            <a:off x="69333" y="3357062"/>
            <a:ext cx="1723985" cy="75363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Computer</a:t>
            </a:r>
            <a:endParaRPr/>
          </a:p>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Engineering</a:t>
            </a:r>
            <a:endParaRPr/>
          </a:p>
        </p:txBody>
      </p:sp>
      <p:sp>
        <p:nvSpPr>
          <p:cNvPr id="108" name="Google Shape;108;p15"/>
          <p:cNvSpPr/>
          <p:nvPr/>
        </p:nvSpPr>
        <p:spPr>
          <a:xfrm>
            <a:off x="3370591" y="1598884"/>
            <a:ext cx="3052439" cy="351659"/>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Data Structure + Algorithms</a:t>
            </a:r>
            <a:endParaRPr/>
          </a:p>
        </p:txBody>
      </p:sp>
      <p:cxnSp>
        <p:nvCxnSpPr>
          <p:cNvPr id="109" name="Google Shape;109;p15"/>
          <p:cNvCxnSpPr/>
          <p:nvPr/>
        </p:nvCxnSpPr>
        <p:spPr>
          <a:xfrm>
            <a:off x="3015547" y="1395789"/>
            <a:ext cx="385786" cy="225501"/>
          </a:xfrm>
          <a:prstGeom prst="straightConnector1">
            <a:avLst/>
          </a:prstGeom>
          <a:noFill/>
          <a:ln w="19050" cap="flat" cmpd="sng">
            <a:solidFill>
              <a:schemeClr val="dk1"/>
            </a:solidFill>
            <a:prstDash val="solid"/>
            <a:miter lim="800000"/>
            <a:headEnd type="none" w="sm" len="sm"/>
            <a:tailEnd type="triangle" w="med" len="med"/>
          </a:ln>
        </p:spPr>
      </p:cxnSp>
      <p:cxnSp>
        <p:nvCxnSpPr>
          <p:cNvPr id="110" name="Google Shape;110;p15"/>
          <p:cNvCxnSpPr>
            <a:stCxn id="102" idx="2"/>
          </p:cNvCxnSpPr>
          <p:nvPr/>
        </p:nvCxnSpPr>
        <p:spPr>
          <a:xfrm>
            <a:off x="4859911" y="5447068"/>
            <a:ext cx="0" cy="426900"/>
          </a:xfrm>
          <a:prstGeom prst="straightConnector1">
            <a:avLst/>
          </a:prstGeom>
          <a:noFill/>
          <a:ln w="19050" cap="flat" cmpd="sng">
            <a:solidFill>
              <a:schemeClr val="dk1"/>
            </a:solidFill>
            <a:prstDash val="solid"/>
            <a:miter lim="800000"/>
            <a:headEnd type="none" w="sm" len="sm"/>
            <a:tailEnd type="triangle" w="med" len="med"/>
          </a:ln>
        </p:spPr>
      </p:cxnSp>
      <p:cxnSp>
        <p:nvCxnSpPr>
          <p:cNvPr id="111" name="Google Shape;111;p15"/>
          <p:cNvCxnSpPr>
            <a:stCxn id="101" idx="2"/>
            <a:endCxn id="102" idx="0"/>
          </p:cNvCxnSpPr>
          <p:nvPr/>
        </p:nvCxnSpPr>
        <p:spPr>
          <a:xfrm>
            <a:off x="4859911" y="4978556"/>
            <a:ext cx="0" cy="190200"/>
          </a:xfrm>
          <a:prstGeom prst="straightConnector1">
            <a:avLst/>
          </a:prstGeom>
          <a:noFill/>
          <a:ln w="19050" cap="flat" cmpd="sng">
            <a:solidFill>
              <a:schemeClr val="dk1"/>
            </a:solidFill>
            <a:prstDash val="solid"/>
            <a:miter lim="800000"/>
            <a:headEnd type="none" w="sm" len="sm"/>
            <a:tailEnd type="triangle" w="med" len="med"/>
          </a:ln>
        </p:spPr>
      </p:cxnSp>
      <p:cxnSp>
        <p:nvCxnSpPr>
          <p:cNvPr id="112" name="Google Shape;112;p15"/>
          <p:cNvCxnSpPr>
            <a:stCxn id="100" idx="2"/>
            <a:endCxn id="101" idx="0"/>
          </p:cNvCxnSpPr>
          <p:nvPr/>
        </p:nvCxnSpPr>
        <p:spPr>
          <a:xfrm>
            <a:off x="4856724" y="4288009"/>
            <a:ext cx="3300" cy="400500"/>
          </a:xfrm>
          <a:prstGeom prst="straightConnector1">
            <a:avLst/>
          </a:prstGeom>
          <a:noFill/>
          <a:ln w="19050" cap="flat" cmpd="sng">
            <a:solidFill>
              <a:schemeClr val="dk1"/>
            </a:solidFill>
            <a:prstDash val="solid"/>
            <a:miter lim="800000"/>
            <a:headEnd type="none" w="sm" len="sm"/>
            <a:tailEnd type="triangle" w="med" len="med"/>
          </a:ln>
        </p:spPr>
      </p:cxnSp>
      <p:cxnSp>
        <p:nvCxnSpPr>
          <p:cNvPr id="113" name="Google Shape;113;p15"/>
          <p:cNvCxnSpPr>
            <a:stCxn id="99" idx="2"/>
            <a:endCxn id="100" idx="0"/>
          </p:cNvCxnSpPr>
          <p:nvPr/>
        </p:nvCxnSpPr>
        <p:spPr>
          <a:xfrm flipH="1">
            <a:off x="4856834" y="3655068"/>
            <a:ext cx="1500" cy="349800"/>
          </a:xfrm>
          <a:prstGeom prst="straightConnector1">
            <a:avLst/>
          </a:prstGeom>
          <a:noFill/>
          <a:ln w="19050" cap="flat" cmpd="sng">
            <a:solidFill>
              <a:schemeClr val="dk1"/>
            </a:solidFill>
            <a:prstDash val="solid"/>
            <a:miter lim="800000"/>
            <a:headEnd type="none" w="sm" len="sm"/>
            <a:tailEnd type="triangle" w="med" len="med"/>
          </a:ln>
        </p:spPr>
      </p:cxnSp>
      <p:cxnSp>
        <p:nvCxnSpPr>
          <p:cNvPr id="114" name="Google Shape;114;p15"/>
          <p:cNvCxnSpPr/>
          <p:nvPr/>
        </p:nvCxnSpPr>
        <p:spPr>
          <a:xfrm>
            <a:off x="4829242" y="2478482"/>
            <a:ext cx="3186" cy="203398"/>
          </a:xfrm>
          <a:prstGeom prst="straightConnector1">
            <a:avLst/>
          </a:prstGeom>
          <a:noFill/>
          <a:ln w="19050" cap="flat" cmpd="sng">
            <a:solidFill>
              <a:schemeClr val="dk1"/>
            </a:solidFill>
            <a:prstDash val="solid"/>
            <a:miter lim="800000"/>
            <a:headEnd type="none" w="sm" len="sm"/>
            <a:tailEnd type="triangle" w="med" len="med"/>
          </a:ln>
        </p:spPr>
      </p:cxnSp>
      <p:cxnSp>
        <p:nvCxnSpPr>
          <p:cNvPr id="115" name="Google Shape;115;p15"/>
          <p:cNvCxnSpPr/>
          <p:nvPr/>
        </p:nvCxnSpPr>
        <p:spPr>
          <a:xfrm>
            <a:off x="4859910" y="1405383"/>
            <a:ext cx="0" cy="206251"/>
          </a:xfrm>
          <a:prstGeom prst="straightConnector1">
            <a:avLst/>
          </a:prstGeom>
          <a:noFill/>
          <a:ln w="19050" cap="flat" cmpd="sng">
            <a:solidFill>
              <a:schemeClr val="dk1"/>
            </a:solidFill>
            <a:prstDash val="solid"/>
            <a:miter lim="800000"/>
            <a:headEnd type="none" w="sm" len="sm"/>
            <a:tailEnd type="triangle" w="med" len="med"/>
          </a:ln>
        </p:spPr>
      </p:cxnSp>
      <p:sp>
        <p:nvSpPr>
          <p:cNvPr id="116" name="Google Shape;116;p15"/>
          <p:cNvSpPr/>
          <p:nvPr/>
        </p:nvSpPr>
        <p:spPr>
          <a:xfrm>
            <a:off x="1775398" y="1114193"/>
            <a:ext cx="2154668" cy="27844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Artificial Intelligence</a:t>
            </a:r>
            <a:endParaRPr/>
          </a:p>
        </p:txBody>
      </p:sp>
      <p:sp>
        <p:nvSpPr>
          <p:cNvPr id="117" name="Google Shape;117;p15"/>
          <p:cNvSpPr/>
          <p:nvPr/>
        </p:nvSpPr>
        <p:spPr>
          <a:xfrm>
            <a:off x="1793318" y="640485"/>
            <a:ext cx="2154668" cy="27844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Machine Learning</a:t>
            </a:r>
            <a:endParaRPr/>
          </a:p>
        </p:txBody>
      </p:sp>
      <p:cxnSp>
        <p:nvCxnSpPr>
          <p:cNvPr id="118" name="Google Shape;118;p15"/>
          <p:cNvCxnSpPr/>
          <p:nvPr/>
        </p:nvCxnSpPr>
        <p:spPr>
          <a:xfrm>
            <a:off x="2930988" y="910795"/>
            <a:ext cx="3186" cy="203398"/>
          </a:xfrm>
          <a:prstGeom prst="straightConnector1">
            <a:avLst/>
          </a:prstGeom>
          <a:noFill/>
          <a:ln w="19050" cap="flat" cmpd="sng">
            <a:solidFill>
              <a:schemeClr val="dk1"/>
            </a:solidFill>
            <a:prstDash val="solid"/>
            <a:miter lim="800000"/>
            <a:headEnd type="none" w="sm" len="sm"/>
            <a:tailEnd type="triangle" w="med" len="med"/>
          </a:ln>
        </p:spPr>
      </p:cxnSp>
      <p:sp>
        <p:nvSpPr>
          <p:cNvPr id="119" name="Google Shape;119;p15"/>
          <p:cNvSpPr/>
          <p:nvPr/>
        </p:nvSpPr>
        <p:spPr>
          <a:xfrm>
            <a:off x="5763067" y="1129966"/>
            <a:ext cx="2497828" cy="27844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Digital Signal Processing</a:t>
            </a:r>
            <a:endParaRPr/>
          </a:p>
        </p:txBody>
      </p:sp>
      <p:sp>
        <p:nvSpPr>
          <p:cNvPr id="120" name="Google Shape;120;p15"/>
          <p:cNvSpPr/>
          <p:nvPr/>
        </p:nvSpPr>
        <p:spPr>
          <a:xfrm>
            <a:off x="5771945" y="646669"/>
            <a:ext cx="2479908" cy="27844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Digital Image Processing</a:t>
            </a:r>
            <a:endParaRPr/>
          </a:p>
        </p:txBody>
      </p:sp>
      <p:cxnSp>
        <p:nvCxnSpPr>
          <p:cNvPr id="121" name="Google Shape;121;p15"/>
          <p:cNvCxnSpPr/>
          <p:nvPr/>
        </p:nvCxnSpPr>
        <p:spPr>
          <a:xfrm>
            <a:off x="7011899" y="924632"/>
            <a:ext cx="3186" cy="203398"/>
          </a:xfrm>
          <a:prstGeom prst="straightConnector1">
            <a:avLst/>
          </a:prstGeom>
          <a:noFill/>
          <a:ln w="19050" cap="flat" cmpd="sng">
            <a:solidFill>
              <a:schemeClr val="dk1"/>
            </a:solidFill>
            <a:prstDash val="solid"/>
            <a:miter lim="800000"/>
            <a:headEnd type="none" w="sm" len="sm"/>
            <a:tailEnd type="triangle" w="med" len="med"/>
          </a:ln>
        </p:spPr>
      </p:cxnSp>
      <p:sp>
        <p:nvSpPr>
          <p:cNvPr id="122" name="Google Shape;122;p15"/>
          <p:cNvSpPr/>
          <p:nvPr/>
        </p:nvSpPr>
        <p:spPr>
          <a:xfrm>
            <a:off x="1775096" y="1507961"/>
            <a:ext cx="1123289" cy="524048"/>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Computer Graphics</a:t>
            </a:r>
            <a:endParaRPr/>
          </a:p>
        </p:txBody>
      </p:sp>
      <p:sp>
        <p:nvSpPr>
          <p:cNvPr id="123" name="Google Shape;123;p15"/>
          <p:cNvSpPr txBox="1"/>
          <p:nvPr/>
        </p:nvSpPr>
        <p:spPr>
          <a:xfrm>
            <a:off x="3323303" y="3649082"/>
            <a:ext cx="157689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a:solidFill>
                  <a:schemeClr val="dk1"/>
                </a:solidFill>
                <a:latin typeface="Calibri"/>
                <a:ea typeface="Calibri"/>
                <a:cs typeface="Calibri"/>
                <a:sym typeface="Calibri"/>
              </a:rPr>
              <a:t>Assembly Program</a:t>
            </a:r>
            <a:endParaRPr/>
          </a:p>
        </p:txBody>
      </p:sp>
      <p:sp>
        <p:nvSpPr>
          <p:cNvPr id="124" name="Google Shape;124;p15"/>
          <p:cNvSpPr txBox="1"/>
          <p:nvPr/>
        </p:nvSpPr>
        <p:spPr>
          <a:xfrm>
            <a:off x="2966549" y="4265278"/>
            <a:ext cx="237943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a:solidFill>
                  <a:schemeClr val="dk1"/>
                </a:solidFill>
                <a:latin typeface="Calibri"/>
                <a:ea typeface="Calibri"/>
                <a:cs typeface="Calibri"/>
                <a:sym typeface="Calibri"/>
              </a:rPr>
              <a:t>Machine Program</a:t>
            </a:r>
            <a:endParaRPr/>
          </a:p>
        </p:txBody>
      </p:sp>
      <p:sp>
        <p:nvSpPr>
          <p:cNvPr id="125" name="Google Shape;125;p15"/>
          <p:cNvSpPr txBox="1"/>
          <p:nvPr/>
        </p:nvSpPr>
        <p:spPr>
          <a:xfrm>
            <a:off x="3905709" y="129278"/>
            <a:ext cx="1894851" cy="369332"/>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Operating System</a:t>
            </a:r>
            <a:endParaRPr/>
          </a:p>
        </p:txBody>
      </p:sp>
      <p:sp>
        <p:nvSpPr>
          <p:cNvPr id="126" name="Google Shape;126;p15"/>
          <p:cNvSpPr/>
          <p:nvPr/>
        </p:nvSpPr>
        <p:spPr>
          <a:xfrm>
            <a:off x="10550477" y="4470482"/>
            <a:ext cx="1347216" cy="593663"/>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Computer Architecture</a:t>
            </a:r>
            <a:endParaRPr/>
          </a:p>
        </p:txBody>
      </p:sp>
      <p:sp>
        <p:nvSpPr>
          <p:cNvPr id="127" name="Google Shape;127;p15"/>
          <p:cNvSpPr/>
          <p:nvPr/>
        </p:nvSpPr>
        <p:spPr>
          <a:xfrm>
            <a:off x="6432337" y="4650158"/>
            <a:ext cx="4118140" cy="247263"/>
          </a:xfrm>
          <a:prstGeom prst="leftRightArrow">
            <a:avLst>
              <a:gd name="adj1" fmla="val 50000"/>
              <a:gd name="adj2" fmla="val 50000"/>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5"/>
          <p:cNvSpPr txBox="1"/>
          <p:nvPr/>
        </p:nvSpPr>
        <p:spPr>
          <a:xfrm>
            <a:off x="7401068" y="3569542"/>
            <a:ext cx="2180677" cy="369332"/>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Data Communication</a:t>
            </a:r>
            <a:endParaRPr/>
          </a:p>
        </p:txBody>
      </p:sp>
      <p:sp>
        <p:nvSpPr>
          <p:cNvPr id="129" name="Google Shape;129;p15"/>
          <p:cNvSpPr/>
          <p:nvPr/>
        </p:nvSpPr>
        <p:spPr>
          <a:xfrm>
            <a:off x="4141614" y="1126943"/>
            <a:ext cx="1413592" cy="27844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Database</a:t>
            </a:r>
            <a:endParaRPr/>
          </a:p>
        </p:txBody>
      </p:sp>
      <p:sp>
        <p:nvSpPr>
          <p:cNvPr id="130" name="Google Shape;130;p15"/>
          <p:cNvSpPr/>
          <p:nvPr/>
        </p:nvSpPr>
        <p:spPr>
          <a:xfrm>
            <a:off x="4141614" y="632596"/>
            <a:ext cx="1413592" cy="27844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Data Mining</a:t>
            </a:r>
            <a:endParaRPr/>
          </a:p>
        </p:txBody>
      </p:sp>
      <p:cxnSp>
        <p:nvCxnSpPr>
          <p:cNvPr id="131" name="Google Shape;131;p15"/>
          <p:cNvCxnSpPr/>
          <p:nvPr/>
        </p:nvCxnSpPr>
        <p:spPr>
          <a:xfrm>
            <a:off x="4854832" y="911509"/>
            <a:ext cx="3186" cy="203398"/>
          </a:xfrm>
          <a:prstGeom prst="straightConnector1">
            <a:avLst/>
          </a:prstGeom>
          <a:noFill/>
          <a:ln w="19050" cap="flat" cmpd="sng">
            <a:solidFill>
              <a:schemeClr val="dk1"/>
            </a:solidFill>
            <a:prstDash val="solid"/>
            <a:miter lim="800000"/>
            <a:headEnd type="none" w="sm" len="sm"/>
            <a:tailEnd type="triangle" w="med" len="med"/>
          </a:ln>
        </p:spPr>
      </p:cxnSp>
      <p:cxnSp>
        <p:nvCxnSpPr>
          <p:cNvPr id="132" name="Google Shape;132;p15"/>
          <p:cNvCxnSpPr>
            <a:endCxn id="108" idx="3"/>
          </p:cNvCxnSpPr>
          <p:nvPr/>
        </p:nvCxnSpPr>
        <p:spPr>
          <a:xfrm flipH="1">
            <a:off x="6423030" y="1419213"/>
            <a:ext cx="588900" cy="355500"/>
          </a:xfrm>
          <a:prstGeom prst="straightConnector1">
            <a:avLst/>
          </a:prstGeom>
          <a:noFill/>
          <a:ln w="19050" cap="flat" cmpd="sng">
            <a:solidFill>
              <a:schemeClr val="dk1"/>
            </a:solidFill>
            <a:prstDash val="solid"/>
            <a:miter lim="800000"/>
            <a:headEnd type="none" w="sm" len="sm"/>
            <a:tailEnd type="triangle" w="med" len="med"/>
          </a:ln>
        </p:spPr>
      </p:cxnSp>
      <p:cxnSp>
        <p:nvCxnSpPr>
          <p:cNvPr id="133" name="Google Shape;133;p15"/>
          <p:cNvCxnSpPr>
            <a:endCxn id="108" idx="1"/>
          </p:cNvCxnSpPr>
          <p:nvPr/>
        </p:nvCxnSpPr>
        <p:spPr>
          <a:xfrm>
            <a:off x="2905591" y="1673613"/>
            <a:ext cx="465000" cy="101100"/>
          </a:xfrm>
          <a:prstGeom prst="straightConnector1">
            <a:avLst/>
          </a:prstGeom>
          <a:noFill/>
          <a:ln w="19050" cap="flat" cmpd="sng">
            <a:solidFill>
              <a:schemeClr val="dk1"/>
            </a:solidFill>
            <a:prstDash val="solid"/>
            <a:miter lim="800000"/>
            <a:headEnd type="none" w="sm" len="sm"/>
            <a:tailEnd type="triangle" w="med" len="med"/>
          </a:ln>
        </p:spPr>
      </p:cxnSp>
      <p:grpSp>
        <p:nvGrpSpPr>
          <p:cNvPr id="134" name="Google Shape;134;p15"/>
          <p:cNvGrpSpPr/>
          <p:nvPr/>
        </p:nvGrpSpPr>
        <p:grpSpPr>
          <a:xfrm>
            <a:off x="1572542" y="492537"/>
            <a:ext cx="8301446" cy="4100152"/>
            <a:chOff x="964070" y="823044"/>
            <a:chExt cx="6825541" cy="4100152"/>
          </a:xfrm>
        </p:grpSpPr>
        <p:cxnSp>
          <p:nvCxnSpPr>
            <p:cNvPr id="135" name="Google Shape;135;p15"/>
            <p:cNvCxnSpPr/>
            <p:nvPr/>
          </p:nvCxnSpPr>
          <p:spPr>
            <a:xfrm>
              <a:off x="964070" y="827474"/>
              <a:ext cx="6825541" cy="0"/>
            </a:xfrm>
            <a:prstGeom prst="straightConnector1">
              <a:avLst/>
            </a:prstGeom>
            <a:noFill/>
            <a:ln w="25400" cap="flat" cmpd="sng">
              <a:solidFill>
                <a:schemeClr val="dk1"/>
              </a:solidFill>
              <a:prstDash val="dash"/>
              <a:miter lim="800000"/>
              <a:headEnd type="none" w="sm" len="sm"/>
              <a:tailEnd type="none" w="sm" len="sm"/>
            </a:ln>
          </p:spPr>
        </p:cxnSp>
        <p:cxnSp>
          <p:nvCxnSpPr>
            <p:cNvPr id="136" name="Google Shape;136;p15"/>
            <p:cNvCxnSpPr/>
            <p:nvPr/>
          </p:nvCxnSpPr>
          <p:spPr>
            <a:xfrm>
              <a:off x="964070" y="827474"/>
              <a:ext cx="0" cy="2807727"/>
            </a:xfrm>
            <a:prstGeom prst="straightConnector1">
              <a:avLst/>
            </a:prstGeom>
            <a:noFill/>
            <a:ln w="25400" cap="flat" cmpd="sng">
              <a:solidFill>
                <a:schemeClr val="dk1"/>
              </a:solidFill>
              <a:prstDash val="dash"/>
              <a:miter lim="800000"/>
              <a:headEnd type="none" w="sm" len="sm"/>
              <a:tailEnd type="none" w="sm" len="sm"/>
            </a:ln>
          </p:spPr>
        </p:cxnSp>
        <p:cxnSp>
          <p:nvCxnSpPr>
            <p:cNvPr id="137" name="Google Shape;137;p15"/>
            <p:cNvCxnSpPr/>
            <p:nvPr/>
          </p:nvCxnSpPr>
          <p:spPr>
            <a:xfrm>
              <a:off x="7783220" y="823044"/>
              <a:ext cx="6390" cy="2787158"/>
            </a:xfrm>
            <a:prstGeom prst="straightConnector1">
              <a:avLst/>
            </a:prstGeom>
            <a:noFill/>
            <a:ln w="25400" cap="flat" cmpd="sng">
              <a:solidFill>
                <a:schemeClr val="dk1"/>
              </a:solidFill>
              <a:prstDash val="dash"/>
              <a:miter lim="800000"/>
              <a:headEnd type="none" w="sm" len="sm"/>
              <a:tailEnd type="none" w="sm" len="sm"/>
            </a:ln>
          </p:spPr>
        </p:cxnSp>
        <p:cxnSp>
          <p:nvCxnSpPr>
            <p:cNvPr id="138" name="Google Shape;138;p15"/>
            <p:cNvCxnSpPr/>
            <p:nvPr/>
          </p:nvCxnSpPr>
          <p:spPr>
            <a:xfrm rot="10800000">
              <a:off x="5016654" y="3635201"/>
              <a:ext cx="2772956" cy="0"/>
            </a:xfrm>
            <a:prstGeom prst="straightConnector1">
              <a:avLst/>
            </a:prstGeom>
            <a:noFill/>
            <a:ln w="25400" cap="flat" cmpd="sng">
              <a:solidFill>
                <a:schemeClr val="dk1"/>
              </a:solidFill>
              <a:prstDash val="dash"/>
              <a:miter lim="800000"/>
              <a:headEnd type="none" w="sm" len="sm"/>
              <a:tailEnd type="none" w="sm" len="sm"/>
            </a:ln>
          </p:spPr>
        </p:cxnSp>
        <p:cxnSp>
          <p:nvCxnSpPr>
            <p:cNvPr id="139" name="Google Shape;139;p15"/>
            <p:cNvCxnSpPr/>
            <p:nvPr/>
          </p:nvCxnSpPr>
          <p:spPr>
            <a:xfrm rot="10800000" flipH="1">
              <a:off x="2261624" y="4912213"/>
              <a:ext cx="2755029" cy="10983"/>
            </a:xfrm>
            <a:prstGeom prst="straightConnector1">
              <a:avLst/>
            </a:prstGeom>
            <a:noFill/>
            <a:ln w="25400" cap="flat" cmpd="sng">
              <a:solidFill>
                <a:schemeClr val="dk1"/>
              </a:solidFill>
              <a:prstDash val="dash"/>
              <a:miter lim="800000"/>
              <a:headEnd type="none" w="sm" len="sm"/>
              <a:tailEnd type="none" w="sm" len="sm"/>
            </a:ln>
          </p:spPr>
        </p:cxnSp>
        <p:cxnSp>
          <p:nvCxnSpPr>
            <p:cNvPr id="140" name="Google Shape;140;p15"/>
            <p:cNvCxnSpPr/>
            <p:nvPr/>
          </p:nvCxnSpPr>
          <p:spPr>
            <a:xfrm>
              <a:off x="5016653" y="3635201"/>
              <a:ext cx="1" cy="1242915"/>
            </a:xfrm>
            <a:prstGeom prst="straightConnector1">
              <a:avLst/>
            </a:prstGeom>
            <a:noFill/>
            <a:ln w="25400" cap="flat" cmpd="sng">
              <a:solidFill>
                <a:schemeClr val="dk1"/>
              </a:solidFill>
              <a:prstDash val="dash"/>
              <a:miter lim="800000"/>
              <a:headEnd type="none" w="sm" len="sm"/>
              <a:tailEnd type="none" w="sm" len="sm"/>
            </a:ln>
          </p:spPr>
        </p:cxnSp>
      </p:grpSp>
      <p:cxnSp>
        <p:nvCxnSpPr>
          <p:cNvPr id="141" name="Google Shape;141;p15"/>
          <p:cNvCxnSpPr>
            <a:stCxn id="128" idx="2"/>
            <a:endCxn id="127" idx="1"/>
          </p:cNvCxnSpPr>
          <p:nvPr/>
        </p:nvCxnSpPr>
        <p:spPr>
          <a:xfrm>
            <a:off x="8491407" y="3938874"/>
            <a:ext cx="1935300" cy="958500"/>
          </a:xfrm>
          <a:prstGeom prst="straightConnector1">
            <a:avLst/>
          </a:prstGeom>
          <a:noFill/>
          <a:ln w="19050" cap="flat" cmpd="sng">
            <a:solidFill>
              <a:schemeClr val="dk1"/>
            </a:solidFill>
            <a:prstDash val="solid"/>
            <a:miter lim="800000"/>
            <a:headEnd type="none" w="sm" len="sm"/>
            <a:tailEnd type="triangle" w="med" len="med"/>
          </a:ln>
        </p:spPr>
      </p:cxnSp>
      <p:cxnSp>
        <p:nvCxnSpPr>
          <p:cNvPr id="142" name="Google Shape;142;p15"/>
          <p:cNvCxnSpPr/>
          <p:nvPr/>
        </p:nvCxnSpPr>
        <p:spPr>
          <a:xfrm rot="10800000" flipH="1">
            <a:off x="1560352" y="3304694"/>
            <a:ext cx="1593850" cy="1488"/>
          </a:xfrm>
          <a:prstGeom prst="straightConnector1">
            <a:avLst/>
          </a:prstGeom>
          <a:noFill/>
          <a:ln w="25400" cap="flat" cmpd="sng">
            <a:solidFill>
              <a:schemeClr val="dk1"/>
            </a:solidFill>
            <a:prstDash val="dash"/>
            <a:miter lim="800000"/>
            <a:headEnd type="none" w="sm" len="sm"/>
            <a:tailEnd type="none" w="sm" len="sm"/>
          </a:ln>
        </p:spPr>
      </p:cxnSp>
      <p:cxnSp>
        <p:nvCxnSpPr>
          <p:cNvPr id="143" name="Google Shape;143;p15"/>
          <p:cNvCxnSpPr/>
          <p:nvPr/>
        </p:nvCxnSpPr>
        <p:spPr>
          <a:xfrm>
            <a:off x="3138144" y="3304694"/>
            <a:ext cx="0" cy="1268361"/>
          </a:xfrm>
          <a:prstGeom prst="straightConnector1">
            <a:avLst/>
          </a:prstGeom>
          <a:noFill/>
          <a:ln w="25400" cap="flat" cmpd="sng">
            <a:solidFill>
              <a:schemeClr val="dk1"/>
            </a:solidFill>
            <a:prstDash val="dash"/>
            <a:miter lim="800000"/>
            <a:headEnd type="none" w="sm" len="sm"/>
            <a:tailEnd type="none" w="sm" len="sm"/>
          </a:ln>
        </p:spPr>
      </p:cxnSp>
      <p:sp>
        <p:nvSpPr>
          <p:cNvPr id="144" name="Google Shape;144;p15"/>
          <p:cNvSpPr txBox="1"/>
          <p:nvPr/>
        </p:nvSpPr>
        <p:spPr>
          <a:xfrm>
            <a:off x="10218545" y="224068"/>
            <a:ext cx="1694675" cy="646331"/>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Information System Analysis</a:t>
            </a:r>
            <a:endParaRPr/>
          </a:p>
        </p:txBody>
      </p:sp>
      <p:cxnSp>
        <p:nvCxnSpPr>
          <p:cNvPr id="145" name="Google Shape;145;p15"/>
          <p:cNvCxnSpPr>
            <a:stCxn id="144" idx="2"/>
          </p:cNvCxnSpPr>
          <p:nvPr/>
        </p:nvCxnSpPr>
        <p:spPr>
          <a:xfrm>
            <a:off x="11065883" y="870399"/>
            <a:ext cx="3300" cy="237600"/>
          </a:xfrm>
          <a:prstGeom prst="straightConnector1">
            <a:avLst/>
          </a:prstGeom>
          <a:noFill/>
          <a:ln w="19050" cap="flat" cmpd="sng">
            <a:solidFill>
              <a:schemeClr val="dk1"/>
            </a:solidFill>
            <a:prstDash val="solid"/>
            <a:miter lim="800000"/>
            <a:headEnd type="none" w="sm" len="sm"/>
            <a:tailEnd type="triangle" w="med" len="med"/>
          </a:ln>
        </p:spPr>
      </p:cxnSp>
      <p:sp>
        <p:nvSpPr>
          <p:cNvPr id="146" name="Google Shape;146;p15"/>
          <p:cNvSpPr txBox="1"/>
          <p:nvPr/>
        </p:nvSpPr>
        <p:spPr>
          <a:xfrm>
            <a:off x="8656201" y="617962"/>
            <a:ext cx="1151756" cy="646331"/>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Computer Security</a:t>
            </a:r>
            <a:endParaRPr/>
          </a:p>
        </p:txBody>
      </p:sp>
      <p:cxnSp>
        <p:nvCxnSpPr>
          <p:cNvPr id="147" name="Google Shape;147;p15"/>
          <p:cNvCxnSpPr>
            <a:stCxn id="146" idx="2"/>
            <a:endCxn id="148" idx="0"/>
          </p:cNvCxnSpPr>
          <p:nvPr/>
        </p:nvCxnSpPr>
        <p:spPr>
          <a:xfrm>
            <a:off x="9232079" y="1264293"/>
            <a:ext cx="0" cy="182700"/>
          </a:xfrm>
          <a:prstGeom prst="straightConnector1">
            <a:avLst/>
          </a:prstGeom>
          <a:noFill/>
          <a:ln w="19050" cap="flat" cmpd="sng">
            <a:solidFill>
              <a:schemeClr val="dk1"/>
            </a:solidFill>
            <a:prstDash val="solid"/>
            <a:miter lim="800000"/>
            <a:headEnd type="none" w="sm" len="sm"/>
            <a:tailEnd type="triangle" w="med" len="med"/>
          </a:ln>
        </p:spPr>
      </p:cxnSp>
      <p:cxnSp>
        <p:nvCxnSpPr>
          <p:cNvPr id="149" name="Google Shape;149;p15"/>
          <p:cNvCxnSpPr/>
          <p:nvPr/>
        </p:nvCxnSpPr>
        <p:spPr>
          <a:xfrm>
            <a:off x="81925" y="3185594"/>
            <a:ext cx="11977350" cy="0"/>
          </a:xfrm>
          <a:prstGeom prst="straightConnector1">
            <a:avLst/>
          </a:prstGeom>
          <a:noFill/>
          <a:ln w="38100" cap="flat" cmpd="sng">
            <a:solidFill>
              <a:srgbClr val="FF0000"/>
            </a:solidFill>
            <a:prstDash val="lgDash"/>
            <a:miter lim="800000"/>
            <a:headEnd type="none" w="sm" len="sm"/>
            <a:tailEnd type="none" w="sm" len="sm"/>
          </a:ln>
        </p:spPr>
      </p:cxnSp>
      <p:sp>
        <p:nvSpPr>
          <p:cNvPr id="148" name="Google Shape;148;p15"/>
          <p:cNvSpPr txBox="1"/>
          <p:nvPr/>
        </p:nvSpPr>
        <p:spPr>
          <a:xfrm>
            <a:off x="8695004" y="1447069"/>
            <a:ext cx="1074150" cy="646331"/>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45700" tIns="45700" rIns="45700"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Computer Network</a:t>
            </a:r>
            <a:endParaRPr/>
          </a:p>
        </p:txBody>
      </p:sp>
      <p:cxnSp>
        <p:nvCxnSpPr>
          <p:cNvPr id="150" name="Google Shape;150;p15"/>
          <p:cNvCxnSpPr/>
          <p:nvPr/>
        </p:nvCxnSpPr>
        <p:spPr>
          <a:xfrm>
            <a:off x="4837494" y="3042492"/>
            <a:ext cx="0" cy="306655"/>
          </a:xfrm>
          <a:prstGeom prst="straightConnector1">
            <a:avLst/>
          </a:prstGeom>
          <a:noFill/>
          <a:ln w="19050" cap="flat" cmpd="sng">
            <a:solidFill>
              <a:schemeClr val="dk1"/>
            </a:solidFill>
            <a:prstDash val="solid"/>
            <a:miter lim="800000"/>
            <a:headEnd type="none" w="sm" len="sm"/>
            <a:tailEnd type="triangle" w="med" len="med"/>
          </a:ln>
        </p:spPr>
      </p:cxnSp>
      <p:sp>
        <p:nvSpPr>
          <p:cNvPr id="151" name="Google Shape;151;p15"/>
          <p:cNvSpPr/>
          <p:nvPr/>
        </p:nvSpPr>
        <p:spPr>
          <a:xfrm>
            <a:off x="2727328" y="2143963"/>
            <a:ext cx="3617073" cy="325062"/>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Object Oriented Programming (OOP)</a:t>
            </a:r>
            <a:endParaRPr/>
          </a:p>
        </p:txBody>
      </p:sp>
      <p:cxnSp>
        <p:nvCxnSpPr>
          <p:cNvPr id="152" name="Google Shape;152;p15"/>
          <p:cNvCxnSpPr/>
          <p:nvPr/>
        </p:nvCxnSpPr>
        <p:spPr>
          <a:xfrm>
            <a:off x="4828413" y="1935722"/>
            <a:ext cx="3186" cy="203398"/>
          </a:xfrm>
          <a:prstGeom prst="straightConnector1">
            <a:avLst/>
          </a:prstGeom>
          <a:noFill/>
          <a:ln w="19050" cap="flat" cmpd="sng">
            <a:solidFill>
              <a:schemeClr val="dk1"/>
            </a:solidFill>
            <a:prstDash val="solid"/>
            <a:miter lim="800000"/>
            <a:headEnd type="none" w="sm" len="sm"/>
            <a:tailEnd type="triangle" w="med" len="med"/>
          </a:ln>
        </p:spPr>
      </p:cxnSp>
      <p:sp>
        <p:nvSpPr>
          <p:cNvPr id="153" name="Google Shape;153;p15"/>
          <p:cNvSpPr/>
          <p:nvPr/>
        </p:nvSpPr>
        <p:spPr>
          <a:xfrm>
            <a:off x="1518288" y="4208210"/>
            <a:ext cx="1436230" cy="629385"/>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Peripherals &amp; Interfacing</a:t>
            </a:r>
            <a:endParaRPr/>
          </a:p>
        </p:txBody>
      </p:sp>
      <p:cxnSp>
        <p:nvCxnSpPr>
          <p:cNvPr id="154" name="Google Shape;154;p15"/>
          <p:cNvCxnSpPr/>
          <p:nvPr/>
        </p:nvCxnSpPr>
        <p:spPr>
          <a:xfrm rot="10800000" flipH="1">
            <a:off x="2954518" y="4781363"/>
            <a:ext cx="392304" cy="1539"/>
          </a:xfrm>
          <a:prstGeom prst="straightConnector1">
            <a:avLst/>
          </a:prstGeom>
          <a:noFill/>
          <a:ln w="19050" cap="flat" cmpd="sng">
            <a:solidFill>
              <a:schemeClr val="dk1"/>
            </a:solidFill>
            <a:prstDash val="solid"/>
            <a:miter lim="800000"/>
            <a:headEnd type="none" w="sm" len="sm"/>
            <a:tailEnd type="triangle" w="med" len="med"/>
          </a:ln>
        </p:spPr>
      </p:cxnSp>
      <p:sp>
        <p:nvSpPr>
          <p:cNvPr id="155" name="Google Shape;155;p15"/>
          <p:cNvSpPr/>
          <p:nvPr/>
        </p:nvSpPr>
        <p:spPr>
          <a:xfrm>
            <a:off x="5023824" y="5521364"/>
            <a:ext cx="604324" cy="278438"/>
          </a:xfrm>
          <a:prstGeom prst="rect">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VLSI</a:t>
            </a:r>
            <a:endParaRPr/>
          </a:p>
        </p:txBody>
      </p:sp>
      <p:sp>
        <p:nvSpPr>
          <p:cNvPr id="156" name="Google Shape;156;p15"/>
          <p:cNvSpPr/>
          <p:nvPr/>
        </p:nvSpPr>
        <p:spPr>
          <a:xfrm>
            <a:off x="814977" y="5262696"/>
            <a:ext cx="2123824" cy="629385"/>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Electrical Machines &amp; Instrumentations</a:t>
            </a:r>
            <a:endParaRPr/>
          </a:p>
        </p:txBody>
      </p:sp>
      <p:cxnSp>
        <p:nvCxnSpPr>
          <p:cNvPr id="157" name="Google Shape;157;p15"/>
          <p:cNvCxnSpPr/>
          <p:nvPr/>
        </p:nvCxnSpPr>
        <p:spPr>
          <a:xfrm rot="10800000" flipH="1">
            <a:off x="2236403" y="4822352"/>
            <a:ext cx="4225" cy="440344"/>
          </a:xfrm>
          <a:prstGeom prst="straightConnector1">
            <a:avLst/>
          </a:prstGeom>
          <a:noFill/>
          <a:ln w="19050" cap="flat" cmpd="sng">
            <a:solidFill>
              <a:schemeClr val="dk1"/>
            </a:solidFill>
            <a:prstDash val="solid"/>
            <a:miter lim="800000"/>
            <a:headEnd type="none" w="sm" len="sm"/>
            <a:tailEnd type="triangle" w="med" len="med"/>
          </a:ln>
        </p:spPr>
      </p:cxnSp>
      <p:sp>
        <p:nvSpPr>
          <p:cNvPr id="158" name="Google Shape;158;p15"/>
          <p:cNvSpPr txBox="1"/>
          <p:nvPr/>
        </p:nvSpPr>
        <p:spPr>
          <a:xfrm>
            <a:off x="7399634" y="5216384"/>
            <a:ext cx="2353962" cy="646331"/>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Parallel and Distributed Processing</a:t>
            </a:r>
            <a:endParaRPr sz="1800" b="0" i="0" u="none" strike="noStrike" cap="none">
              <a:solidFill>
                <a:schemeClr val="dk1"/>
              </a:solidFill>
              <a:latin typeface="Calibri"/>
              <a:ea typeface="Calibri"/>
              <a:cs typeface="Calibri"/>
              <a:sym typeface="Calibri"/>
            </a:endParaRPr>
          </a:p>
        </p:txBody>
      </p:sp>
      <p:cxnSp>
        <p:nvCxnSpPr>
          <p:cNvPr id="159" name="Google Shape;159;p15"/>
          <p:cNvCxnSpPr>
            <a:endCxn id="127" idx="5"/>
          </p:cNvCxnSpPr>
          <p:nvPr/>
        </p:nvCxnSpPr>
        <p:spPr>
          <a:xfrm rot="10800000" flipH="1">
            <a:off x="10425346" y="4650158"/>
            <a:ext cx="1500" cy="380700"/>
          </a:xfrm>
          <a:prstGeom prst="straightConnector1">
            <a:avLst/>
          </a:prstGeom>
          <a:noFill/>
          <a:ln w="19050" cap="flat" cmpd="sng">
            <a:solidFill>
              <a:schemeClr val="dk1"/>
            </a:solidFill>
            <a:prstDash val="solid"/>
            <a:miter lim="800000"/>
            <a:headEnd type="none" w="sm" len="sm"/>
            <a:tailEnd type="triangle" w="med" len="med"/>
          </a:ln>
        </p:spPr>
      </p:cxnSp>
      <p:cxnSp>
        <p:nvCxnSpPr>
          <p:cNvPr id="160" name="Google Shape;160;p15"/>
          <p:cNvCxnSpPr>
            <a:stCxn id="158" idx="1"/>
          </p:cNvCxnSpPr>
          <p:nvPr/>
        </p:nvCxnSpPr>
        <p:spPr>
          <a:xfrm rot="10800000">
            <a:off x="6382934" y="4987550"/>
            <a:ext cx="1016700" cy="552000"/>
          </a:xfrm>
          <a:prstGeom prst="straightConnector1">
            <a:avLst/>
          </a:prstGeom>
          <a:noFill/>
          <a:ln w="19050" cap="flat" cmpd="sng">
            <a:solidFill>
              <a:schemeClr val="dk1"/>
            </a:solidFill>
            <a:prstDash val="solid"/>
            <a:miter lim="800000"/>
            <a:headEnd type="none" w="sm" len="sm"/>
            <a:tailEnd type="triangle" w="med" len="med"/>
          </a:ln>
        </p:spPr>
      </p:cxnSp>
      <p:cxnSp>
        <p:nvCxnSpPr>
          <p:cNvPr id="161" name="Google Shape;161;p15"/>
          <p:cNvCxnSpPr>
            <a:stCxn id="158" idx="3"/>
          </p:cNvCxnSpPr>
          <p:nvPr/>
        </p:nvCxnSpPr>
        <p:spPr>
          <a:xfrm rot="10800000" flipH="1">
            <a:off x="9753596" y="5042450"/>
            <a:ext cx="792900" cy="497100"/>
          </a:xfrm>
          <a:prstGeom prst="straightConnector1">
            <a:avLst/>
          </a:prstGeom>
          <a:noFill/>
          <a:ln w="19050" cap="flat" cmpd="sng">
            <a:solidFill>
              <a:schemeClr val="dk1"/>
            </a:solidFill>
            <a:prstDash val="solid"/>
            <a:miter lim="800000"/>
            <a:headEnd type="none" w="sm" len="sm"/>
            <a:tailEnd type="triangle" w="med" len="med"/>
          </a:ln>
        </p:spPr>
      </p:cxnSp>
      <p:cxnSp>
        <p:nvCxnSpPr>
          <p:cNvPr id="162" name="Google Shape;162;p15"/>
          <p:cNvCxnSpPr>
            <a:stCxn id="163" idx="2"/>
          </p:cNvCxnSpPr>
          <p:nvPr/>
        </p:nvCxnSpPr>
        <p:spPr>
          <a:xfrm rot="5400000">
            <a:off x="10296272" y="1318786"/>
            <a:ext cx="364200" cy="1209000"/>
          </a:xfrm>
          <a:prstGeom prst="bentConnector2">
            <a:avLst/>
          </a:prstGeom>
          <a:noFill/>
          <a:ln w="19050" cap="flat" cmpd="sng">
            <a:solidFill>
              <a:schemeClr val="dk1"/>
            </a:solidFill>
            <a:prstDash val="solid"/>
            <a:miter lim="800000"/>
            <a:headEnd type="none" w="sm" len="sm"/>
            <a:tailEnd type="triangle" w="med" len="med"/>
          </a:ln>
        </p:spPr>
      </p:cxnSp>
      <p:sp>
        <p:nvSpPr>
          <p:cNvPr id="163" name="Google Shape;163;p15"/>
          <p:cNvSpPr txBox="1"/>
          <p:nvPr/>
        </p:nvSpPr>
        <p:spPr>
          <a:xfrm>
            <a:off x="10413992" y="1094855"/>
            <a:ext cx="1337760" cy="646331"/>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Software Engineering</a:t>
            </a:r>
            <a:endParaRPr/>
          </a:p>
        </p:txBody>
      </p:sp>
      <p:cxnSp>
        <p:nvCxnSpPr>
          <p:cNvPr id="164" name="Google Shape;164;p15"/>
          <p:cNvCxnSpPr>
            <a:stCxn id="148" idx="1"/>
            <a:endCxn id="108" idx="3"/>
          </p:cNvCxnSpPr>
          <p:nvPr/>
        </p:nvCxnSpPr>
        <p:spPr>
          <a:xfrm flipH="1">
            <a:off x="6423104" y="1770235"/>
            <a:ext cx="2271900" cy="4500"/>
          </a:xfrm>
          <a:prstGeom prst="straightConnector1">
            <a:avLst/>
          </a:prstGeom>
          <a:noFill/>
          <a:ln w="19050" cap="flat" cmpd="sng">
            <a:solidFill>
              <a:schemeClr val="dk1"/>
            </a:solidFill>
            <a:prstDash val="solid"/>
            <a:miter lim="800000"/>
            <a:headEnd type="none" w="sm" len="sm"/>
            <a:tailEnd type="triangle" w="med" len="med"/>
          </a:ln>
        </p:spPr>
      </p:cxnSp>
      <p:cxnSp>
        <p:nvCxnSpPr>
          <p:cNvPr id="165" name="Google Shape;165;p15"/>
          <p:cNvCxnSpPr/>
          <p:nvPr/>
        </p:nvCxnSpPr>
        <p:spPr>
          <a:xfrm flipH="1">
            <a:off x="8491407" y="2123880"/>
            <a:ext cx="748292" cy="1430422"/>
          </a:xfrm>
          <a:prstGeom prst="straightConnector1">
            <a:avLst/>
          </a:prstGeom>
          <a:noFill/>
          <a:ln w="19050" cap="flat" cmpd="sng">
            <a:solidFill>
              <a:schemeClr val="dk1"/>
            </a:solidFill>
            <a:prstDash val="solid"/>
            <a:miter lim="800000"/>
            <a:headEnd type="none" w="sm" len="sm"/>
            <a:tailEnd type="triangle" w="med" len="med"/>
          </a:ln>
        </p:spPr>
      </p:cxnSp>
      <p:cxnSp>
        <p:nvCxnSpPr>
          <p:cNvPr id="166" name="Google Shape;166;p15"/>
          <p:cNvCxnSpPr>
            <a:stCxn id="130" idx="1"/>
            <a:endCxn id="117" idx="3"/>
          </p:cNvCxnSpPr>
          <p:nvPr/>
        </p:nvCxnSpPr>
        <p:spPr>
          <a:xfrm flipH="1">
            <a:off x="3948114" y="771816"/>
            <a:ext cx="193500" cy="7800"/>
          </a:xfrm>
          <a:prstGeom prst="straightConnector1">
            <a:avLst/>
          </a:prstGeom>
          <a:noFill/>
          <a:ln w="19050" cap="flat" cmpd="sng">
            <a:solidFill>
              <a:schemeClr val="dk1"/>
            </a:solidFill>
            <a:prstDash val="solid"/>
            <a:miter lim="800000"/>
            <a:headEnd type="none" w="sm" len="sm"/>
            <a:tailEnd type="triangle" w="med" len="med"/>
          </a:ln>
        </p:spPr>
      </p:cxnSp>
      <p:cxnSp>
        <p:nvCxnSpPr>
          <p:cNvPr id="167" name="Google Shape;167;p15"/>
          <p:cNvCxnSpPr>
            <a:stCxn id="146" idx="2"/>
            <a:endCxn id="108" idx="3"/>
          </p:cNvCxnSpPr>
          <p:nvPr/>
        </p:nvCxnSpPr>
        <p:spPr>
          <a:xfrm flipH="1">
            <a:off x="6423179" y="1264293"/>
            <a:ext cx="2808900" cy="510300"/>
          </a:xfrm>
          <a:prstGeom prst="straightConnector1">
            <a:avLst/>
          </a:prstGeom>
          <a:noFill/>
          <a:ln w="19050" cap="flat" cmpd="sng">
            <a:solidFill>
              <a:schemeClr val="dk1"/>
            </a:solidFill>
            <a:prstDash val="solid"/>
            <a:miter lim="800000"/>
            <a:headEnd type="none" w="sm" len="sm"/>
            <a:tailEnd type="triangle" w="med" len="med"/>
          </a:ln>
        </p:spPr>
      </p:cxnSp>
      <p:sp>
        <p:nvSpPr>
          <p:cNvPr id="168" name="Google Shape;168;p15"/>
          <p:cNvSpPr/>
          <p:nvPr/>
        </p:nvSpPr>
        <p:spPr>
          <a:xfrm>
            <a:off x="10191574" y="2129400"/>
            <a:ext cx="1724100" cy="788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Software Engineering</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graphicFrame>
        <p:nvGraphicFramePr>
          <p:cNvPr id="437" name="Google Shape;437;p42"/>
          <p:cNvGraphicFramePr/>
          <p:nvPr/>
        </p:nvGraphicFramePr>
        <p:xfrm>
          <a:off x="9198079" y="2844407"/>
          <a:ext cx="3000000" cy="3000000"/>
        </p:xfrm>
        <a:graphic>
          <a:graphicData uri="http://schemas.openxmlformats.org/drawingml/2006/table">
            <a:tbl>
              <a:tblPr firstRow="1" bandRow="1">
                <a:noFill/>
                <a:tableStyleId>{5EB6F885-EEF2-445A-BEE4-57E8ABD3B74B}</a:tableStyleId>
              </a:tblPr>
              <a:tblGrid>
                <a:gridCol w="1042225"/>
                <a:gridCol w="1484675"/>
              </a:tblGrid>
              <a:tr h="370850">
                <a:tc>
                  <a:txBody>
                    <a:bodyPr/>
                    <a:lstStyle/>
                    <a:p>
                      <a:pPr marL="0" marR="0" lvl="0" indent="0" algn="ctr" rtl="0">
                        <a:spcBef>
                          <a:spcPts val="0"/>
                        </a:spcBef>
                        <a:spcAft>
                          <a:spcPts val="0"/>
                        </a:spcAft>
                        <a:buNone/>
                      </a:pPr>
                      <a:r>
                        <a:rPr lang="en-US" sz="2400" b="1" u="none" strike="noStrike" cap="none"/>
                        <a:t>Volt</a:t>
                      </a:r>
                      <a:endParaRPr/>
                    </a:p>
                  </a:txBody>
                  <a:tcPr marL="91450" marR="91450" marT="45725" marB="45725"/>
                </a:tc>
                <a:tc>
                  <a:txBody>
                    <a:bodyPr/>
                    <a:lstStyle/>
                    <a:p>
                      <a:pPr marL="0" marR="0" lvl="0" indent="0" algn="ctr" rtl="0">
                        <a:spcBef>
                          <a:spcPts val="0"/>
                        </a:spcBef>
                        <a:spcAft>
                          <a:spcPts val="0"/>
                        </a:spcAft>
                        <a:buNone/>
                      </a:pPr>
                      <a:r>
                        <a:rPr lang="en-US" sz="2400" b="1" u="none" strike="noStrike" cap="none"/>
                        <a:t>ON / OFF</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0 V</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t>OFF</a:t>
                      </a:r>
                      <a:endParaRPr/>
                    </a:p>
                  </a:txBody>
                  <a:tcPr marL="91450" marR="91450" marT="45725" marB="45725"/>
                </a:tc>
              </a:tr>
              <a:tr h="370850">
                <a:tc>
                  <a:txBody>
                    <a:bodyPr/>
                    <a:lstStyle/>
                    <a:p>
                      <a:pPr marL="0" marR="0" lvl="0" indent="0" algn="ctr" rtl="0">
                        <a:spcBef>
                          <a:spcPts val="0"/>
                        </a:spcBef>
                        <a:spcAft>
                          <a:spcPts val="0"/>
                        </a:spcAft>
                        <a:buNone/>
                      </a:pPr>
                      <a:r>
                        <a:rPr lang="en-US" sz="2400" u="none" strike="noStrike" cap="none"/>
                        <a:t>5 V</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t>ON</a:t>
                      </a:r>
                      <a:endParaRPr/>
                    </a:p>
                  </a:txBody>
                  <a:tcPr marL="91450" marR="91450" marT="45725" marB="45725"/>
                </a:tc>
              </a:tr>
            </a:tbl>
          </a:graphicData>
        </a:graphic>
      </p:graphicFrame>
      <p:grpSp>
        <p:nvGrpSpPr>
          <p:cNvPr id="438" name="Google Shape;438;p42"/>
          <p:cNvGrpSpPr/>
          <p:nvPr/>
        </p:nvGrpSpPr>
        <p:grpSpPr>
          <a:xfrm>
            <a:off x="467031" y="1683664"/>
            <a:ext cx="8298426" cy="3895925"/>
            <a:chOff x="506360" y="1684877"/>
            <a:chExt cx="8298426" cy="3895925"/>
          </a:xfrm>
        </p:grpSpPr>
        <p:pic>
          <p:nvPicPr>
            <p:cNvPr id="439" name="Google Shape;439;p42"/>
            <p:cNvPicPr preferRelativeResize="0"/>
            <p:nvPr/>
          </p:nvPicPr>
          <p:blipFill rotWithShape="1">
            <a:blip r:embed="rId3">
              <a:alphaModFix/>
            </a:blip>
            <a:srcRect l="6995" t="27581" r="56928" b="22713"/>
            <a:stretch/>
          </p:blipFill>
          <p:spPr>
            <a:xfrm>
              <a:off x="963561" y="1716406"/>
              <a:ext cx="3224981" cy="3281770"/>
            </a:xfrm>
            <a:prstGeom prst="rect">
              <a:avLst/>
            </a:prstGeom>
            <a:noFill/>
            <a:ln>
              <a:noFill/>
            </a:ln>
          </p:spPr>
        </p:pic>
        <p:sp>
          <p:nvSpPr>
            <p:cNvPr id="440" name="Google Shape;440;p42"/>
            <p:cNvSpPr txBox="1"/>
            <p:nvPr/>
          </p:nvSpPr>
          <p:spPr>
            <a:xfrm>
              <a:off x="506360" y="3589201"/>
              <a:ext cx="5506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0 V</a:t>
              </a:r>
              <a:endParaRPr/>
            </a:p>
          </p:txBody>
        </p:sp>
        <p:pic>
          <p:nvPicPr>
            <p:cNvPr id="441" name="Google Shape;441;p42"/>
            <p:cNvPicPr preferRelativeResize="0"/>
            <p:nvPr/>
          </p:nvPicPr>
          <p:blipFill rotWithShape="1">
            <a:blip r:embed="rId3">
              <a:alphaModFix/>
            </a:blip>
            <a:srcRect l="53795" t="27581" r="2043" b="22713"/>
            <a:stretch/>
          </p:blipFill>
          <p:spPr>
            <a:xfrm>
              <a:off x="4857135" y="1684877"/>
              <a:ext cx="3947651" cy="3281770"/>
            </a:xfrm>
            <a:prstGeom prst="rect">
              <a:avLst/>
            </a:prstGeom>
            <a:noFill/>
            <a:ln>
              <a:noFill/>
            </a:ln>
          </p:spPr>
        </p:pic>
        <p:sp>
          <p:nvSpPr>
            <p:cNvPr id="442" name="Google Shape;442;p42"/>
            <p:cNvSpPr txBox="1"/>
            <p:nvPr/>
          </p:nvSpPr>
          <p:spPr>
            <a:xfrm>
              <a:off x="4439265" y="3569537"/>
              <a:ext cx="5506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5 V</a:t>
              </a:r>
              <a:endParaRPr/>
            </a:p>
          </p:txBody>
        </p:sp>
        <p:sp>
          <p:nvSpPr>
            <p:cNvPr id="443" name="Google Shape;443;p42"/>
            <p:cNvSpPr txBox="1"/>
            <p:nvPr/>
          </p:nvSpPr>
          <p:spPr>
            <a:xfrm>
              <a:off x="5171767" y="3813195"/>
              <a:ext cx="550606"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rgbClr val="FF0000"/>
                </a:solidFill>
                <a:latin typeface="Calibri"/>
                <a:ea typeface="Calibri"/>
                <a:cs typeface="Calibri"/>
                <a:sym typeface="Calibri"/>
              </a:endParaRPr>
            </a:p>
          </p:txBody>
        </p:sp>
        <p:sp>
          <p:nvSpPr>
            <p:cNvPr id="444" name="Google Shape;444;p42"/>
            <p:cNvSpPr txBox="1"/>
            <p:nvPr/>
          </p:nvSpPr>
          <p:spPr>
            <a:xfrm>
              <a:off x="7089059" y="5180692"/>
              <a:ext cx="157316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Circuit is ON</a:t>
              </a:r>
              <a:endParaRPr/>
            </a:p>
          </p:txBody>
        </p:sp>
        <p:sp>
          <p:nvSpPr>
            <p:cNvPr id="445" name="Google Shape;445;p42"/>
            <p:cNvSpPr txBox="1"/>
            <p:nvPr/>
          </p:nvSpPr>
          <p:spPr>
            <a:xfrm>
              <a:off x="2634144" y="5180692"/>
              <a:ext cx="175596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Circuit is OFF</a:t>
              </a:r>
              <a:endParaRPr/>
            </a:p>
          </p:txBody>
        </p:sp>
      </p:grpSp>
      <p:sp>
        <p:nvSpPr>
          <p:cNvPr id="446" name="Google Shape;446;p42"/>
          <p:cNvSpPr txBox="1">
            <a:spLocks noGrp="1"/>
          </p:cNvSpPr>
          <p:nvPr>
            <p:ph type="ctrTitle"/>
          </p:nvPr>
        </p:nvSpPr>
        <p:spPr>
          <a:xfrm>
            <a:off x="656122" y="517585"/>
            <a:ext cx="10879756" cy="114584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Calibri"/>
              <a:buNone/>
            </a:pPr>
            <a:r>
              <a:rPr lang="en-US" sz="3600" b="1">
                <a:latin typeface="Calibri"/>
                <a:ea typeface="Calibri"/>
                <a:cs typeface="Calibri"/>
                <a:sym typeface="Calibri"/>
              </a:rPr>
              <a:t>	Question: </a:t>
            </a:r>
            <a:r>
              <a:rPr lang="en-US" sz="3600">
                <a:latin typeface="Calibri"/>
                <a:ea typeface="Calibri"/>
                <a:cs typeface="Calibri"/>
                <a:sym typeface="Calibri"/>
              </a:rPr>
              <a:t>How does BJT transistor work as switch?</a:t>
            </a:r>
            <a:br>
              <a:rPr lang="en-US" sz="3600">
                <a:latin typeface="Calibri"/>
                <a:ea typeface="Calibri"/>
                <a:cs typeface="Calibri"/>
                <a:sym typeface="Calibri"/>
              </a:rPr>
            </a:br>
            <a:r>
              <a:rPr lang="en-US" sz="3600">
                <a:latin typeface="Calibri"/>
                <a:ea typeface="Calibri"/>
                <a:cs typeface="Calibri"/>
                <a:sym typeface="Calibri"/>
              </a:rPr>
              <a:t>	</a:t>
            </a:r>
            <a:r>
              <a:rPr lang="en-US" sz="3600" b="1">
                <a:latin typeface="Calibri"/>
                <a:ea typeface="Calibri"/>
                <a:cs typeface="Calibri"/>
                <a:sym typeface="Calibri"/>
              </a:rPr>
              <a:t>Answer:</a:t>
            </a:r>
            <a:endParaRPr b="1">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3"/>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a:solidFill>
                <a:srgbClr val="7030A0"/>
              </a:solidFill>
              <a:latin typeface="Calibri"/>
              <a:ea typeface="Calibri"/>
              <a:cs typeface="Calibri"/>
              <a:sym typeface="Calibri"/>
            </a:endParaRPr>
          </a:p>
        </p:txBody>
      </p:sp>
      <p:pic>
        <p:nvPicPr>
          <p:cNvPr id="452" name="Google Shape;452;p43" descr="Image result for bjt as a switch circuit&quot;"/>
          <p:cNvPicPr preferRelativeResize="0"/>
          <p:nvPr/>
        </p:nvPicPr>
        <p:blipFill rotWithShape="1">
          <a:blip r:embed="rId3">
            <a:alphaModFix/>
          </a:blip>
          <a:srcRect/>
          <a:stretch/>
        </p:blipFill>
        <p:spPr>
          <a:xfrm>
            <a:off x="2611572" y="1528403"/>
            <a:ext cx="6968855" cy="3801194"/>
          </a:xfrm>
          <a:prstGeom prst="rect">
            <a:avLst/>
          </a:prstGeom>
          <a:noFill/>
          <a:ln>
            <a:noFill/>
          </a:ln>
        </p:spPr>
      </p:pic>
      <p:sp>
        <p:nvSpPr>
          <p:cNvPr id="453" name="Google Shape;453;p43"/>
          <p:cNvSpPr/>
          <p:nvPr/>
        </p:nvSpPr>
        <p:spPr>
          <a:xfrm>
            <a:off x="3800017" y="601271"/>
            <a:ext cx="4591963"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Lato"/>
                <a:ea typeface="Lato"/>
                <a:cs typeface="Lato"/>
                <a:sym typeface="Lato"/>
              </a:rPr>
              <a:t>Transistor Circuit Diagram</a:t>
            </a:r>
            <a:endParaRPr sz="2800" b="1" i="0">
              <a:solidFill>
                <a:schemeClr val="dk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4"/>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a:solidFill>
                <a:srgbClr val="7030A0"/>
              </a:solidFill>
              <a:latin typeface="Calibri"/>
              <a:ea typeface="Calibri"/>
              <a:cs typeface="Calibri"/>
              <a:sym typeface="Calibri"/>
            </a:endParaRPr>
          </a:p>
        </p:txBody>
      </p:sp>
      <p:pic>
        <p:nvPicPr>
          <p:cNvPr id="459" name="Google Shape;459;p44" descr="2-input transistor and gate"/>
          <p:cNvPicPr preferRelativeResize="0"/>
          <p:nvPr/>
        </p:nvPicPr>
        <p:blipFill rotWithShape="1">
          <a:blip r:embed="rId3">
            <a:alphaModFix/>
          </a:blip>
          <a:srcRect/>
          <a:stretch/>
        </p:blipFill>
        <p:spPr>
          <a:xfrm>
            <a:off x="4447366" y="1269814"/>
            <a:ext cx="4245179" cy="4318372"/>
          </a:xfrm>
          <a:prstGeom prst="rect">
            <a:avLst/>
          </a:prstGeom>
          <a:noFill/>
          <a:ln>
            <a:noFill/>
          </a:ln>
        </p:spPr>
      </p:pic>
      <p:sp>
        <p:nvSpPr>
          <p:cNvPr id="460" name="Google Shape;460;p44"/>
          <p:cNvSpPr/>
          <p:nvPr/>
        </p:nvSpPr>
        <p:spPr>
          <a:xfrm>
            <a:off x="3738282" y="570493"/>
            <a:ext cx="5663345"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Lato"/>
                <a:ea typeface="Lato"/>
                <a:cs typeface="Lato"/>
                <a:sym typeface="Lato"/>
              </a:rPr>
              <a:t>2-input Transistor AND Gate</a:t>
            </a:r>
            <a:endParaRPr sz="3200" b="1" i="0">
              <a:solidFill>
                <a:schemeClr val="dk1"/>
              </a:solidFill>
              <a:latin typeface="Lato"/>
              <a:ea typeface="Lato"/>
              <a:cs typeface="Lato"/>
              <a:sym typeface="Lato"/>
            </a:endParaRPr>
          </a:p>
        </p:txBody>
      </p:sp>
      <p:sp>
        <p:nvSpPr>
          <p:cNvPr id="461" name="Google Shape;461;p44"/>
          <p:cNvSpPr txBox="1"/>
          <p:nvPr/>
        </p:nvSpPr>
        <p:spPr>
          <a:xfrm>
            <a:off x="4029210" y="5810453"/>
            <a:ext cx="5851909"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Link:</a:t>
            </a:r>
            <a:r>
              <a:rPr lang="en-US" sz="1800">
                <a:solidFill>
                  <a:schemeClr val="dk1"/>
                </a:solidFill>
                <a:latin typeface="Calibri"/>
                <a:ea typeface="Calibri"/>
                <a:cs typeface="Calibri"/>
                <a:sym typeface="Calibri"/>
              </a:rPr>
              <a:t> </a:t>
            </a:r>
            <a:r>
              <a:rPr lang="en-US" sz="1800" u="sng">
                <a:solidFill>
                  <a:schemeClr val="dk1"/>
                </a:solidFill>
                <a:latin typeface="Calibri"/>
                <a:ea typeface="Calibri"/>
                <a:cs typeface="Calibri"/>
                <a:sym typeface="Calibri"/>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https://www.electronics-tutorials.ws/logic/logic_2.html</a:t>
            </a:r>
            <a:r>
              <a:rPr lang="en-US" sz="1800">
                <a:solidFill>
                  <a:schemeClr val="dk1"/>
                </a:solidFill>
                <a:latin typeface="Calibri"/>
                <a:ea typeface="Calibri"/>
                <a:cs typeface="Calibri"/>
                <a:sym typeface="Calibri"/>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5"/>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a:solidFill>
                <a:srgbClr val="7030A0"/>
              </a:solidFill>
              <a:latin typeface="Calibri"/>
              <a:ea typeface="Calibri"/>
              <a:cs typeface="Calibri"/>
              <a:sym typeface="Calibri"/>
            </a:endParaRPr>
          </a:p>
        </p:txBody>
      </p:sp>
      <p:pic>
        <p:nvPicPr>
          <p:cNvPr id="467" name="Google Shape;467;p45" descr="2-input transistor or gate"/>
          <p:cNvPicPr preferRelativeResize="0"/>
          <p:nvPr/>
        </p:nvPicPr>
        <p:blipFill rotWithShape="1">
          <a:blip r:embed="rId3">
            <a:alphaModFix/>
          </a:blip>
          <a:srcRect/>
          <a:stretch/>
        </p:blipFill>
        <p:spPr>
          <a:xfrm>
            <a:off x="4228526" y="1161453"/>
            <a:ext cx="4748869" cy="4535094"/>
          </a:xfrm>
          <a:prstGeom prst="rect">
            <a:avLst/>
          </a:prstGeom>
          <a:noFill/>
          <a:ln>
            <a:noFill/>
          </a:ln>
        </p:spPr>
      </p:pic>
      <p:sp>
        <p:nvSpPr>
          <p:cNvPr id="468" name="Google Shape;468;p45"/>
          <p:cNvSpPr/>
          <p:nvPr/>
        </p:nvSpPr>
        <p:spPr>
          <a:xfrm>
            <a:off x="3939601" y="473070"/>
            <a:ext cx="5326715"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Lato"/>
                <a:ea typeface="Lato"/>
                <a:cs typeface="Lato"/>
                <a:sym typeface="Lato"/>
              </a:rPr>
              <a:t>2-input Transistor OR Gate</a:t>
            </a:r>
            <a:endParaRPr sz="3200" b="1" i="0">
              <a:solidFill>
                <a:schemeClr val="dk1"/>
              </a:solidFill>
              <a:latin typeface="Lato"/>
              <a:ea typeface="Lato"/>
              <a:cs typeface="Lato"/>
              <a:sym typeface="Lato"/>
            </a:endParaRPr>
          </a:p>
        </p:txBody>
      </p:sp>
      <p:sp>
        <p:nvSpPr>
          <p:cNvPr id="469" name="Google Shape;469;p45"/>
          <p:cNvSpPr/>
          <p:nvPr/>
        </p:nvSpPr>
        <p:spPr>
          <a:xfrm>
            <a:off x="3659910" y="5903762"/>
            <a:ext cx="588609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Link:</a:t>
            </a:r>
            <a:r>
              <a:rPr lang="en-US" sz="1800">
                <a:solidFill>
                  <a:schemeClr val="dk1"/>
                </a:solidFill>
                <a:latin typeface="Calibri"/>
                <a:ea typeface="Calibri"/>
                <a:cs typeface="Calibri"/>
                <a:sym typeface="Calibri"/>
              </a:rPr>
              <a:t> </a:t>
            </a:r>
            <a:r>
              <a:rPr lang="en-US" sz="1800" u="sng">
                <a:solidFill>
                  <a:schemeClr val="dk1"/>
                </a:solidFill>
                <a:latin typeface="Calibri"/>
                <a:ea typeface="Calibri"/>
                <a:cs typeface="Calibri"/>
                <a:sym typeface="Calibri"/>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https://www.electronics-tutorials.ws/logic/logic_3.html</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6"/>
          <p:cNvSpPr/>
          <p:nvPr/>
        </p:nvSpPr>
        <p:spPr>
          <a:xfrm>
            <a:off x="2820226" y="462772"/>
            <a:ext cx="7565469"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Lato"/>
                <a:ea typeface="Lato"/>
                <a:cs typeface="Lato"/>
                <a:sym typeface="Lato"/>
              </a:rPr>
              <a:t>1-input Transistor NOT Gate (Inverter)</a:t>
            </a:r>
            <a:endParaRPr sz="3200" b="1" i="0">
              <a:solidFill>
                <a:schemeClr val="dk1"/>
              </a:solidFill>
              <a:latin typeface="Lato"/>
              <a:ea typeface="Lato"/>
              <a:cs typeface="Lato"/>
              <a:sym typeface="Lato"/>
            </a:endParaRPr>
          </a:p>
        </p:txBody>
      </p:sp>
      <p:sp>
        <p:nvSpPr>
          <p:cNvPr id="475" name="Google Shape;475;p46"/>
          <p:cNvSpPr txBox="1"/>
          <p:nvPr/>
        </p:nvSpPr>
        <p:spPr>
          <a:xfrm>
            <a:off x="4029210" y="5810453"/>
            <a:ext cx="5851909"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Link:</a:t>
            </a:r>
            <a:r>
              <a:rPr lang="en-US" sz="1800">
                <a:solidFill>
                  <a:schemeClr val="dk1"/>
                </a:solidFill>
                <a:latin typeface="Calibri"/>
                <a:ea typeface="Calibri"/>
                <a:cs typeface="Calibri"/>
                <a:sym typeface="Calibri"/>
              </a:rPr>
              <a:t> </a:t>
            </a:r>
            <a:r>
              <a:rPr lang="en-US" sz="1800" u="sng">
                <a:solidFill>
                  <a:schemeClr val="dk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https://www.electronics-tutorials.ws/logic/logic_4.html</a:t>
            </a:r>
            <a:r>
              <a:rPr lang="en-US" sz="1800">
                <a:solidFill>
                  <a:schemeClr val="dk1"/>
                </a:solidFill>
                <a:latin typeface="Calibri"/>
                <a:ea typeface="Calibri"/>
                <a:cs typeface="Calibri"/>
                <a:sym typeface="Calibri"/>
              </a:rPr>
              <a:t>  </a:t>
            </a:r>
            <a:endParaRPr/>
          </a:p>
        </p:txBody>
      </p:sp>
      <p:pic>
        <p:nvPicPr>
          <p:cNvPr id="476" name="Google Shape;476;p46" descr="transistor not gate"/>
          <p:cNvPicPr preferRelativeResize="0"/>
          <p:nvPr/>
        </p:nvPicPr>
        <p:blipFill rotWithShape="1">
          <a:blip r:embed="rId4">
            <a:alphaModFix/>
          </a:blip>
          <a:srcRect/>
          <a:stretch/>
        </p:blipFill>
        <p:spPr>
          <a:xfrm>
            <a:off x="3891549" y="1588007"/>
            <a:ext cx="4408902" cy="368198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7"/>
          <p:cNvSpPr txBox="1">
            <a:spLocks noGrp="1"/>
          </p:cNvSpPr>
          <p:nvPr>
            <p:ph type="ctrTitle"/>
          </p:nvPr>
        </p:nvSpPr>
        <p:spPr>
          <a:xfrm>
            <a:off x="1182192" y="204288"/>
            <a:ext cx="9827615" cy="1308306"/>
          </a:xfrm>
          <a:prstGeom prst="rect">
            <a:avLst/>
          </a:prstGeom>
          <a:blipFill rotWithShape="1">
            <a:blip r:embed="rId3">
              <a:alphaModFix/>
            </a:blip>
            <a:stretch>
              <a:fillRect b="-17755"/>
            </a:stretch>
          </a:blip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Font typeface="Calibri"/>
              <a:buNone/>
            </a:pPr>
            <a:r>
              <a:rPr lang="en-US"/>
              <a:t> </a:t>
            </a:r>
            <a:endParaRPr/>
          </a:p>
        </p:txBody>
      </p:sp>
      <p:sp>
        <p:nvSpPr>
          <p:cNvPr id="482" name="Google Shape;482;p47"/>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a:solidFill>
                <a:srgbClr val="7030A0"/>
              </a:solidFill>
              <a:latin typeface="Calibri"/>
              <a:ea typeface="Calibri"/>
              <a:cs typeface="Calibri"/>
              <a:sym typeface="Calibri"/>
            </a:endParaRPr>
          </a:p>
        </p:txBody>
      </p:sp>
      <p:sp>
        <p:nvSpPr>
          <p:cNvPr id="483" name="Google Shape;483;p47"/>
          <p:cNvSpPr/>
          <p:nvPr/>
        </p:nvSpPr>
        <p:spPr>
          <a:xfrm>
            <a:off x="4383251" y="1366614"/>
            <a:ext cx="443942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Ans: </a:t>
            </a:r>
            <a:r>
              <a:rPr lang="en-US" sz="3600">
                <a:solidFill>
                  <a:schemeClr val="dk1"/>
                </a:solidFill>
                <a:latin typeface="Calibri"/>
                <a:ea typeface="Calibri"/>
                <a:cs typeface="Calibri"/>
                <a:sym typeface="Calibri"/>
              </a:rPr>
              <a:t>2-input NOR Gate</a:t>
            </a:r>
            <a:endParaRPr sz="3600" i="0">
              <a:solidFill>
                <a:schemeClr val="dk1"/>
              </a:solidFill>
              <a:latin typeface="Calibri"/>
              <a:ea typeface="Calibri"/>
              <a:cs typeface="Calibri"/>
              <a:sym typeface="Calibri"/>
            </a:endParaRPr>
          </a:p>
        </p:txBody>
      </p:sp>
      <p:grpSp>
        <p:nvGrpSpPr>
          <p:cNvPr id="484" name="Google Shape;484;p47"/>
          <p:cNvGrpSpPr/>
          <p:nvPr/>
        </p:nvGrpSpPr>
        <p:grpSpPr>
          <a:xfrm>
            <a:off x="2123604" y="2012945"/>
            <a:ext cx="8958714" cy="4535094"/>
            <a:chOff x="1964701" y="1129744"/>
            <a:chExt cx="8958714" cy="4535094"/>
          </a:xfrm>
        </p:grpSpPr>
        <p:grpSp>
          <p:nvGrpSpPr>
            <p:cNvPr id="485" name="Google Shape;485;p47"/>
            <p:cNvGrpSpPr/>
            <p:nvPr/>
          </p:nvGrpSpPr>
          <p:grpSpPr>
            <a:xfrm>
              <a:off x="1964701" y="1129744"/>
              <a:ext cx="7418349" cy="4535094"/>
              <a:chOff x="1964701" y="1129744"/>
              <a:chExt cx="7418349" cy="4535094"/>
            </a:xfrm>
          </p:grpSpPr>
          <p:pic>
            <p:nvPicPr>
              <p:cNvPr id="486" name="Google Shape;486;p47" descr="2-input transistor or gate"/>
              <p:cNvPicPr preferRelativeResize="0"/>
              <p:nvPr/>
            </p:nvPicPr>
            <p:blipFill rotWithShape="1">
              <a:blip r:embed="rId4">
                <a:alphaModFix/>
              </a:blip>
              <a:srcRect r="19357"/>
              <a:stretch/>
            </p:blipFill>
            <p:spPr>
              <a:xfrm>
                <a:off x="1964701" y="1129744"/>
                <a:ext cx="3829609" cy="4535094"/>
              </a:xfrm>
              <a:prstGeom prst="rect">
                <a:avLst/>
              </a:prstGeom>
              <a:noFill/>
              <a:ln>
                <a:noFill/>
              </a:ln>
            </p:spPr>
          </p:pic>
          <p:pic>
            <p:nvPicPr>
              <p:cNvPr id="487" name="Google Shape;487;p47" descr="transistor not gate"/>
              <p:cNvPicPr preferRelativeResize="0"/>
              <p:nvPr/>
            </p:nvPicPr>
            <p:blipFill rotWithShape="1">
              <a:blip r:embed="rId5">
                <a:alphaModFix/>
              </a:blip>
              <a:srcRect l="11415" r="14292"/>
              <a:stretch/>
            </p:blipFill>
            <p:spPr>
              <a:xfrm>
                <a:off x="5747247" y="1330115"/>
                <a:ext cx="3275455" cy="3681986"/>
              </a:xfrm>
              <a:prstGeom prst="rect">
                <a:avLst/>
              </a:prstGeom>
              <a:noFill/>
              <a:ln>
                <a:noFill/>
              </a:ln>
            </p:spPr>
          </p:pic>
          <p:sp>
            <p:nvSpPr>
              <p:cNvPr id="488" name="Google Shape;488;p47"/>
              <p:cNvSpPr/>
              <p:nvPr/>
            </p:nvSpPr>
            <p:spPr>
              <a:xfrm>
                <a:off x="2379306" y="3872204"/>
                <a:ext cx="1623474" cy="167951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9" name="Google Shape;489;p47"/>
              <p:cNvSpPr/>
              <p:nvPr/>
            </p:nvSpPr>
            <p:spPr>
              <a:xfrm>
                <a:off x="5284263" y="1717781"/>
                <a:ext cx="2133574" cy="167951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0" name="Google Shape;490;p47"/>
              <p:cNvSpPr/>
              <p:nvPr/>
            </p:nvSpPr>
            <p:spPr>
              <a:xfrm>
                <a:off x="8387361" y="3620407"/>
                <a:ext cx="995689" cy="87042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91" name="Google Shape;491;p47"/>
            <p:cNvSpPr/>
            <p:nvPr/>
          </p:nvSpPr>
          <p:spPr>
            <a:xfrm>
              <a:off x="9022702" y="2909249"/>
              <a:ext cx="1900713" cy="523220"/>
            </a:xfrm>
            <a:prstGeom prst="rect">
              <a:avLst/>
            </a:prstGeom>
            <a:blipFill rotWithShape="1">
              <a:blip r:embed="rId6">
                <a:alphaModFix/>
              </a:blip>
              <a:stretch>
                <a:fillRect l="-6407" t="-13952" r="-3203" b="-3255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8"/>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a:solidFill>
                <a:srgbClr val="7030A0"/>
              </a:solidFill>
              <a:latin typeface="Calibri"/>
              <a:ea typeface="Calibri"/>
              <a:cs typeface="Calibri"/>
              <a:sym typeface="Calibri"/>
            </a:endParaRPr>
          </a:p>
        </p:txBody>
      </p:sp>
      <p:sp>
        <p:nvSpPr>
          <p:cNvPr id="497" name="Google Shape;497;p48"/>
          <p:cNvSpPr/>
          <p:nvPr/>
        </p:nvSpPr>
        <p:spPr>
          <a:xfrm>
            <a:off x="3331745" y="584906"/>
            <a:ext cx="654243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Ans: </a:t>
            </a:r>
            <a:r>
              <a:rPr lang="en-US" sz="3600">
                <a:solidFill>
                  <a:schemeClr val="dk1"/>
                </a:solidFill>
                <a:latin typeface="Calibri"/>
                <a:ea typeface="Calibri"/>
                <a:cs typeface="Calibri"/>
                <a:sym typeface="Calibri"/>
              </a:rPr>
              <a:t>Equivalent 2-input NOR Gate</a:t>
            </a:r>
            <a:endParaRPr sz="3600" i="0">
              <a:solidFill>
                <a:schemeClr val="dk1"/>
              </a:solidFill>
              <a:latin typeface="Calibri"/>
              <a:ea typeface="Calibri"/>
              <a:cs typeface="Calibri"/>
              <a:sym typeface="Calibri"/>
            </a:endParaRPr>
          </a:p>
        </p:txBody>
      </p:sp>
      <p:sp>
        <p:nvSpPr>
          <p:cNvPr id="498" name="Google Shape;498;p48"/>
          <p:cNvSpPr/>
          <p:nvPr/>
        </p:nvSpPr>
        <p:spPr>
          <a:xfrm>
            <a:off x="3659910" y="5903762"/>
            <a:ext cx="595182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Link:</a:t>
            </a:r>
            <a:r>
              <a:rPr lang="en-US" sz="1800">
                <a:solidFill>
                  <a:schemeClr val="dk1"/>
                </a:solidFill>
                <a:latin typeface="Calibri"/>
                <a:ea typeface="Calibri"/>
                <a:cs typeface="Calibri"/>
                <a:sym typeface="Calibri"/>
              </a:rPr>
              <a:t> </a:t>
            </a:r>
            <a:r>
              <a:rPr lang="en-US" sz="1800" u="sng">
                <a:solidFill>
                  <a:schemeClr val="dk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https://www.electronics-tutorials.ws/logic/logic_6.html</a:t>
            </a:r>
            <a:r>
              <a:rPr lang="en-US" sz="1800">
                <a:solidFill>
                  <a:schemeClr val="dk1"/>
                </a:solidFill>
                <a:latin typeface="Calibri"/>
                <a:ea typeface="Calibri"/>
                <a:cs typeface="Calibri"/>
                <a:sym typeface="Calibri"/>
              </a:rPr>
              <a:t> </a:t>
            </a:r>
            <a:endParaRPr/>
          </a:p>
        </p:txBody>
      </p:sp>
      <p:pic>
        <p:nvPicPr>
          <p:cNvPr id="499" name="Google Shape;499;p48" descr="2-input transistor nor gate"/>
          <p:cNvPicPr preferRelativeResize="0"/>
          <p:nvPr/>
        </p:nvPicPr>
        <p:blipFill rotWithShape="1">
          <a:blip r:embed="rId4">
            <a:alphaModFix/>
          </a:blip>
          <a:srcRect/>
          <a:stretch/>
        </p:blipFill>
        <p:spPr>
          <a:xfrm>
            <a:off x="3843209" y="1169057"/>
            <a:ext cx="4505582" cy="451988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9"/>
          <p:cNvSpPr txBox="1">
            <a:spLocks noGrp="1"/>
          </p:cNvSpPr>
          <p:nvPr>
            <p:ph type="ctrTitle"/>
          </p:nvPr>
        </p:nvSpPr>
        <p:spPr>
          <a:xfrm>
            <a:off x="1426617" y="1404539"/>
            <a:ext cx="9338765" cy="300706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b="1">
                <a:latin typeface="Calibri"/>
                <a:ea typeface="Calibri"/>
                <a:cs typeface="Calibri"/>
                <a:sym typeface="Calibri"/>
              </a:rPr>
              <a:t>Question: </a:t>
            </a:r>
            <a:r>
              <a:rPr lang="en-US" sz="3600">
                <a:latin typeface="Calibri"/>
                <a:ea typeface="Calibri"/>
                <a:cs typeface="Calibri"/>
                <a:sym typeface="Calibri"/>
              </a:rPr>
              <a:t>What type of transistor is used in real life modern processor?</a:t>
            </a:r>
            <a:br>
              <a:rPr lang="en-US" sz="3600">
                <a:latin typeface="Calibri"/>
                <a:ea typeface="Calibri"/>
                <a:cs typeface="Calibri"/>
                <a:sym typeface="Calibri"/>
              </a:rPr>
            </a:br>
            <a:r>
              <a:rPr lang="en-US" sz="3600">
                <a:latin typeface="Calibri"/>
                <a:ea typeface="Calibri"/>
                <a:cs typeface="Calibri"/>
                <a:sym typeface="Calibri"/>
              </a:rPr>
              <a:t/>
            </a:r>
            <a:br>
              <a:rPr lang="en-US" sz="3600">
                <a:latin typeface="Calibri"/>
                <a:ea typeface="Calibri"/>
                <a:cs typeface="Calibri"/>
                <a:sym typeface="Calibri"/>
              </a:rPr>
            </a:br>
            <a:r>
              <a:rPr lang="en-US" sz="3600" b="1">
                <a:latin typeface="Calibri"/>
                <a:ea typeface="Calibri"/>
                <a:cs typeface="Calibri"/>
                <a:sym typeface="Calibri"/>
              </a:rPr>
              <a:t>Answer: </a:t>
            </a:r>
            <a:br>
              <a:rPr lang="en-US" sz="3600" b="1">
                <a:latin typeface="Calibri"/>
                <a:ea typeface="Calibri"/>
                <a:cs typeface="Calibri"/>
                <a:sym typeface="Calibri"/>
              </a:rPr>
            </a:br>
            <a:r>
              <a:rPr lang="en-US" sz="3600">
                <a:latin typeface="Calibri"/>
                <a:ea typeface="Calibri"/>
                <a:cs typeface="Calibri"/>
                <a:sym typeface="Calibri"/>
              </a:rPr>
              <a:t>CMOS = Complementary Metal–Oxide–Semiconductor Field Effect Transistor</a:t>
            </a:r>
            <a:endParaRPr>
              <a:latin typeface="Calibri"/>
              <a:ea typeface="Calibri"/>
              <a:cs typeface="Calibri"/>
              <a:sym typeface="Calibri"/>
            </a:endParaRPr>
          </a:p>
        </p:txBody>
      </p:sp>
      <p:sp>
        <p:nvSpPr>
          <p:cNvPr id="505" name="Google Shape;505;p49"/>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a:solidFill>
                <a:srgbClr val="7030A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0"/>
          <p:cNvSpPr txBox="1">
            <a:spLocks noGrp="1"/>
          </p:cNvSpPr>
          <p:nvPr>
            <p:ph type="title"/>
          </p:nvPr>
        </p:nvSpPr>
        <p:spPr>
          <a:xfrm>
            <a:off x="2022515" y="-13024"/>
            <a:ext cx="8126658" cy="630887"/>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7030A0"/>
              </a:buClr>
              <a:buSzPct val="100000"/>
              <a:buFont typeface="Calibri"/>
              <a:buNone/>
            </a:pPr>
            <a:r>
              <a:rPr lang="en-US" sz="4000" b="1">
                <a:solidFill>
                  <a:srgbClr val="7030A0"/>
                </a:solidFill>
                <a:latin typeface="Calibri"/>
                <a:ea typeface="Calibri"/>
                <a:cs typeface="Calibri"/>
                <a:sym typeface="Calibri"/>
              </a:rPr>
              <a:t>Example: BJT</a:t>
            </a:r>
            <a:endParaRPr/>
          </a:p>
        </p:txBody>
      </p:sp>
      <p:sp>
        <p:nvSpPr>
          <p:cNvPr id="511" name="Google Shape;511;p50"/>
          <p:cNvSpPr txBox="1"/>
          <p:nvPr/>
        </p:nvSpPr>
        <p:spPr>
          <a:xfrm>
            <a:off x="634100" y="520231"/>
            <a:ext cx="10693101" cy="400110"/>
          </a:xfrm>
          <a:prstGeom prst="rect">
            <a:avLst/>
          </a:prstGeom>
          <a:blipFill rotWithShape="1">
            <a:blip r:embed="rId3">
              <a:alphaModFix/>
            </a:blip>
            <a:stretch>
              <a:fillRect l="-568" t="-7574" b="-257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12" name="Google Shape;512;p50"/>
          <p:cNvSpPr txBox="1"/>
          <p:nvPr/>
        </p:nvSpPr>
        <p:spPr>
          <a:xfrm>
            <a:off x="634100" y="844384"/>
            <a:ext cx="938066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Answer:</a:t>
            </a:r>
            <a:endParaRPr sz="2000">
              <a:solidFill>
                <a:schemeClr val="dk1"/>
              </a:solidFill>
              <a:latin typeface="Calibri"/>
              <a:ea typeface="Calibri"/>
              <a:cs typeface="Calibri"/>
              <a:sym typeface="Calibri"/>
            </a:endParaRPr>
          </a:p>
        </p:txBody>
      </p:sp>
      <p:sp>
        <p:nvSpPr>
          <p:cNvPr id="513" name="Google Shape;513;p50"/>
          <p:cNvSpPr/>
          <p:nvPr/>
        </p:nvSpPr>
        <p:spPr>
          <a:xfrm>
            <a:off x="9622792" y="1271250"/>
            <a:ext cx="932231" cy="5590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514" name="Google Shape;514;p50"/>
          <p:cNvPicPr preferRelativeResize="0"/>
          <p:nvPr/>
        </p:nvPicPr>
        <p:blipFill rotWithShape="1">
          <a:blip r:embed="rId4">
            <a:alphaModFix/>
          </a:blip>
          <a:srcRect l="33882" t="29103" r="28371" b="19507"/>
          <a:stretch/>
        </p:blipFill>
        <p:spPr>
          <a:xfrm>
            <a:off x="2747507" y="942016"/>
            <a:ext cx="6696985" cy="5822578"/>
          </a:xfrm>
          <a:prstGeom prst="rect">
            <a:avLst/>
          </a:prstGeom>
          <a:noFill/>
          <a:ln>
            <a:noFill/>
          </a:ln>
        </p:spPr>
      </p:pic>
      <p:cxnSp>
        <p:nvCxnSpPr>
          <p:cNvPr id="515" name="Google Shape;515;p50"/>
          <p:cNvCxnSpPr/>
          <p:nvPr/>
        </p:nvCxnSpPr>
        <p:spPr>
          <a:xfrm rot="10800000" flipH="1">
            <a:off x="6188650" y="4081000"/>
            <a:ext cx="618600" cy="30900"/>
          </a:xfrm>
          <a:prstGeom prst="straightConnector1">
            <a:avLst/>
          </a:prstGeom>
          <a:noFill/>
          <a:ln w="9525" cap="flat" cmpd="sng">
            <a:solidFill>
              <a:schemeClr val="dk2"/>
            </a:solidFill>
            <a:prstDash val="solid"/>
            <a:round/>
            <a:headEnd type="none" w="med" len="med"/>
            <a:tailEnd type="none" w="med" len="med"/>
          </a:ln>
          <a:effectLst>
            <a:reflection endPos="30000" dist="38100" dir="5400000" fadeDir="5400012" sy="-100000" algn="bl" rotWithShape="0"/>
          </a:effectLst>
        </p:spPr>
      </p:cxnSp>
      <p:cxnSp>
        <p:nvCxnSpPr>
          <p:cNvPr id="516" name="Google Shape;516;p50"/>
          <p:cNvCxnSpPr/>
          <p:nvPr/>
        </p:nvCxnSpPr>
        <p:spPr>
          <a:xfrm rot="10800000" flipH="1">
            <a:off x="5415050" y="2341100"/>
            <a:ext cx="822300" cy="15000"/>
          </a:xfrm>
          <a:prstGeom prst="straightConnector1">
            <a:avLst/>
          </a:prstGeom>
          <a:noFill/>
          <a:ln w="9525" cap="flat" cmpd="sng">
            <a:solidFill>
              <a:schemeClr val="dk2"/>
            </a:solidFill>
            <a:prstDash val="solid"/>
            <a:round/>
            <a:headEnd type="none" w="med" len="med"/>
            <a:tailEnd type="none" w="med" len="med"/>
          </a:ln>
        </p:spPr>
      </p:cxnSp>
      <p:cxnSp>
        <p:nvCxnSpPr>
          <p:cNvPr id="517" name="Google Shape;517;p50"/>
          <p:cNvCxnSpPr/>
          <p:nvPr/>
        </p:nvCxnSpPr>
        <p:spPr>
          <a:xfrm rot="10800000" flipH="1">
            <a:off x="3632925" y="2339000"/>
            <a:ext cx="380400" cy="2100"/>
          </a:xfrm>
          <a:prstGeom prst="straightConnector1">
            <a:avLst/>
          </a:prstGeom>
          <a:noFill/>
          <a:ln w="9525" cap="flat" cmpd="sng">
            <a:solidFill>
              <a:schemeClr val="dk2"/>
            </a:solidFill>
            <a:prstDash val="solid"/>
            <a:round/>
            <a:headEnd type="none" w="med" len="med"/>
            <a:tailEnd type="none" w="med" len="med"/>
          </a:ln>
          <a:effectLst>
            <a:reflection endPos="30000" dist="38100" dir="5400000" fadeDir="5400012" sy="-100000" algn="bl" rotWithShape="0"/>
          </a:effectLst>
        </p:spPr>
      </p:cxnSp>
      <p:cxnSp>
        <p:nvCxnSpPr>
          <p:cNvPr id="518" name="Google Shape;518;p50"/>
          <p:cNvCxnSpPr/>
          <p:nvPr/>
        </p:nvCxnSpPr>
        <p:spPr>
          <a:xfrm rot="10800000" flipH="1">
            <a:off x="3752700" y="5341000"/>
            <a:ext cx="369600" cy="12900"/>
          </a:xfrm>
          <a:prstGeom prst="straightConnector1">
            <a:avLst/>
          </a:prstGeom>
          <a:noFill/>
          <a:ln w="9525" cap="flat" cmpd="sng">
            <a:solidFill>
              <a:schemeClr val="dk2"/>
            </a:solidFill>
            <a:prstDash val="solid"/>
            <a:round/>
            <a:headEnd type="none" w="med" len="med"/>
            <a:tailEnd type="none" w="med" len="med"/>
          </a:ln>
          <a:effectLst>
            <a:reflection endPos="30000" dist="38100" dir="5400000" fadeDir="5400012" sy="-100000" algn="bl" rotWithShape="0"/>
          </a:effectLst>
        </p:spPr>
      </p:cxnSp>
      <p:cxnSp>
        <p:nvCxnSpPr>
          <p:cNvPr id="519" name="Google Shape;519;p50"/>
          <p:cNvCxnSpPr/>
          <p:nvPr/>
        </p:nvCxnSpPr>
        <p:spPr>
          <a:xfrm rot="10800000" flipH="1">
            <a:off x="2936725" y="2347675"/>
            <a:ext cx="304500" cy="13200"/>
          </a:xfrm>
          <a:prstGeom prst="straightConnector1">
            <a:avLst/>
          </a:prstGeom>
          <a:noFill/>
          <a:ln w="9525" cap="flat" cmpd="sng">
            <a:solidFill>
              <a:schemeClr val="dk2"/>
            </a:solidFill>
            <a:prstDash val="solid"/>
            <a:round/>
            <a:headEnd type="none" w="med" len="med"/>
            <a:tailEnd type="none" w="med" len="med"/>
          </a:ln>
          <a:effectLst>
            <a:reflection endPos="30000" dist="38100" dir="5400000" fadeDir="5400012" sy="-100000" algn="bl" rotWithShape="0"/>
          </a:effectLst>
        </p:spPr>
      </p:cxnSp>
      <p:cxnSp>
        <p:nvCxnSpPr>
          <p:cNvPr id="520" name="Google Shape;520;p50"/>
          <p:cNvCxnSpPr/>
          <p:nvPr/>
        </p:nvCxnSpPr>
        <p:spPr>
          <a:xfrm rot="10800000" flipH="1">
            <a:off x="3067375" y="5340850"/>
            <a:ext cx="304500" cy="13200"/>
          </a:xfrm>
          <a:prstGeom prst="straightConnector1">
            <a:avLst/>
          </a:prstGeom>
          <a:noFill/>
          <a:ln w="9525" cap="flat" cmpd="sng">
            <a:solidFill>
              <a:schemeClr val="dk2"/>
            </a:solidFill>
            <a:prstDash val="solid"/>
            <a:round/>
            <a:headEnd type="none" w="med" len="med"/>
            <a:tailEnd type="none" w="med" len="med"/>
          </a:ln>
          <a:effectLst>
            <a:reflection endPos="30000" dist="38100" dir="5400000" fadeDir="5400012" sy="-100000" algn="bl" rotWithShape="0"/>
          </a:effectLst>
        </p:spPr>
      </p:cxnSp>
      <p:cxnSp>
        <p:nvCxnSpPr>
          <p:cNvPr id="521" name="Google Shape;521;p50"/>
          <p:cNvCxnSpPr/>
          <p:nvPr/>
        </p:nvCxnSpPr>
        <p:spPr>
          <a:xfrm rot="10800000" flipH="1">
            <a:off x="7222000" y="4089850"/>
            <a:ext cx="304500" cy="13200"/>
          </a:xfrm>
          <a:prstGeom prst="straightConnector1">
            <a:avLst/>
          </a:prstGeom>
          <a:noFill/>
          <a:ln w="9525" cap="flat" cmpd="sng">
            <a:solidFill>
              <a:schemeClr val="dk2"/>
            </a:solidFill>
            <a:prstDash val="solid"/>
            <a:round/>
            <a:headEnd type="none" w="med" len="med"/>
            <a:tailEnd type="none" w="med" len="med"/>
          </a:ln>
          <a:effectLst>
            <a:reflection endPos="30000" dist="38100" dir="5400000" fadeDir="5400012" sy="-100000" algn="bl" rotWithShape="0"/>
          </a:effectLst>
        </p:spPr>
      </p:cxnSp>
      <p:cxnSp>
        <p:nvCxnSpPr>
          <p:cNvPr id="522" name="Google Shape;522;p50"/>
          <p:cNvCxnSpPr/>
          <p:nvPr/>
        </p:nvCxnSpPr>
        <p:spPr>
          <a:xfrm rot="10800000" flipH="1">
            <a:off x="7678675" y="4242225"/>
            <a:ext cx="300" cy="272100"/>
          </a:xfrm>
          <a:prstGeom prst="straightConnector1">
            <a:avLst/>
          </a:prstGeom>
          <a:noFill/>
          <a:ln w="9525" cap="flat" cmpd="sng">
            <a:solidFill>
              <a:schemeClr val="dk2"/>
            </a:solidFill>
            <a:prstDash val="solid"/>
            <a:round/>
            <a:headEnd type="none" w="med" len="med"/>
            <a:tailEnd type="none" w="med" len="med"/>
          </a:ln>
          <a:effectLst>
            <a:reflection endPos="30000" dist="38100" dir="5400000" fadeDir="5400012" sy="-100000" algn="bl" rotWithShape="0"/>
          </a:effectLst>
        </p:spPr>
      </p:cxnSp>
      <p:cxnSp>
        <p:nvCxnSpPr>
          <p:cNvPr id="523" name="Google Shape;523;p50"/>
          <p:cNvCxnSpPr/>
          <p:nvPr/>
        </p:nvCxnSpPr>
        <p:spPr>
          <a:xfrm rot="10800000">
            <a:off x="7689550" y="2708925"/>
            <a:ext cx="0" cy="391500"/>
          </a:xfrm>
          <a:prstGeom prst="straightConnector1">
            <a:avLst/>
          </a:prstGeom>
          <a:noFill/>
          <a:ln w="9525" cap="flat" cmpd="sng">
            <a:solidFill>
              <a:schemeClr val="dk2"/>
            </a:solidFill>
            <a:prstDash val="solid"/>
            <a:round/>
            <a:headEnd type="none" w="med" len="med"/>
            <a:tailEnd type="none" w="med" len="med"/>
          </a:ln>
          <a:effectLst>
            <a:reflection endPos="30000" dist="38100" dir="5400000" fadeDir="5400012" sy="-100000" algn="bl" rotWithShape="0"/>
          </a:effectLst>
        </p:spPr>
      </p:cxnSp>
      <p:cxnSp>
        <p:nvCxnSpPr>
          <p:cNvPr id="524" name="Google Shape;524;p50"/>
          <p:cNvCxnSpPr/>
          <p:nvPr/>
        </p:nvCxnSpPr>
        <p:spPr>
          <a:xfrm rot="10800000" flipH="1">
            <a:off x="7678675" y="3546450"/>
            <a:ext cx="300" cy="272100"/>
          </a:xfrm>
          <a:prstGeom prst="straightConnector1">
            <a:avLst/>
          </a:prstGeom>
          <a:noFill/>
          <a:ln w="9525" cap="flat" cmpd="sng">
            <a:solidFill>
              <a:schemeClr val="dk2"/>
            </a:solidFill>
            <a:prstDash val="solid"/>
            <a:round/>
            <a:headEnd type="none" w="med" len="med"/>
            <a:tailEnd type="none" w="med" len="med"/>
          </a:ln>
          <a:effectLst>
            <a:reflection endPos="30000" dist="38100" dir="5400000" fadeDir="5400012" sy="-100000" algn="bl" rotWithShape="0"/>
          </a:effectLst>
        </p:spPr>
      </p:cxnSp>
      <p:cxnSp>
        <p:nvCxnSpPr>
          <p:cNvPr id="525" name="Google Shape;525;p50"/>
          <p:cNvCxnSpPr/>
          <p:nvPr/>
        </p:nvCxnSpPr>
        <p:spPr>
          <a:xfrm rot="10800000" flipH="1">
            <a:off x="7678675" y="4981925"/>
            <a:ext cx="300" cy="272100"/>
          </a:xfrm>
          <a:prstGeom prst="straightConnector1">
            <a:avLst/>
          </a:prstGeom>
          <a:noFill/>
          <a:ln w="9525" cap="flat" cmpd="sng">
            <a:solidFill>
              <a:schemeClr val="dk2"/>
            </a:solidFill>
            <a:prstDash val="solid"/>
            <a:round/>
            <a:headEnd type="none" w="med" len="med"/>
            <a:tailEnd type="none" w="med" len="med"/>
          </a:ln>
          <a:effectLst>
            <a:reflection endPos="30000" dist="38100" dir="5400000" fadeDir="5400012" sy="-100000" algn="bl" rotWithShape="0"/>
          </a:effectLst>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1"/>
          <p:cNvSpPr txBox="1">
            <a:spLocks noGrp="1"/>
          </p:cNvSpPr>
          <p:nvPr>
            <p:ph type="title"/>
          </p:nvPr>
        </p:nvSpPr>
        <p:spPr>
          <a:xfrm>
            <a:off x="2032670" y="155880"/>
            <a:ext cx="8126658" cy="73179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7030A0"/>
              </a:buClr>
              <a:buSzPts val="4000"/>
              <a:buFont typeface="Calibri"/>
              <a:buNone/>
            </a:pPr>
            <a:r>
              <a:rPr lang="en-US" sz="4000" b="1">
                <a:solidFill>
                  <a:srgbClr val="7030A0"/>
                </a:solidFill>
                <a:latin typeface="Calibri"/>
                <a:ea typeface="Calibri"/>
                <a:cs typeface="Calibri"/>
                <a:sym typeface="Calibri"/>
              </a:rPr>
              <a:t>Exercises</a:t>
            </a:r>
            <a:endParaRPr/>
          </a:p>
        </p:txBody>
      </p:sp>
      <p:sp>
        <p:nvSpPr>
          <p:cNvPr id="531" name="Google Shape;531;p51"/>
          <p:cNvSpPr txBox="1"/>
          <p:nvPr/>
        </p:nvSpPr>
        <p:spPr>
          <a:xfrm>
            <a:off x="1502916" y="887674"/>
            <a:ext cx="9186165" cy="672556"/>
          </a:xfrm>
          <a:prstGeom prst="rect">
            <a:avLst/>
          </a:prstGeom>
          <a:blipFill rotWithShape="1">
            <a:blip r:embed="rId3">
              <a:alphaModFix/>
            </a:blip>
            <a:stretch>
              <a:fillRect l="-597" t="-4542" r="-995" b="-1363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6"/>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i="0" u="none" strike="noStrike" cap="none">
              <a:solidFill>
                <a:srgbClr val="7030A0"/>
              </a:solidFill>
              <a:latin typeface="Calibri"/>
              <a:ea typeface="Calibri"/>
              <a:cs typeface="Calibri"/>
              <a:sym typeface="Calibri"/>
            </a:endParaRPr>
          </a:p>
        </p:txBody>
      </p:sp>
      <p:sp>
        <p:nvSpPr>
          <p:cNvPr id="174" name="Google Shape;174;p16"/>
          <p:cNvSpPr txBox="1"/>
          <p:nvPr/>
        </p:nvSpPr>
        <p:spPr>
          <a:xfrm>
            <a:off x="437750" y="720550"/>
            <a:ext cx="11316600" cy="4551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200"/>
              <a:buFont typeface="Calibri"/>
              <a:buNone/>
            </a:pPr>
            <a:r>
              <a:rPr lang="en-US" sz="3200" b="0" i="0" u="none" strike="noStrike" cap="none" dirty="0">
                <a:solidFill>
                  <a:schemeClr val="dk1"/>
                </a:solidFill>
                <a:latin typeface="Calibri"/>
                <a:ea typeface="Calibri"/>
                <a:cs typeface="Calibri"/>
                <a:sym typeface="Calibri"/>
              </a:rPr>
              <a:t>In computer engineering, computer architecture is a set of rules and methods that describe the functionality, organization, and implementation of computer systems. </a:t>
            </a:r>
            <a:endParaRPr dirty="0"/>
          </a:p>
          <a:p>
            <a:pPr marL="0" marR="0" lvl="0" indent="0" algn="l" rtl="0">
              <a:lnSpc>
                <a:spcPct val="90000"/>
              </a:lnSpc>
              <a:spcBef>
                <a:spcPts val="0"/>
              </a:spcBef>
              <a:spcAft>
                <a:spcPts val="0"/>
              </a:spcAft>
              <a:buClr>
                <a:schemeClr val="dk1"/>
              </a:buClr>
              <a:buSzPts val="3200"/>
              <a:buFont typeface="Calibri"/>
              <a:buNone/>
            </a:pPr>
            <a:endParaRPr sz="3200" b="0" i="0" u="none" strike="noStrike" cap="none"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r>
              <a:rPr lang="en-US" sz="3200" b="0" i="0" u="none" strike="noStrike" cap="none" dirty="0">
                <a:solidFill>
                  <a:schemeClr val="dk1"/>
                </a:solidFill>
                <a:latin typeface="Calibri"/>
                <a:ea typeface="Calibri"/>
                <a:cs typeface="Calibri"/>
                <a:sym typeface="Calibri"/>
              </a:rPr>
              <a:t>Computer architecture is the combination of microarchitecture and instruction set architecture.</a:t>
            </a:r>
            <a:endParaRPr sz="3200" b="0" i="0" u="none" strike="noStrike" cap="none"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endParaRPr sz="3200"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r>
              <a:rPr lang="en-US" sz="3200" dirty="0">
                <a:solidFill>
                  <a:schemeClr val="dk1"/>
                </a:solidFill>
                <a:latin typeface="Calibri"/>
                <a:ea typeface="Calibri"/>
                <a:cs typeface="Calibri"/>
                <a:sym typeface="Calibri"/>
              </a:rPr>
              <a:t>Here, Instruction Set Architecture (ISA) = Functionality</a:t>
            </a:r>
            <a:endParaRPr sz="3200"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r>
              <a:rPr lang="en-US" sz="3200" dirty="0">
                <a:solidFill>
                  <a:schemeClr val="dk1"/>
                </a:solidFill>
                <a:latin typeface="Calibri"/>
                <a:ea typeface="Calibri"/>
                <a:cs typeface="Calibri"/>
                <a:sym typeface="Calibri"/>
              </a:rPr>
              <a:t>           Microarchitecture =  Organization + Implementation</a:t>
            </a:r>
            <a:endParaRPr sz="3200"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3200"/>
              <a:buFont typeface="Calibri"/>
              <a:buNone/>
            </a:pPr>
            <a:endParaRPr sz="3200" b="1" i="0" u="none" strike="noStrike" cap="none" dirty="0">
              <a:solidFill>
                <a:schemeClr val="dk1"/>
              </a:solidFill>
              <a:latin typeface="Calibri"/>
              <a:ea typeface="Calibri"/>
              <a:cs typeface="Calibri"/>
              <a:sym typeface="Calibri"/>
            </a:endParaRPr>
          </a:p>
        </p:txBody>
      </p:sp>
      <p:sp>
        <p:nvSpPr>
          <p:cNvPr id="175" name="Google Shape;175;p16"/>
          <p:cNvSpPr txBox="1">
            <a:spLocks noGrp="1"/>
          </p:cNvSpPr>
          <p:nvPr>
            <p:ph type="ctrTitle"/>
          </p:nvPr>
        </p:nvSpPr>
        <p:spPr>
          <a:xfrm>
            <a:off x="678600" y="129974"/>
            <a:ext cx="10834800" cy="6135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Calibri"/>
              <a:buNone/>
            </a:pPr>
            <a:r>
              <a:rPr lang="en-US" sz="3200" b="1"/>
              <a:t>Computer Architecture</a:t>
            </a:r>
            <a:endParaRPr sz="3600" b="1">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537" name="Google Shape;537;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None/>
            </a:pPr>
            <a:r>
              <a:rPr lang="en-US" sz="6000"/>
              <a:t>Thank You ☺ </a:t>
            </a:r>
            <a:endParaRPr sz="6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p:nvPr/>
        </p:nvSpPr>
        <p:spPr>
          <a:xfrm>
            <a:off x="1808582" y="862881"/>
            <a:ext cx="9588759" cy="1583515"/>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90000"/>
              </a:lnSpc>
              <a:spcBef>
                <a:spcPts val="0"/>
              </a:spcBef>
              <a:spcAft>
                <a:spcPts val="0"/>
              </a:spcAft>
              <a:buClr>
                <a:schemeClr val="dk1"/>
              </a:buClr>
              <a:buSzPct val="100000"/>
              <a:buFont typeface="Calibri"/>
              <a:buNone/>
            </a:pPr>
            <a:endParaRPr sz="7200" b="1" i="0" u="none" strike="noStrike" cap="none">
              <a:solidFill>
                <a:srgbClr val="7030A0"/>
              </a:solidFill>
              <a:latin typeface="Calibri"/>
              <a:ea typeface="Calibri"/>
              <a:cs typeface="Calibri"/>
              <a:sym typeface="Calibri"/>
            </a:endParaRPr>
          </a:p>
        </p:txBody>
      </p:sp>
      <p:sp>
        <p:nvSpPr>
          <p:cNvPr id="181" name="Google Shape;181;p17"/>
          <p:cNvSpPr txBox="1"/>
          <p:nvPr/>
        </p:nvSpPr>
        <p:spPr>
          <a:xfrm>
            <a:off x="331050" y="785975"/>
            <a:ext cx="11529900" cy="36207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200"/>
              <a:buFont typeface="Calibri"/>
              <a:buNone/>
            </a:pPr>
            <a:endParaRPr/>
          </a:p>
          <a:p>
            <a:pPr marL="0" marR="0" lvl="0" indent="0" algn="l" rtl="0">
              <a:lnSpc>
                <a:spcPct val="90000"/>
              </a:lnSpc>
              <a:spcBef>
                <a:spcPts val="0"/>
              </a:spcBef>
              <a:spcAft>
                <a:spcPts val="0"/>
              </a:spcAft>
              <a:buClr>
                <a:schemeClr val="dk1"/>
              </a:buClr>
              <a:buSzPts val="3200"/>
              <a:buFont typeface="Calibri"/>
              <a:buNone/>
            </a:pPr>
            <a:r>
              <a:rPr lang="en-US" sz="3200" b="0" i="0" u="none" strike="noStrike" cap="none">
                <a:solidFill>
                  <a:schemeClr val="dk1"/>
                </a:solidFill>
                <a:latin typeface="Calibri"/>
                <a:ea typeface="Calibri"/>
                <a:cs typeface="Calibri"/>
                <a:sym typeface="Calibri"/>
              </a:rPr>
              <a:t>In computer engineering, microarchitecture, also called computer organization and sometimes abbreviated as µarch or uarch, is the way a given instruction set architecture (ISA) is implemented in a particular processor. </a:t>
            </a:r>
            <a:endParaRPr/>
          </a:p>
          <a:p>
            <a:pPr marL="0" marR="0" lvl="0" indent="0" algn="l" rtl="0">
              <a:lnSpc>
                <a:spcPct val="90000"/>
              </a:lnSpc>
              <a:spcBef>
                <a:spcPts val="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r>
              <a:rPr lang="en-US" sz="3200" b="0" i="0" u="none" strike="noStrike" cap="none">
                <a:solidFill>
                  <a:schemeClr val="dk1"/>
                </a:solidFill>
                <a:latin typeface="Calibri"/>
                <a:ea typeface="Calibri"/>
                <a:cs typeface="Calibri"/>
                <a:sym typeface="Calibri"/>
              </a:rPr>
              <a:t>A given ISA may be implemented with different microarchitectures. Implementations may vary due to different goals of a given design or due to shifts in technology.</a:t>
            </a:r>
            <a:endParaRPr/>
          </a:p>
        </p:txBody>
      </p:sp>
      <p:sp>
        <p:nvSpPr>
          <p:cNvPr id="182" name="Google Shape;182;p17"/>
          <p:cNvSpPr txBox="1">
            <a:spLocks noGrp="1"/>
          </p:cNvSpPr>
          <p:nvPr>
            <p:ph type="ctrTitle"/>
          </p:nvPr>
        </p:nvSpPr>
        <p:spPr>
          <a:xfrm>
            <a:off x="678600" y="129974"/>
            <a:ext cx="10834800" cy="6135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Calibri"/>
              <a:buNone/>
            </a:pPr>
            <a:r>
              <a:rPr lang="en-US" sz="3200" b="1"/>
              <a:t>Computer Organization (Microarchitecture)</a:t>
            </a:r>
            <a:endParaRPr sz="3600" b="1">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p:nvPr/>
        </p:nvSpPr>
        <p:spPr>
          <a:xfrm>
            <a:off x="536950" y="814350"/>
            <a:ext cx="11485500" cy="40452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200"/>
              <a:buFont typeface="Calibri"/>
              <a:buNone/>
            </a:pPr>
            <a:r>
              <a:rPr lang="en-US" sz="2900" dirty="0">
                <a:latin typeface="Calibri"/>
                <a:ea typeface="Calibri"/>
                <a:cs typeface="Calibri"/>
                <a:sym typeface="Calibri"/>
              </a:rPr>
              <a:t>Instruction Set Architecture (ISA) defines the supported instructions, data types, registers, the hardware support for managing main memory, fundamental features (such as the memory consistency, addressing modes, virtual memory), and the input/output model of computer system.</a:t>
            </a:r>
            <a:endParaRPr sz="2900" dirty="0">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endParaRPr sz="2900" dirty="0">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r>
              <a:rPr lang="en-US" sz="2900" dirty="0">
                <a:latin typeface="Calibri"/>
                <a:ea typeface="Calibri"/>
                <a:cs typeface="Calibri"/>
                <a:sym typeface="Calibri"/>
              </a:rPr>
              <a:t>An ISA specifies the behavior of machine code running on implementations of that ISA in a fashion that does not depend on the characteristics of that implementation, providing binary compatibility between implementations. </a:t>
            </a:r>
            <a:endParaRPr sz="2900" dirty="0">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endParaRPr sz="2900" dirty="0">
              <a:latin typeface="Calibri"/>
              <a:ea typeface="Calibri"/>
              <a:cs typeface="Calibri"/>
              <a:sym typeface="Calibri"/>
            </a:endParaRPr>
          </a:p>
          <a:p>
            <a:pPr marL="0" lvl="0" indent="0" algn="l" rtl="0">
              <a:lnSpc>
                <a:spcPct val="90000"/>
              </a:lnSpc>
              <a:spcBef>
                <a:spcPts val="0"/>
              </a:spcBef>
              <a:spcAft>
                <a:spcPts val="0"/>
              </a:spcAft>
              <a:buClr>
                <a:schemeClr val="dk1"/>
              </a:buClr>
              <a:buSzPts val="3200"/>
              <a:buFont typeface="Calibri"/>
              <a:buNone/>
            </a:pPr>
            <a:endParaRPr sz="2900" dirty="0">
              <a:latin typeface="Calibri"/>
              <a:ea typeface="Calibri"/>
              <a:cs typeface="Calibri"/>
              <a:sym typeface="Calibri"/>
            </a:endParaRPr>
          </a:p>
        </p:txBody>
      </p:sp>
      <p:sp>
        <p:nvSpPr>
          <p:cNvPr id="188" name="Google Shape;188;p18"/>
          <p:cNvSpPr txBox="1">
            <a:spLocks noGrp="1"/>
          </p:cNvSpPr>
          <p:nvPr>
            <p:ph type="ctrTitle"/>
          </p:nvPr>
        </p:nvSpPr>
        <p:spPr>
          <a:xfrm>
            <a:off x="678600" y="129974"/>
            <a:ext cx="10834800" cy="6135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Calibri"/>
              <a:buNone/>
            </a:pPr>
            <a:r>
              <a:rPr lang="en-US" sz="3200" b="1"/>
              <a:t>Instruction Set Architecture (ISA)</a:t>
            </a:r>
            <a:endParaRPr sz="36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txBox="1"/>
          <p:nvPr/>
        </p:nvSpPr>
        <p:spPr>
          <a:xfrm>
            <a:off x="263700" y="823800"/>
            <a:ext cx="11664600" cy="3918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200"/>
              <a:buFont typeface="Calibri"/>
              <a:buNone/>
            </a:pPr>
            <a:r>
              <a:rPr lang="en-US" sz="2800" dirty="0">
                <a:solidFill>
                  <a:schemeClr val="dk1"/>
                </a:solidFill>
                <a:latin typeface="Calibri"/>
                <a:ea typeface="Calibri"/>
                <a:cs typeface="Calibri"/>
                <a:sym typeface="Calibri"/>
              </a:rPr>
              <a:t>This enables multiple implementations of an ISA that differ in characteristics such as performance, physical size, and monetary cost (among other things), but that are capable of running the same machine code, so that a lower-performance, lower-cost machine can be replaced with a higher-cost, higher-performance machine without having to replace software. </a:t>
            </a:r>
            <a:endParaRPr sz="2800" dirty="0">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endParaRPr sz="2800" dirty="0">
              <a:latin typeface="Calibri"/>
              <a:ea typeface="Calibri"/>
              <a:cs typeface="Calibri"/>
              <a:sym typeface="Calibri"/>
            </a:endParaRPr>
          </a:p>
          <a:p>
            <a:pPr marL="0" lvl="0" indent="0" algn="l" rtl="0">
              <a:lnSpc>
                <a:spcPct val="90000"/>
              </a:lnSpc>
              <a:spcBef>
                <a:spcPts val="0"/>
              </a:spcBef>
              <a:spcAft>
                <a:spcPts val="0"/>
              </a:spcAft>
              <a:buClr>
                <a:schemeClr val="dk1"/>
              </a:buClr>
              <a:buSzPts val="3200"/>
              <a:buFont typeface="Calibri"/>
              <a:buNone/>
            </a:pPr>
            <a:r>
              <a:rPr lang="en-US" sz="2700" dirty="0">
                <a:solidFill>
                  <a:schemeClr val="dk1"/>
                </a:solidFill>
                <a:latin typeface="Calibri"/>
                <a:ea typeface="Calibri"/>
                <a:cs typeface="Calibri"/>
                <a:sym typeface="Calibri"/>
              </a:rPr>
              <a:t>For example, ISA of Intel/AMD CPU called x86 (32 bit) or x86_64 (64 bit) remains same from 8086. But ISA has been extended over the years to add new features/instructions. Example of advanced instructions are: MMX, SSE, SSE2, SSE3, SSSE3, SSE4, SSE4.1, SSE4.2, AVX, AVX2, AVX-512 etc.</a:t>
            </a:r>
            <a:endParaRPr sz="2800" dirty="0">
              <a:latin typeface="Calibri"/>
              <a:ea typeface="Calibri"/>
              <a:cs typeface="Calibri"/>
              <a:sym typeface="Calibri"/>
            </a:endParaRPr>
          </a:p>
        </p:txBody>
      </p:sp>
      <p:sp>
        <p:nvSpPr>
          <p:cNvPr id="194" name="Google Shape;194;p19"/>
          <p:cNvSpPr txBox="1">
            <a:spLocks noGrp="1"/>
          </p:cNvSpPr>
          <p:nvPr>
            <p:ph type="ctrTitle"/>
          </p:nvPr>
        </p:nvSpPr>
        <p:spPr>
          <a:xfrm>
            <a:off x="678600" y="129974"/>
            <a:ext cx="10834800" cy="6135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Calibri"/>
              <a:buNone/>
            </a:pPr>
            <a:r>
              <a:rPr lang="en-US" sz="3200" b="1"/>
              <a:t>Instruction Set Architecture (ISA)</a:t>
            </a:r>
            <a:endParaRPr sz="3600"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0"/>
          <p:cNvSpPr txBox="1">
            <a:spLocks noGrp="1"/>
          </p:cNvSpPr>
          <p:nvPr>
            <p:ph type="ctrTitle"/>
          </p:nvPr>
        </p:nvSpPr>
        <p:spPr>
          <a:xfrm>
            <a:off x="678600" y="129974"/>
            <a:ext cx="10834800" cy="6135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Calibri"/>
              <a:buNone/>
            </a:pPr>
            <a:r>
              <a:rPr lang="en-US" sz="3200" b="1"/>
              <a:t>Instruction Set Architecture (ISA)</a:t>
            </a:r>
            <a:endParaRPr sz="3600" b="1">
              <a:latin typeface="Calibri"/>
              <a:ea typeface="Calibri"/>
              <a:cs typeface="Calibri"/>
              <a:sym typeface="Calibri"/>
            </a:endParaRPr>
          </a:p>
        </p:txBody>
      </p:sp>
      <p:sp>
        <p:nvSpPr>
          <p:cNvPr id="200" name="Google Shape;200;p20"/>
          <p:cNvSpPr txBox="1"/>
          <p:nvPr/>
        </p:nvSpPr>
        <p:spPr>
          <a:xfrm>
            <a:off x="263700" y="829650"/>
            <a:ext cx="11664600" cy="51987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200"/>
              <a:buFont typeface="Calibri"/>
              <a:buNone/>
            </a:pPr>
            <a:endParaRPr sz="2700">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endParaRPr sz="2700">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r>
              <a:rPr lang="en-US" sz="2700">
                <a:solidFill>
                  <a:schemeClr val="dk1"/>
                </a:solidFill>
                <a:latin typeface="Calibri"/>
                <a:ea typeface="Calibri"/>
                <a:cs typeface="Calibri"/>
                <a:sym typeface="Calibri"/>
              </a:rPr>
              <a:t>Even though ISA remained same but its implementation (microarchitecture) are different from processor to processor. </a:t>
            </a:r>
            <a:r>
              <a:rPr lang="en-US" sz="2800">
                <a:solidFill>
                  <a:schemeClr val="dk1"/>
                </a:solidFill>
                <a:latin typeface="Calibri"/>
                <a:ea typeface="Calibri"/>
                <a:cs typeface="Calibri"/>
                <a:sym typeface="Calibri"/>
              </a:rPr>
              <a:t>It also enables the evolution of the microarchitectures of the implementations of that ISA, so that a newer, higher-performance implementation of an ISA can run software that runs on previous generations of implementations.</a:t>
            </a:r>
            <a:endParaRPr sz="280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endParaRPr sz="2700">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r>
              <a:rPr lang="en-US" sz="2700">
                <a:latin typeface="Calibri"/>
                <a:ea typeface="Calibri"/>
                <a:cs typeface="Calibri"/>
                <a:sym typeface="Calibri"/>
              </a:rPr>
              <a:t>Microarchitecture usually differs by transistor size/technology node. Newer generation processor uses smaller size transistors than older generation processor. Since silicon area remains fixed, smaller size transistors enable better implementation of existing components inside processor.</a:t>
            </a:r>
            <a:endParaRPr sz="2700">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endParaRPr sz="2700">
              <a:latin typeface="Calibri"/>
              <a:ea typeface="Calibri"/>
              <a:cs typeface="Calibri"/>
              <a:sym typeface="Calibri"/>
            </a:endParaRPr>
          </a:p>
          <a:p>
            <a:pPr marL="0" marR="0" lvl="0" indent="0" algn="l" rtl="0">
              <a:lnSpc>
                <a:spcPct val="90000"/>
              </a:lnSpc>
              <a:spcBef>
                <a:spcPts val="0"/>
              </a:spcBef>
              <a:spcAft>
                <a:spcPts val="0"/>
              </a:spcAft>
              <a:buClr>
                <a:schemeClr val="dk1"/>
              </a:buClr>
              <a:buSzPts val="3200"/>
              <a:buFont typeface="Calibri"/>
              <a:buNone/>
            </a:pPr>
            <a:r>
              <a:rPr lang="en-US" sz="2700">
                <a:latin typeface="Calibri"/>
                <a:ea typeface="Calibri"/>
                <a:cs typeface="Calibri"/>
                <a:sym typeface="Calibri"/>
              </a:rPr>
              <a:t>For example, 1st generation intel core i5 processor released in 2008 uses 45 nm size transistors whereas 12nd generation intel core i5 processor released in 2021 uses 14 nm size transistors.</a:t>
            </a:r>
            <a:endParaRPr sz="27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p:nvPr/>
        </p:nvSpPr>
        <p:spPr>
          <a:xfrm>
            <a:off x="891909" y="360610"/>
            <a:ext cx="104082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dk1"/>
                </a:solidFill>
                <a:latin typeface="Calibri"/>
                <a:ea typeface="Calibri"/>
                <a:cs typeface="Calibri"/>
                <a:sym typeface="Calibri"/>
              </a:rPr>
              <a:t>Career Opportunities in Hardware (Semiconductor) Industry</a:t>
            </a:r>
            <a:endParaRPr/>
          </a:p>
        </p:txBody>
      </p:sp>
      <p:pic>
        <p:nvPicPr>
          <p:cNvPr id="206" name="Google Shape;206;p21" descr="Image result for intel logo"/>
          <p:cNvPicPr preferRelativeResize="0"/>
          <p:nvPr/>
        </p:nvPicPr>
        <p:blipFill rotWithShape="1">
          <a:blip r:embed="rId3">
            <a:alphaModFix/>
          </a:blip>
          <a:srcRect/>
          <a:stretch/>
        </p:blipFill>
        <p:spPr>
          <a:xfrm>
            <a:off x="1119514" y="1459619"/>
            <a:ext cx="1749375" cy="1159912"/>
          </a:xfrm>
          <a:prstGeom prst="rect">
            <a:avLst/>
          </a:prstGeom>
          <a:noFill/>
          <a:ln>
            <a:noFill/>
          </a:ln>
        </p:spPr>
      </p:pic>
      <p:pic>
        <p:nvPicPr>
          <p:cNvPr id="207" name="Google Shape;207;p21" descr="Image result for nvidia logo"/>
          <p:cNvPicPr preferRelativeResize="0"/>
          <p:nvPr/>
        </p:nvPicPr>
        <p:blipFill rotWithShape="1">
          <a:blip r:embed="rId4">
            <a:alphaModFix/>
          </a:blip>
          <a:srcRect/>
          <a:stretch/>
        </p:blipFill>
        <p:spPr>
          <a:xfrm>
            <a:off x="3209457" y="1287100"/>
            <a:ext cx="3048000" cy="1504950"/>
          </a:xfrm>
          <a:prstGeom prst="rect">
            <a:avLst/>
          </a:prstGeom>
          <a:noFill/>
          <a:ln>
            <a:noFill/>
          </a:ln>
        </p:spPr>
      </p:pic>
      <p:pic>
        <p:nvPicPr>
          <p:cNvPr id="208" name="Google Shape;208;p21" descr="Image result for arm logo"/>
          <p:cNvPicPr preferRelativeResize="0"/>
          <p:nvPr/>
        </p:nvPicPr>
        <p:blipFill rotWithShape="1">
          <a:blip r:embed="rId5">
            <a:alphaModFix/>
          </a:blip>
          <a:srcRect/>
          <a:stretch/>
        </p:blipFill>
        <p:spPr>
          <a:xfrm>
            <a:off x="6406263" y="1719564"/>
            <a:ext cx="2175184" cy="640022"/>
          </a:xfrm>
          <a:prstGeom prst="rect">
            <a:avLst/>
          </a:prstGeom>
          <a:noFill/>
          <a:ln>
            <a:noFill/>
          </a:ln>
        </p:spPr>
      </p:pic>
      <p:pic>
        <p:nvPicPr>
          <p:cNvPr id="209" name="Google Shape;209;p21" descr="Image result for qualcomm logo"/>
          <p:cNvPicPr preferRelativeResize="0"/>
          <p:nvPr/>
        </p:nvPicPr>
        <p:blipFill rotWithShape="1">
          <a:blip r:embed="rId6">
            <a:alphaModFix/>
          </a:blip>
          <a:srcRect t="33135" b="38187"/>
          <a:stretch/>
        </p:blipFill>
        <p:spPr>
          <a:xfrm>
            <a:off x="8930094" y="1582150"/>
            <a:ext cx="2197943" cy="777436"/>
          </a:xfrm>
          <a:prstGeom prst="rect">
            <a:avLst/>
          </a:prstGeom>
          <a:noFill/>
          <a:ln>
            <a:noFill/>
          </a:ln>
        </p:spPr>
      </p:pic>
      <p:pic>
        <p:nvPicPr>
          <p:cNvPr id="210" name="Google Shape;210;p21" descr="AMD logo vector"/>
          <p:cNvPicPr preferRelativeResize="0"/>
          <p:nvPr/>
        </p:nvPicPr>
        <p:blipFill rotWithShape="1">
          <a:blip r:embed="rId7">
            <a:alphaModFix/>
          </a:blip>
          <a:srcRect t="29825" b="34567"/>
          <a:stretch/>
        </p:blipFill>
        <p:spPr>
          <a:xfrm>
            <a:off x="965501" y="3340425"/>
            <a:ext cx="2057400" cy="900265"/>
          </a:xfrm>
          <a:prstGeom prst="rect">
            <a:avLst/>
          </a:prstGeom>
          <a:noFill/>
          <a:ln>
            <a:noFill/>
          </a:ln>
        </p:spPr>
      </p:pic>
      <p:pic>
        <p:nvPicPr>
          <p:cNvPr id="211" name="Google Shape;211;p21" descr="USA Semiconductor Companies | Top 10 Semiconductor Companies in US"/>
          <p:cNvPicPr preferRelativeResize="0"/>
          <p:nvPr/>
        </p:nvPicPr>
        <p:blipFill rotWithShape="1">
          <a:blip r:embed="rId8">
            <a:alphaModFix/>
          </a:blip>
          <a:srcRect l="68552" t="40802" r="2697" b="44902"/>
          <a:stretch/>
        </p:blipFill>
        <p:spPr>
          <a:xfrm>
            <a:off x="3825075" y="3300384"/>
            <a:ext cx="3505200" cy="980347"/>
          </a:xfrm>
          <a:prstGeom prst="rect">
            <a:avLst/>
          </a:prstGeom>
          <a:noFill/>
          <a:ln>
            <a:noFill/>
          </a:ln>
        </p:spPr>
      </p:pic>
      <p:pic>
        <p:nvPicPr>
          <p:cNvPr id="212" name="Google Shape;212;p21" descr="Samsung Logo Images, Stock Photos &amp; Vectors | Shutterstock"/>
          <p:cNvPicPr preferRelativeResize="0"/>
          <p:nvPr/>
        </p:nvPicPr>
        <p:blipFill rotWithShape="1">
          <a:blip r:embed="rId9">
            <a:alphaModFix/>
          </a:blip>
          <a:srcRect t="7688" b="11846"/>
          <a:stretch/>
        </p:blipFill>
        <p:spPr>
          <a:xfrm>
            <a:off x="7717625" y="3204236"/>
            <a:ext cx="3162300" cy="117264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1602</Words>
  <Application>Microsoft Office PowerPoint</Application>
  <PresentationFormat>Widescreen</PresentationFormat>
  <Paragraphs>231</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Courier New</vt:lpstr>
      <vt:lpstr>Lato</vt:lpstr>
      <vt:lpstr>Arial</vt:lpstr>
      <vt:lpstr>Office Theme</vt:lpstr>
      <vt:lpstr>Introduction: Basics</vt:lpstr>
      <vt:lpstr>Computer Science: Computer science is the study of algorithmic processes and computational machines.  Algorithmic Processes = Programming + Algorithms Computational Machines = Theoretical Computer Science  Computer Engineering: Computer Engineering is a branch of engineering that integrates several fields of computer science and electronic engineering required to develop computer hardware and software.</vt:lpstr>
      <vt:lpstr>Figure: Map of CSE</vt:lpstr>
      <vt:lpstr>Computer Architecture</vt:lpstr>
      <vt:lpstr>Computer Organization (Microarchitecture)</vt:lpstr>
      <vt:lpstr>Instruction Set Architecture (ISA)</vt:lpstr>
      <vt:lpstr>Instruction Set Architecture (ISA)</vt:lpstr>
      <vt:lpstr>Instruction Set Architecture (ISA)</vt:lpstr>
      <vt:lpstr>PowerPoint Presentation</vt:lpstr>
      <vt:lpstr>PowerPoint Presentation</vt:lpstr>
      <vt:lpstr>Relationship between Hardware and Software</vt:lpstr>
      <vt:lpstr>Question: Can high level language program (Software) be run on computer processor (Hardware) directly?</vt:lpstr>
      <vt:lpstr>PowerPoint Presentation</vt:lpstr>
      <vt:lpstr>Question: What kind of machine code does computer processor understand?</vt:lpstr>
      <vt:lpstr>Question: How does computer processor itself run machine code?</vt:lpstr>
      <vt:lpstr>Question: How does computer processor itself run machine code?</vt:lpstr>
      <vt:lpstr>Question: How are computer building blocks like ALU, CU, Register Set, Main Memory etc. made of?</vt:lpstr>
      <vt:lpstr>Question: How are digital electronics building block like AND/OR etc. made of?</vt:lpstr>
      <vt:lpstr>Question: How does a high level language program run on transistor inside of computer processor?</vt:lpstr>
      <vt:lpstr>Relationship between Theory of Computation and Computer Architecture</vt:lpstr>
      <vt:lpstr>PowerPoint Presentation</vt:lpstr>
      <vt:lpstr>PowerPoint Presentation</vt:lpstr>
      <vt:lpstr>PowerPoint Presentation</vt:lpstr>
      <vt:lpstr>Analog Electronics I</vt:lpstr>
      <vt:lpstr>PowerPoint Presentation</vt:lpstr>
      <vt:lpstr>PowerPoint Presentation</vt:lpstr>
      <vt:lpstr>Question: What is the role of transistor?  Answer: Transistor works as  1. Switch and 2. Amplifier</vt:lpstr>
      <vt:lpstr>Question: Explain the role of transistor in computer processor.  Answer: Transistor works as switch inside computer processor.</vt:lpstr>
      <vt:lpstr> Question: How does BJT transistor work as switch?  Answer:</vt:lpstr>
      <vt:lpstr> Question: How does BJT transistor work as switch?  Answer:</vt:lpstr>
      <vt:lpstr>PowerPoint Presentation</vt:lpstr>
      <vt:lpstr>PowerPoint Presentation</vt:lpstr>
      <vt:lpstr>PowerPoint Presentation</vt:lpstr>
      <vt:lpstr>PowerPoint Presentation</vt:lpstr>
      <vt:lpstr> </vt:lpstr>
      <vt:lpstr>PowerPoint Presentation</vt:lpstr>
      <vt:lpstr>Question: What type of transistor is used in real life modern processor?  Answer:  CMOS = Complementary Metal–Oxide–Semiconductor Field Effect Transistor</vt:lpstr>
      <vt:lpstr>Example: BJT</vt:lpstr>
      <vt:lpstr>Exercises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Basics</dc:title>
  <cp:lastModifiedBy>CSE_Laptop</cp:lastModifiedBy>
  <cp:revision>2</cp:revision>
  <dcterms:modified xsi:type="dcterms:W3CDTF">2024-03-04T17:17:01Z</dcterms:modified>
</cp:coreProperties>
</file>