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8" r:id="rId2"/>
    <p:sldId id="27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4A907-2128-4157-8EA9-7215CD748A5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DBD4-6BBE-4EBB-A084-CA8F366E6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D0B3-C2DE-4235-82CE-302C6E5EEF2D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28B4-FBF0-489D-9501-39C8D2F1C998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859F-9B0A-40F1-94AA-673AC1F38360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1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C142-B6BB-4944-A86B-924834A362FE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F617-71FF-4755-B551-93702D2A71E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0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98414-1C5C-488E-8042-C30A7A36092F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DA3D-43D0-4749-BBAB-A9ABE41F7C6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5978-485F-4ABA-9D4E-15BC400C00C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D322-3B03-4D1B-BC5F-25A4E59A4D4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0670-8060-4DBC-AD98-50342D60557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FC1A-2D77-4638-80AB-3688BF585EB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674E-09E8-4B7B-87F4-7537E2EC9F29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E2AA-F10E-410B-A9BD-19430DBAAA5C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911-92E9-45D3-AB0A-F4D14A7310E0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006F-55B3-4CF1-B4DC-EACBA6C9745D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773F1-3FE6-4127-B281-D82B2062F1F0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E1A1-50CA-42A7-B1BC-D6EF0367923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32EF6D-7692-4642-8BFD-D792AA48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7A13-AA7F-0E0D-F87B-38F30D1A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1174"/>
            <a:ext cx="8632066" cy="44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  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380C-785F-4E86-D2E0-E3C89E5FB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33" y="337155"/>
            <a:ext cx="2552534" cy="2540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7F208-9307-3074-CFC0-35A53248B6A2}"/>
              </a:ext>
            </a:extLst>
          </p:cNvPr>
          <p:cNvSpPr txBox="1"/>
          <p:nvPr/>
        </p:nvSpPr>
        <p:spPr>
          <a:xfrm>
            <a:off x="3048827" y="3429000"/>
            <a:ext cx="700957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Mawlana Bhashani Science and Technology University </a:t>
            </a:r>
            <a:r>
              <a:rPr lang="en-US" dirty="0"/>
              <a:t>Department of Information and Communication Technology Santosh ,Tangail-1902.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B17AF0-73FD-B306-6A0F-533B3970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28937-CCBC-0B64-367F-C66CAC958EE3}"/>
              </a:ext>
            </a:extLst>
          </p:cNvPr>
          <p:cNvSpPr txBox="1"/>
          <p:nvPr/>
        </p:nvSpPr>
        <p:spPr>
          <a:xfrm>
            <a:off x="2177592" y="1659117"/>
            <a:ext cx="725863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9: Small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Deliver small, incremental releases frequently to gather customer feedback and improve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early and regular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risk of large-scale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Keeps the team focused on delivering immediate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Diagram</a:t>
            </a:r>
            <a:r>
              <a:rPr lang="en-US" dirty="0"/>
              <a:t>: Show a timeline with frequent, small releases vs. a large, infrequent release.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AF826-C41D-09D0-AE84-E9DD6B7D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C6514F-68A5-E6D4-557A-1C94A9DF3125}"/>
              </a:ext>
            </a:extLst>
          </p:cNvPr>
          <p:cNvSpPr txBox="1"/>
          <p:nvPr/>
        </p:nvSpPr>
        <p:spPr>
          <a:xfrm>
            <a:off x="2258299" y="1612977"/>
            <a:ext cx="4367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10: On-Site 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Description</a:t>
            </a:r>
            <a:r>
              <a:rPr lang="en-US" dirty="0"/>
              <a:t>: Have a customer or representative directly involved with the development team, available to provide ongoing feedback.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alignment with customer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misunderstandings and clarifies requirements.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Show a circle with the development team and a direct line to the customer for feedback.</a:t>
            </a:r>
          </a:p>
          <a:p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D2ED0-184A-58FE-3F4D-749F86B6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FB0CF-FFCD-17E6-B6BF-DC2953D0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25" y="1612977"/>
            <a:ext cx="3882190" cy="40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2D69CD-FEB0-D68E-AB12-051DDF3BE077}"/>
              </a:ext>
            </a:extLst>
          </p:cNvPr>
          <p:cNvSpPr txBox="1"/>
          <p:nvPr/>
        </p:nvSpPr>
        <p:spPr>
          <a:xfrm>
            <a:off x="1986495" y="1402277"/>
            <a:ext cx="79305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11: Benefits of XP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Key 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1.Improved Software Quality</a:t>
            </a:r>
            <a:r>
              <a:rPr lang="en-US" dirty="0"/>
              <a:t> through continuous testing and code reviews.</a:t>
            </a:r>
          </a:p>
          <a:p>
            <a:pPr lvl="1"/>
            <a:r>
              <a:rPr lang="en-US" b="1" dirty="0"/>
              <a:t>2.Increased Flexibility</a:t>
            </a:r>
            <a:r>
              <a:rPr lang="en-US" dirty="0"/>
              <a:t> with quick adaptations to changing requirements.</a:t>
            </a:r>
          </a:p>
          <a:p>
            <a:pPr lvl="1"/>
            <a:r>
              <a:rPr lang="en-US" b="1" dirty="0"/>
              <a:t>3.Customer Satisfaction</a:t>
            </a:r>
            <a:r>
              <a:rPr lang="en-US" dirty="0"/>
              <a:t> due to constant feedback and early releases.</a:t>
            </a:r>
          </a:p>
          <a:p>
            <a:pPr lvl="1"/>
            <a:r>
              <a:rPr lang="en-US" b="1" dirty="0"/>
              <a:t>4.Better Team Collaboration</a:t>
            </a:r>
            <a:r>
              <a:rPr lang="en-US" dirty="0"/>
              <a:t> through pair programming and collective ownership.</a:t>
            </a:r>
          </a:p>
          <a:p>
            <a:pPr lvl="1"/>
            <a:r>
              <a:rPr lang="en-US" b="1" dirty="0"/>
              <a:t>5.Sustainable Pace</a:t>
            </a:r>
            <a:r>
              <a:rPr lang="en-US" dirty="0"/>
              <a:t> with a balanced workload (40-hour work week).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A diagram or list showing the benefits as a series of interrelated concepts.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748EA-C657-5260-1FD1-A6F17EE1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B2ABB3-614E-B51B-1243-FE5E712E847B}"/>
              </a:ext>
            </a:extLst>
          </p:cNvPr>
          <p:cNvSpPr txBox="1"/>
          <p:nvPr/>
        </p:nvSpPr>
        <p:spPr>
          <a:xfrm>
            <a:off x="2072576" y="1386732"/>
            <a:ext cx="758047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12: Challenges and 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1.Requires Discipline</a:t>
            </a:r>
            <a:r>
              <a:rPr lang="en-US" dirty="0"/>
              <a:t>: Adherence to XP practices demands commitment from the whole team.</a:t>
            </a:r>
          </a:p>
          <a:p>
            <a:pPr lvl="1"/>
            <a:r>
              <a:rPr lang="en-US" b="1" dirty="0"/>
              <a:t>2.Customer Availability</a:t>
            </a:r>
            <a:r>
              <a:rPr lang="en-US" dirty="0"/>
              <a:t>: Constant customer involvement can be difficult to maintain.</a:t>
            </a:r>
          </a:p>
          <a:p>
            <a:pPr lvl="1"/>
            <a:r>
              <a:rPr lang="en-US" b="1" dirty="0"/>
              <a:t>3.Learning Curve</a:t>
            </a:r>
            <a:r>
              <a:rPr lang="en-US" dirty="0"/>
              <a:t>: New practices like pair programming and TDD can be challenging for teams not accustomed to them.</a:t>
            </a:r>
          </a:p>
          <a:p>
            <a:pPr lvl="1"/>
            <a:r>
              <a:rPr lang="en-US" b="1" dirty="0"/>
              <a:t>4.Scaling</a:t>
            </a:r>
            <a:r>
              <a:rPr lang="en-US" dirty="0"/>
              <a:t>: XP is best suited for small to medium-sized teams and can be difficult to scale.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A simple table showing "Benefits" vs. "Challenges."</a:t>
            </a:r>
          </a:p>
          <a:p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BC9E7-43DA-1156-7B46-4BFE2C6F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1F823-A4EC-CBF8-65F0-0C36F48D0FF7}"/>
              </a:ext>
            </a:extLst>
          </p:cNvPr>
          <p:cNvSpPr txBox="1"/>
          <p:nvPr/>
        </p:nvSpPr>
        <p:spPr>
          <a:xfrm>
            <a:off x="1897554" y="1578069"/>
            <a:ext cx="7416129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13: 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Extreme Programming is a highly effective agile methodology that focuses on delivering high-quality software, maintaining close communication with the customer, and using practices like pair programming, TDD, and continuous integration.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While it offers many benefits, XP requires strong discipline, collaboration, and customer involvement.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Call to Action</a:t>
            </a:r>
            <a:r>
              <a:rPr lang="en-US" dirty="0"/>
              <a:t>: Consider implementing XP practices in your development process for faster, higher-quality results.</a:t>
            </a: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B62B1A-F4F7-B8D0-E51F-CD176F9B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CAED1-30E1-EC76-AA43-C3B2C6ED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708BD-839F-9721-972A-DDE8A9A6C983}"/>
              </a:ext>
            </a:extLst>
          </p:cNvPr>
          <p:cNvSpPr txBox="1"/>
          <p:nvPr/>
        </p:nvSpPr>
        <p:spPr>
          <a:xfrm>
            <a:off x="3047215" y="324669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Print" panose="02000600000000000000" pitchFamily="2" charset="0"/>
              </a:rPr>
              <a:t>    Thank You</a:t>
            </a:r>
            <a:endParaRPr lang="en-US" sz="5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C55C1-2DF5-F979-B7A7-5A6C743D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4A75A-B941-8B8A-915C-AE646CA36F98}"/>
              </a:ext>
            </a:extLst>
          </p:cNvPr>
          <p:cNvSpPr txBox="1"/>
          <p:nvPr/>
        </p:nvSpPr>
        <p:spPr>
          <a:xfrm>
            <a:off x="2878317" y="1710196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                            Assignment</a:t>
            </a:r>
          </a:p>
          <a:p>
            <a:r>
              <a:rPr lang="en-US" b="1" dirty="0"/>
              <a:t>Slide 1: Title Slide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Extreme Programming (XP)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Subtitle</a:t>
            </a:r>
            <a:r>
              <a:rPr lang="en-US" dirty="0"/>
              <a:t>: </a:t>
            </a:r>
            <a:r>
              <a:rPr lang="en-US" i="1" dirty="0"/>
              <a:t>Agile Software Development Methodology</a:t>
            </a:r>
            <a:endParaRPr lang="en-US" dirty="0"/>
          </a:p>
          <a:p>
            <a:r>
              <a:rPr lang="en-US" b="1" dirty="0"/>
              <a:t> Name  :  Farzana Yeasmin Era</a:t>
            </a:r>
          </a:p>
          <a:p>
            <a:r>
              <a:rPr lang="en-US" b="1" dirty="0"/>
              <a:t> ID         :  IT-21054</a:t>
            </a:r>
          </a:p>
          <a:p>
            <a:r>
              <a:rPr lang="en-US" b="1" dirty="0"/>
              <a:t> Course :  Software Engineering</a:t>
            </a:r>
          </a:p>
          <a:p>
            <a:r>
              <a:rPr lang="en-US" b="1" dirty="0"/>
              <a:t> Date     : 17.11.2024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2E93-32BA-414C-7508-3485FEBA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884" y="1395663"/>
            <a:ext cx="4957011" cy="3892773"/>
          </a:xfrm>
        </p:spPr>
        <p:txBody>
          <a:bodyPr>
            <a:normAutofit/>
          </a:bodyPr>
          <a:lstStyle/>
          <a:p>
            <a:r>
              <a:rPr lang="en-US" b="1" dirty="0"/>
              <a:t>Slide 2: What is Extreme Programming (XP)?</a:t>
            </a:r>
          </a:p>
          <a:p>
            <a:r>
              <a:rPr lang="en-US" b="1" dirty="0"/>
              <a:t>Definition</a:t>
            </a:r>
            <a:r>
              <a:rPr lang="en-US" dirty="0"/>
              <a:t>: A software development methodology that emphasizes flexibility, customer satisfaction, and high-quality code.</a:t>
            </a:r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 on delivering small, frequent releases.</a:t>
            </a:r>
          </a:p>
          <a:p>
            <a:pPr lvl="1"/>
            <a:r>
              <a:rPr lang="en-US" dirty="0"/>
              <a:t>Close collaboration between developers and customers.</a:t>
            </a:r>
          </a:p>
          <a:p>
            <a:pPr lvl="1"/>
            <a:r>
              <a:rPr lang="en-US" dirty="0"/>
              <a:t>High emphasis on testing and feedback.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DFBD8-C531-EE96-F148-CFE259F8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9999F-768E-E61C-3701-0E4EC72C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58" y="1249159"/>
            <a:ext cx="4157551" cy="45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E260-AB84-2778-1EEE-D6FA6337A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202" y="1654865"/>
            <a:ext cx="9501808" cy="3548269"/>
          </a:xfrm>
        </p:spPr>
        <p:txBody>
          <a:bodyPr/>
          <a:lstStyle/>
          <a:p>
            <a:r>
              <a:rPr lang="en-US" b="1" dirty="0"/>
              <a:t>Slide 3: XP Principles</a:t>
            </a:r>
          </a:p>
          <a:p>
            <a:r>
              <a:rPr lang="en-US" b="1" dirty="0"/>
              <a:t>Principles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Communication</a:t>
            </a:r>
            <a:r>
              <a:rPr lang="en-US" dirty="0"/>
              <a:t>: Clear and constant communication among team members.</a:t>
            </a:r>
          </a:p>
          <a:p>
            <a:pPr lvl="1"/>
            <a:r>
              <a:rPr lang="en-US" b="1" dirty="0"/>
              <a:t>Simplicity</a:t>
            </a:r>
            <a:r>
              <a:rPr lang="en-US" dirty="0"/>
              <a:t>: Focus on the simplest solution that works.</a:t>
            </a:r>
          </a:p>
          <a:p>
            <a:pPr lvl="1"/>
            <a:r>
              <a:rPr lang="en-US" b="1" dirty="0"/>
              <a:t>Feedback</a:t>
            </a:r>
            <a:r>
              <a:rPr lang="en-US" dirty="0"/>
              <a:t>: Continuous feedback from customers and tests.</a:t>
            </a:r>
          </a:p>
          <a:p>
            <a:pPr lvl="1"/>
            <a:r>
              <a:rPr lang="en-US" b="1" dirty="0"/>
              <a:t>Courage</a:t>
            </a:r>
            <a:r>
              <a:rPr lang="en-US" dirty="0"/>
              <a:t>: Bold decision-making and refactoring.</a:t>
            </a:r>
          </a:p>
          <a:p>
            <a:pPr lvl="1"/>
            <a:r>
              <a:rPr lang="en-US" b="1" dirty="0"/>
              <a:t>Respect</a:t>
            </a:r>
            <a:r>
              <a:rPr lang="en-US" dirty="0"/>
              <a:t>: Valuing every team member’s contributions.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A286C-8CBF-CEA0-C108-C9139DBF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894CB7-2E5E-231A-ABE9-C497DA411894}"/>
              </a:ext>
            </a:extLst>
          </p:cNvPr>
          <p:cNvSpPr txBox="1"/>
          <p:nvPr/>
        </p:nvSpPr>
        <p:spPr>
          <a:xfrm>
            <a:off x="2309568" y="1449883"/>
            <a:ext cx="5316717" cy="439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b="1" dirty="0"/>
              <a:t>Slide 4: Core Practices of XP</a:t>
            </a:r>
          </a:p>
          <a:p>
            <a:r>
              <a:rPr lang="en-US" b="1" dirty="0"/>
              <a:t>   Bullet 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1.Pair Programming</a:t>
            </a:r>
          </a:p>
          <a:p>
            <a:pPr lvl="1"/>
            <a:r>
              <a:rPr lang="en-US" dirty="0"/>
              <a:t>2.Test-Driven Development (TDD)</a:t>
            </a:r>
          </a:p>
          <a:p>
            <a:pPr lvl="1"/>
            <a:r>
              <a:rPr lang="en-US" dirty="0"/>
              <a:t>3.Continuous Integration</a:t>
            </a:r>
          </a:p>
          <a:p>
            <a:pPr lvl="1"/>
            <a:r>
              <a:rPr lang="en-US" dirty="0"/>
              <a:t>4.Collective Code Ownership</a:t>
            </a:r>
          </a:p>
          <a:p>
            <a:pPr lvl="1"/>
            <a:r>
              <a:rPr lang="en-US" dirty="0"/>
              <a:t>5.Refactoring</a:t>
            </a:r>
          </a:p>
          <a:p>
            <a:pPr lvl="1"/>
            <a:r>
              <a:rPr lang="en-US" dirty="0"/>
              <a:t>6.Small Releases</a:t>
            </a:r>
          </a:p>
          <a:p>
            <a:pPr lvl="1"/>
            <a:r>
              <a:rPr lang="en-US" dirty="0"/>
              <a:t>7.On-Site Customer</a:t>
            </a:r>
          </a:p>
          <a:p>
            <a:pPr lvl="1"/>
            <a:r>
              <a:rPr lang="en-US" dirty="0"/>
              <a:t>8.Simple Design</a:t>
            </a:r>
          </a:p>
          <a:p>
            <a:pPr lvl="1"/>
            <a:r>
              <a:rPr lang="en-US" dirty="0"/>
              <a:t>9.40-Hour Work Week</a:t>
            </a:r>
          </a:p>
          <a:p>
            <a:pPr lvl="1"/>
            <a:r>
              <a:rPr lang="en-US" dirty="0"/>
              <a:t>10.Coding Standards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1CB7F-B506-D247-5265-0E9406CF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AE23A-C6E7-2F16-9799-559F4569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53" y="787781"/>
            <a:ext cx="4018547" cy="54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A761D-0891-B267-8A78-761EBFDC07AB}"/>
              </a:ext>
            </a:extLst>
          </p:cNvPr>
          <p:cNvSpPr txBox="1"/>
          <p:nvPr/>
        </p:nvSpPr>
        <p:spPr>
          <a:xfrm>
            <a:off x="2281185" y="1626767"/>
            <a:ext cx="70501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5: Pair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Description</a:t>
            </a:r>
            <a:r>
              <a:rPr lang="en-US" dirty="0"/>
              <a:t>: Two developers work together on the same task—one writes the code, the other reviews and suggests improvements.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code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Knowledge sharing.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defects early.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Show two developers working side-by-side with one keyboard (illustrating the collaboration).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DE54E4-7411-7696-3FDD-DB0EE132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1F2CD-EB60-4B8E-1371-A594D9442897}"/>
              </a:ext>
            </a:extLst>
          </p:cNvPr>
          <p:cNvSpPr txBox="1"/>
          <p:nvPr/>
        </p:nvSpPr>
        <p:spPr>
          <a:xfrm>
            <a:off x="2318994" y="1589377"/>
            <a:ext cx="5156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6: Test-Driven Development (TDD)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Description</a:t>
            </a:r>
            <a:r>
              <a:rPr lang="en-US" dirty="0"/>
              <a:t>: Write tests before writing code. Tests verify that the code works as expected.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a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the code to pass the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 if needed.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Show the TDD cycle:</a:t>
            </a:r>
          </a:p>
          <a:p>
            <a:pPr lvl="1"/>
            <a:r>
              <a:rPr lang="en-US" dirty="0"/>
              <a:t>1.Write a test.</a:t>
            </a:r>
          </a:p>
          <a:p>
            <a:pPr lvl="1"/>
            <a:r>
              <a:rPr lang="en-US" dirty="0"/>
              <a:t>2.Run the test (fail).</a:t>
            </a:r>
          </a:p>
          <a:p>
            <a:pPr lvl="1"/>
            <a:r>
              <a:rPr lang="en-US" dirty="0"/>
              <a:t>3.Write the simplest code to pass the test.</a:t>
            </a:r>
          </a:p>
          <a:p>
            <a:pPr lvl="1"/>
            <a:r>
              <a:rPr lang="en-US" dirty="0"/>
              <a:t>4.Refactor.</a:t>
            </a:r>
          </a:p>
          <a:p>
            <a:endParaRPr lang="en-US"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33FB-3473-55E3-575C-D918D74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A2FE3-6A31-8094-528D-436E679D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3" y="1490495"/>
            <a:ext cx="3704734" cy="444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8EE26-F4E1-FB95-2A22-5150D9815758}"/>
              </a:ext>
            </a:extLst>
          </p:cNvPr>
          <p:cNvSpPr txBox="1"/>
          <p:nvPr/>
        </p:nvSpPr>
        <p:spPr>
          <a:xfrm>
            <a:off x="2320599" y="1749037"/>
            <a:ext cx="7153338" cy="335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7: Continuous 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Description</a:t>
            </a:r>
            <a:r>
              <a:rPr lang="en-US" dirty="0"/>
              <a:t>: Integrate code into the main codebase frequently (multiple times per day) and run automated tests.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detection of integration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feedback on code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risks associated with large merges.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Diagram</a:t>
            </a:r>
            <a:r>
              <a:rPr lang="en-US" dirty="0"/>
              <a:t>: A simple diagram showing the cycle:</a:t>
            </a:r>
          </a:p>
          <a:p>
            <a:pPr lvl="1"/>
            <a:r>
              <a:rPr lang="en-US" dirty="0"/>
              <a:t>Developer -&gt; Commit -&gt; Automated Tests -&gt; Pass/Fail -&gt; Deploy.</a:t>
            </a:r>
          </a:p>
          <a:p>
            <a:pPr algn="just"/>
            <a:endParaRPr lang="en-US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F9B79-F305-E017-590A-14D7F055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74805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7B3533-41B7-A919-0C85-4ADCCC93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4" y="-75109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39E8-CD1C-F036-2D3E-5DBF485C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C20C0-40B7-4576-7CAB-44CDE283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EF6D-7692-4642-8BFD-D792AA48771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D6BBE-599C-1CEF-ADAA-8B795009E6B1}"/>
              </a:ext>
            </a:extLst>
          </p:cNvPr>
          <p:cNvSpPr txBox="1"/>
          <p:nvPr/>
        </p:nvSpPr>
        <p:spPr>
          <a:xfrm>
            <a:off x="2199588" y="1674813"/>
            <a:ext cx="44578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Slide 8: Collective Code Ownership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All team members share responsibility for the entire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bottlenecks (no single person is a "gatekeeper").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collaboration and knowledge sharing.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flexibility in handling code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Diagram</a:t>
            </a:r>
            <a:r>
              <a:rPr lang="en-US" dirty="0"/>
              <a:t>: Show a team of developers, all with access to and responsibility for the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039F4-0F22-2552-AD77-9BD48922A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2" y="1541565"/>
            <a:ext cx="3994484" cy="41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/>
    </mc:Choice>
    <mc:Fallback xmlns="">
      <p:transition spd="slow" advClick="0" advTm="20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 Syllabus Management Presentation</Template>
  <TotalTime>131</TotalTime>
  <Words>875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Segoe Print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nazmul islam</dc:creator>
  <cp:lastModifiedBy>nazmul islam</cp:lastModifiedBy>
  <cp:revision>3</cp:revision>
  <dcterms:created xsi:type="dcterms:W3CDTF">2024-11-16T08:51:00Z</dcterms:created>
  <dcterms:modified xsi:type="dcterms:W3CDTF">2024-11-17T14:29:52Z</dcterms:modified>
</cp:coreProperties>
</file>