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28"/>
  </p:notesMasterIdLst>
  <p:sldIdLst>
    <p:sldId id="256" r:id="rId2"/>
    <p:sldId id="257" r:id="rId3"/>
    <p:sldId id="289" r:id="rId4"/>
    <p:sldId id="290" r:id="rId5"/>
    <p:sldId id="291" r:id="rId6"/>
    <p:sldId id="292" r:id="rId7"/>
    <p:sldId id="282" r:id="rId8"/>
    <p:sldId id="263" r:id="rId9"/>
    <p:sldId id="301" r:id="rId10"/>
    <p:sldId id="277" r:id="rId11"/>
    <p:sldId id="278" r:id="rId12"/>
    <p:sldId id="279" r:id="rId13"/>
    <p:sldId id="303" r:id="rId14"/>
    <p:sldId id="259" r:id="rId15"/>
    <p:sldId id="260" r:id="rId16"/>
    <p:sldId id="264" r:id="rId17"/>
    <p:sldId id="298" r:id="rId18"/>
    <p:sldId id="299" r:id="rId19"/>
    <p:sldId id="304" r:id="rId20"/>
    <p:sldId id="305" r:id="rId21"/>
    <p:sldId id="285" r:id="rId22"/>
    <p:sldId id="287" r:id="rId23"/>
    <p:sldId id="306" r:id="rId24"/>
    <p:sldId id="307" r:id="rId25"/>
    <p:sldId id="261" r:id="rId26"/>
    <p:sldId id="30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3" d="100"/>
          <a:sy n="83" d="100"/>
        </p:scale>
        <p:origin x="-1430" y="-77"/>
      </p:cViewPr>
      <p:guideLst>
        <p:guide orient="horz" pos="2160"/>
        <p:guide pos="2880"/>
      </p:guideLst>
    </p:cSldViewPr>
  </p:slideViewPr>
  <p:outlineViewPr>
    <p:cViewPr>
      <p:scale>
        <a:sx n="33" d="100"/>
        <a:sy n="33" d="100"/>
      </p:scale>
      <p:origin x="0" y="2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5BFCE-A3F0-4A53-8962-B6DE4FDF521B}" type="datetimeFigureOut">
              <a:rPr lang="en-IN" smtClean="0"/>
              <a:t>18-06-2021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CADE6-B9A3-4407-ADAD-11FD4060FEB0}" type="slidenum">
              <a:rPr lang="en-IN" smtClean="0"/>
              <a:t>‹#›</a:t>
            </a:fld>
            <a:endParaRPr lang="en-IN"/>
          </a:p>
        </p:txBody>
      </p:sp>
    </p:spTree>
    <p:extLst>
      <p:ext uri="{BB962C8B-B14F-4D97-AF65-F5344CB8AC3E}">
        <p14:creationId xmlns:p14="http://schemas.microsoft.com/office/powerpoint/2010/main" val="16105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90239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13412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51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28816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6452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261161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41083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10707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19744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89939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3FC6B-161B-4BD5-BB2F-0B5ADEA15ECD}"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9876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3FC6B-161B-4BD5-BB2F-0B5ADEA15ECD}" type="datetimeFigureOut">
              <a:rPr lang="en-US" smtClean="0"/>
              <a:pPr/>
              <a:t>6/18/2021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09450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3FC6B-161B-4BD5-BB2F-0B5ADEA15ECD}" type="datetimeFigureOut">
              <a:rPr lang="en-US" smtClean="0"/>
              <a:pPr/>
              <a:t>6/18/2021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2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FC6B-161B-4BD5-BB2F-0B5ADEA15ECD}" type="datetimeFigureOut">
              <a:rPr lang="en-US" smtClean="0"/>
              <a:pPr/>
              <a:t>6/18/2021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727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41752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69348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C53FC6B-161B-4BD5-BB2F-0B5ADEA15ECD}" type="datetimeFigureOut">
              <a:rPr lang="en-US" smtClean="0"/>
              <a:pPr/>
              <a:t>6/18/2021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60BA3C0-CDEE-4112-A3B5-6A7446E8F8F8}" type="slidenum">
              <a:rPr lang="en-US" smtClean="0"/>
              <a:pPr/>
              <a:t>‹#›</a:t>
            </a:fld>
            <a:endParaRPr lang="en-US"/>
          </a:p>
        </p:txBody>
      </p:sp>
    </p:spTree>
    <p:extLst>
      <p:ext uri="{BB962C8B-B14F-4D97-AF65-F5344CB8AC3E}">
        <p14:creationId xmlns:p14="http://schemas.microsoft.com/office/powerpoint/2010/main" val="4230881476"/>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8077200" cy="1676400"/>
          </a:xfrm>
        </p:spPr>
        <p:txBody>
          <a:bodyPr>
            <a:normAutofit/>
          </a:bodyPr>
          <a:lstStyle/>
          <a:p>
            <a:r>
              <a:rPr lang="en-US" dirty="0">
                <a:latin typeface="Times New Roman" pitchFamily="18" charset="0"/>
                <a:cs typeface="Times New Roman" pitchFamily="18" charset="0"/>
              </a:rPr>
              <a:t> Pesticide Suggestion and  crop Disease classification  using Machine Learning</a:t>
            </a:r>
          </a:p>
        </p:txBody>
      </p:sp>
      <p:sp>
        <p:nvSpPr>
          <p:cNvPr id="3" name="TextBox 2">
            <a:extLst>
              <a:ext uri="{FF2B5EF4-FFF2-40B4-BE49-F238E27FC236}">
                <a16:creationId xmlns="" xmlns:a16="http://schemas.microsoft.com/office/drawing/2014/main" id="{7FE6C78F-DB63-49A9-B45F-2D39A74D7D31}"/>
              </a:ext>
            </a:extLst>
          </p:cNvPr>
          <p:cNvSpPr txBox="1"/>
          <p:nvPr/>
        </p:nvSpPr>
        <p:spPr>
          <a:xfrm>
            <a:off x="5410200" y="4419600"/>
            <a:ext cx="3048000" cy="230832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GUIDE:</a:t>
            </a:r>
          </a:p>
          <a:p>
            <a:r>
              <a:rPr lang="en-US" dirty="0" smtClean="0">
                <a:latin typeface="Calibri" panose="020F0502020204030204" pitchFamily="34" charset="0"/>
                <a:cs typeface="Calibri" panose="020F0502020204030204" pitchFamily="34" charset="0"/>
              </a:rPr>
              <a:t>Mrs.R.Salini,M.tech.,</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Assistant Prof, Dept of Cse</a:t>
            </a:r>
          </a:p>
          <a:p>
            <a:r>
              <a:rPr lang="en-US" dirty="0">
                <a:latin typeface="Calibri" panose="020F0502020204030204" pitchFamily="34" charset="0"/>
                <a:cs typeface="Calibri" panose="020F0502020204030204" pitchFamily="34" charset="0"/>
              </a:rPr>
              <a:t>Panimalar Engineering College.</a:t>
            </a:r>
          </a:p>
          <a:p>
            <a:r>
              <a:rPr lang="en-US" b="1" dirty="0">
                <a:latin typeface="Calibri" panose="020F0502020204030204" pitchFamily="34" charset="0"/>
                <a:cs typeface="Calibri" panose="020F0502020204030204" pitchFamily="34" charset="0"/>
              </a:rPr>
              <a:t>TEAM MEMBERS:</a:t>
            </a:r>
          </a:p>
          <a:p>
            <a:r>
              <a:rPr lang="en-US" dirty="0">
                <a:latin typeface="Calibri" panose="020F0502020204030204" pitchFamily="34" charset="0"/>
                <a:cs typeface="Calibri" panose="020F0502020204030204" pitchFamily="34" charset="0"/>
              </a:rPr>
              <a:t>FARZANA A.J(211417104062)</a:t>
            </a:r>
          </a:p>
          <a:p>
            <a:r>
              <a:rPr lang="en-US" dirty="0">
                <a:latin typeface="Calibri" panose="020F0502020204030204" pitchFamily="34" charset="0"/>
                <a:cs typeface="Calibri" panose="020F0502020204030204" pitchFamily="34" charset="0"/>
              </a:rPr>
              <a:t>YAMINI B(211417104308)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7" y="838200"/>
            <a:ext cx="5141400" cy="518890"/>
          </a:xfrm>
        </p:spPr>
        <p:txBody>
          <a:bodyPr>
            <a:normAutofit/>
          </a:bodyPr>
          <a:lstStyle/>
          <a:p>
            <a:r>
              <a:rPr lang="en-US" sz="2000" b="1" dirty="0">
                <a:latin typeface="Times New Roman" panose="02020603050405020304" pitchFamily="18" charset="0"/>
                <a:cs typeface="Times New Roman" panose="02020603050405020304" pitchFamily="18" charset="0"/>
              </a:rPr>
              <a:t>Use case Diagram:</a:t>
            </a:r>
          </a:p>
        </p:txBody>
      </p:sp>
      <p:sp>
        <p:nvSpPr>
          <p:cNvPr id="3" name="TextBox 2">
            <a:extLst>
              <a:ext uri="{FF2B5EF4-FFF2-40B4-BE49-F238E27FC236}">
                <a16:creationId xmlns="" xmlns:a16="http://schemas.microsoft.com/office/drawing/2014/main" id="{1108E2A3-4E98-48C0-87F4-CBBEB782F4AA}"/>
              </a:ext>
            </a:extLst>
          </p:cNvPr>
          <p:cNvSpPr txBox="1"/>
          <p:nvPr/>
        </p:nvSpPr>
        <p:spPr>
          <a:xfrm>
            <a:off x="1828800" y="273955"/>
            <a:ext cx="324394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System Design</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EDE91C2C-C99F-4886-A4EB-744BC0CD5018}"/>
              </a:ext>
            </a:extLst>
          </p:cNvPr>
          <p:cNvPicPr>
            <a:picLocks noChangeAspect="1"/>
          </p:cNvPicPr>
          <p:nvPr/>
        </p:nvPicPr>
        <p:blipFill>
          <a:blip r:embed="rId2"/>
          <a:stretch>
            <a:fillRect/>
          </a:stretch>
        </p:blipFill>
        <p:spPr>
          <a:xfrm>
            <a:off x="990600" y="1219200"/>
            <a:ext cx="6934200"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5753100" cy="607227"/>
          </a:xfrm>
        </p:spPr>
        <p:txBody>
          <a:bodyPr>
            <a:normAutofit/>
          </a:bodyPr>
          <a:lstStyle/>
          <a:p>
            <a:r>
              <a:rPr lang="en-US" sz="2400" b="1" dirty="0">
                <a:latin typeface="Times New Roman" panose="02020603050405020304" pitchFamily="18" charset="0"/>
                <a:cs typeface="Times New Roman" panose="02020603050405020304" pitchFamily="18" charset="0"/>
              </a:rPr>
              <a:t>Activity Diagram</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609600"/>
            <a:ext cx="5486400" cy="59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609088" y="784860"/>
            <a:ext cx="362712" cy="281940"/>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a:stCxn id="4" idx="4"/>
          </p:cNvCxnSpPr>
          <p:nvPr/>
        </p:nvCxnSpPr>
        <p:spPr>
          <a:xfrm>
            <a:off x="2790444" y="1066800"/>
            <a:ext cx="0" cy="1524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90444" y="1828800"/>
            <a:ext cx="0" cy="381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90444" y="3962400"/>
            <a:ext cx="0" cy="762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90444" y="5257800"/>
            <a:ext cx="0" cy="6858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90444" y="2667000"/>
            <a:ext cx="0" cy="762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581400" y="3733800"/>
            <a:ext cx="9906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9800" y="6248400"/>
            <a:ext cx="9144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81400" y="6248400"/>
            <a:ext cx="9906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 xmlns:a16="http://schemas.microsoft.com/office/drawing/2014/main" id="{FC80A8F6-873A-4553-AAE2-098B4C1CBCC9}"/>
              </a:ext>
            </a:extLst>
          </p:cNvPr>
          <p:cNvPicPr>
            <a:picLocks noChangeAspect="1"/>
          </p:cNvPicPr>
          <p:nvPr/>
        </p:nvPicPr>
        <p:blipFill>
          <a:blip r:embed="rId2"/>
          <a:stretch>
            <a:fillRect/>
          </a:stretch>
        </p:blipFill>
        <p:spPr>
          <a:xfrm>
            <a:off x="914400" y="1279973"/>
            <a:ext cx="7391400" cy="51208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8B00E-86D6-4EF5-B115-2B3E8EC3A9EA}"/>
              </a:ext>
            </a:extLst>
          </p:cNvPr>
          <p:cNvSpPr>
            <a:spLocks noGrp="1"/>
          </p:cNvSpPr>
          <p:nvPr>
            <p:ph type="title"/>
          </p:nvPr>
        </p:nvSpPr>
        <p:spPr>
          <a:xfrm>
            <a:off x="1945200" y="624110"/>
            <a:ext cx="6589200" cy="747490"/>
          </a:xfrm>
        </p:spPr>
        <p:txBody>
          <a:bodyPr>
            <a:normAutofit/>
          </a:bodyPr>
          <a:lstStyle/>
          <a:p>
            <a:r>
              <a:rPr lang="en-US" sz="2400" b="1" dirty="0">
                <a:latin typeface="Times New Roman" panose="02020603050405020304" pitchFamily="18" charset="0"/>
                <a:cs typeface="Times New Roman" panose="02020603050405020304" pitchFamily="18" charset="0"/>
              </a:rPr>
              <a:t>System Architecture</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032D61E2-041E-4B86-934D-9995FD349E20}"/>
              </a:ext>
            </a:extLst>
          </p:cNvPr>
          <p:cNvPicPr>
            <a:picLocks noChangeAspect="1"/>
          </p:cNvPicPr>
          <p:nvPr/>
        </p:nvPicPr>
        <p:blipFill>
          <a:blip r:embed="rId2"/>
          <a:stretch>
            <a:fillRect/>
          </a:stretch>
        </p:blipFill>
        <p:spPr>
          <a:xfrm>
            <a:off x="1549794" y="1562100"/>
            <a:ext cx="6589200" cy="3733800"/>
          </a:xfrm>
          <a:prstGeom prst="rect">
            <a:avLst/>
          </a:prstGeom>
        </p:spPr>
      </p:pic>
      <p:sp>
        <p:nvSpPr>
          <p:cNvPr id="4" name="Flowchart: Terminator 3">
            <a:extLst>
              <a:ext uri="{FF2B5EF4-FFF2-40B4-BE49-F238E27FC236}">
                <a16:creationId xmlns="" xmlns:a16="http://schemas.microsoft.com/office/drawing/2014/main" id="{31C6D3CE-DE37-43E0-A898-A1B67DDA6DC8}"/>
              </a:ext>
            </a:extLst>
          </p:cNvPr>
          <p:cNvSpPr/>
          <p:nvPr/>
        </p:nvSpPr>
        <p:spPr>
          <a:xfrm>
            <a:off x="34290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endParaRPr lang="en-IN" b="1"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
        <p:nvSpPr>
          <p:cNvPr id="5" name="Flowchart: Terminator 4">
            <a:extLst>
              <a:ext uri="{FF2B5EF4-FFF2-40B4-BE49-F238E27FC236}">
                <a16:creationId xmlns="" xmlns:a16="http://schemas.microsoft.com/office/drawing/2014/main" id="{6541624F-3B25-44EB-9041-448AEDFBF103}"/>
              </a:ext>
            </a:extLst>
          </p:cNvPr>
          <p:cNvSpPr/>
          <p:nvPr/>
        </p:nvSpPr>
        <p:spPr>
          <a:xfrm>
            <a:off x="51054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Terminator 5">
            <a:extLst>
              <a:ext uri="{FF2B5EF4-FFF2-40B4-BE49-F238E27FC236}">
                <a16:creationId xmlns="" xmlns:a16="http://schemas.microsoft.com/office/drawing/2014/main" id="{68224866-3087-43D8-BC52-EA4F110380BB}"/>
              </a:ext>
            </a:extLst>
          </p:cNvPr>
          <p:cNvSpPr/>
          <p:nvPr/>
        </p:nvSpPr>
        <p:spPr>
          <a:xfrm>
            <a:off x="7086600" y="2590800"/>
            <a:ext cx="12954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 xmlns:a16="http://schemas.microsoft.com/office/drawing/2014/main" id="{7C5F9D4C-C36B-4E3D-A425-4C97F83417C2}"/>
              </a:ext>
            </a:extLst>
          </p:cNvPr>
          <p:cNvCxnSpPr>
            <a:cxnSpLocks/>
            <a:endCxn id="4" idx="1"/>
          </p:cNvCxnSpPr>
          <p:nvPr/>
        </p:nvCxnSpPr>
        <p:spPr>
          <a:xfrm>
            <a:off x="2882384" y="2817876"/>
            <a:ext cx="5466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663B6F47-5766-423C-8D59-1D5676CE759A}"/>
              </a:ext>
            </a:extLst>
          </p:cNvPr>
          <p:cNvCxnSpPr>
            <a:cxnSpLocks/>
          </p:cNvCxnSpPr>
          <p:nvPr/>
        </p:nvCxnSpPr>
        <p:spPr>
          <a:xfrm flipH="1">
            <a:off x="3124200" y="21336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A2F0DBE6-C5C6-4D74-9D15-E086793FA82E}"/>
              </a:ext>
            </a:extLst>
          </p:cNvPr>
          <p:cNvCxnSpPr>
            <a:cxnSpLocks/>
          </p:cNvCxnSpPr>
          <p:nvPr/>
        </p:nvCxnSpPr>
        <p:spPr>
          <a:xfrm>
            <a:off x="3124200" y="2133600"/>
            <a:ext cx="0" cy="556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B373DA66-AF67-4DD7-AF95-D001C87D4A72}"/>
              </a:ext>
            </a:extLst>
          </p:cNvPr>
          <p:cNvCxnSpPr>
            <a:cxnSpLocks/>
          </p:cNvCxnSpPr>
          <p:nvPr/>
        </p:nvCxnSpPr>
        <p:spPr>
          <a:xfrm flipH="1">
            <a:off x="2882384" y="2667000"/>
            <a:ext cx="2418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70847E69-3022-4589-B850-3004D787A42C}"/>
              </a:ext>
            </a:extLst>
          </p:cNvPr>
          <p:cNvCxnSpPr>
            <a:cxnSpLocks/>
          </p:cNvCxnSpPr>
          <p:nvPr/>
        </p:nvCxnSpPr>
        <p:spPr>
          <a:xfrm>
            <a:off x="5676900" y="2133600"/>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493B96C3-96D0-46CA-94A9-61351B9188F4}"/>
              </a:ext>
            </a:extLst>
          </p:cNvPr>
          <p:cNvCxnSpPr/>
          <p:nvPr/>
        </p:nvCxnSpPr>
        <p:spPr>
          <a:xfrm>
            <a:off x="2882384" y="3044952"/>
            <a:ext cx="273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8F63939F-0159-4690-98DF-AFD85847228F}"/>
              </a:ext>
            </a:extLst>
          </p:cNvPr>
          <p:cNvCxnSpPr>
            <a:cxnSpLocks/>
          </p:cNvCxnSpPr>
          <p:nvPr/>
        </p:nvCxnSpPr>
        <p:spPr>
          <a:xfrm>
            <a:off x="3155692" y="3044952"/>
            <a:ext cx="0" cy="309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6EC6D5EE-81C7-44F7-A465-EAE136B9AEA8}"/>
              </a:ext>
            </a:extLst>
          </p:cNvPr>
          <p:cNvCxnSpPr>
            <a:cxnSpLocks/>
          </p:cNvCxnSpPr>
          <p:nvPr/>
        </p:nvCxnSpPr>
        <p:spPr>
          <a:xfrm flipV="1">
            <a:off x="3168151" y="3336003"/>
            <a:ext cx="4970843" cy="4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 xmlns:a16="http://schemas.microsoft.com/office/drawing/2014/main" id="{DF5CC8E9-14C0-4ED5-AA56-611F32D08D23}"/>
              </a:ext>
            </a:extLst>
          </p:cNvPr>
          <p:cNvCxnSpPr>
            <a:cxnSpLocks/>
          </p:cNvCxnSpPr>
          <p:nvPr/>
        </p:nvCxnSpPr>
        <p:spPr>
          <a:xfrm flipV="1">
            <a:off x="8138994" y="3044952"/>
            <a:ext cx="0" cy="29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 xmlns:a16="http://schemas.microsoft.com/office/drawing/2014/main" id="{795C193D-2861-4F67-8053-32A7AF93AA1E}"/>
              </a:ext>
            </a:extLst>
          </p:cNvPr>
          <p:cNvSpPr txBox="1"/>
          <p:nvPr/>
        </p:nvSpPr>
        <p:spPr>
          <a:xfrm>
            <a:off x="3467100" y="2590800"/>
            <a:ext cx="1326892" cy="461665"/>
          </a:xfrm>
          <a:prstGeom prst="rect">
            <a:avLst/>
          </a:prstGeom>
          <a:noFill/>
        </p:spPr>
        <p:txBody>
          <a:bodyPr wrap="square" rtlCol="0">
            <a:spAutoFit/>
          </a:bodyPr>
          <a:lstStyle/>
          <a:p>
            <a:r>
              <a:rPr lang="en-US" sz="1200" dirty="0"/>
              <a:t>Bacterial leaf blight</a:t>
            </a:r>
            <a:endParaRPr lang="en-IN" sz="1200" dirty="0"/>
          </a:p>
        </p:txBody>
      </p:sp>
      <p:sp>
        <p:nvSpPr>
          <p:cNvPr id="54" name="TextBox 53">
            <a:extLst>
              <a:ext uri="{FF2B5EF4-FFF2-40B4-BE49-F238E27FC236}">
                <a16:creationId xmlns="" xmlns:a16="http://schemas.microsoft.com/office/drawing/2014/main" id="{1DDB9474-6DCD-4FBC-AE80-0CB36402899B}"/>
              </a:ext>
            </a:extLst>
          </p:cNvPr>
          <p:cNvSpPr txBox="1"/>
          <p:nvPr/>
        </p:nvSpPr>
        <p:spPr>
          <a:xfrm>
            <a:off x="5162558" y="2690234"/>
            <a:ext cx="1028684" cy="261610"/>
          </a:xfrm>
          <a:prstGeom prst="rect">
            <a:avLst/>
          </a:prstGeom>
          <a:noFill/>
        </p:spPr>
        <p:txBody>
          <a:bodyPr wrap="square" rtlCol="0">
            <a:spAutoFit/>
          </a:bodyPr>
          <a:lstStyle/>
          <a:p>
            <a:r>
              <a:rPr lang="en-US" sz="1100" dirty="0"/>
              <a:t>Leaf smut</a:t>
            </a:r>
            <a:endParaRPr lang="en-IN" sz="1100" dirty="0"/>
          </a:p>
        </p:txBody>
      </p:sp>
      <p:sp>
        <p:nvSpPr>
          <p:cNvPr id="55" name="TextBox 54">
            <a:extLst>
              <a:ext uri="{FF2B5EF4-FFF2-40B4-BE49-F238E27FC236}">
                <a16:creationId xmlns="" xmlns:a16="http://schemas.microsoft.com/office/drawing/2014/main" id="{E5A0495F-44F2-463C-9BA4-3036034AD57C}"/>
              </a:ext>
            </a:extLst>
          </p:cNvPr>
          <p:cNvSpPr txBox="1"/>
          <p:nvPr/>
        </p:nvSpPr>
        <p:spPr>
          <a:xfrm>
            <a:off x="7285543" y="2590800"/>
            <a:ext cx="919027" cy="461665"/>
          </a:xfrm>
          <a:prstGeom prst="rect">
            <a:avLst/>
          </a:prstGeom>
          <a:noFill/>
        </p:spPr>
        <p:txBody>
          <a:bodyPr wrap="square" rtlCol="0">
            <a:spAutoFit/>
          </a:bodyPr>
          <a:lstStyle/>
          <a:p>
            <a:r>
              <a:rPr lang="en-US" sz="1200" dirty="0"/>
              <a:t>Brown spot</a:t>
            </a:r>
            <a:endParaRPr lang="en-IN" sz="1200" dirty="0"/>
          </a:p>
        </p:txBody>
      </p:sp>
    </p:spTree>
    <p:extLst>
      <p:ext uri="{BB962C8B-B14F-4D97-AF65-F5344CB8AC3E}">
        <p14:creationId xmlns:p14="http://schemas.microsoft.com/office/powerpoint/2010/main" val="308152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1295400"/>
            <a:ext cx="2858185" cy="533400"/>
          </a:xfrm>
        </p:spPr>
        <p:txBody>
          <a:bodyPr>
            <a:normAutofit/>
          </a:bodyPr>
          <a:lstStyle/>
          <a:p>
            <a:r>
              <a:rPr lang="en-US" sz="2800" b="1" dirty="0">
                <a:latin typeface="Times New Roman" panose="02020603050405020304" pitchFamily="18" charset="0"/>
                <a:cs typeface="Times New Roman" panose="02020603050405020304" pitchFamily="18" charset="0"/>
              </a:rPr>
              <a:t>Data Collection</a:t>
            </a:r>
          </a:p>
        </p:txBody>
      </p:sp>
      <p:sp>
        <p:nvSpPr>
          <p:cNvPr id="3" name="Content Placeholder 2"/>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data collection is done </a:t>
            </a:r>
            <a:r>
              <a:rPr lang="en-US" sz="2000" dirty="0" err="1" smtClean="0">
                <a:latin typeface="Calibri" panose="020F0502020204030204" pitchFamily="34" charset="0"/>
                <a:cs typeface="Calibri" panose="020F0502020204030204" pitchFamily="34" charset="0"/>
              </a:rPr>
              <a:t>Kaggle</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The data collected has been check one by one before taking it as input data. </a:t>
            </a:r>
          </a:p>
          <a:p>
            <a:r>
              <a:rPr lang="en-US" sz="2000" dirty="0">
                <a:latin typeface="Calibri" panose="020F0502020204030204" pitchFamily="34" charset="0"/>
                <a:cs typeface="Calibri" panose="020F0502020204030204" pitchFamily="34" charset="0"/>
              </a:rPr>
              <a:t>There are 2 classes named as affected plants and normal plants will be classified and each of the class contains  images.</a:t>
            </a:r>
          </a:p>
          <a:p>
            <a:r>
              <a:rPr lang="en-US" sz="2000" dirty="0">
                <a:latin typeface="Calibri" panose="020F0502020204030204" pitchFamily="34" charset="0"/>
                <a:cs typeface="Calibri" panose="020F0502020204030204" pitchFamily="34" charset="0"/>
              </a:rPr>
              <a:t> From the 80% of images used for training and 20% of images used for validation and testing. </a:t>
            </a:r>
          </a:p>
        </p:txBody>
      </p:sp>
      <p:sp>
        <p:nvSpPr>
          <p:cNvPr id="4" name="TextBox 3">
            <a:extLst>
              <a:ext uri="{FF2B5EF4-FFF2-40B4-BE49-F238E27FC236}">
                <a16:creationId xmlns="" xmlns:a16="http://schemas.microsoft.com/office/drawing/2014/main" id="{C1BFE79B-AF2C-444A-B993-90EF19C751D6}"/>
              </a:ext>
            </a:extLst>
          </p:cNvPr>
          <p:cNvSpPr txBox="1"/>
          <p:nvPr/>
        </p:nvSpPr>
        <p:spPr>
          <a:xfrm>
            <a:off x="1942415" y="457200"/>
            <a:ext cx="377258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685800"/>
            <a:ext cx="6589199" cy="762000"/>
          </a:xfrm>
        </p:spPr>
        <p:txBody>
          <a:bodyPr>
            <a:normAutofit/>
          </a:bodyPr>
          <a:lstStyle/>
          <a:p>
            <a:r>
              <a:rPr lang="en-US" sz="3200" b="1" dirty="0">
                <a:latin typeface="Times New Roman" panose="02020603050405020304" pitchFamily="18" charset="0"/>
                <a:cs typeface="Times New Roman" panose="02020603050405020304" pitchFamily="18" charset="0"/>
              </a:rPr>
              <a:t>Data Augmentation</a:t>
            </a:r>
          </a:p>
        </p:txBody>
      </p:sp>
      <p:sp>
        <p:nvSpPr>
          <p:cNvPr id="3" name="Content Placeholder 2"/>
          <p:cNvSpPr>
            <a:spLocks noGrp="1"/>
          </p:cNvSpPr>
          <p:nvPr>
            <p:ph idx="1"/>
          </p:nvPr>
        </p:nvSpPr>
        <p:spPr>
          <a:xfrm>
            <a:off x="1939629" y="1752600"/>
            <a:ext cx="6591985" cy="3777622"/>
          </a:xfrm>
        </p:spPr>
        <p:txBody>
          <a:bodyPr>
            <a:normAutofit/>
          </a:bodyPr>
          <a:lstStyle/>
          <a:p>
            <a:pPr algn="just">
              <a:buFont typeface="Wingdings 2" pitchFamily="18" charset="2"/>
              <a:buNone/>
            </a:pPr>
            <a:r>
              <a:rPr lang="en-US" sz="2000" dirty="0">
                <a:latin typeface="Calibri" panose="020F0502020204030204" pitchFamily="34" charset="0"/>
                <a:cs typeface="Calibri" panose="020F0502020204030204" pitchFamily="34" charset="0"/>
              </a:rPr>
              <a:t>1)Data augmentation is a method by which you can virtually increase the number of samples in your dataset using data you already have</a:t>
            </a:r>
            <a:r>
              <a:rPr lang="en-US" sz="2000" dirty="0" smtClean="0">
                <a:latin typeface="Calibri" panose="020F0502020204030204" pitchFamily="34" charset="0"/>
                <a:cs typeface="Calibri" panose="020F0502020204030204" pitchFamily="34" charset="0"/>
              </a:rPr>
              <a:t>.</a:t>
            </a:r>
          </a:p>
          <a:p>
            <a:pPr algn="just"/>
            <a:r>
              <a:rPr lang="en-US" sz="2000" dirty="0" smtClean="0">
                <a:latin typeface="Calibri" panose="020F0502020204030204" pitchFamily="34" charset="0"/>
                <a:cs typeface="Calibri" panose="020F0502020204030204" pitchFamily="34" charset="0"/>
              </a:rPr>
              <a:t>       Here we have used Bacterial leaf blight , leaf smut, brown spot of </a:t>
            </a:r>
            <a:r>
              <a:rPr lang="en-US" sz="2000" b="1" dirty="0" smtClean="0">
                <a:latin typeface="Calibri" panose="020F0502020204030204" pitchFamily="34" charset="0"/>
                <a:cs typeface="Calibri" panose="020F0502020204030204" pitchFamily="34" charset="0"/>
              </a:rPr>
              <a:t>rice leaf disease</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lgn="just">
              <a:buFont typeface="Wingdings 2" pitchFamily="18" charset="2"/>
              <a:buNone/>
            </a:pPr>
            <a:r>
              <a:rPr lang="en-US" sz="2000" dirty="0">
                <a:latin typeface="Calibri" panose="020F0502020204030204" pitchFamily="34" charset="0"/>
                <a:cs typeface="Calibri" panose="020F0502020204030204" pitchFamily="34" charset="0"/>
              </a:rPr>
              <a:t>2)For image augmentation, it can be achieved by performing geometric transformations, changes to color, brightness, contrast or by adding some noise. In order to let our model, adapt to a different situation that might occur noisy data such as when raining season.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normAutofit/>
          </a:bodyPr>
          <a:lstStyle/>
          <a:p>
            <a:r>
              <a:rPr lang="en-US" sz="3200" b="1" dirty="0">
                <a:latin typeface="Times New Roman" panose="02020603050405020304" pitchFamily="18" charset="0"/>
                <a:cs typeface="Times New Roman" panose="02020603050405020304" pitchFamily="18" charset="0"/>
              </a:rPr>
              <a:t>Plant classification </a:t>
            </a:r>
          </a:p>
        </p:txBody>
      </p:sp>
      <p:sp>
        <p:nvSpPr>
          <p:cNvPr id="3" name="Content Placeholder 2"/>
          <p:cNvSpPr>
            <a:spLocks noGrp="1"/>
          </p:cNvSpPr>
          <p:nvPr>
            <p:ph idx="1"/>
          </p:nvPr>
        </p:nvSpPr>
        <p:spPr>
          <a:xfrm>
            <a:off x="1939629" y="1676400"/>
            <a:ext cx="6591985" cy="4419600"/>
          </a:xfrm>
        </p:spPr>
        <p:txBody>
          <a:bodyPr>
            <a:noAutofit/>
          </a:bodyPr>
          <a:lstStyle/>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After training for each model, the final two models were generated. One model was trained directly based on original images, while the other one was created using image data produced by data augmentation.</a:t>
            </a:r>
          </a:p>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 Model history was used to record the training process. which displays the accuracy on the training set and testing set, it is described that the accuracy for the training set is having differences with 5% by with and without data augmentation. </a:t>
            </a:r>
            <a:endParaRPr lang="en-US" sz="2000" dirty="0" smtClean="0">
              <a:latin typeface="Times New Roman" panose="02020603050405020304" pitchFamily="18" charset="0"/>
              <a:cs typeface="Times New Roman" panose="02020603050405020304" pitchFamily="18" charset="0"/>
            </a:endParaRPr>
          </a:p>
          <a:p>
            <a:pPr marL="274320" indent="-274320" algn="just" fontAlgn="auto">
              <a:spcBef>
                <a:spcPts val="580"/>
              </a:spcBef>
              <a:spcAft>
                <a:spcPts val="0"/>
              </a:spcAft>
              <a:buFont typeface="Wingdings 2"/>
              <a:buChar char=""/>
              <a:defRPr/>
            </a:pPr>
            <a:r>
              <a:rPr lang="en-US" sz="2000" dirty="0" smtClean="0">
                <a:latin typeface="Times New Roman" panose="02020603050405020304" pitchFamily="18" charset="0"/>
                <a:cs typeface="Times New Roman" panose="02020603050405020304" pitchFamily="18" charset="0"/>
              </a:rPr>
              <a:t>Besides</a:t>
            </a:r>
            <a:r>
              <a:rPr lang="en-US" sz="2000" dirty="0">
                <a:latin typeface="Times New Roman" panose="02020603050405020304" pitchFamily="18" charset="0"/>
                <a:cs typeface="Times New Roman" panose="02020603050405020304" pitchFamily="18" charset="0"/>
              </a:rPr>
              <a:t>, the performance of the model without data augmentation having lower accuracy on the validation set, while the model with data augmentation has a higher result in the testing 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E5473-C742-47C3-A051-AEE44FF61DBA}"/>
              </a:ext>
            </a:extLst>
          </p:cNvPr>
          <p:cNvSpPr>
            <a:spLocks noGrp="1"/>
          </p:cNvSpPr>
          <p:nvPr>
            <p:ph type="title"/>
          </p:nvPr>
        </p:nvSpPr>
        <p:spPr>
          <a:xfrm>
            <a:off x="1945201" y="624110"/>
            <a:ext cx="6131999" cy="747490"/>
          </a:xfrm>
        </p:spPr>
        <p:txBody>
          <a:bodyPr>
            <a:normAutofit/>
          </a:bodyPr>
          <a:lstStyle/>
          <a:p>
            <a:r>
              <a:rPr lang="en-US" sz="2400" b="1" dirty="0">
                <a:latin typeface="Times New Roman" panose="02020603050405020304" pitchFamily="18" charset="0"/>
                <a:cs typeface="Times New Roman" panose="02020603050405020304" pitchFamily="18" charset="0"/>
              </a:rPr>
              <a:t>TESTING TECNIQUES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9ABFF39-7BE2-4AED-8C5E-F16989AEAEFA}"/>
              </a:ext>
            </a:extLst>
          </p:cNvPr>
          <p:cNvSpPr>
            <a:spLocks noGrp="1"/>
          </p:cNvSpPr>
          <p:nvPr>
            <p:ph idx="1"/>
          </p:nvPr>
        </p:nvSpPr>
        <p:spPr>
          <a:xfrm>
            <a:off x="685800" y="1433290"/>
            <a:ext cx="7772400" cy="4800600"/>
          </a:xfrm>
        </p:spPr>
        <p:txBody>
          <a:bodyPr>
            <a:normAutofit fontScale="77500" lnSpcReduction="20000"/>
          </a:bodyPr>
          <a:lstStyle/>
          <a:p>
            <a:pPr marL="0" indent="0">
              <a:buNone/>
            </a:pPr>
            <a:r>
              <a:rPr lang="en-US" sz="2100" b="1" dirty="0"/>
              <a:t>White Box Testing:</a:t>
            </a:r>
          </a:p>
          <a:p>
            <a:pPr marL="0" indent="0">
              <a:buNone/>
            </a:pPr>
            <a:r>
              <a:rPr lang="en-US" sz="2300" dirty="0">
                <a:latin typeface="Calibri" panose="020F0502020204030204" pitchFamily="34" charset="0"/>
                <a:cs typeface="Calibri" panose="020F0502020204030204" pitchFamily="34" charset="0"/>
              </a:rPr>
              <a:t>This testing is also called as Glass box testing. In this testing, by knowing the specific functions that a product has been design to perform test can be conducted that demonstrate each function is fully operational at the same time searching for errors in each function. It is a test case design method that uses the control structure of the procedural design to derive test cases. Basis path testing is a white box testing.</a:t>
            </a:r>
          </a:p>
          <a:p>
            <a:r>
              <a:rPr lang="en-US" sz="2300" dirty="0">
                <a:latin typeface="Calibri" panose="020F0502020204030204" pitchFamily="34" charset="0"/>
                <a:cs typeface="Calibri" panose="020F0502020204030204" pitchFamily="34" charset="0"/>
              </a:rPr>
              <a:t>	Flow graph notation</a:t>
            </a:r>
          </a:p>
          <a:p>
            <a:r>
              <a:rPr lang="en-US" sz="2300" dirty="0">
                <a:latin typeface="Calibri" panose="020F0502020204030204" pitchFamily="34" charset="0"/>
                <a:cs typeface="Calibri" panose="020F0502020204030204" pitchFamily="34" charset="0"/>
              </a:rPr>
              <a:t>	Kilometric complexity</a:t>
            </a:r>
          </a:p>
          <a:p>
            <a:r>
              <a:rPr lang="en-US" sz="2300" dirty="0">
                <a:latin typeface="Calibri" panose="020F0502020204030204" pitchFamily="34" charset="0"/>
                <a:cs typeface="Calibri" panose="020F0502020204030204" pitchFamily="34" charset="0"/>
              </a:rPr>
              <a:t>	Deriving test cases</a:t>
            </a:r>
          </a:p>
          <a:p>
            <a:r>
              <a:rPr lang="en-US" sz="2300" dirty="0">
                <a:latin typeface="Calibri" panose="020F0502020204030204" pitchFamily="34" charset="0"/>
                <a:cs typeface="Calibri" panose="020F0502020204030204" pitchFamily="34" charset="0"/>
              </a:rPr>
              <a:t>	Graph matrices Control</a:t>
            </a:r>
          </a:p>
          <a:p>
            <a:pPr marL="0" indent="0">
              <a:buNone/>
            </a:pPr>
            <a:r>
              <a:rPr lang="en-US" sz="2400" b="1" dirty="0">
                <a:latin typeface="Times New Roman" panose="02020603050405020304" pitchFamily="18" charset="0"/>
                <a:cs typeface="Times New Roman" panose="02020603050405020304" pitchFamily="18" charset="0"/>
              </a:rPr>
              <a:t>BLACK BOX TESTING:</a:t>
            </a:r>
          </a:p>
          <a:p>
            <a:pPr marL="0" indent="0">
              <a:buNone/>
            </a:pPr>
            <a:r>
              <a:rPr lang="en-US" sz="2300" dirty="0">
                <a:latin typeface="Calibri" panose="020F0502020204030204" pitchFamily="34" charset="0"/>
                <a:cs typeface="Calibri" panose="020F0502020204030204" pitchFamily="34" charset="0"/>
              </a:rPr>
              <a:t>In this testing by knowing the internal operation of a product, test can be conducted to ensure that “all gears mesh”, that is the internal operation performs according to specification and all internal components have been adequately exercised. It fundamentally focuses on the functional requirements of the software.</a:t>
            </a:r>
          </a:p>
          <a:p>
            <a:endParaRPr lang="en-IN" dirty="0"/>
          </a:p>
        </p:txBody>
      </p:sp>
    </p:spTree>
    <p:extLst>
      <p:ext uri="{BB962C8B-B14F-4D97-AF65-F5344CB8AC3E}">
        <p14:creationId xmlns:p14="http://schemas.microsoft.com/office/powerpoint/2010/main" val="3663349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F47243-05E1-438F-945A-3A371F49E10C}"/>
              </a:ext>
            </a:extLst>
          </p:cNvPr>
          <p:cNvSpPr>
            <a:spLocks noGrp="1"/>
          </p:cNvSpPr>
          <p:nvPr>
            <p:ph type="title"/>
          </p:nvPr>
        </p:nvSpPr>
        <p:spPr>
          <a:xfrm>
            <a:off x="1295400" y="228600"/>
            <a:ext cx="5562600" cy="609600"/>
          </a:xfrm>
        </p:spPr>
        <p:txBody>
          <a:bodyPr>
            <a:normAutofit/>
          </a:bodyPr>
          <a:lstStyle/>
          <a:p>
            <a:r>
              <a:rPr lang="en-US" sz="2400" b="1" dirty="0"/>
              <a:t>SOFTWARE TESTING STRATEGIES</a:t>
            </a:r>
            <a:endParaRPr lang="en-IN" sz="2400" b="1" dirty="0"/>
          </a:p>
        </p:txBody>
      </p:sp>
      <p:sp>
        <p:nvSpPr>
          <p:cNvPr id="3" name="Content Placeholder 2">
            <a:extLst>
              <a:ext uri="{FF2B5EF4-FFF2-40B4-BE49-F238E27FC236}">
                <a16:creationId xmlns="" xmlns:a16="http://schemas.microsoft.com/office/drawing/2014/main" id="{10EAF596-2BC8-4CCA-B3A7-475479C5CAA0}"/>
              </a:ext>
            </a:extLst>
          </p:cNvPr>
          <p:cNvSpPr>
            <a:spLocks noGrp="1"/>
          </p:cNvSpPr>
          <p:nvPr>
            <p:ph idx="1"/>
          </p:nvPr>
        </p:nvSpPr>
        <p:spPr>
          <a:xfrm>
            <a:off x="1418159" y="838200"/>
            <a:ext cx="6591985" cy="1905000"/>
          </a:xfrm>
          <a:ln>
            <a:noFill/>
          </a:ln>
        </p:spPr>
        <p:txBody>
          <a:bodyPr>
            <a:normAutofit fontScale="92500"/>
          </a:bodyPr>
          <a:lstStyle/>
          <a:p>
            <a:pPr marL="0" indent="0">
              <a:buNone/>
            </a:pPr>
            <a:r>
              <a:rPr lang="en-US" sz="2000" b="1" dirty="0">
                <a:latin typeface="Times New Roman" panose="02020603050405020304" pitchFamily="18" charset="0"/>
                <a:cs typeface="Times New Roman" panose="02020603050405020304" pitchFamily="18" charset="0"/>
              </a:rPr>
              <a:t>INTEGRATION </a:t>
            </a:r>
            <a:r>
              <a:rPr lang="en-US" sz="2000" b="1" dirty="0" smtClean="0">
                <a:latin typeface="Times New Roman" panose="02020603050405020304" pitchFamily="18" charset="0"/>
                <a:cs typeface="Times New Roman" panose="02020603050405020304" pitchFamily="18" charset="0"/>
              </a:rPr>
              <a:t>TESTING:</a:t>
            </a:r>
            <a:r>
              <a:rPr lang="en-US" sz="2000" dirty="0" smtClean="0">
                <a:latin typeface="Times New Roman" panose="02020603050405020304" pitchFamily="18" charset="0"/>
                <a:cs typeface="Times New Roman" panose="02020603050405020304" pitchFamily="18" charset="0"/>
              </a:rPr>
              <a:t> </a:t>
            </a:r>
            <a:r>
              <a:rPr lang="en-US" sz="2000" dirty="0" smtClean="0">
                <a:latin typeface="Calibri" panose="020F0502020204030204" pitchFamily="34" charset="0"/>
                <a:cs typeface="Calibri" panose="020F0502020204030204" pitchFamily="34" charset="0"/>
              </a:rPr>
              <a:t>It is </a:t>
            </a:r>
            <a:r>
              <a:rPr lang="en-US" sz="2000" dirty="0">
                <a:latin typeface="Calibri" panose="020F0502020204030204" pitchFamily="34" charset="0"/>
                <a:cs typeface="Calibri" panose="020F0502020204030204" pitchFamily="34" charset="0"/>
              </a:rPr>
              <a:t>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endParaRPr lang="en-IN" sz="2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9D7BBF48-029E-41EB-A2B5-C1C7715CB0C5}"/>
              </a:ext>
            </a:extLst>
          </p:cNvPr>
          <p:cNvSpPr txBox="1"/>
          <p:nvPr/>
        </p:nvSpPr>
        <p:spPr>
          <a:xfrm>
            <a:off x="1371600" y="2667000"/>
            <a:ext cx="6324600" cy="153888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PROGRAM TESTING</a:t>
            </a:r>
            <a:r>
              <a:rPr lang="en-US" dirty="0"/>
              <a:t>:</a:t>
            </a:r>
          </a:p>
          <a:p>
            <a:r>
              <a:rPr lang="en-US" sz="1900" dirty="0">
                <a:latin typeface="Calibri" panose="020F0502020204030204" pitchFamily="34" charset="0"/>
                <a:cs typeface="Calibri" panose="020F0502020204030204" pitchFamily="34" charset="0"/>
              </a:rPr>
              <a:t>Program testing is the process of executing a program with the intent of finding errors. A good test is one that has a high probability of finding an error. Program testing cannot show the absence of errors</a:t>
            </a:r>
            <a:r>
              <a:rPr lang="en-US" dirty="0"/>
              <a:t>.</a:t>
            </a:r>
            <a:endParaRPr lang="en-IN" dirty="0"/>
          </a:p>
        </p:txBody>
      </p:sp>
      <p:sp>
        <p:nvSpPr>
          <p:cNvPr id="4" name="Rectangle 3"/>
          <p:cNvSpPr/>
          <p:nvPr/>
        </p:nvSpPr>
        <p:spPr>
          <a:xfrm>
            <a:off x="1399032" y="4106132"/>
            <a:ext cx="7010400" cy="1862048"/>
          </a:xfrm>
          <a:prstGeom prst="rect">
            <a:avLst/>
          </a:prstGeom>
        </p:spPr>
        <p:txBody>
          <a:bodyPr wrap="square">
            <a:spAutoFit/>
          </a:bodyPr>
          <a:lstStyle/>
          <a:p>
            <a:r>
              <a:rPr lang="en-GB" sz="2000" b="1" dirty="0"/>
              <a:t>Security Testing :</a:t>
            </a:r>
          </a:p>
          <a:p>
            <a:r>
              <a:rPr lang="en-GB" sz="1900" dirty="0">
                <a:latin typeface="Calibri" pitchFamily="34" charset="0"/>
                <a:cs typeface="Calibri" pitchFamily="34" charset="0"/>
              </a:rPr>
              <a:t>It is a type of Software Testing that uncovers vulnerabilities of the system and determines that the data and resources of the system are protected from possible intruders. It ensures that the software system and application are free from any threats or risks that can cause a loss</a:t>
            </a:r>
          </a:p>
        </p:txBody>
      </p:sp>
    </p:spTree>
    <p:extLst>
      <p:ext uri="{BB962C8B-B14F-4D97-AF65-F5344CB8AC3E}">
        <p14:creationId xmlns:p14="http://schemas.microsoft.com/office/powerpoint/2010/main" val="162105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17AC92B-EB1F-40F1-A24D-44E8F70A27FD}"/>
              </a:ext>
            </a:extLst>
          </p:cNvPr>
          <p:cNvSpPr txBox="1"/>
          <p:nvPr/>
        </p:nvSpPr>
        <p:spPr>
          <a:xfrm>
            <a:off x="1524000" y="381000"/>
            <a:ext cx="3733800" cy="461665"/>
          </a:xfrm>
          <a:prstGeom prst="rect">
            <a:avLst/>
          </a:prstGeom>
          <a:noFill/>
        </p:spPr>
        <p:txBody>
          <a:bodyPr wrap="square" rtlCol="0">
            <a:spAutoFit/>
          </a:bodyPr>
          <a:lstStyle/>
          <a:p>
            <a:r>
              <a:rPr lang="en-US" sz="2400" b="1" dirty="0"/>
              <a:t>PERFORMANCE TESTING:</a:t>
            </a:r>
            <a:endParaRPr lang="en-IN" sz="2400" b="1" dirty="0"/>
          </a:p>
        </p:txBody>
      </p:sp>
      <p:pic>
        <p:nvPicPr>
          <p:cNvPr id="9" name="Picture 8">
            <a:extLst>
              <a:ext uri="{FF2B5EF4-FFF2-40B4-BE49-F238E27FC236}">
                <a16:creationId xmlns="" xmlns:a16="http://schemas.microsoft.com/office/drawing/2014/main" id="{24494F18-6206-4321-A56D-FC7A4C3DEAF0}"/>
              </a:ext>
            </a:extLst>
          </p:cNvPr>
          <p:cNvPicPr>
            <a:picLocks noChangeAspect="1"/>
          </p:cNvPicPr>
          <p:nvPr/>
        </p:nvPicPr>
        <p:blipFill>
          <a:blip r:embed="rId2"/>
          <a:stretch>
            <a:fillRect/>
          </a:stretch>
        </p:blipFill>
        <p:spPr>
          <a:xfrm>
            <a:off x="1066800" y="1519533"/>
            <a:ext cx="7239000" cy="4728865"/>
          </a:xfrm>
          <a:prstGeom prst="rect">
            <a:avLst/>
          </a:prstGeom>
        </p:spPr>
      </p:pic>
      <p:cxnSp>
        <p:nvCxnSpPr>
          <p:cNvPr id="3" name="Straight Connector 2"/>
          <p:cNvCxnSpPr/>
          <p:nvPr/>
        </p:nvCxnSpPr>
        <p:spPr>
          <a:xfrm>
            <a:off x="3124200" y="1519534"/>
            <a:ext cx="0" cy="4424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477000" y="1519534"/>
            <a:ext cx="0" cy="4424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429500" y="1519534"/>
            <a:ext cx="57150" cy="4424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72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2657"/>
            <a:ext cx="6589199" cy="576943"/>
          </a:xfrm>
        </p:spPr>
        <p:txBody>
          <a:bodyPr>
            <a:noAutofit/>
          </a:bodyPr>
          <a:lstStyle/>
          <a:p>
            <a:r>
              <a:rPr lang="en-US" sz="3200" b="1" dirty="0" smtClean="0">
                <a:latin typeface="Calibri" panose="020F0502020204030204" pitchFamily="34" charset="0"/>
                <a:cs typeface="Calibri" panose="020F0502020204030204" pitchFamily="34" charset="0"/>
              </a:rPr>
              <a:t>Introduction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928419" y="628261"/>
            <a:ext cx="6591985" cy="4648200"/>
          </a:xfrm>
        </p:spPr>
        <p:txBody>
          <a:bodyPr>
            <a:noAutofit/>
          </a:bodyPr>
          <a:lstStyle/>
          <a:p>
            <a:pPr algn="just"/>
            <a:r>
              <a:rPr lang="en-US" sz="2000" dirty="0">
                <a:latin typeface="Times New Roman" pitchFamily="18" charset="0"/>
                <a:cs typeface="Times New Roman" pitchFamily="18" charset="0"/>
              </a:rPr>
              <a:t>Crop cultivation plays an essential role in the agricultural field. Presently, the loss of food is mainly due to infected crops, which reflexively reduces the production rate. To identify the plant diseases at an untimely phase is not yet explored. </a:t>
            </a:r>
          </a:p>
          <a:p>
            <a:pPr algn="just"/>
            <a:r>
              <a:rPr lang="en-US" sz="2000" dirty="0">
                <a:latin typeface="Times New Roman" pitchFamily="18" charset="0"/>
                <a:cs typeface="Times New Roman" pitchFamily="18" charset="0"/>
              </a:rPr>
              <a:t>The main challenge is to reduce the usage of pesticides in the agricultural field and to increase the quality and quantity of the production rate. Proposed system explore the leaf disease prediction at an untimely action. We propose an enhanced Machine Learning to predict the infected area of the leaves. A color based segmentation model is defined to segment the infected region and placing it to its relevant classes. </a:t>
            </a:r>
          </a:p>
          <a:p>
            <a:pPr algn="just"/>
            <a:r>
              <a:rPr lang="en-US" sz="2000" dirty="0">
                <a:latin typeface="Times New Roman" pitchFamily="18" charset="0"/>
                <a:cs typeface="Times New Roman" pitchFamily="18" charset="0"/>
              </a:rPr>
              <a:t>Experimental analyses were done on samples images in terms of time complexity and the area of infected region. Plant diseases can be detected by image processing technique. Disease detection involves steps like image acquisition, image pre-processing, image segmentation, feature extraction and classification.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119FEA26-A7A0-4D33-BAA4-2419B3525F36}"/>
              </a:ext>
            </a:extLst>
          </p:cNvPr>
          <p:cNvPicPr>
            <a:picLocks noChangeAspect="1"/>
          </p:cNvPicPr>
          <p:nvPr/>
        </p:nvPicPr>
        <p:blipFill>
          <a:blip r:embed="rId2"/>
          <a:stretch>
            <a:fillRect/>
          </a:stretch>
        </p:blipFill>
        <p:spPr>
          <a:xfrm>
            <a:off x="1072134" y="1066800"/>
            <a:ext cx="7462266" cy="4953000"/>
          </a:xfrm>
          <a:prstGeom prst="rect">
            <a:avLst/>
          </a:prstGeom>
        </p:spPr>
      </p:pic>
      <p:cxnSp>
        <p:nvCxnSpPr>
          <p:cNvPr id="33" name="Straight Connector 32">
            <a:extLst>
              <a:ext uri="{FF2B5EF4-FFF2-40B4-BE49-F238E27FC236}">
                <a16:creationId xmlns="" xmlns:a16="http://schemas.microsoft.com/office/drawing/2014/main" id="{D959768F-0F08-481E-97A4-773A3A276D70}"/>
              </a:ext>
            </a:extLst>
          </p:cNvPr>
          <p:cNvCxnSpPr>
            <a:cxnSpLocks/>
          </p:cNvCxnSpPr>
          <p:nvPr/>
        </p:nvCxnSpPr>
        <p:spPr>
          <a:xfrm>
            <a:off x="2971800" y="1066800"/>
            <a:ext cx="0" cy="47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838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F402D7-2C7F-494E-ACD7-391B22ACB85A}"/>
              </a:ext>
            </a:extLst>
          </p:cNvPr>
          <p:cNvSpPr>
            <a:spLocks noGrp="1"/>
          </p:cNvSpPr>
          <p:nvPr>
            <p:ph type="title"/>
          </p:nvPr>
        </p:nvSpPr>
        <p:spPr>
          <a:xfrm>
            <a:off x="1945201" y="624110"/>
            <a:ext cx="3007799" cy="442690"/>
          </a:xfrm>
        </p:spPr>
        <p:txBody>
          <a:bodyPr>
            <a:normAutofit fontScale="90000"/>
          </a:bodyPr>
          <a:lstStyle/>
          <a:p>
            <a:r>
              <a:rPr lang="en-US" sz="3200" b="1" dirty="0">
                <a:latin typeface="Times New Roman" panose="02020603050405020304" pitchFamily="18" charset="0"/>
                <a:cs typeface="Times New Roman" panose="02020603050405020304" pitchFamily="18" charset="0"/>
              </a:rPr>
              <a:t>Screenshot:</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 xmlns:a16="http://schemas.microsoft.com/office/drawing/2014/main" id="{4740AA57-8DD9-45FB-BC2B-8ED4E7B8DB25}"/>
              </a:ext>
            </a:extLst>
          </p:cNvPr>
          <p:cNvPicPr>
            <a:picLocks noGrp="1" noChangeAspect="1"/>
          </p:cNvPicPr>
          <p:nvPr>
            <p:ph idx="1"/>
          </p:nvPr>
        </p:nvPicPr>
        <p:blipFill>
          <a:blip r:embed="rId2"/>
          <a:stretch>
            <a:fillRect/>
          </a:stretch>
        </p:blipFill>
        <p:spPr>
          <a:xfrm>
            <a:off x="1143001" y="1447802"/>
            <a:ext cx="3047999" cy="1869174"/>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581694"/>
            <a:ext cx="3429000" cy="269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496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2D6DAE71-5D3A-4B50-8A79-B437C567AB89}"/>
              </a:ext>
            </a:extLst>
          </p:cNvPr>
          <p:cNvPicPr>
            <a:picLocks noGrp="1" noChangeAspect="1"/>
          </p:cNvPicPr>
          <p:nvPr>
            <p:ph idx="1"/>
          </p:nvPr>
        </p:nvPicPr>
        <p:blipFill>
          <a:blip r:embed="rId2"/>
          <a:stretch>
            <a:fillRect/>
          </a:stretch>
        </p:blipFill>
        <p:spPr>
          <a:xfrm>
            <a:off x="1371600" y="990600"/>
            <a:ext cx="7391399" cy="5334000"/>
          </a:xfrm>
          <a:prstGeom prst="rect">
            <a:avLst/>
          </a:prstGeom>
        </p:spPr>
      </p:pic>
    </p:spTree>
    <p:extLst>
      <p:ext uri="{BB962C8B-B14F-4D97-AF65-F5344CB8AC3E}">
        <p14:creationId xmlns:p14="http://schemas.microsoft.com/office/powerpoint/2010/main" val="36168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990600"/>
            <a:ext cx="6591985" cy="4648200"/>
          </a:xfrm>
        </p:spPr>
        <p:txBody>
          <a:bodyPr>
            <a:normAutofit lnSpcReduction="10000"/>
          </a:bodyPr>
          <a:lstStyle/>
          <a:p>
            <a:pPr marL="0" indent="0">
              <a:buNone/>
            </a:pPr>
            <a:r>
              <a:rPr lang="en-GB" sz="3000" b="1" dirty="0"/>
              <a:t>Conclusion</a:t>
            </a:r>
          </a:p>
          <a:p>
            <a:r>
              <a:rPr lang="en-GB" sz="2000" dirty="0">
                <a:latin typeface="Calibri" pitchFamily="34" charset="0"/>
                <a:cs typeface="Calibri" pitchFamily="34" charset="0"/>
              </a:rPr>
              <a:t>Rice plant diseases can make a big amount of loss in the agricultural domain. Due to climatic conditions and global warming issues the plants are deficient in terms of water content and necessary nutrients and easily get affected by diseases. Generally with the help of naked eye, farmers used to identify the disease, but they cannot identify what was the disease. In this project we developed a system to detect three rice plant diseases namely Bacterial Leaf Blight, Brown Spot, Leaf Blight. </a:t>
            </a:r>
            <a:endParaRPr lang="en-GB" sz="2000" dirty="0" smtClean="0">
              <a:latin typeface="Calibri" pitchFamily="34" charset="0"/>
              <a:cs typeface="Calibri" pitchFamily="34" charset="0"/>
            </a:endParaRPr>
          </a:p>
          <a:p>
            <a:r>
              <a:rPr lang="en-GB" sz="2000" dirty="0" smtClean="0">
                <a:latin typeface="Calibri" pitchFamily="34" charset="0"/>
                <a:cs typeface="Calibri" pitchFamily="34" charset="0"/>
              </a:rPr>
              <a:t>We </a:t>
            </a:r>
            <a:r>
              <a:rPr lang="en-GB" sz="2000" dirty="0">
                <a:latin typeface="Calibri" pitchFamily="34" charset="0"/>
                <a:cs typeface="Calibri" pitchFamily="34" charset="0"/>
              </a:rPr>
              <a:t>have collected dataset of leaf images </a:t>
            </a:r>
            <a:r>
              <a:rPr lang="en-GB" sz="2000" dirty="0" smtClean="0">
                <a:latin typeface="Calibri" pitchFamily="34" charset="0"/>
                <a:cs typeface="Calibri" pitchFamily="34" charset="0"/>
              </a:rPr>
              <a:t>from  </a:t>
            </a:r>
            <a:r>
              <a:rPr lang="en-GB" sz="2000" b="1" dirty="0" smtClean="0">
                <a:latin typeface="Calibri" pitchFamily="34" charset="0"/>
                <a:cs typeface="Calibri" pitchFamily="34" charset="0"/>
              </a:rPr>
              <a:t>UCI repository</a:t>
            </a:r>
            <a:r>
              <a:rPr lang="en-GB" sz="2000" b="1" dirty="0">
                <a:latin typeface="Calibri" pitchFamily="34" charset="0"/>
                <a:cs typeface="Calibri" pitchFamily="34" charset="0"/>
              </a:rPr>
              <a:t>. </a:t>
            </a:r>
            <a:r>
              <a:rPr lang="en-GB" sz="2000" dirty="0">
                <a:latin typeface="Calibri" pitchFamily="34" charset="0"/>
                <a:cs typeface="Calibri" pitchFamily="34" charset="0"/>
              </a:rPr>
              <a:t>We had used Machine learning techniques to identify the diseases accordingly. So, it helps farmers to improve the quality of farming and increase the crop production.</a:t>
            </a:r>
          </a:p>
          <a:p>
            <a:endParaRPr lang="en-GB" dirty="0"/>
          </a:p>
        </p:txBody>
      </p:sp>
    </p:spTree>
    <p:extLst>
      <p:ext uri="{BB962C8B-B14F-4D97-AF65-F5344CB8AC3E}">
        <p14:creationId xmlns:p14="http://schemas.microsoft.com/office/powerpoint/2010/main" val="3713614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838200"/>
            <a:ext cx="6820585" cy="4311022"/>
          </a:xfrm>
        </p:spPr>
        <p:txBody>
          <a:bodyPr/>
          <a:lstStyle/>
          <a:p>
            <a:pPr marL="0" indent="0">
              <a:buNone/>
            </a:pPr>
            <a:r>
              <a:rPr lang="en-GB" sz="2400" b="1" dirty="0" smtClean="0">
                <a:latin typeface="Calibri" pitchFamily="34" charset="0"/>
                <a:cs typeface="Calibri" pitchFamily="34" charset="0"/>
              </a:rPr>
              <a:t>Publications:</a:t>
            </a:r>
          </a:p>
          <a:p>
            <a:pPr marL="0" indent="0">
              <a:buNone/>
            </a:pPr>
            <a:r>
              <a:rPr lang="en-GB" sz="2400" b="1" dirty="0" smtClean="0">
                <a:latin typeface="Calibri" pitchFamily="34" charset="0"/>
                <a:cs typeface="Calibri" pitchFamily="34" charset="0"/>
              </a:rPr>
              <a:t>Title of the paper: </a:t>
            </a:r>
            <a:r>
              <a:rPr lang="en-GB" sz="2400" dirty="0" smtClean="0">
                <a:latin typeface="Calibri" pitchFamily="34" charset="0"/>
                <a:cs typeface="Calibri" pitchFamily="34" charset="0"/>
              </a:rPr>
              <a:t>Pesticide Suggestions and Crop Disease Classification Using Machine Learning</a:t>
            </a:r>
          </a:p>
          <a:p>
            <a:pPr marL="0" indent="0">
              <a:buNone/>
            </a:pPr>
            <a:r>
              <a:rPr lang="en-GB" sz="2400" b="1" dirty="0" smtClean="0">
                <a:latin typeface="Calibri" pitchFamily="34" charset="0"/>
                <a:cs typeface="Calibri" pitchFamily="34" charset="0"/>
              </a:rPr>
              <a:t>Journal name</a:t>
            </a:r>
            <a:r>
              <a:rPr lang="en-GB" sz="2400" dirty="0" smtClean="0">
                <a:latin typeface="Calibri" pitchFamily="34" charset="0"/>
                <a:cs typeface="Calibri" pitchFamily="34" charset="0"/>
              </a:rPr>
              <a:t>: International Journal of Engineering Science and Computing(IJESC)</a:t>
            </a:r>
          </a:p>
          <a:p>
            <a:pPr marL="0" indent="0">
              <a:buNone/>
            </a:pPr>
            <a:r>
              <a:rPr lang="en-GB" sz="2400" b="1" dirty="0" smtClean="0">
                <a:latin typeface="Calibri" pitchFamily="34" charset="0"/>
                <a:cs typeface="Calibri" pitchFamily="34" charset="0"/>
              </a:rPr>
              <a:t>Volume</a:t>
            </a:r>
            <a:r>
              <a:rPr lang="en-GB" sz="2400" dirty="0" smtClean="0">
                <a:latin typeface="Calibri" pitchFamily="34" charset="0"/>
                <a:cs typeface="Calibri" pitchFamily="34" charset="0"/>
              </a:rPr>
              <a:t>:11,issue no:04,April 2021.</a:t>
            </a:r>
          </a:p>
          <a:p>
            <a:pPr marL="0" indent="0">
              <a:buNone/>
            </a:pPr>
            <a:r>
              <a:rPr lang="en-GB" sz="2400" b="1" dirty="0" smtClean="0">
                <a:latin typeface="Calibri" pitchFamily="34" charset="0"/>
                <a:cs typeface="Calibri" pitchFamily="34" charset="0"/>
              </a:rPr>
              <a:t>e-ISSN</a:t>
            </a:r>
            <a:r>
              <a:rPr lang="en-GB" sz="2400" dirty="0" smtClean="0">
                <a:latin typeface="Calibri" pitchFamily="34" charset="0"/>
                <a:cs typeface="Calibri" pitchFamily="34" charset="0"/>
              </a:rPr>
              <a:t>:2250-1371.</a:t>
            </a:r>
            <a:endParaRPr lang="en-GB" sz="2400" dirty="0">
              <a:latin typeface="Calibri" pitchFamily="34" charset="0"/>
              <a:cs typeface="Calibri" pitchFamily="34" charset="0"/>
            </a:endParaRPr>
          </a:p>
        </p:txBody>
      </p:sp>
    </p:spTree>
    <p:extLst>
      <p:ext uri="{BB962C8B-B14F-4D97-AF65-F5344CB8AC3E}">
        <p14:creationId xmlns:p14="http://schemas.microsoft.com/office/powerpoint/2010/main" val="1241032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5241017" cy="533400"/>
          </a:xfrm>
        </p:spPr>
        <p:txBody>
          <a:bodyPr>
            <a:normAutofit fontScale="90000"/>
          </a:bodyPr>
          <a:lstStyle/>
          <a:p>
            <a:r>
              <a:rPr lang="en-US" b="1" dirty="0">
                <a:latin typeface="Times New Roman" panose="02020603050405020304" pitchFamily="18" charset="0"/>
                <a:cs typeface="Times New Roman" panose="02020603050405020304" pitchFamily="18" charset="0"/>
              </a:rPr>
              <a:t>Re</a:t>
            </a:r>
            <a:r>
              <a:rPr lang="en-US" sz="3200" b="1" dirty="0">
                <a:latin typeface="Times New Roman" panose="02020603050405020304" pitchFamily="18" charset="0"/>
                <a:cs typeface="Times New Roman" panose="02020603050405020304" pitchFamily="18" charset="0"/>
              </a:rPr>
              <a:t>ferences</a:t>
            </a:r>
          </a:p>
        </p:txBody>
      </p:sp>
      <p:sp>
        <p:nvSpPr>
          <p:cNvPr id="3" name="Content Placeholder 2"/>
          <p:cNvSpPr>
            <a:spLocks noGrp="1"/>
          </p:cNvSpPr>
          <p:nvPr>
            <p:ph idx="1"/>
          </p:nvPr>
        </p:nvSpPr>
        <p:spPr>
          <a:xfrm>
            <a:off x="914400" y="702906"/>
            <a:ext cx="7523168" cy="5867400"/>
          </a:xfrm>
        </p:spPr>
        <p:txBody>
          <a:bodyPr>
            <a:noAutofit/>
          </a:bodyPr>
          <a:lstStyle/>
          <a:p>
            <a:r>
              <a:rPr lang="en-US" sz="2000" dirty="0">
                <a:latin typeface="Calibri" panose="020F0502020204030204" pitchFamily="34" charset="0"/>
                <a:cs typeface="Calibri" panose="020F0502020204030204" pitchFamily="34" charset="0"/>
              </a:rPr>
              <a:t>[1] K. Padmavathi, and K. Thangadurai, “Implementation of RGB and Gray scale images in plant leaves disease detection –comparative study,” Indian J. of Sci. and Tech., vol. 9, pp. 1- 6,Feb. 2016. [2] Dr.K.Thangadurai, K.Padmavathi, “Computer Vision image Enhancement For Plant Leaves Disease Detection”, 2014 World Congress on Computing and Communication Technologies. </a:t>
            </a:r>
          </a:p>
          <a:p>
            <a:r>
              <a:rPr lang="en-US" sz="2000" dirty="0">
                <a:latin typeface="Calibri" panose="020F0502020204030204" pitchFamily="34" charset="0"/>
                <a:cs typeface="Calibri" panose="020F0502020204030204" pitchFamily="34" charset="0"/>
              </a:rPr>
              <a:t>[3] Kiran R. Gavhale, and U. Gawande, “An Overview of the Research on Plant Leaves International Journal of Pure and Applied Mathematics Special Issue 882         Disease detection using Image Processing Techniques</a:t>
            </a:r>
          </a:p>
          <a:p>
            <a:r>
              <a:rPr lang="en-US" sz="2000" dirty="0">
                <a:latin typeface="Calibri" panose="020F0502020204030204" pitchFamily="34" charset="0"/>
                <a:cs typeface="Calibri" panose="020F0502020204030204" pitchFamily="34" charset="0"/>
              </a:rPr>
              <a:t> [4] Y. Q. Xia, Y. Li, and C. Li, “Intelligent Diagnose System of Wheat Diseases Based on Android Phone,” J. of Infor. &amp; Compu. Sci., vol. 12, pp. 6845-6852, Dec. 2015. </a:t>
            </a:r>
          </a:p>
          <a:p>
            <a:r>
              <a:rPr lang="en-US" sz="2000" dirty="0">
                <a:latin typeface="Calibri" panose="020F0502020204030204" pitchFamily="34" charset="0"/>
                <a:cs typeface="Calibri" panose="020F0502020204030204" pitchFamily="34" charset="0"/>
              </a:rPr>
              <a:t>[5] Wenjiang Huang, Qingsong Guan, JuhuaLuo, Jingcheng Zhang, Jinling Zhao, Dong Liang, Linsheng Huang, and Dongyan Zhang, “New Optimized Spectral Indices for Identifying and Monitoring Winter Wheat Diseases”, IEEE journal of selected topics in applied earth observation and remote </a:t>
            </a:r>
            <a:r>
              <a:rPr lang="en-US" sz="2000" dirty="0" err="1">
                <a:latin typeface="Calibri" panose="020F0502020204030204" pitchFamily="34" charset="0"/>
                <a:cs typeface="Calibri" panose="020F0502020204030204" pitchFamily="34" charset="0"/>
              </a:rPr>
              <a:t>sensing,Vol</a:t>
            </a:r>
            <a:r>
              <a:rPr lang="en-US" sz="2000" dirty="0">
                <a:latin typeface="Calibri" panose="020F0502020204030204" pitchFamily="34" charset="0"/>
                <a:cs typeface="Calibri" panose="020F0502020204030204" pitchFamily="34" charset="0"/>
              </a:rPr>
              <a:t>. 7, No. 6, June 2014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6972985" cy="5105400"/>
          </a:xfrm>
        </p:spPr>
        <p:txBody>
          <a:bodyPr>
            <a:noAutofit/>
          </a:bodyPr>
          <a:lstStyle/>
          <a:p>
            <a:r>
              <a:rPr lang="en-GB" sz="2000" dirty="0" smtClean="0">
                <a:latin typeface="Calibri" pitchFamily="34" charset="0"/>
                <a:cs typeface="Calibri" pitchFamily="34" charset="0"/>
              </a:rPr>
              <a:t>[</a:t>
            </a:r>
            <a:r>
              <a:rPr lang="en-GB" sz="2000" dirty="0">
                <a:latin typeface="Calibri" pitchFamily="34" charset="0"/>
                <a:cs typeface="Calibri" pitchFamily="34" charset="0"/>
              </a:rPr>
              <a:t>6] Monica </a:t>
            </a:r>
            <a:r>
              <a:rPr lang="en-GB" sz="2000" dirty="0" err="1">
                <a:latin typeface="Calibri" pitchFamily="34" charset="0"/>
                <a:cs typeface="Calibri" pitchFamily="34" charset="0"/>
              </a:rPr>
              <a:t>Jhuria</a:t>
            </a:r>
            <a:r>
              <a:rPr lang="en-GB" sz="2000" dirty="0">
                <a:latin typeface="Calibri" pitchFamily="34" charset="0"/>
                <a:cs typeface="Calibri" pitchFamily="34" charset="0"/>
              </a:rPr>
              <a:t>, </a:t>
            </a:r>
            <a:r>
              <a:rPr lang="en-GB" sz="2000" dirty="0" err="1">
                <a:latin typeface="Calibri" pitchFamily="34" charset="0"/>
                <a:cs typeface="Calibri" pitchFamily="34" charset="0"/>
              </a:rPr>
              <a:t>Ashwani</a:t>
            </a:r>
            <a:r>
              <a:rPr lang="en-GB" sz="2000" dirty="0">
                <a:latin typeface="Calibri" pitchFamily="34" charset="0"/>
                <a:cs typeface="Calibri" pitchFamily="34" charset="0"/>
              </a:rPr>
              <a:t> Kumar, and </a:t>
            </a:r>
            <a:r>
              <a:rPr lang="en-GB" sz="2000" dirty="0" err="1">
                <a:latin typeface="Calibri" pitchFamily="34" charset="0"/>
                <a:cs typeface="Calibri" pitchFamily="34" charset="0"/>
              </a:rPr>
              <a:t>RushikeshBorse</a:t>
            </a:r>
            <a:r>
              <a:rPr lang="en-GB" sz="2000" dirty="0">
                <a:latin typeface="Calibri" pitchFamily="34" charset="0"/>
                <a:cs typeface="Calibri" pitchFamily="34" charset="0"/>
              </a:rPr>
              <a:t>, “Image Processing For Smart Farming: Detection Of Disease And Fruit Grading”, Proceedings of the 2013 IEEE Second International Conference on Image Information Processing (ICIIP-2013)</a:t>
            </a:r>
          </a:p>
          <a:p>
            <a:r>
              <a:rPr lang="en-GB" sz="2000" dirty="0">
                <a:latin typeface="Calibri" pitchFamily="34" charset="0"/>
                <a:cs typeface="Calibri" pitchFamily="34" charset="0"/>
              </a:rPr>
              <a:t> [7] </a:t>
            </a:r>
            <a:r>
              <a:rPr lang="en-GB" sz="2000" dirty="0" err="1">
                <a:latin typeface="Calibri" pitchFamily="34" charset="0"/>
                <a:cs typeface="Calibri" pitchFamily="34" charset="0"/>
              </a:rPr>
              <a:t>Zulkifli</a:t>
            </a:r>
            <a:r>
              <a:rPr lang="en-GB" sz="2000" dirty="0">
                <a:latin typeface="Calibri" pitchFamily="34" charset="0"/>
                <a:cs typeface="Calibri" pitchFamily="34" charset="0"/>
              </a:rPr>
              <a:t> Bin </a:t>
            </a:r>
            <a:r>
              <a:rPr lang="en-GB" sz="2000" dirty="0" err="1">
                <a:latin typeface="Calibri" pitchFamily="34" charset="0"/>
                <a:cs typeface="Calibri" pitchFamily="34" charset="0"/>
              </a:rPr>
              <a:t>Husin</a:t>
            </a:r>
            <a:r>
              <a:rPr lang="en-GB" sz="2000" dirty="0">
                <a:latin typeface="Calibri" pitchFamily="34" charset="0"/>
                <a:cs typeface="Calibri" pitchFamily="34" charset="0"/>
              </a:rPr>
              <a:t>, Abdul </a:t>
            </a:r>
            <a:r>
              <a:rPr lang="en-GB" sz="2000" dirty="0" err="1">
                <a:latin typeface="Calibri" pitchFamily="34" charset="0"/>
                <a:cs typeface="Calibri" pitchFamily="34" charset="0"/>
              </a:rPr>
              <a:t>Hallis</a:t>
            </a:r>
            <a:r>
              <a:rPr lang="en-GB" sz="2000" dirty="0">
                <a:latin typeface="Calibri" pitchFamily="34" charset="0"/>
                <a:cs typeface="Calibri" pitchFamily="34" charset="0"/>
              </a:rPr>
              <a:t> Bin Abdul Aziz, Ali </a:t>
            </a:r>
            <a:r>
              <a:rPr lang="en-GB" sz="2000" dirty="0" err="1">
                <a:latin typeface="Calibri" pitchFamily="34" charset="0"/>
                <a:cs typeface="Calibri" pitchFamily="34" charset="0"/>
              </a:rPr>
              <a:t>Yeon</a:t>
            </a:r>
            <a:r>
              <a:rPr lang="en-GB" sz="2000" dirty="0">
                <a:latin typeface="Calibri" pitchFamily="34" charset="0"/>
                <a:cs typeface="Calibri" pitchFamily="34" charset="0"/>
              </a:rPr>
              <a:t> Bin </a:t>
            </a:r>
            <a:r>
              <a:rPr lang="en-GB" sz="2000" dirty="0" err="1">
                <a:latin typeface="Calibri" pitchFamily="34" charset="0"/>
                <a:cs typeface="Calibri" pitchFamily="34" charset="0"/>
              </a:rPr>
              <a:t>MdShakaffRohaniBinti</a:t>
            </a:r>
            <a:r>
              <a:rPr lang="en-GB" sz="2000" dirty="0">
                <a:latin typeface="Calibri" pitchFamily="34" charset="0"/>
                <a:cs typeface="Calibri" pitchFamily="34" charset="0"/>
              </a:rPr>
              <a:t> S Mohamed </a:t>
            </a:r>
            <a:r>
              <a:rPr lang="en-GB" sz="2000" dirty="0" err="1">
                <a:latin typeface="Calibri" pitchFamily="34" charset="0"/>
                <a:cs typeface="Calibri" pitchFamily="34" charset="0"/>
              </a:rPr>
              <a:t>Farook</a:t>
            </a:r>
            <a:r>
              <a:rPr lang="en-GB" sz="2000" dirty="0">
                <a:latin typeface="Calibri" pitchFamily="34" charset="0"/>
                <a:cs typeface="Calibri" pitchFamily="34" charset="0"/>
              </a:rPr>
              <a:t>, “Feasibility Study on Plant </a:t>
            </a:r>
            <a:r>
              <a:rPr lang="en-GB" sz="2000" dirty="0" err="1">
                <a:latin typeface="Calibri" pitchFamily="34" charset="0"/>
                <a:cs typeface="Calibri" pitchFamily="34" charset="0"/>
              </a:rPr>
              <a:t>Chili</a:t>
            </a:r>
            <a:r>
              <a:rPr lang="en-GB" sz="2000" dirty="0">
                <a:latin typeface="Calibri" pitchFamily="34" charset="0"/>
                <a:cs typeface="Calibri" pitchFamily="34" charset="0"/>
              </a:rPr>
              <a:t> Disease Detection Using Image Processing Techniques”, 2012 Third International Conference on Intelligent Systems Modelling and Simulation.</a:t>
            </a:r>
          </a:p>
          <a:p>
            <a:r>
              <a:rPr lang="en-GB" sz="2000" dirty="0">
                <a:latin typeface="Calibri" pitchFamily="34" charset="0"/>
                <a:cs typeface="Calibri" pitchFamily="34" charset="0"/>
              </a:rPr>
              <a:t> [8] </a:t>
            </a:r>
            <a:r>
              <a:rPr lang="en-GB" sz="2000" dirty="0" err="1">
                <a:latin typeface="Calibri" pitchFamily="34" charset="0"/>
                <a:cs typeface="Calibri" pitchFamily="34" charset="0"/>
              </a:rPr>
              <a:t>Mrunalini</a:t>
            </a:r>
            <a:r>
              <a:rPr lang="en-GB" sz="2000" dirty="0">
                <a:latin typeface="Calibri" pitchFamily="34" charset="0"/>
                <a:cs typeface="Calibri" pitchFamily="34" charset="0"/>
              </a:rPr>
              <a:t> R. </a:t>
            </a:r>
            <a:r>
              <a:rPr lang="en-GB" sz="2000" dirty="0" err="1">
                <a:latin typeface="Calibri" pitchFamily="34" charset="0"/>
                <a:cs typeface="Calibri" pitchFamily="34" charset="0"/>
              </a:rPr>
              <a:t>Badnakhe</a:t>
            </a:r>
            <a:r>
              <a:rPr lang="en-GB" sz="2000" dirty="0">
                <a:latin typeface="Calibri" pitchFamily="34" charset="0"/>
                <a:cs typeface="Calibri" pitchFamily="34" charset="0"/>
              </a:rPr>
              <a:t>, </a:t>
            </a:r>
            <a:r>
              <a:rPr lang="en-GB" sz="2000" dirty="0" err="1">
                <a:latin typeface="Calibri" pitchFamily="34" charset="0"/>
                <a:cs typeface="Calibri" pitchFamily="34" charset="0"/>
              </a:rPr>
              <a:t>Prashant</a:t>
            </a:r>
            <a:r>
              <a:rPr lang="en-GB" sz="2000" dirty="0">
                <a:latin typeface="Calibri" pitchFamily="34" charset="0"/>
                <a:cs typeface="Calibri" pitchFamily="34" charset="0"/>
              </a:rPr>
              <a:t> R. </a:t>
            </a:r>
            <a:r>
              <a:rPr lang="en-GB" sz="2000" dirty="0" err="1">
                <a:latin typeface="Calibri" pitchFamily="34" charset="0"/>
                <a:cs typeface="Calibri" pitchFamily="34" charset="0"/>
              </a:rPr>
              <a:t>Deshmukh</a:t>
            </a:r>
            <a:r>
              <a:rPr lang="en-GB" sz="2000" dirty="0">
                <a:latin typeface="Calibri" pitchFamily="34" charset="0"/>
                <a:cs typeface="Calibri" pitchFamily="34" charset="0"/>
              </a:rPr>
              <a:t>, “Infected Leaf Analysis and Comparison by Otsu Threshold and k-Means Clustering”, International Journal of Advanced Research in Computer Science and Software Engineering, Volume 2, Issue 3, March 2012. </a:t>
            </a:r>
          </a:p>
          <a:p>
            <a:r>
              <a:rPr lang="en-GB" sz="2000" dirty="0">
                <a:latin typeface="Calibri" pitchFamily="34" charset="0"/>
                <a:cs typeface="Calibri" pitchFamily="34" charset="0"/>
              </a:rPr>
              <a:t>[9] H. Al-</a:t>
            </a:r>
            <a:r>
              <a:rPr lang="en-GB" sz="2000" dirty="0" err="1">
                <a:latin typeface="Calibri" pitchFamily="34" charset="0"/>
                <a:cs typeface="Calibri" pitchFamily="34" charset="0"/>
              </a:rPr>
              <a:t>Hiary</a:t>
            </a:r>
            <a:r>
              <a:rPr lang="en-GB" sz="2000" dirty="0">
                <a:latin typeface="Calibri" pitchFamily="34" charset="0"/>
                <a:cs typeface="Calibri" pitchFamily="34" charset="0"/>
              </a:rPr>
              <a:t> , S. </a:t>
            </a:r>
            <a:r>
              <a:rPr lang="en-GB" sz="2000" dirty="0" err="1">
                <a:latin typeface="Calibri" pitchFamily="34" charset="0"/>
                <a:cs typeface="Calibri" pitchFamily="34" charset="0"/>
              </a:rPr>
              <a:t>Bani</a:t>
            </a:r>
            <a:r>
              <a:rPr lang="en-GB" sz="2000" dirty="0">
                <a:latin typeface="Calibri" pitchFamily="34" charset="0"/>
                <a:cs typeface="Calibri" pitchFamily="34" charset="0"/>
              </a:rPr>
              <a:t>-Ahmad, M. </a:t>
            </a:r>
            <a:r>
              <a:rPr lang="en-GB" sz="2000" dirty="0" err="1">
                <a:latin typeface="Calibri" pitchFamily="34" charset="0"/>
                <a:cs typeface="Calibri" pitchFamily="34" charset="0"/>
              </a:rPr>
              <a:t>Reyalat</a:t>
            </a:r>
            <a:r>
              <a:rPr lang="en-GB" sz="2000" dirty="0">
                <a:latin typeface="Calibri" pitchFamily="34" charset="0"/>
                <a:cs typeface="Calibri" pitchFamily="34" charset="0"/>
              </a:rPr>
              <a:t>, M. </a:t>
            </a:r>
            <a:r>
              <a:rPr lang="en-GB" sz="2000" dirty="0" err="1">
                <a:latin typeface="Calibri" pitchFamily="34" charset="0"/>
                <a:cs typeface="Calibri" pitchFamily="34" charset="0"/>
              </a:rPr>
              <a:t>Braik</a:t>
            </a:r>
            <a:r>
              <a:rPr lang="en-GB" sz="2000" dirty="0">
                <a:latin typeface="Calibri" pitchFamily="34" charset="0"/>
                <a:cs typeface="Calibri" pitchFamily="34" charset="0"/>
              </a:rPr>
              <a:t> and Z. </a:t>
            </a:r>
            <a:r>
              <a:rPr lang="en-GB" sz="2000" dirty="0" err="1">
                <a:latin typeface="Calibri" pitchFamily="34" charset="0"/>
                <a:cs typeface="Calibri" pitchFamily="34" charset="0"/>
              </a:rPr>
              <a:t>ALRahamneh</a:t>
            </a:r>
            <a:r>
              <a:rPr lang="en-GB" sz="2000" dirty="0">
                <a:latin typeface="Calibri" pitchFamily="34" charset="0"/>
                <a:cs typeface="Calibri" pitchFamily="34" charset="0"/>
              </a:rPr>
              <a:t>, “Fast and Accurate Detection and Classification of Plant Diseases”, International Journal of Computer Applications (0975 – 8887)Volume 17– No.1, March 2011</a:t>
            </a:r>
          </a:p>
          <a:p>
            <a:endParaRPr lang="en-GB" sz="2000" dirty="0"/>
          </a:p>
        </p:txBody>
      </p:sp>
    </p:spTree>
    <p:extLst>
      <p:ext uri="{BB962C8B-B14F-4D97-AF65-F5344CB8AC3E}">
        <p14:creationId xmlns:p14="http://schemas.microsoft.com/office/powerpoint/2010/main" val="327614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5B5FE1EB-4C29-4952-BF20-9F2672778F31}"/>
              </a:ext>
            </a:extLst>
          </p:cNvPr>
          <p:cNvGraphicFramePr>
            <a:graphicFrameLocks noGrp="1"/>
          </p:cNvGraphicFramePr>
          <p:nvPr>
            <p:extLst>
              <p:ext uri="{D42A27DB-BD31-4B8C-83A1-F6EECF244321}">
                <p14:modId xmlns:p14="http://schemas.microsoft.com/office/powerpoint/2010/main" val="1563682593"/>
              </p:ext>
            </p:extLst>
          </p:nvPr>
        </p:nvGraphicFramePr>
        <p:xfrm>
          <a:off x="914400" y="396880"/>
          <a:ext cx="7927091" cy="6241108"/>
        </p:xfrm>
        <a:graphic>
          <a:graphicData uri="http://schemas.openxmlformats.org/drawingml/2006/table">
            <a:tbl>
              <a:tblPr firstRow="1" bandRow="1"/>
              <a:tblGrid>
                <a:gridCol w="208280">
                  <a:extLst>
                    <a:ext uri="{9D8B030D-6E8A-4147-A177-3AD203B41FA5}">
                      <a16:colId xmlns="" xmlns:a16="http://schemas.microsoft.com/office/drawing/2014/main" val="3577158228"/>
                    </a:ext>
                  </a:extLst>
                </a:gridCol>
                <a:gridCol w="2040605">
                  <a:extLst>
                    <a:ext uri="{9D8B030D-6E8A-4147-A177-3AD203B41FA5}">
                      <a16:colId xmlns="" xmlns:a16="http://schemas.microsoft.com/office/drawing/2014/main" val="606800927"/>
                    </a:ext>
                  </a:extLst>
                </a:gridCol>
                <a:gridCol w="715948">
                  <a:extLst>
                    <a:ext uri="{9D8B030D-6E8A-4147-A177-3AD203B41FA5}">
                      <a16:colId xmlns="" xmlns:a16="http://schemas.microsoft.com/office/drawing/2014/main" val="2796681436"/>
                    </a:ext>
                  </a:extLst>
                </a:gridCol>
                <a:gridCol w="1999716">
                  <a:extLst>
                    <a:ext uri="{9D8B030D-6E8A-4147-A177-3AD203B41FA5}">
                      <a16:colId xmlns="" xmlns:a16="http://schemas.microsoft.com/office/drawing/2014/main" val="1686739079"/>
                    </a:ext>
                  </a:extLst>
                </a:gridCol>
                <a:gridCol w="1436251">
                  <a:extLst>
                    <a:ext uri="{9D8B030D-6E8A-4147-A177-3AD203B41FA5}">
                      <a16:colId xmlns="" xmlns:a16="http://schemas.microsoft.com/office/drawing/2014/main" val="386131114"/>
                    </a:ext>
                  </a:extLst>
                </a:gridCol>
                <a:gridCol w="1526291">
                  <a:extLst>
                    <a:ext uri="{9D8B030D-6E8A-4147-A177-3AD203B41FA5}">
                      <a16:colId xmlns="" xmlns:a16="http://schemas.microsoft.com/office/drawing/2014/main" val="2599813254"/>
                    </a:ext>
                  </a:extLst>
                </a:gridCol>
              </a:tblGrid>
              <a:tr h="144498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750" dirty="0">
                          <a:latin typeface="Calibri" pitchFamily="34" charset="0"/>
                          <a:cs typeface="Calibri" pitchFamily="34" charset="0"/>
                        </a:rPr>
                        <a:t>S.NO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750" dirty="0" smtClean="0">
                          <a:latin typeface="Calibri" pitchFamily="34" charset="0"/>
                          <a:cs typeface="Calibri" pitchFamily="34" charset="0"/>
                        </a:rPr>
                        <a:t>Title</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750" dirty="0" smtClean="0"/>
                        <a:t>Year</a:t>
                      </a:r>
                      <a:endParaRPr lang="en-US" sz="175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750" dirty="0" smtClean="0">
                          <a:latin typeface="Calibri" pitchFamily="34" charset="0"/>
                          <a:cs typeface="Calibri" pitchFamily="34" charset="0"/>
                        </a:rPr>
                        <a:t>Method</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smtClean="0">
                          <a:latin typeface="Calibri" pitchFamily="34" charset="0"/>
                          <a:cs typeface="Calibri" pitchFamily="34" charset="0"/>
                        </a:rPr>
                        <a:t>Advantages</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Disadvantages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 xmlns:a16="http://schemas.microsoft.com/office/drawing/2014/main" val="172698796"/>
                  </a:ext>
                </a:extLst>
              </a:tr>
              <a:tr h="157833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smtClean="0">
                          <a:latin typeface="Calibri" pitchFamily="34" charset="0"/>
                          <a:cs typeface="Calibri" pitchFamily="34" charset="0"/>
                        </a:rPr>
                        <a:t>1</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Xin Yang, </a:t>
                      </a:r>
                      <a:r>
                        <a:rPr lang="en-US" sz="1750" dirty="0" err="1">
                          <a:latin typeface="Calibri" pitchFamily="34" charset="0"/>
                          <a:cs typeface="Calibri" pitchFamily="34" charset="0"/>
                        </a:rPr>
                        <a:t>Tingwei</a:t>
                      </a:r>
                      <a:r>
                        <a:rPr lang="en-US" sz="1750" dirty="0">
                          <a:latin typeface="Calibri" pitchFamily="34" charset="0"/>
                          <a:cs typeface="Calibri" pitchFamily="34" charset="0"/>
                        </a:rPr>
                        <a:t> </a:t>
                      </a:r>
                      <a:r>
                        <a:rPr lang="en-US" sz="1750" dirty="0" err="1">
                          <a:latin typeface="Calibri" pitchFamily="34" charset="0"/>
                          <a:cs typeface="Calibri" pitchFamily="34" charset="0"/>
                        </a:rPr>
                        <a:t>Guo</a:t>
                      </a:r>
                      <a:r>
                        <a:rPr lang="en-US" sz="1750" dirty="0">
                          <a:latin typeface="Calibri" pitchFamily="34" charset="0"/>
                          <a:cs typeface="Calibri" pitchFamily="34" charset="0"/>
                        </a:rPr>
                        <a:t>,” Machine learning in plant disease research”</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endParaRPr lang="en-US" sz="1750" dirty="0">
                        <a:latin typeface="Calibri" pitchFamily="34" charset="0"/>
                        <a:cs typeface="Calibri" pitchFamily="34" charset="0"/>
                      </a:endParaRPr>
                    </a:p>
                    <a:p>
                      <a:pPr algn="ctr"/>
                      <a:endParaRPr lang="en-US" sz="1750" dirty="0">
                        <a:latin typeface="Calibri" pitchFamily="34" charset="0"/>
                        <a:cs typeface="Calibri" pitchFamily="34" charset="0"/>
                      </a:endParaRPr>
                    </a:p>
                    <a:p>
                      <a:pPr algn="ctr"/>
                      <a:endParaRPr lang="en-US" sz="1750" dirty="0">
                        <a:latin typeface="Calibri" pitchFamily="34" charset="0"/>
                        <a:cs typeface="Calibri" pitchFamily="34" charset="0"/>
                      </a:endParaRPr>
                    </a:p>
                    <a:p>
                      <a:pPr algn="ctr"/>
                      <a:r>
                        <a:rPr lang="en-US" sz="1750" dirty="0">
                          <a:latin typeface="Calibri" pitchFamily="34" charset="0"/>
                          <a:cs typeface="Calibri" pitchFamily="34" charset="0"/>
                        </a:rPr>
                        <a:t>2020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K-means clustering used to segment the defected area</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a:latin typeface="Calibri" pitchFamily="34" charset="0"/>
                          <a:cs typeface="Calibri" pitchFamily="34" charset="0"/>
                        </a:rPr>
                        <a:t>They create their own data set</a:t>
                      </a:r>
                    </a:p>
                    <a:p>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The</a:t>
                      </a:r>
                      <a:r>
                        <a:rPr lang="en-US" sz="1750" baseline="0" dirty="0">
                          <a:latin typeface="Calibri" pitchFamily="34" charset="0"/>
                          <a:cs typeface="Calibri" pitchFamily="34" charset="0"/>
                        </a:rPr>
                        <a:t> accuracy level is 92.2%</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 xmlns:a16="http://schemas.microsoft.com/office/drawing/2014/main" val="1129995418"/>
                  </a:ext>
                </a:extLst>
              </a:tr>
              <a:tr h="3217795">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a:latin typeface="Calibri" pitchFamily="34" charset="0"/>
                          <a:cs typeface="Calibri" pitchFamily="34" charset="0"/>
                        </a:rPr>
                        <a:t>Yang </a:t>
                      </a:r>
                      <a:r>
                        <a:rPr lang="en-US" sz="1750" dirty="0" err="1">
                          <a:latin typeface="Calibri" pitchFamily="34" charset="0"/>
                          <a:cs typeface="Calibri" pitchFamily="34" charset="0"/>
                        </a:rPr>
                        <a:t>Lu,Shujuan</a:t>
                      </a:r>
                      <a:r>
                        <a:rPr lang="en-US" sz="1750" dirty="0">
                          <a:latin typeface="Calibri" pitchFamily="34" charset="0"/>
                          <a:cs typeface="Calibri" pitchFamily="34" charset="0"/>
                        </a:rPr>
                        <a:t> </a:t>
                      </a:r>
                      <a:r>
                        <a:rPr lang="en-US" sz="1750" dirty="0" err="1">
                          <a:latin typeface="Calibri" pitchFamily="34" charset="0"/>
                          <a:cs typeface="Calibri" pitchFamily="34" charset="0"/>
                        </a:rPr>
                        <a:t>Yi,Nianyin</a:t>
                      </a:r>
                      <a:r>
                        <a:rPr lang="en-US" sz="1750" dirty="0">
                          <a:latin typeface="Calibri" pitchFamily="34" charset="0"/>
                          <a:cs typeface="Calibri" pitchFamily="34" charset="0"/>
                        </a:rPr>
                        <a:t> </a:t>
                      </a:r>
                      <a:r>
                        <a:rPr lang="en-US" sz="1750" dirty="0" err="1">
                          <a:latin typeface="Calibri" pitchFamily="34" charset="0"/>
                          <a:cs typeface="Calibri" pitchFamily="34" charset="0"/>
                        </a:rPr>
                        <a:t>Zeng,Yurong</a:t>
                      </a:r>
                      <a:r>
                        <a:rPr lang="en-US" sz="1750" dirty="0">
                          <a:latin typeface="Calibri" pitchFamily="34" charset="0"/>
                          <a:cs typeface="Calibri" pitchFamily="34" charset="0"/>
                        </a:rPr>
                        <a:t> </a:t>
                      </a:r>
                      <a:r>
                        <a:rPr lang="en-US" sz="1750" dirty="0" err="1">
                          <a:latin typeface="Calibri" pitchFamily="34" charset="0"/>
                          <a:cs typeface="Calibri" pitchFamily="34" charset="0"/>
                        </a:rPr>
                        <a:t>Liu,Yong</a:t>
                      </a:r>
                      <a:r>
                        <a:rPr lang="en-US" sz="1750" dirty="0">
                          <a:latin typeface="Calibri" pitchFamily="34" charset="0"/>
                          <a:cs typeface="Calibri" pitchFamily="34" charset="0"/>
                        </a:rPr>
                        <a:t> hang,”</a:t>
                      </a:r>
                      <a:r>
                        <a:rPr lang="en-US" sz="1750" b="0" i="0" kern="1200" dirty="0">
                          <a:solidFill>
                            <a:schemeClr val="dk1"/>
                          </a:solidFill>
                          <a:latin typeface="Calibri" pitchFamily="34" charset="0"/>
                          <a:ea typeface="+mn-ea"/>
                          <a:cs typeface="Calibri" pitchFamily="34" charset="0"/>
                        </a:rPr>
                        <a:t> Identification of rice diseases using deep </a:t>
                      </a:r>
                      <a:r>
                        <a:rPr lang="en-US" sz="1750" b="0" i="0" kern="1200" dirty="0" err="1">
                          <a:solidFill>
                            <a:schemeClr val="dk1"/>
                          </a:solidFill>
                          <a:latin typeface="Calibri" pitchFamily="34" charset="0"/>
                          <a:ea typeface="+mn-ea"/>
                          <a:cs typeface="Calibri" pitchFamily="34" charset="0"/>
                        </a:rPr>
                        <a:t>convolutional</a:t>
                      </a:r>
                      <a:r>
                        <a:rPr lang="en-US" sz="1750" b="0" i="0" kern="1200" dirty="0">
                          <a:solidFill>
                            <a:schemeClr val="dk1"/>
                          </a:solidFill>
                          <a:latin typeface="Calibri" pitchFamily="34" charset="0"/>
                          <a:ea typeface="+mn-ea"/>
                          <a:cs typeface="Calibri" pitchFamily="34" charset="0"/>
                        </a:rPr>
                        <a:t> neural networks”</a:t>
                      </a:r>
                    </a:p>
                    <a:p>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r>
                        <a:rPr lang="en-US" sz="1750" dirty="0">
                          <a:latin typeface="Calibri" pitchFamily="34" charset="0"/>
                          <a:cs typeface="Calibri" pitchFamily="34" charset="0"/>
                        </a:rPr>
                        <a:t>2018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sz="1750" b="0" i="0" kern="1200" dirty="0">
                          <a:solidFill>
                            <a:schemeClr val="dk1"/>
                          </a:solidFill>
                          <a:latin typeface="Calibri" pitchFamily="34" charset="0"/>
                          <a:ea typeface="+mn-ea"/>
                          <a:cs typeface="Calibri" pitchFamily="34" charset="0"/>
                        </a:rPr>
                        <a:t>we propose a novel rice diseases identification method based on deep</a:t>
                      </a:r>
                      <a:r>
                        <a:rPr lang="en-US" sz="1750" b="0" i="0" kern="1200" baseline="0" dirty="0">
                          <a:solidFill>
                            <a:schemeClr val="dk1"/>
                          </a:solidFill>
                          <a:latin typeface="Calibri" pitchFamily="34" charset="0"/>
                          <a:ea typeface="+mn-ea"/>
                          <a:cs typeface="Calibri" pitchFamily="34" charset="0"/>
                        </a:rPr>
                        <a:t> </a:t>
                      </a:r>
                      <a:r>
                        <a:rPr lang="en-US" sz="1750" b="0" i="0" kern="1200" dirty="0" err="1">
                          <a:solidFill>
                            <a:schemeClr val="dk1"/>
                          </a:solidFill>
                          <a:latin typeface="Calibri" pitchFamily="34" charset="0"/>
                          <a:ea typeface="+mn-ea"/>
                          <a:cs typeface="Calibri" pitchFamily="34" charset="0"/>
                        </a:rPr>
                        <a:t>convolutional</a:t>
                      </a:r>
                      <a:r>
                        <a:rPr lang="en-US" sz="1750" b="0" i="0" kern="1200" dirty="0">
                          <a:solidFill>
                            <a:schemeClr val="dk1"/>
                          </a:solidFill>
                          <a:latin typeface="Calibri" pitchFamily="34" charset="0"/>
                          <a:ea typeface="+mn-ea"/>
                          <a:cs typeface="Calibri" pitchFamily="34" charset="0"/>
                        </a:rPr>
                        <a:t> </a:t>
                      </a:r>
                      <a:r>
                        <a:rPr lang="en-US" sz="1750" b="0" i="0" u="none" strike="noStrike" kern="1200" dirty="0">
                          <a:solidFill>
                            <a:schemeClr val="dk1"/>
                          </a:solidFill>
                          <a:latin typeface="Calibri" pitchFamily="34" charset="0"/>
                          <a:ea typeface="+mn-ea"/>
                          <a:cs typeface="Calibri" pitchFamily="34" charset="0"/>
                        </a:rPr>
                        <a:t>neural networks</a:t>
                      </a:r>
                      <a:r>
                        <a:rPr lang="en-US" sz="1750" b="0" i="0" kern="1200" dirty="0">
                          <a:solidFill>
                            <a:schemeClr val="dk1"/>
                          </a:solidFill>
                          <a:latin typeface="Calibri" pitchFamily="34" charset="0"/>
                          <a:ea typeface="+mn-ea"/>
                          <a:cs typeface="Calibri" pitchFamily="34" charset="0"/>
                        </a:rPr>
                        <a:t> (CNNs) techniques</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b="0" i="0" kern="1200" dirty="0">
                          <a:solidFill>
                            <a:schemeClr val="dk1"/>
                          </a:solidFill>
                          <a:latin typeface="Calibri" pitchFamily="34" charset="0"/>
                          <a:ea typeface="+mn-ea"/>
                          <a:cs typeface="Calibri" pitchFamily="34" charset="0"/>
                        </a:rPr>
                        <a:t>The simulation results for the identification of rice diseases show the feasibility and effectiveness </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Less Number</a:t>
                      </a:r>
                      <a:r>
                        <a:rPr lang="en-US" sz="1750" baseline="0" dirty="0">
                          <a:latin typeface="Calibri" pitchFamily="34" charset="0"/>
                          <a:cs typeface="Calibri" pitchFamily="34" charset="0"/>
                        </a:rPr>
                        <a:t> of dataset will be trained.</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 xmlns:a16="http://schemas.microsoft.com/office/drawing/2014/main" val="21223825"/>
                  </a:ext>
                </a:extLst>
              </a:tr>
            </a:tbl>
          </a:graphicData>
        </a:graphic>
      </p:graphicFrame>
      <p:sp>
        <p:nvSpPr>
          <p:cNvPr id="6" name="TextBox 5">
            <a:extLst>
              <a:ext uri="{FF2B5EF4-FFF2-40B4-BE49-F238E27FC236}">
                <a16:creationId xmlns="" xmlns:a16="http://schemas.microsoft.com/office/drawing/2014/main" id="{39242AFC-2A4A-447D-8A70-74198DCED1EE}"/>
              </a:ext>
            </a:extLst>
          </p:cNvPr>
          <p:cNvSpPr txBox="1"/>
          <p:nvPr/>
        </p:nvSpPr>
        <p:spPr>
          <a:xfrm>
            <a:off x="914400" y="54527"/>
            <a:ext cx="4572000" cy="461665"/>
          </a:xfrm>
          <a:prstGeom prst="rect">
            <a:avLst/>
          </a:prstGeom>
          <a:noFill/>
        </p:spPr>
        <p:txBody>
          <a:bodyPr wrap="square">
            <a:spAutoFit/>
          </a:bodyPr>
          <a:lstStyle/>
          <a:p>
            <a:r>
              <a:rPr lang="en-IN" sz="2400" b="1" dirty="0">
                <a:latin typeface="Calibri" panose="020F0502020204030204" pitchFamily="34" charset="0"/>
                <a:cs typeface="Calibri" panose="020F0502020204030204" pitchFamily="34" charset="0"/>
              </a:rPr>
              <a:t>Literature Survey</a:t>
            </a:r>
          </a:p>
        </p:txBody>
      </p:sp>
      <p:cxnSp>
        <p:nvCxnSpPr>
          <p:cNvPr id="3" name="Straight Connector 2">
            <a:extLst>
              <a:ext uri="{FF2B5EF4-FFF2-40B4-BE49-F238E27FC236}">
                <a16:creationId xmlns="" xmlns:a16="http://schemas.microsoft.com/office/drawing/2014/main" id="{AB4D7F2E-21BC-464A-8E8B-43D337071944}"/>
              </a:ext>
            </a:extLst>
          </p:cNvPr>
          <p:cNvCxnSpPr/>
          <p:nvPr/>
        </p:nvCxnSpPr>
        <p:spPr>
          <a:xfrm>
            <a:off x="914400" y="1828800"/>
            <a:ext cx="7927091"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 xmlns:a16="http://schemas.microsoft.com/office/drawing/2014/main" id="{879D89F5-B76B-4283-90F6-F816389C734A}"/>
              </a:ext>
            </a:extLst>
          </p:cNvPr>
          <p:cNvCxnSpPr/>
          <p:nvPr/>
        </p:nvCxnSpPr>
        <p:spPr>
          <a:xfrm>
            <a:off x="914400" y="1828800"/>
            <a:ext cx="8061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9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E377B23B-7632-4575-A853-9A39FC7792CE}"/>
              </a:ext>
            </a:extLst>
          </p:cNvPr>
          <p:cNvGraphicFramePr>
            <a:graphicFrameLocks noGrp="1"/>
          </p:cNvGraphicFramePr>
          <p:nvPr>
            <p:extLst>
              <p:ext uri="{D42A27DB-BD31-4B8C-83A1-F6EECF244321}">
                <p14:modId xmlns:p14="http://schemas.microsoft.com/office/powerpoint/2010/main" val="1636233553"/>
              </p:ext>
            </p:extLst>
          </p:nvPr>
        </p:nvGraphicFramePr>
        <p:xfrm>
          <a:off x="381000" y="32004"/>
          <a:ext cx="8534400" cy="6850380"/>
        </p:xfrm>
        <a:graphic>
          <a:graphicData uri="http://schemas.openxmlformats.org/drawingml/2006/table">
            <a:tbl>
              <a:tblPr firstRow="1" bandRow="1"/>
              <a:tblGrid>
                <a:gridCol w="800100">
                  <a:extLst>
                    <a:ext uri="{9D8B030D-6E8A-4147-A177-3AD203B41FA5}">
                      <a16:colId xmlns="" xmlns:a16="http://schemas.microsoft.com/office/drawing/2014/main" val="3463084266"/>
                    </a:ext>
                  </a:extLst>
                </a:gridCol>
                <a:gridCol w="2044700">
                  <a:extLst>
                    <a:ext uri="{9D8B030D-6E8A-4147-A177-3AD203B41FA5}">
                      <a16:colId xmlns="" xmlns:a16="http://schemas.microsoft.com/office/drawing/2014/main" val="3863780194"/>
                    </a:ext>
                  </a:extLst>
                </a:gridCol>
                <a:gridCol w="717385">
                  <a:extLst>
                    <a:ext uri="{9D8B030D-6E8A-4147-A177-3AD203B41FA5}">
                      <a16:colId xmlns="" xmlns:a16="http://schemas.microsoft.com/office/drawing/2014/main" val="3489566100"/>
                    </a:ext>
                  </a:extLst>
                </a:gridCol>
                <a:gridCol w="2003729">
                  <a:extLst>
                    <a:ext uri="{9D8B030D-6E8A-4147-A177-3AD203B41FA5}">
                      <a16:colId xmlns="" xmlns:a16="http://schemas.microsoft.com/office/drawing/2014/main" val="1689308388"/>
                    </a:ext>
                  </a:extLst>
                </a:gridCol>
                <a:gridCol w="1410031">
                  <a:extLst>
                    <a:ext uri="{9D8B030D-6E8A-4147-A177-3AD203B41FA5}">
                      <a16:colId xmlns="" xmlns:a16="http://schemas.microsoft.com/office/drawing/2014/main" val="181407671"/>
                    </a:ext>
                  </a:extLst>
                </a:gridCol>
                <a:gridCol w="1558455">
                  <a:extLst>
                    <a:ext uri="{9D8B030D-6E8A-4147-A177-3AD203B41FA5}">
                      <a16:colId xmlns="" xmlns:a16="http://schemas.microsoft.com/office/drawing/2014/main" val="3789181363"/>
                    </a:ext>
                  </a:extLst>
                </a:gridCol>
              </a:tblGrid>
              <a:tr h="4288014">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S.no:</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3</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TITLE</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P. R. </a:t>
                      </a:r>
                      <a:r>
                        <a:rPr lang="en-US" sz="1750" dirty="0" err="1">
                          <a:latin typeface="Calibri" pitchFamily="34" charset="0"/>
                          <a:cs typeface="Calibri" pitchFamily="34" charset="0"/>
                        </a:rPr>
                        <a:t>Rothe</a:t>
                      </a:r>
                      <a:r>
                        <a:rPr lang="en-US" sz="1750" dirty="0">
                          <a:latin typeface="Calibri" pitchFamily="34" charset="0"/>
                          <a:cs typeface="Calibri" pitchFamily="34" charset="0"/>
                        </a:rPr>
                        <a:t> and R. V. </a:t>
                      </a:r>
                      <a:r>
                        <a:rPr lang="en-US" sz="1750" dirty="0" err="1">
                          <a:latin typeface="Calibri" pitchFamily="34" charset="0"/>
                          <a:cs typeface="Calibri" pitchFamily="34" charset="0"/>
                        </a:rPr>
                        <a:t>Kshirsagar</a:t>
                      </a:r>
                      <a:r>
                        <a:rPr lang="en-US" sz="1750" dirty="0">
                          <a:latin typeface="Calibri" pitchFamily="34" charset="0"/>
                          <a:cs typeface="Calibri" pitchFamily="34" charset="0"/>
                        </a:rPr>
                        <a:t>,” Cotton Leaf Disease Identification using Pattern Recognition Techniques”,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Year</a:t>
                      </a: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r>
                        <a:rPr lang="en-US" sz="1750" dirty="0">
                          <a:latin typeface="Calibri" pitchFamily="34" charset="0"/>
                          <a:cs typeface="Calibri" pitchFamily="34" charset="0"/>
                        </a:rPr>
                        <a:t>2017</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Method</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Uses Snake segmentation, Hu’s moments are taken as feature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Advantages</a:t>
                      </a:r>
                    </a:p>
                    <a:p>
                      <a:r>
                        <a:rPr lang="en-US" sz="1750" dirty="0">
                          <a:latin typeface="Calibri" pitchFamily="34" charset="0"/>
                          <a:cs typeface="Calibri" pitchFamily="34" charset="0"/>
                        </a:rPr>
                        <a:t>Active contour model used to minimize the energy inside the disease spot, BPNN solves the multiple class problems, average classification is found to be 85.52%.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Disadvantages</a:t>
                      </a:r>
                    </a:p>
                    <a:p>
                      <a:r>
                        <a:rPr lang="en-US" sz="1750" dirty="0">
                          <a:latin typeface="Calibri" pitchFamily="34" charset="0"/>
                          <a:cs typeface="Calibri" pitchFamily="34" charset="0"/>
                        </a:rPr>
                        <a:t>Snake segmentation is a very slow process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 xmlns:a16="http://schemas.microsoft.com/office/drawing/2014/main" val="1883923408"/>
                  </a:ext>
                </a:extLst>
              </a:tr>
              <a:tr h="2188986">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err="1">
                          <a:latin typeface="Calibri" pitchFamily="34" charset="0"/>
                          <a:cs typeface="Calibri" pitchFamily="34" charset="0"/>
                        </a:rPr>
                        <a:t>Aakanksha</a:t>
                      </a:r>
                      <a:r>
                        <a:rPr lang="en-US" sz="1750" dirty="0">
                          <a:latin typeface="Calibri" pitchFamily="34" charset="0"/>
                          <a:cs typeface="Calibri" pitchFamily="34" charset="0"/>
                        </a:rPr>
                        <a:t> </a:t>
                      </a:r>
                      <a:r>
                        <a:rPr lang="en-US" sz="1750" dirty="0" err="1">
                          <a:latin typeface="Calibri" pitchFamily="34" charset="0"/>
                          <a:cs typeface="Calibri" pitchFamily="34" charset="0"/>
                        </a:rPr>
                        <a:t>Rastogi</a:t>
                      </a:r>
                      <a:r>
                        <a:rPr lang="en-US" sz="1750" dirty="0">
                          <a:latin typeface="Calibri" pitchFamily="34" charset="0"/>
                          <a:cs typeface="Calibri" pitchFamily="34" charset="0"/>
                        </a:rPr>
                        <a:t>, </a:t>
                      </a:r>
                      <a:r>
                        <a:rPr lang="en-US" sz="1750" dirty="0" err="1">
                          <a:latin typeface="Calibri" pitchFamily="34" charset="0"/>
                          <a:cs typeface="Calibri" pitchFamily="34" charset="0"/>
                        </a:rPr>
                        <a:t>Ritika</a:t>
                      </a:r>
                      <a:r>
                        <a:rPr lang="en-US" sz="1750" dirty="0">
                          <a:latin typeface="Calibri" pitchFamily="34" charset="0"/>
                          <a:cs typeface="Calibri" pitchFamily="34" charset="0"/>
                        </a:rPr>
                        <a:t> </a:t>
                      </a:r>
                      <a:r>
                        <a:rPr lang="en-US" sz="1750" dirty="0" err="1">
                          <a:latin typeface="Calibri" pitchFamily="34" charset="0"/>
                          <a:cs typeface="Calibri" pitchFamily="34" charset="0"/>
                        </a:rPr>
                        <a:t>Arora</a:t>
                      </a:r>
                      <a:r>
                        <a:rPr lang="en-US" sz="1750" dirty="0">
                          <a:latin typeface="Calibri" pitchFamily="34" charset="0"/>
                          <a:cs typeface="Calibri" pitchFamily="34" charset="0"/>
                        </a:rPr>
                        <a:t> and </a:t>
                      </a:r>
                      <a:r>
                        <a:rPr lang="en-US" sz="1750" dirty="0" err="1">
                          <a:latin typeface="Calibri" pitchFamily="34" charset="0"/>
                          <a:cs typeface="Calibri" pitchFamily="34" charset="0"/>
                        </a:rPr>
                        <a:t>Shanu</a:t>
                      </a:r>
                      <a:r>
                        <a:rPr lang="en-US" sz="1750" dirty="0">
                          <a:latin typeface="Calibri" pitchFamily="34" charset="0"/>
                          <a:cs typeface="Calibri" pitchFamily="34" charset="0"/>
                        </a:rPr>
                        <a:t> Sharma,” Leaf Disease Detection and Grading using Computer Vision Technology &amp;Fuzzy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r>
                        <a:rPr lang="en-US" sz="1750" dirty="0">
                          <a:latin typeface="Calibri" pitchFamily="34" charset="0"/>
                          <a:cs typeface="Calibri" pitchFamily="34" charset="0"/>
                        </a:rPr>
                        <a:t>2017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K-means clustering used to segment the defected area; GLCM is used for the extraction of Texture features, Disease grading using 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Severity of the disease is checked, Fast and highly efficient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Low-level segmentation.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 xmlns:a16="http://schemas.microsoft.com/office/drawing/2014/main" val="352069609"/>
                  </a:ext>
                </a:extLst>
              </a:tr>
            </a:tbl>
          </a:graphicData>
        </a:graphic>
      </p:graphicFrame>
      <p:cxnSp>
        <p:nvCxnSpPr>
          <p:cNvPr id="4" name="Straight Connector 3">
            <a:extLst>
              <a:ext uri="{FF2B5EF4-FFF2-40B4-BE49-F238E27FC236}">
                <a16:creationId xmlns="" xmlns:a16="http://schemas.microsoft.com/office/drawing/2014/main" id="{5F87ABB1-907E-4142-B5FA-2C18016ADED4}"/>
              </a:ext>
            </a:extLst>
          </p:cNvPr>
          <p:cNvCxnSpPr>
            <a:cxnSpLocks/>
          </p:cNvCxnSpPr>
          <p:nvPr/>
        </p:nvCxnSpPr>
        <p:spPr>
          <a:xfrm>
            <a:off x="533400" y="423672"/>
            <a:ext cx="838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29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66123374-4774-4632-94FB-4AE17CF558C9}"/>
              </a:ext>
            </a:extLst>
          </p:cNvPr>
          <p:cNvGraphicFramePr>
            <a:graphicFrameLocks noGrp="1"/>
          </p:cNvGraphicFramePr>
          <p:nvPr>
            <p:extLst>
              <p:ext uri="{D42A27DB-BD31-4B8C-83A1-F6EECF244321}">
                <p14:modId xmlns:p14="http://schemas.microsoft.com/office/powerpoint/2010/main" val="1003740651"/>
              </p:ext>
            </p:extLst>
          </p:nvPr>
        </p:nvGraphicFramePr>
        <p:xfrm>
          <a:off x="228600" y="1371600"/>
          <a:ext cx="8629650" cy="3291840"/>
        </p:xfrm>
        <a:graphic>
          <a:graphicData uri="http://schemas.openxmlformats.org/drawingml/2006/table">
            <a:tbl>
              <a:tblPr firstRow="1" bandRow="1"/>
              <a:tblGrid>
                <a:gridCol w="688181">
                  <a:extLst>
                    <a:ext uri="{9D8B030D-6E8A-4147-A177-3AD203B41FA5}">
                      <a16:colId xmlns="" xmlns:a16="http://schemas.microsoft.com/office/drawing/2014/main" val="1990422295"/>
                    </a:ext>
                  </a:extLst>
                </a:gridCol>
                <a:gridCol w="2099469">
                  <a:extLst>
                    <a:ext uri="{9D8B030D-6E8A-4147-A177-3AD203B41FA5}">
                      <a16:colId xmlns="" xmlns:a16="http://schemas.microsoft.com/office/drawing/2014/main" val="337142031"/>
                    </a:ext>
                  </a:extLst>
                </a:gridCol>
                <a:gridCol w="736600">
                  <a:extLst>
                    <a:ext uri="{9D8B030D-6E8A-4147-A177-3AD203B41FA5}">
                      <a16:colId xmlns="" xmlns:a16="http://schemas.microsoft.com/office/drawing/2014/main" val="230808441"/>
                    </a:ext>
                  </a:extLst>
                </a:gridCol>
                <a:gridCol w="2057400">
                  <a:extLst>
                    <a:ext uri="{9D8B030D-6E8A-4147-A177-3AD203B41FA5}">
                      <a16:colId xmlns="" xmlns:a16="http://schemas.microsoft.com/office/drawing/2014/main" val="1596611528"/>
                    </a:ext>
                  </a:extLst>
                </a:gridCol>
                <a:gridCol w="1447800">
                  <a:extLst>
                    <a:ext uri="{9D8B030D-6E8A-4147-A177-3AD203B41FA5}">
                      <a16:colId xmlns="" xmlns:a16="http://schemas.microsoft.com/office/drawing/2014/main" val="2420358706"/>
                    </a:ext>
                  </a:extLst>
                </a:gridCol>
                <a:gridCol w="1600200">
                  <a:extLst>
                    <a:ext uri="{9D8B030D-6E8A-4147-A177-3AD203B41FA5}">
                      <a16:colId xmlns="" xmlns:a16="http://schemas.microsoft.com/office/drawing/2014/main" val="1953802308"/>
                    </a:ext>
                  </a:extLst>
                </a:gridCol>
              </a:tblGrid>
              <a:tr h="3188581">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S.NO</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Title</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S. S. </a:t>
                      </a:r>
                      <a:r>
                        <a:rPr lang="en-US" sz="1750" dirty="0" err="1">
                          <a:latin typeface="Calibri" pitchFamily="34" charset="0"/>
                          <a:cs typeface="Calibri" pitchFamily="34" charset="0"/>
                        </a:rPr>
                        <a:t>Sannakki</a:t>
                      </a:r>
                      <a:r>
                        <a:rPr lang="en-US" sz="1750" dirty="0">
                          <a:latin typeface="Calibri" pitchFamily="34" charset="0"/>
                          <a:cs typeface="Calibri" pitchFamily="34" charset="0"/>
                        </a:rPr>
                        <a:t> and V. S. </a:t>
                      </a:r>
                      <a:r>
                        <a:rPr lang="en-US" sz="1750" dirty="0" err="1">
                          <a:latin typeface="Calibri" pitchFamily="34" charset="0"/>
                          <a:cs typeface="Calibri" pitchFamily="34" charset="0"/>
                        </a:rPr>
                        <a:t>Rajpurohit,”Classification</a:t>
                      </a:r>
                      <a:r>
                        <a:rPr lang="en-US" sz="1750" dirty="0">
                          <a:latin typeface="Calibri" pitchFamily="34" charset="0"/>
                          <a:cs typeface="Calibri" pitchFamily="34" charset="0"/>
                        </a:rPr>
                        <a:t> of Pomegranate Diseases Based on Back Propagation Neural Network,”</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Year</a:t>
                      </a: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r>
                        <a:rPr lang="en-US" sz="1750" dirty="0">
                          <a:latin typeface="Calibri" pitchFamily="34" charset="0"/>
                          <a:cs typeface="Calibri" pitchFamily="34" charset="0"/>
                        </a:rPr>
                        <a:t>2015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Method</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K-means clustering used to segment the defected area, color and texture are used as the features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Advantages</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RGB image is converted to L*a*b to extract chromaticity layers of image, classification is found to be 97.30%.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Disadvantages</a:t>
                      </a:r>
                    </a:p>
                    <a:p>
                      <a:endParaRPr lang="en-US" dirty="0"/>
                    </a:p>
                    <a:p>
                      <a:r>
                        <a:rPr lang="en-US" sz="1750" dirty="0"/>
                        <a:t>Only applicable for limited crops</a:t>
                      </a:r>
                      <a:r>
                        <a:rPr lang="en-US" dirty="0"/>
                        <a: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 xmlns:a16="http://schemas.microsoft.com/office/drawing/2014/main" val="2953997315"/>
                  </a:ext>
                </a:extLst>
              </a:tr>
            </a:tbl>
          </a:graphicData>
        </a:graphic>
      </p:graphicFrame>
      <p:cxnSp>
        <p:nvCxnSpPr>
          <p:cNvPr id="4" name="Straight Connector 3">
            <a:extLst>
              <a:ext uri="{FF2B5EF4-FFF2-40B4-BE49-F238E27FC236}">
                <a16:creationId xmlns="" xmlns:a16="http://schemas.microsoft.com/office/drawing/2014/main" id="{9DABB741-1666-460C-9367-535FE8D5ABC2}"/>
              </a:ext>
            </a:extLst>
          </p:cNvPr>
          <p:cNvCxnSpPr>
            <a:cxnSpLocks/>
          </p:cNvCxnSpPr>
          <p:nvPr/>
        </p:nvCxnSpPr>
        <p:spPr>
          <a:xfrm>
            <a:off x="228600" y="1981200"/>
            <a:ext cx="8610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1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82525-383D-495B-A16F-041BAD5A5A7A}"/>
              </a:ext>
            </a:extLst>
          </p:cNvPr>
          <p:cNvSpPr>
            <a:spLocks noGrp="1"/>
          </p:cNvSpPr>
          <p:nvPr>
            <p:ph type="title"/>
          </p:nvPr>
        </p:nvSpPr>
        <p:spPr>
          <a:xfrm>
            <a:off x="1752600" y="228600"/>
            <a:ext cx="6589200" cy="609600"/>
          </a:xfrm>
        </p:spPr>
        <p:txBody>
          <a:bodyPr>
            <a:normAutofit/>
          </a:bodyPr>
          <a:lstStyle/>
          <a:p>
            <a:r>
              <a:rPr lang="en-IN" sz="3200" b="1" dirty="0" smtClean="0">
                <a:latin typeface="Calibri" panose="020F0502020204030204" pitchFamily="34" charset="0"/>
                <a:cs typeface="Calibri" panose="020F0502020204030204" pitchFamily="34" charset="0"/>
              </a:rPr>
              <a:t>Problem Statement</a:t>
            </a:r>
            <a:endParaRPr lang="en-IN" sz="32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 xmlns:a16="http://schemas.microsoft.com/office/drawing/2014/main" id="{56ACA87A-6D70-4EFD-831F-EC3153F87941}"/>
              </a:ext>
            </a:extLst>
          </p:cNvPr>
          <p:cNvSpPr txBox="1"/>
          <p:nvPr/>
        </p:nvSpPr>
        <p:spPr>
          <a:xfrm>
            <a:off x="1600200" y="1349829"/>
            <a:ext cx="6741600" cy="4401205"/>
          </a:xfrm>
          <a:prstGeom prst="rect">
            <a:avLst/>
          </a:prstGeom>
          <a:noFill/>
        </p:spPr>
        <p:txBody>
          <a:bodyPr wrap="square">
            <a:spAutoFit/>
          </a:bodyPr>
          <a:lstStyle/>
          <a:p>
            <a:endParaRPr lang="en-GB"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we have collected the dataset from </a:t>
            </a:r>
            <a:r>
              <a:rPr lang="en-GB" sz="2000" b="1" dirty="0" smtClean="0">
                <a:latin typeface="Times New Roman" panose="02020603050405020304" pitchFamily="18" charset="0"/>
                <a:cs typeface="Times New Roman" panose="02020603050405020304" pitchFamily="18" charset="0"/>
              </a:rPr>
              <a:t>UCI repository</a:t>
            </a:r>
            <a:r>
              <a:rPr lang="en-GB" sz="2000" dirty="0">
                <a:latin typeface="Times New Roman" panose="02020603050405020304" pitchFamily="18" charset="0"/>
                <a:cs typeface="Times New Roman" panose="02020603050405020304" pitchFamily="18" charset="0"/>
              </a:rPr>
              <a:t>. The dataset comprises of various diseases namely Bacterial Leaf Blight, Brown Spot, Leaf Blight. Each category has 40 images each in that dataset. In this project we have developed a system to identify and detect the diseases using Image Processing and Machine Learning Techniques. </a:t>
            </a:r>
            <a:endParaRPr lang="en-GB" sz="2000" dirty="0" smtClean="0">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GB" sz="2000" dirty="0" smtClean="0">
                <a:latin typeface="Times New Roman" panose="02020603050405020304" pitchFamily="18" charset="0"/>
                <a:cs typeface="Times New Roman" panose="02020603050405020304" pitchFamily="18" charset="0"/>
              </a:rPr>
              <a:t>Now </a:t>
            </a:r>
            <a:r>
              <a:rPr lang="en-GB" sz="2000" dirty="0">
                <a:latin typeface="Times New Roman" panose="02020603050405020304" pitchFamily="18" charset="0"/>
                <a:cs typeface="Times New Roman" panose="02020603050405020304" pitchFamily="18" charset="0"/>
              </a:rPr>
              <a:t>the images are subjected to </a:t>
            </a:r>
            <a:r>
              <a:rPr lang="en-GB" sz="2000" dirty="0" smtClean="0">
                <a:latin typeface="Times New Roman" panose="02020603050405020304" pitchFamily="18" charset="0"/>
                <a:cs typeface="Times New Roman" panose="02020603050405020304" pitchFamily="18" charset="0"/>
              </a:rPr>
              <a:t>pre-processing </a:t>
            </a:r>
            <a:r>
              <a:rPr lang="en-GB" sz="2000" dirty="0">
                <a:latin typeface="Times New Roman" panose="02020603050405020304" pitchFamily="18" charset="0"/>
                <a:cs typeface="Times New Roman" panose="02020603050405020304" pitchFamily="18" charset="0"/>
              </a:rPr>
              <a:t>steps like noisy data removal, feature extraction and improving image quality. Then the data is divided as training data and testing data. We have used </a:t>
            </a:r>
            <a:r>
              <a:rPr lang="en-GB" sz="2000" b="1" dirty="0">
                <a:latin typeface="Times New Roman" panose="02020603050405020304" pitchFamily="18" charset="0"/>
                <a:cs typeface="Times New Roman" panose="02020603050405020304" pitchFamily="18" charset="0"/>
              </a:rPr>
              <a:t>SVM</a:t>
            </a:r>
            <a:r>
              <a:rPr lang="en-GB" sz="2000" dirty="0">
                <a:latin typeface="Times New Roman" panose="02020603050405020304" pitchFamily="18" charset="0"/>
                <a:cs typeface="Times New Roman" panose="02020603050405020304" pitchFamily="18" charset="0"/>
              </a:rPr>
              <a:t> (Support Vector Machine) algorithm which has been trained separately using training dataset  and  test  using test datasets.</a:t>
            </a:r>
          </a:p>
        </p:txBody>
      </p:sp>
    </p:spTree>
    <p:extLst>
      <p:ext uri="{BB962C8B-B14F-4D97-AF65-F5344CB8AC3E}">
        <p14:creationId xmlns:p14="http://schemas.microsoft.com/office/powerpoint/2010/main" val="85924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DC94CC0-8474-433C-B61D-2FEEA2F52E7B}"/>
              </a:ext>
            </a:extLst>
          </p:cNvPr>
          <p:cNvSpPr txBox="1"/>
          <p:nvPr/>
        </p:nvSpPr>
        <p:spPr>
          <a:xfrm>
            <a:off x="1447800" y="381000"/>
            <a:ext cx="5181600"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TECHNOLOGY STACK</a:t>
            </a:r>
            <a:endParaRPr lang="en-IN" sz="32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 xmlns:a16="http://schemas.microsoft.com/office/drawing/2014/main" id="{0F77C027-1AFC-40E4-A59E-A86D67C9BA81}"/>
              </a:ext>
            </a:extLst>
          </p:cNvPr>
          <p:cNvSpPr txBox="1"/>
          <p:nvPr/>
        </p:nvSpPr>
        <p:spPr>
          <a:xfrm>
            <a:off x="762000" y="1600200"/>
            <a:ext cx="8229600" cy="3170099"/>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        </a:t>
            </a:r>
            <a:r>
              <a:rPr lang="en-IN" sz="2800" b="1" dirty="0" err="1">
                <a:latin typeface="Calibri" panose="020F0502020204030204" pitchFamily="34" charset="0"/>
                <a:cs typeface="Calibri" panose="020F0502020204030204" pitchFamily="34" charset="0"/>
              </a:rPr>
              <a:t>HardWare</a:t>
            </a:r>
            <a:r>
              <a:rPr lang="en-IN" sz="2800" b="1" dirty="0">
                <a:latin typeface="Calibri" panose="020F0502020204030204" pitchFamily="34" charset="0"/>
                <a:cs typeface="Calibri" panose="020F0502020204030204" pitchFamily="34"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Processor - Intel Core i7</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RAM - 4 GB</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Hard Disk - 500 GB</a:t>
            </a:r>
          </a:p>
          <a:p>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SoftWare</a:t>
            </a:r>
            <a:r>
              <a:rPr lang="en-IN" sz="2400" b="1" dirty="0">
                <a:latin typeface="Times New Roman" panose="02020603050405020304" pitchFamily="18" charset="0"/>
                <a:cs typeface="Times New Roman" panose="02020603050405020304" pitchFamily="18"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 Windows 7/8/10</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Programming Language : </a:t>
            </a:r>
            <a:r>
              <a:rPr lang="en-IN" sz="2000" dirty="0" smtClean="0">
                <a:latin typeface="Times New Roman" panose="02020603050405020304" pitchFamily="18" charset="0"/>
                <a:cs typeface="Times New Roman" panose="02020603050405020304" pitchFamily="18" charset="0"/>
              </a:rPr>
              <a:t>Python, MySQL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53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31775"/>
            <a:ext cx="8229600" cy="606425"/>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p>
        </p:txBody>
      </p:sp>
      <p:pic>
        <p:nvPicPr>
          <p:cNvPr id="4" name="Picture 3">
            <a:extLst>
              <a:ext uri="{FF2B5EF4-FFF2-40B4-BE49-F238E27FC236}">
                <a16:creationId xmlns="" xmlns:a16="http://schemas.microsoft.com/office/drawing/2014/main" id="{81C2D92A-F61A-460A-9D23-2A75808E5600}"/>
              </a:ext>
            </a:extLst>
          </p:cNvPr>
          <p:cNvPicPr>
            <a:picLocks noChangeAspect="1"/>
          </p:cNvPicPr>
          <p:nvPr/>
        </p:nvPicPr>
        <p:blipFill>
          <a:blip r:embed="rId2"/>
          <a:stretch>
            <a:fillRect/>
          </a:stretch>
        </p:blipFill>
        <p:spPr>
          <a:xfrm>
            <a:off x="914400" y="1676400"/>
            <a:ext cx="6896100" cy="464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147A016-D38D-49E3-A7D0-5150E31686D9}"/>
              </a:ext>
            </a:extLst>
          </p:cNvPr>
          <p:cNvPicPr>
            <a:picLocks noChangeAspect="1"/>
          </p:cNvPicPr>
          <p:nvPr/>
        </p:nvPicPr>
        <p:blipFill>
          <a:blip r:embed="rId2"/>
          <a:stretch>
            <a:fillRect/>
          </a:stretch>
        </p:blipFill>
        <p:spPr>
          <a:xfrm>
            <a:off x="1295400" y="303500"/>
            <a:ext cx="6781800" cy="2211100"/>
          </a:xfrm>
          <a:prstGeom prst="rect">
            <a:avLst/>
          </a:prstGeom>
        </p:spPr>
      </p:pic>
      <p:pic>
        <p:nvPicPr>
          <p:cNvPr id="3" name="Picture 2">
            <a:extLst>
              <a:ext uri="{FF2B5EF4-FFF2-40B4-BE49-F238E27FC236}">
                <a16:creationId xmlns="" xmlns:a16="http://schemas.microsoft.com/office/drawing/2014/main" id="{8F33A539-0056-474D-8B4E-8C8F03181902}"/>
              </a:ext>
            </a:extLst>
          </p:cNvPr>
          <p:cNvPicPr>
            <a:picLocks noChangeAspect="1"/>
          </p:cNvPicPr>
          <p:nvPr/>
        </p:nvPicPr>
        <p:blipFill>
          <a:blip r:embed="rId3"/>
          <a:stretch>
            <a:fillRect/>
          </a:stretch>
        </p:blipFill>
        <p:spPr>
          <a:xfrm>
            <a:off x="1295400" y="2896900"/>
            <a:ext cx="7010400" cy="3351500"/>
          </a:xfrm>
          <a:prstGeom prst="rect">
            <a:avLst/>
          </a:prstGeom>
        </p:spPr>
      </p:pic>
    </p:spTree>
    <p:extLst>
      <p:ext uri="{BB962C8B-B14F-4D97-AF65-F5344CB8AC3E}">
        <p14:creationId xmlns:p14="http://schemas.microsoft.com/office/powerpoint/2010/main" val="29510074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1364</TotalTime>
  <Words>1646</Words>
  <Application>Microsoft Office PowerPoint</Application>
  <PresentationFormat>On-screen Show (4:3)</PresentationFormat>
  <Paragraphs>157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 Pesticide Suggestion and  crop Disease classification  using Machine Learning</vt:lpstr>
      <vt:lpstr>Introduction</vt:lpstr>
      <vt:lpstr>PowerPoint Presentation</vt:lpstr>
      <vt:lpstr>PowerPoint Presentation</vt:lpstr>
      <vt:lpstr>PowerPoint Presentation</vt:lpstr>
      <vt:lpstr>Problem Statement</vt:lpstr>
      <vt:lpstr>PowerPoint Presentation</vt:lpstr>
      <vt:lpstr>Data Flow Diagram:</vt:lpstr>
      <vt:lpstr>PowerPoint Presentation</vt:lpstr>
      <vt:lpstr>Use case Diagram:</vt:lpstr>
      <vt:lpstr>Activity Diagram</vt:lpstr>
      <vt:lpstr>Sequence Diagram</vt:lpstr>
      <vt:lpstr>System Architecture</vt:lpstr>
      <vt:lpstr>Data Collection</vt:lpstr>
      <vt:lpstr>Data Augmentation</vt:lpstr>
      <vt:lpstr>Plant classification </vt:lpstr>
      <vt:lpstr>TESTING TECNIQUES</vt:lpstr>
      <vt:lpstr>SOFTWARE TESTING STRATEGIES</vt:lpstr>
      <vt:lpstr>PowerPoint Presentation</vt:lpstr>
      <vt:lpstr>PowerPoint Presentation</vt:lpstr>
      <vt:lpstr>Screenshot:</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Detection using Convolutional Neural Networks</dc:title>
  <dc:creator>Zimr04</dc:creator>
  <cp:lastModifiedBy>ss</cp:lastModifiedBy>
  <cp:revision>81</cp:revision>
  <dcterms:created xsi:type="dcterms:W3CDTF">2020-01-07T09:14:16Z</dcterms:created>
  <dcterms:modified xsi:type="dcterms:W3CDTF">2021-06-18T14:12:12Z</dcterms:modified>
</cp:coreProperties>
</file>