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35"/>
  </p:notesMasterIdLst>
  <p:sldIdLst>
    <p:sldId id="256" r:id="rId2"/>
    <p:sldId id="257" r:id="rId3"/>
    <p:sldId id="289" r:id="rId4"/>
    <p:sldId id="290" r:id="rId5"/>
    <p:sldId id="291" r:id="rId6"/>
    <p:sldId id="292" r:id="rId7"/>
    <p:sldId id="293" r:id="rId8"/>
    <p:sldId id="282" r:id="rId9"/>
    <p:sldId id="263" r:id="rId10"/>
    <p:sldId id="301" r:id="rId11"/>
    <p:sldId id="277" r:id="rId12"/>
    <p:sldId id="278" r:id="rId13"/>
    <p:sldId id="279" r:id="rId14"/>
    <p:sldId id="303" r:id="rId15"/>
    <p:sldId id="302" r:id="rId16"/>
    <p:sldId id="262" r:id="rId17"/>
    <p:sldId id="259" r:id="rId18"/>
    <p:sldId id="260" r:id="rId19"/>
    <p:sldId id="264" r:id="rId20"/>
    <p:sldId id="284" r:id="rId21"/>
    <p:sldId id="295" r:id="rId22"/>
    <p:sldId id="296" r:id="rId23"/>
    <p:sldId id="298" r:id="rId24"/>
    <p:sldId id="299" r:id="rId25"/>
    <p:sldId id="300" r:id="rId26"/>
    <p:sldId id="304" r:id="rId27"/>
    <p:sldId id="305" r:id="rId28"/>
    <p:sldId id="285" r:id="rId29"/>
    <p:sldId id="286" r:id="rId30"/>
    <p:sldId id="287" r:id="rId31"/>
    <p:sldId id="261" r:id="rId32"/>
    <p:sldId id="269"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2" d="100"/>
          <a:sy n="82" d="100"/>
        </p:scale>
        <p:origin x="1478" y="58"/>
      </p:cViewPr>
      <p:guideLst>
        <p:guide orient="horz" pos="2160"/>
        <p:guide pos="2880"/>
      </p:guideLst>
    </p:cSldViewPr>
  </p:slideViewPr>
  <p:outlineViewPr>
    <p:cViewPr>
      <p:scale>
        <a:sx n="33" d="100"/>
        <a:sy n="33" d="100"/>
      </p:scale>
      <p:origin x="0" y="2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5BFCE-A3F0-4A53-8962-B6DE4FDF521B}" type="datetimeFigureOut">
              <a:rPr lang="en-IN" smtClean="0"/>
              <a:t>01-04-2021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CADE6-B9A3-4407-ADAD-11FD4060FEB0}" type="slidenum">
              <a:rPr lang="en-IN" smtClean="0"/>
              <a:t>‹#›</a:t>
            </a:fld>
            <a:endParaRPr lang="en-IN"/>
          </a:p>
        </p:txBody>
      </p:sp>
    </p:spTree>
    <p:extLst>
      <p:ext uri="{BB962C8B-B14F-4D97-AF65-F5344CB8AC3E}">
        <p14:creationId xmlns:p14="http://schemas.microsoft.com/office/powerpoint/2010/main" val="16105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4/1/2021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90239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4/1/2021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13412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4/1/2021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51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4/1/2021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28816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4/1/2021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6452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4/1/2021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261161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4/1/2021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41083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4/1/2021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10707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4/1/2021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19744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4/1/2021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89939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3FC6B-161B-4BD5-BB2F-0B5ADEA15ECD}" type="datetimeFigureOut">
              <a:rPr lang="en-US" smtClean="0"/>
              <a:pPr/>
              <a:t>4/1/2021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9876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3FC6B-161B-4BD5-BB2F-0B5ADEA15ECD}" type="datetimeFigureOut">
              <a:rPr lang="en-US" smtClean="0"/>
              <a:pPr/>
              <a:t>4/1/2021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09450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3FC6B-161B-4BD5-BB2F-0B5ADEA15ECD}" type="datetimeFigureOut">
              <a:rPr lang="en-US" smtClean="0"/>
              <a:pPr/>
              <a:t>4/1/2021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2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FC6B-161B-4BD5-BB2F-0B5ADEA15ECD}" type="datetimeFigureOut">
              <a:rPr lang="en-US" smtClean="0"/>
              <a:pPr/>
              <a:t>4/1/2021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727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4/1/2021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41752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4/1/2021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69348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C53FC6B-161B-4BD5-BB2F-0B5ADEA15ECD}" type="datetimeFigureOut">
              <a:rPr lang="en-US" smtClean="0"/>
              <a:pPr/>
              <a:t>4/1/2021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60BA3C0-CDEE-4112-A3B5-6A7446E8F8F8}" type="slidenum">
              <a:rPr lang="en-US" smtClean="0"/>
              <a:pPr/>
              <a:t>‹#›</a:t>
            </a:fld>
            <a:endParaRPr lang="en-US"/>
          </a:p>
        </p:txBody>
      </p:sp>
    </p:spTree>
    <p:extLst>
      <p:ext uri="{BB962C8B-B14F-4D97-AF65-F5344CB8AC3E}">
        <p14:creationId xmlns:p14="http://schemas.microsoft.com/office/powerpoint/2010/main" val="4230881476"/>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8077200" cy="1676400"/>
          </a:xfrm>
        </p:spPr>
        <p:txBody>
          <a:bodyPr>
            <a:normAutofit/>
          </a:bodyPr>
          <a:lstStyle/>
          <a:p>
            <a:r>
              <a:rPr lang="en-US" dirty="0">
                <a:latin typeface="Times New Roman" pitchFamily="18" charset="0"/>
                <a:cs typeface="Times New Roman" pitchFamily="18" charset="0"/>
              </a:rPr>
              <a:t> Pesticide Suggestion and  crop Disease classification  using Machine Learning</a:t>
            </a:r>
          </a:p>
        </p:txBody>
      </p:sp>
      <p:sp>
        <p:nvSpPr>
          <p:cNvPr id="3" name="TextBox 2">
            <a:extLst>
              <a:ext uri="{FF2B5EF4-FFF2-40B4-BE49-F238E27FC236}">
                <a16:creationId xmlns:a16="http://schemas.microsoft.com/office/drawing/2014/main" id="{7FE6C78F-DB63-49A9-B45F-2D39A74D7D31}"/>
              </a:ext>
            </a:extLst>
          </p:cNvPr>
          <p:cNvSpPr txBox="1"/>
          <p:nvPr/>
        </p:nvSpPr>
        <p:spPr>
          <a:xfrm>
            <a:off x="5410200" y="4419600"/>
            <a:ext cx="3048000" cy="230832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GUIDE:</a:t>
            </a:r>
          </a:p>
          <a:p>
            <a:r>
              <a:rPr lang="en-US" dirty="0">
                <a:latin typeface="Calibri" panose="020F0502020204030204" pitchFamily="34" charset="0"/>
                <a:cs typeface="Calibri" panose="020F0502020204030204" pitchFamily="34" charset="0"/>
              </a:rPr>
              <a:t>Mrs.R.Salini</a:t>
            </a:r>
          </a:p>
          <a:p>
            <a:r>
              <a:rPr lang="en-US" dirty="0">
                <a:latin typeface="Calibri" panose="020F0502020204030204" pitchFamily="34" charset="0"/>
                <a:cs typeface="Calibri" panose="020F0502020204030204" pitchFamily="34" charset="0"/>
              </a:rPr>
              <a:t>Assistant Prof, Dept of Cse</a:t>
            </a:r>
          </a:p>
          <a:p>
            <a:r>
              <a:rPr lang="en-US" dirty="0">
                <a:latin typeface="Calibri" panose="020F0502020204030204" pitchFamily="34" charset="0"/>
                <a:cs typeface="Calibri" panose="020F0502020204030204" pitchFamily="34" charset="0"/>
              </a:rPr>
              <a:t>Panimalar Engineering College.</a:t>
            </a:r>
          </a:p>
          <a:p>
            <a:r>
              <a:rPr lang="en-US" b="1" dirty="0">
                <a:latin typeface="Calibri" panose="020F0502020204030204" pitchFamily="34" charset="0"/>
                <a:cs typeface="Calibri" panose="020F0502020204030204" pitchFamily="34" charset="0"/>
              </a:rPr>
              <a:t>TEAM MEMBERS:</a:t>
            </a:r>
          </a:p>
          <a:p>
            <a:r>
              <a:rPr lang="en-US" dirty="0">
                <a:latin typeface="Calibri" panose="020F0502020204030204" pitchFamily="34" charset="0"/>
                <a:cs typeface="Calibri" panose="020F0502020204030204" pitchFamily="34" charset="0"/>
              </a:rPr>
              <a:t>FARZANA A.J(211417104062)</a:t>
            </a:r>
          </a:p>
          <a:p>
            <a:r>
              <a:rPr lang="en-US" dirty="0">
                <a:latin typeface="Calibri" panose="020F0502020204030204" pitchFamily="34" charset="0"/>
                <a:cs typeface="Calibri" panose="020F0502020204030204" pitchFamily="34" charset="0"/>
              </a:rPr>
              <a:t>YAMINI B(211417104308)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47A016-D38D-49E3-A7D0-5150E31686D9}"/>
              </a:ext>
            </a:extLst>
          </p:cNvPr>
          <p:cNvPicPr>
            <a:picLocks noChangeAspect="1"/>
          </p:cNvPicPr>
          <p:nvPr/>
        </p:nvPicPr>
        <p:blipFill>
          <a:blip r:embed="rId2"/>
          <a:stretch>
            <a:fillRect/>
          </a:stretch>
        </p:blipFill>
        <p:spPr>
          <a:xfrm>
            <a:off x="1295400" y="303500"/>
            <a:ext cx="6781800" cy="2211100"/>
          </a:xfrm>
          <a:prstGeom prst="rect">
            <a:avLst/>
          </a:prstGeom>
        </p:spPr>
      </p:pic>
      <p:pic>
        <p:nvPicPr>
          <p:cNvPr id="3" name="Picture 2">
            <a:extLst>
              <a:ext uri="{FF2B5EF4-FFF2-40B4-BE49-F238E27FC236}">
                <a16:creationId xmlns:a16="http://schemas.microsoft.com/office/drawing/2014/main" id="{8F33A539-0056-474D-8B4E-8C8F03181902}"/>
              </a:ext>
            </a:extLst>
          </p:cNvPr>
          <p:cNvPicPr>
            <a:picLocks noChangeAspect="1"/>
          </p:cNvPicPr>
          <p:nvPr/>
        </p:nvPicPr>
        <p:blipFill>
          <a:blip r:embed="rId3"/>
          <a:stretch>
            <a:fillRect/>
          </a:stretch>
        </p:blipFill>
        <p:spPr>
          <a:xfrm>
            <a:off x="1295400" y="2896900"/>
            <a:ext cx="7010400" cy="3351500"/>
          </a:xfrm>
          <a:prstGeom prst="rect">
            <a:avLst/>
          </a:prstGeom>
        </p:spPr>
      </p:pic>
    </p:spTree>
    <p:extLst>
      <p:ext uri="{BB962C8B-B14F-4D97-AF65-F5344CB8AC3E}">
        <p14:creationId xmlns:p14="http://schemas.microsoft.com/office/powerpoint/2010/main" val="295100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7" y="838200"/>
            <a:ext cx="5141400" cy="518890"/>
          </a:xfrm>
        </p:spPr>
        <p:txBody>
          <a:bodyPr>
            <a:normAutofit/>
          </a:bodyPr>
          <a:lstStyle/>
          <a:p>
            <a:r>
              <a:rPr lang="en-US" sz="2000" b="1" dirty="0">
                <a:latin typeface="Times New Roman" panose="02020603050405020304" pitchFamily="18" charset="0"/>
                <a:cs typeface="Times New Roman" panose="02020603050405020304" pitchFamily="18" charset="0"/>
              </a:rPr>
              <a:t>Use case Diagram:</a:t>
            </a:r>
          </a:p>
        </p:txBody>
      </p:sp>
      <p:sp>
        <p:nvSpPr>
          <p:cNvPr id="3" name="TextBox 2">
            <a:extLst>
              <a:ext uri="{FF2B5EF4-FFF2-40B4-BE49-F238E27FC236}">
                <a16:creationId xmlns:a16="http://schemas.microsoft.com/office/drawing/2014/main" id="{1108E2A3-4E98-48C0-87F4-CBBEB782F4AA}"/>
              </a:ext>
            </a:extLst>
          </p:cNvPr>
          <p:cNvSpPr txBox="1"/>
          <p:nvPr/>
        </p:nvSpPr>
        <p:spPr>
          <a:xfrm>
            <a:off x="1828800" y="273955"/>
            <a:ext cx="324394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System Design</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E91C2C-C99F-4886-A4EB-744BC0CD5018}"/>
              </a:ext>
            </a:extLst>
          </p:cNvPr>
          <p:cNvPicPr>
            <a:picLocks noChangeAspect="1"/>
          </p:cNvPicPr>
          <p:nvPr/>
        </p:nvPicPr>
        <p:blipFill>
          <a:blip r:embed="rId2"/>
          <a:stretch>
            <a:fillRect/>
          </a:stretch>
        </p:blipFill>
        <p:spPr>
          <a:xfrm>
            <a:off x="990600" y="1219200"/>
            <a:ext cx="6934200" cy="5486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5753100" cy="607227"/>
          </a:xfrm>
        </p:spPr>
        <p:txBody>
          <a:bodyPr>
            <a:normAutofit/>
          </a:bodyPr>
          <a:lstStyle/>
          <a:p>
            <a:r>
              <a:rPr lang="en-US" sz="2400" b="1" dirty="0">
                <a:latin typeface="Times New Roman" panose="02020603050405020304" pitchFamily="18" charset="0"/>
                <a:cs typeface="Times New Roman" panose="02020603050405020304" pitchFamily="18" charset="0"/>
              </a:rPr>
              <a:t>Activity Diagram</a:t>
            </a:r>
          </a:p>
        </p:txBody>
      </p:sp>
      <p:pic>
        <p:nvPicPr>
          <p:cNvPr id="2050" name="Picture 2"/>
          <p:cNvPicPr>
            <a:picLocks noChangeAspect="1" noChangeArrowheads="1"/>
          </p:cNvPicPr>
          <p:nvPr/>
        </p:nvPicPr>
        <p:blipFill>
          <a:blip r:embed="rId2"/>
          <a:srcRect/>
          <a:stretch>
            <a:fillRect/>
          </a:stretch>
        </p:blipFill>
        <p:spPr bwMode="auto">
          <a:xfrm>
            <a:off x="2590800" y="1219200"/>
            <a:ext cx="3657600" cy="531018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id="{FC80A8F6-873A-4553-AAE2-098B4C1CBCC9}"/>
              </a:ext>
            </a:extLst>
          </p:cNvPr>
          <p:cNvPicPr>
            <a:picLocks noChangeAspect="1"/>
          </p:cNvPicPr>
          <p:nvPr/>
        </p:nvPicPr>
        <p:blipFill>
          <a:blip r:embed="rId2"/>
          <a:stretch>
            <a:fillRect/>
          </a:stretch>
        </p:blipFill>
        <p:spPr>
          <a:xfrm>
            <a:off x="914400" y="1279973"/>
            <a:ext cx="7391400" cy="51208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B00E-86D6-4EF5-B115-2B3E8EC3A9EA}"/>
              </a:ext>
            </a:extLst>
          </p:cNvPr>
          <p:cNvSpPr>
            <a:spLocks noGrp="1"/>
          </p:cNvSpPr>
          <p:nvPr>
            <p:ph type="title"/>
          </p:nvPr>
        </p:nvSpPr>
        <p:spPr>
          <a:xfrm>
            <a:off x="1945200" y="624110"/>
            <a:ext cx="6589200" cy="747490"/>
          </a:xfrm>
        </p:spPr>
        <p:txBody>
          <a:bodyPr>
            <a:normAutofit/>
          </a:bodyPr>
          <a:lstStyle/>
          <a:p>
            <a:r>
              <a:rPr lang="en-US" sz="2400" b="1" dirty="0">
                <a:latin typeface="Times New Roman" panose="02020603050405020304" pitchFamily="18" charset="0"/>
                <a:cs typeface="Times New Roman" panose="02020603050405020304" pitchFamily="18" charset="0"/>
              </a:rPr>
              <a:t>System Architecture</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32D61E2-041E-4B86-934D-9995FD349E20}"/>
              </a:ext>
            </a:extLst>
          </p:cNvPr>
          <p:cNvPicPr>
            <a:picLocks noChangeAspect="1"/>
          </p:cNvPicPr>
          <p:nvPr/>
        </p:nvPicPr>
        <p:blipFill>
          <a:blip r:embed="rId2"/>
          <a:stretch>
            <a:fillRect/>
          </a:stretch>
        </p:blipFill>
        <p:spPr>
          <a:xfrm>
            <a:off x="1549794" y="1562100"/>
            <a:ext cx="6589200" cy="3733800"/>
          </a:xfrm>
          <a:prstGeom prst="rect">
            <a:avLst/>
          </a:prstGeom>
        </p:spPr>
      </p:pic>
      <p:sp>
        <p:nvSpPr>
          <p:cNvPr id="4" name="Flowchart: Terminator 3">
            <a:extLst>
              <a:ext uri="{FF2B5EF4-FFF2-40B4-BE49-F238E27FC236}">
                <a16:creationId xmlns:a16="http://schemas.microsoft.com/office/drawing/2014/main" id="{31C6D3CE-DE37-43E0-A898-A1B67DDA6DC8}"/>
              </a:ext>
            </a:extLst>
          </p:cNvPr>
          <p:cNvSpPr/>
          <p:nvPr/>
        </p:nvSpPr>
        <p:spPr>
          <a:xfrm>
            <a:off x="34290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endParaRPr lang="en-IN" b="1"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
        <p:nvSpPr>
          <p:cNvPr id="5" name="Flowchart: Terminator 4">
            <a:extLst>
              <a:ext uri="{FF2B5EF4-FFF2-40B4-BE49-F238E27FC236}">
                <a16:creationId xmlns:a16="http://schemas.microsoft.com/office/drawing/2014/main" id="{6541624F-3B25-44EB-9041-448AEDFBF103}"/>
              </a:ext>
            </a:extLst>
          </p:cNvPr>
          <p:cNvSpPr/>
          <p:nvPr/>
        </p:nvSpPr>
        <p:spPr>
          <a:xfrm>
            <a:off x="51054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Terminator 5">
            <a:extLst>
              <a:ext uri="{FF2B5EF4-FFF2-40B4-BE49-F238E27FC236}">
                <a16:creationId xmlns:a16="http://schemas.microsoft.com/office/drawing/2014/main" id="{68224866-3087-43D8-BC52-EA4F110380BB}"/>
              </a:ext>
            </a:extLst>
          </p:cNvPr>
          <p:cNvSpPr/>
          <p:nvPr/>
        </p:nvSpPr>
        <p:spPr>
          <a:xfrm>
            <a:off x="7086600" y="2590800"/>
            <a:ext cx="12954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7C5F9D4C-C36B-4E3D-A425-4C97F83417C2}"/>
              </a:ext>
            </a:extLst>
          </p:cNvPr>
          <p:cNvCxnSpPr>
            <a:cxnSpLocks/>
            <a:endCxn id="4" idx="1"/>
          </p:cNvCxnSpPr>
          <p:nvPr/>
        </p:nvCxnSpPr>
        <p:spPr>
          <a:xfrm>
            <a:off x="2882384" y="2817876"/>
            <a:ext cx="5466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63B6F47-5766-423C-8D59-1D5676CE759A}"/>
              </a:ext>
            </a:extLst>
          </p:cNvPr>
          <p:cNvCxnSpPr>
            <a:cxnSpLocks/>
          </p:cNvCxnSpPr>
          <p:nvPr/>
        </p:nvCxnSpPr>
        <p:spPr>
          <a:xfrm flipH="1">
            <a:off x="3124200" y="21336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F0DBE6-C5C6-4D74-9D15-E086793FA82E}"/>
              </a:ext>
            </a:extLst>
          </p:cNvPr>
          <p:cNvCxnSpPr>
            <a:cxnSpLocks/>
          </p:cNvCxnSpPr>
          <p:nvPr/>
        </p:nvCxnSpPr>
        <p:spPr>
          <a:xfrm>
            <a:off x="3124200" y="2133600"/>
            <a:ext cx="0" cy="556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73DA66-AF67-4DD7-AF95-D001C87D4A72}"/>
              </a:ext>
            </a:extLst>
          </p:cNvPr>
          <p:cNvCxnSpPr>
            <a:cxnSpLocks/>
          </p:cNvCxnSpPr>
          <p:nvPr/>
        </p:nvCxnSpPr>
        <p:spPr>
          <a:xfrm flipH="1">
            <a:off x="2882384" y="2667000"/>
            <a:ext cx="2418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47E69-3022-4589-B850-3004D787A42C}"/>
              </a:ext>
            </a:extLst>
          </p:cNvPr>
          <p:cNvCxnSpPr>
            <a:cxnSpLocks/>
          </p:cNvCxnSpPr>
          <p:nvPr/>
        </p:nvCxnSpPr>
        <p:spPr>
          <a:xfrm>
            <a:off x="5676900" y="2133600"/>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3B96C3-96D0-46CA-94A9-61351B9188F4}"/>
              </a:ext>
            </a:extLst>
          </p:cNvPr>
          <p:cNvCxnSpPr/>
          <p:nvPr/>
        </p:nvCxnSpPr>
        <p:spPr>
          <a:xfrm>
            <a:off x="2882384" y="3044952"/>
            <a:ext cx="273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F63939F-0159-4690-98DF-AFD85847228F}"/>
              </a:ext>
            </a:extLst>
          </p:cNvPr>
          <p:cNvCxnSpPr>
            <a:cxnSpLocks/>
          </p:cNvCxnSpPr>
          <p:nvPr/>
        </p:nvCxnSpPr>
        <p:spPr>
          <a:xfrm>
            <a:off x="3155692" y="3044952"/>
            <a:ext cx="0" cy="309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C6D5EE-81C7-44F7-A465-EAE136B9AEA8}"/>
              </a:ext>
            </a:extLst>
          </p:cNvPr>
          <p:cNvCxnSpPr>
            <a:cxnSpLocks/>
          </p:cNvCxnSpPr>
          <p:nvPr/>
        </p:nvCxnSpPr>
        <p:spPr>
          <a:xfrm flipV="1">
            <a:off x="3168151" y="3336003"/>
            <a:ext cx="4970843" cy="4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F5CC8E9-14C0-4ED5-AA56-611F32D08D23}"/>
              </a:ext>
            </a:extLst>
          </p:cNvPr>
          <p:cNvCxnSpPr>
            <a:cxnSpLocks/>
          </p:cNvCxnSpPr>
          <p:nvPr/>
        </p:nvCxnSpPr>
        <p:spPr>
          <a:xfrm flipV="1">
            <a:off x="8138994" y="3044952"/>
            <a:ext cx="0" cy="29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95C193D-2861-4F67-8053-32A7AF93AA1E}"/>
              </a:ext>
            </a:extLst>
          </p:cNvPr>
          <p:cNvSpPr txBox="1"/>
          <p:nvPr/>
        </p:nvSpPr>
        <p:spPr>
          <a:xfrm>
            <a:off x="3467100" y="2590800"/>
            <a:ext cx="1326892" cy="461665"/>
          </a:xfrm>
          <a:prstGeom prst="rect">
            <a:avLst/>
          </a:prstGeom>
          <a:noFill/>
        </p:spPr>
        <p:txBody>
          <a:bodyPr wrap="square" rtlCol="0">
            <a:spAutoFit/>
          </a:bodyPr>
          <a:lstStyle/>
          <a:p>
            <a:r>
              <a:rPr lang="en-US" sz="1200" dirty="0"/>
              <a:t>Bacterial leaf blight</a:t>
            </a:r>
            <a:endParaRPr lang="en-IN" sz="1200" dirty="0"/>
          </a:p>
        </p:txBody>
      </p:sp>
      <p:sp>
        <p:nvSpPr>
          <p:cNvPr id="54" name="TextBox 53">
            <a:extLst>
              <a:ext uri="{FF2B5EF4-FFF2-40B4-BE49-F238E27FC236}">
                <a16:creationId xmlns:a16="http://schemas.microsoft.com/office/drawing/2014/main" id="{1DDB9474-6DCD-4FBC-AE80-0CB36402899B}"/>
              </a:ext>
            </a:extLst>
          </p:cNvPr>
          <p:cNvSpPr txBox="1"/>
          <p:nvPr/>
        </p:nvSpPr>
        <p:spPr>
          <a:xfrm>
            <a:off x="5162558" y="2690234"/>
            <a:ext cx="1028684" cy="261610"/>
          </a:xfrm>
          <a:prstGeom prst="rect">
            <a:avLst/>
          </a:prstGeom>
          <a:noFill/>
        </p:spPr>
        <p:txBody>
          <a:bodyPr wrap="square" rtlCol="0">
            <a:spAutoFit/>
          </a:bodyPr>
          <a:lstStyle/>
          <a:p>
            <a:r>
              <a:rPr lang="en-US" sz="1100" dirty="0"/>
              <a:t>Leaf smut</a:t>
            </a:r>
            <a:endParaRPr lang="en-IN" sz="1100" dirty="0"/>
          </a:p>
        </p:txBody>
      </p:sp>
      <p:sp>
        <p:nvSpPr>
          <p:cNvPr id="55" name="TextBox 54">
            <a:extLst>
              <a:ext uri="{FF2B5EF4-FFF2-40B4-BE49-F238E27FC236}">
                <a16:creationId xmlns:a16="http://schemas.microsoft.com/office/drawing/2014/main" id="{E5A0495F-44F2-463C-9BA4-3036034AD57C}"/>
              </a:ext>
            </a:extLst>
          </p:cNvPr>
          <p:cNvSpPr txBox="1"/>
          <p:nvPr/>
        </p:nvSpPr>
        <p:spPr>
          <a:xfrm>
            <a:off x="7285543" y="2590800"/>
            <a:ext cx="919027" cy="461665"/>
          </a:xfrm>
          <a:prstGeom prst="rect">
            <a:avLst/>
          </a:prstGeom>
          <a:noFill/>
        </p:spPr>
        <p:txBody>
          <a:bodyPr wrap="square" rtlCol="0">
            <a:spAutoFit/>
          </a:bodyPr>
          <a:lstStyle/>
          <a:p>
            <a:r>
              <a:rPr lang="en-US" sz="1200" dirty="0"/>
              <a:t>Brown spot</a:t>
            </a:r>
            <a:endParaRPr lang="en-IN" sz="1200" dirty="0"/>
          </a:p>
        </p:txBody>
      </p:sp>
    </p:spTree>
    <p:extLst>
      <p:ext uri="{BB962C8B-B14F-4D97-AF65-F5344CB8AC3E}">
        <p14:creationId xmlns:p14="http://schemas.microsoft.com/office/powerpoint/2010/main" val="308152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71A8-5042-416E-85ED-3CF6B291ADDA}"/>
              </a:ext>
            </a:extLst>
          </p:cNvPr>
          <p:cNvSpPr>
            <a:spLocks noGrp="1"/>
          </p:cNvSpPr>
          <p:nvPr>
            <p:ph type="title"/>
          </p:nvPr>
        </p:nvSpPr>
        <p:spPr>
          <a:xfrm>
            <a:off x="1945200" y="624110"/>
            <a:ext cx="6589200" cy="823690"/>
          </a:xfrm>
        </p:spPr>
        <p:txBody>
          <a:bodyPr>
            <a:normAutofit/>
          </a:bodyPr>
          <a:lstStyle/>
          <a:p>
            <a:r>
              <a:rPr lang="en-US" sz="2400" b="1" dirty="0">
                <a:latin typeface="Times New Roman" panose="02020603050405020304" pitchFamily="18" charset="0"/>
                <a:cs typeface="Times New Roman" panose="02020603050405020304" pitchFamily="18" charset="0"/>
              </a:rPr>
              <a:t>Uml diagram</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321E658-E0ED-493A-B766-3EE1C541F46C}"/>
              </a:ext>
            </a:extLst>
          </p:cNvPr>
          <p:cNvPicPr>
            <a:picLocks noChangeAspect="1"/>
          </p:cNvPicPr>
          <p:nvPr/>
        </p:nvPicPr>
        <p:blipFill>
          <a:blip r:embed="rId2"/>
          <a:stretch>
            <a:fillRect/>
          </a:stretch>
        </p:blipFill>
        <p:spPr>
          <a:xfrm>
            <a:off x="1682245" y="1881673"/>
            <a:ext cx="5779509" cy="3615241"/>
          </a:xfrm>
          <a:prstGeom prst="rect">
            <a:avLst/>
          </a:prstGeom>
        </p:spPr>
      </p:pic>
    </p:spTree>
    <p:extLst>
      <p:ext uri="{BB962C8B-B14F-4D97-AF65-F5344CB8AC3E}">
        <p14:creationId xmlns:p14="http://schemas.microsoft.com/office/powerpoint/2010/main" val="240577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a:t>
            </a:r>
            <a:br>
              <a:rPr lang="en-US" b="1" dirty="0"/>
            </a:br>
            <a:endParaRPr lang="en-US" dirty="0"/>
          </a:p>
        </p:txBody>
      </p:sp>
      <p:sp>
        <p:nvSpPr>
          <p:cNvPr id="3" name="Content Placeholder 2"/>
          <p:cNvSpPr>
            <a:spLocks noGrp="1"/>
          </p:cNvSpPr>
          <p:nvPr>
            <p:ph idx="1"/>
          </p:nvPr>
        </p:nvSpPr>
        <p:spPr/>
        <p:txBody>
          <a:bodyPr/>
          <a:lstStyle/>
          <a:p>
            <a:r>
              <a:rPr lang="en-US" dirty="0"/>
              <a:t>High Accuracy</a:t>
            </a:r>
          </a:p>
          <a:p>
            <a:r>
              <a:rPr lang="en-US" dirty="0"/>
              <a:t>Low complexity</a:t>
            </a:r>
          </a:p>
          <a:p>
            <a:r>
              <a:rPr lang="en-US" dirty="0"/>
              <a:t>Detection of images been classified without any noise</a:t>
            </a:r>
          </a:p>
          <a:p>
            <a:pPr>
              <a:buNone/>
            </a:pP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1295400"/>
            <a:ext cx="2858185" cy="533400"/>
          </a:xfrm>
        </p:spPr>
        <p:txBody>
          <a:bodyPr>
            <a:normAutofit/>
          </a:bodyPr>
          <a:lstStyle/>
          <a:p>
            <a:r>
              <a:rPr lang="en-US" sz="2800" b="1" dirty="0">
                <a:latin typeface="Times New Roman" panose="02020603050405020304" pitchFamily="18" charset="0"/>
                <a:cs typeface="Times New Roman" panose="02020603050405020304" pitchFamily="18" charset="0"/>
              </a:rPr>
              <a:t>Data Collection</a:t>
            </a:r>
          </a:p>
        </p:txBody>
      </p:sp>
      <p:sp>
        <p:nvSpPr>
          <p:cNvPr id="3" name="Content Placeholder 2"/>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data collection is done Kaggle. </a:t>
            </a:r>
          </a:p>
          <a:p>
            <a:r>
              <a:rPr lang="en-US" sz="2000" dirty="0">
                <a:latin typeface="Calibri" panose="020F0502020204030204" pitchFamily="34" charset="0"/>
                <a:cs typeface="Calibri" panose="020F0502020204030204" pitchFamily="34" charset="0"/>
              </a:rPr>
              <a:t>The data collected has been check one by one before taking it as input data. </a:t>
            </a:r>
          </a:p>
          <a:p>
            <a:r>
              <a:rPr lang="en-US" sz="2000" dirty="0">
                <a:latin typeface="Calibri" panose="020F0502020204030204" pitchFamily="34" charset="0"/>
                <a:cs typeface="Calibri" panose="020F0502020204030204" pitchFamily="34" charset="0"/>
              </a:rPr>
              <a:t>There are 2 classes named as affected plants and normal plants will be classified and each of the class contains  images.</a:t>
            </a:r>
          </a:p>
          <a:p>
            <a:r>
              <a:rPr lang="en-US" sz="2000" dirty="0">
                <a:latin typeface="Calibri" panose="020F0502020204030204" pitchFamily="34" charset="0"/>
                <a:cs typeface="Calibri" panose="020F0502020204030204" pitchFamily="34" charset="0"/>
              </a:rPr>
              <a:t> From the 80% of images used for training and 20% of images used for validation and testing. </a:t>
            </a:r>
          </a:p>
        </p:txBody>
      </p:sp>
      <p:sp>
        <p:nvSpPr>
          <p:cNvPr id="4" name="TextBox 3">
            <a:extLst>
              <a:ext uri="{FF2B5EF4-FFF2-40B4-BE49-F238E27FC236}">
                <a16:creationId xmlns:a16="http://schemas.microsoft.com/office/drawing/2014/main" id="{C1BFE79B-AF2C-444A-B993-90EF19C751D6}"/>
              </a:ext>
            </a:extLst>
          </p:cNvPr>
          <p:cNvSpPr txBox="1"/>
          <p:nvPr/>
        </p:nvSpPr>
        <p:spPr>
          <a:xfrm>
            <a:off x="1942415" y="457200"/>
            <a:ext cx="377258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685800"/>
            <a:ext cx="6589199" cy="762000"/>
          </a:xfrm>
        </p:spPr>
        <p:txBody>
          <a:bodyPr>
            <a:normAutofit/>
          </a:bodyPr>
          <a:lstStyle/>
          <a:p>
            <a:r>
              <a:rPr lang="en-US" sz="3200" b="1" dirty="0">
                <a:latin typeface="Times New Roman" panose="02020603050405020304" pitchFamily="18" charset="0"/>
                <a:cs typeface="Times New Roman" panose="02020603050405020304" pitchFamily="18" charset="0"/>
              </a:rPr>
              <a:t>Data Augmentation</a:t>
            </a:r>
          </a:p>
        </p:txBody>
      </p:sp>
      <p:sp>
        <p:nvSpPr>
          <p:cNvPr id="3" name="Content Placeholder 2"/>
          <p:cNvSpPr>
            <a:spLocks noGrp="1"/>
          </p:cNvSpPr>
          <p:nvPr>
            <p:ph idx="1"/>
          </p:nvPr>
        </p:nvSpPr>
        <p:spPr>
          <a:xfrm>
            <a:off x="1939629" y="1752600"/>
            <a:ext cx="6591985" cy="3777622"/>
          </a:xfrm>
        </p:spPr>
        <p:txBody>
          <a:bodyPr>
            <a:normAutofit/>
          </a:bodyPr>
          <a:lstStyle/>
          <a:p>
            <a:pPr algn="just">
              <a:buFont typeface="Wingdings 2" pitchFamily="18" charset="2"/>
              <a:buNone/>
            </a:pPr>
            <a:r>
              <a:rPr lang="en-US" sz="2000" dirty="0">
                <a:latin typeface="Calibri" panose="020F0502020204030204" pitchFamily="34" charset="0"/>
                <a:cs typeface="Calibri" panose="020F0502020204030204" pitchFamily="34" charset="0"/>
              </a:rPr>
              <a:t>1)Data augmentation is a method by which you can virtually increase the number of samples in your dataset using data you already have.</a:t>
            </a:r>
          </a:p>
          <a:p>
            <a:pPr algn="just">
              <a:buFont typeface="Wingdings 2" pitchFamily="18" charset="2"/>
              <a:buNone/>
            </a:pPr>
            <a:r>
              <a:rPr lang="en-US" sz="2000" dirty="0">
                <a:latin typeface="Calibri" panose="020F0502020204030204" pitchFamily="34" charset="0"/>
                <a:cs typeface="Calibri" panose="020F0502020204030204" pitchFamily="34" charset="0"/>
              </a:rPr>
              <a:t>2)For image augmentation, it can be achieved by performing geometric transformations, changes to color, brightness, contrast or by adding some noise. In order to let our model, adapt to a different situation that might occur noisy data such as when raining season.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normAutofit/>
          </a:bodyPr>
          <a:lstStyle/>
          <a:p>
            <a:r>
              <a:rPr lang="en-US" sz="3200" b="1" dirty="0">
                <a:latin typeface="Times New Roman" panose="02020603050405020304" pitchFamily="18" charset="0"/>
                <a:cs typeface="Times New Roman" panose="02020603050405020304" pitchFamily="18" charset="0"/>
              </a:rPr>
              <a:t>Plant classification </a:t>
            </a:r>
          </a:p>
        </p:txBody>
      </p:sp>
      <p:sp>
        <p:nvSpPr>
          <p:cNvPr id="3" name="Content Placeholder 2"/>
          <p:cNvSpPr>
            <a:spLocks noGrp="1"/>
          </p:cNvSpPr>
          <p:nvPr>
            <p:ph idx="1"/>
          </p:nvPr>
        </p:nvSpPr>
        <p:spPr>
          <a:xfrm>
            <a:off x="1939629" y="1676400"/>
            <a:ext cx="6591985" cy="4419600"/>
          </a:xfrm>
        </p:spPr>
        <p:txBody>
          <a:bodyPr>
            <a:noAutofit/>
          </a:bodyPr>
          <a:lstStyle/>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After training for each model, the final two models were generated. One model was trained directly based on original images, while the other one was created using image data produced by data augmentation.</a:t>
            </a:r>
          </a:p>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 Model history was used to record the training process. which displays the accuracy on the training set and testing set, it is described that the accuracy for the training set is having differences with 5% by with and without data augmentation. Besides, the performance of the model without data augmentation having lower accuracy on the validation set, while the model with data augmentation has a higher result in the testing set.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2657"/>
            <a:ext cx="6589199" cy="576943"/>
          </a:xfrm>
        </p:spPr>
        <p:txBody>
          <a:bodyPr>
            <a:noAutofit/>
          </a:bodyPr>
          <a:lstStyle/>
          <a:p>
            <a:r>
              <a:rPr lang="en-US" sz="3200" b="1" dirty="0">
                <a:latin typeface="Calibri" panose="020F0502020204030204" pitchFamily="34" charset="0"/>
                <a:cs typeface="Calibri" panose="020F0502020204030204" pitchFamily="34" charset="0"/>
              </a:rPr>
              <a:t>Abstract</a:t>
            </a:r>
          </a:p>
        </p:txBody>
      </p:sp>
      <p:sp>
        <p:nvSpPr>
          <p:cNvPr id="3" name="Content Placeholder 2"/>
          <p:cNvSpPr>
            <a:spLocks noGrp="1"/>
          </p:cNvSpPr>
          <p:nvPr>
            <p:ph idx="1"/>
          </p:nvPr>
        </p:nvSpPr>
        <p:spPr>
          <a:xfrm>
            <a:off x="1928419" y="628261"/>
            <a:ext cx="6591985" cy="4648200"/>
          </a:xfrm>
        </p:spPr>
        <p:txBody>
          <a:bodyPr>
            <a:noAutofit/>
          </a:bodyPr>
          <a:lstStyle/>
          <a:p>
            <a:pPr algn="just"/>
            <a:r>
              <a:rPr lang="en-US" sz="2000" dirty="0">
                <a:latin typeface="Times New Roman" pitchFamily="18" charset="0"/>
                <a:cs typeface="Times New Roman" pitchFamily="18" charset="0"/>
              </a:rPr>
              <a:t>Crop cultivation plays an essential role in the agricultural field. Presently, the loss of food is mainly due to infected crops, which reflexively reduces the production rate. To identify the plant diseases at an untimely phase is not yet explored. </a:t>
            </a:r>
          </a:p>
          <a:p>
            <a:pPr algn="just"/>
            <a:r>
              <a:rPr lang="en-US" sz="2000" dirty="0">
                <a:latin typeface="Times New Roman" pitchFamily="18" charset="0"/>
                <a:cs typeface="Times New Roman" pitchFamily="18" charset="0"/>
              </a:rPr>
              <a:t>The main challenge is to reduce the usage of pesticides in the agricultural field and to increase the quality and quantity of the production rate. Proposed system explore the leaf disease prediction at an untimely action. We propose an enhanced Machine Learning to predict the infected area of the leaves. A color based segmentation model is defined to segment the infected region and placing it to its relevant classes. </a:t>
            </a:r>
          </a:p>
          <a:p>
            <a:pPr algn="just"/>
            <a:r>
              <a:rPr lang="en-US" sz="2000" dirty="0">
                <a:latin typeface="Times New Roman" pitchFamily="18" charset="0"/>
                <a:cs typeface="Times New Roman" pitchFamily="18" charset="0"/>
              </a:rPr>
              <a:t>Experimental analyses were done on samples images in terms of time complexity and the area of infected region. Plant diseases can be detected by image processing technique. Disease detection involves steps like image acquisition, image pre-processing, image segmentation, feature extraction and classification.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5E5E-43B1-4888-B389-5963F50FD020}"/>
              </a:ext>
            </a:extLst>
          </p:cNvPr>
          <p:cNvSpPr>
            <a:spLocks noGrp="1"/>
          </p:cNvSpPr>
          <p:nvPr>
            <p:ph type="title"/>
          </p:nvPr>
        </p:nvSpPr>
        <p:spPr>
          <a:xfrm>
            <a:off x="1676400" y="381000"/>
            <a:ext cx="4455599" cy="565778"/>
          </a:xfrm>
        </p:spPr>
        <p:txBody>
          <a:bodyPr>
            <a:normAutofit/>
          </a:bodyPr>
          <a:lstStyle/>
          <a:p>
            <a:r>
              <a:rPr lang="en-US" sz="2800" b="1" dirty="0">
                <a:latin typeface="Times New Roman" panose="02020603050405020304" pitchFamily="18" charset="0"/>
                <a:cs typeface="Times New Roman" panose="02020603050405020304" pitchFamily="18" charset="0"/>
              </a:rPr>
              <a:t>ALGORITHM: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951CAD-6DEA-4D24-9871-50EBF26DE542}"/>
              </a:ext>
            </a:extLst>
          </p:cNvPr>
          <p:cNvSpPr>
            <a:spLocks noGrp="1"/>
          </p:cNvSpPr>
          <p:nvPr>
            <p:ph idx="1"/>
          </p:nvPr>
        </p:nvSpPr>
        <p:spPr>
          <a:xfrm>
            <a:off x="1942415" y="1676400"/>
            <a:ext cx="6591985" cy="4800600"/>
          </a:xfrm>
        </p:spPr>
        <p:txBody>
          <a:bodyPr>
            <a:noAutofit/>
          </a:bodyPr>
          <a:lstStyle/>
          <a:p>
            <a:r>
              <a:rPr lang="en-US" sz="2000" dirty="0">
                <a:latin typeface="Calibri" panose="020F0502020204030204" pitchFamily="34" charset="0"/>
                <a:cs typeface="Calibri" panose="020F0502020204030204" pitchFamily="34" charset="0"/>
              </a:rPr>
              <a:t>SVMs are helpful in text and hypertext categorization, as their application can significantly reduce the need for labeled training instances in both the standard inductive and transudative settings.</a:t>
            </a:r>
          </a:p>
          <a:p>
            <a:r>
              <a:rPr lang="en-US" sz="2000" dirty="0">
                <a:latin typeface="Calibri" panose="020F0502020204030204" pitchFamily="34" charset="0"/>
                <a:cs typeface="Calibri" panose="020F0502020204030204" pitchFamily="34" charset="0"/>
              </a:rPr>
              <a:t>Classification of images can also be performed using SVMs. Experimental results show that SVMs achieve significantly higher search accuracy than traditional query refinement schemes after just three to four rounds of relevance feedback. This is also true for image segmentation systems, including those using a modified version SVM that uses the privileged approach as suggested by </a:t>
            </a:r>
            <a:r>
              <a:rPr lang="en-US" sz="2000" dirty="0" err="1">
                <a:latin typeface="Calibri" panose="020F0502020204030204" pitchFamily="34" charset="0"/>
                <a:cs typeface="Calibri" panose="020F0502020204030204" pitchFamily="34" charset="0"/>
              </a:rPr>
              <a:t>Vapnik</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The SVM algorithm has been widely applied in the biological and other science.</a:t>
            </a:r>
            <a:endParaRPr lang="en-IN"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CA6DAFA-0DFF-4ACF-A957-E5249CC4BB4F}"/>
              </a:ext>
            </a:extLst>
          </p:cNvPr>
          <p:cNvSpPr txBox="1"/>
          <p:nvPr/>
        </p:nvSpPr>
        <p:spPr>
          <a:xfrm>
            <a:off x="1942415" y="1021958"/>
            <a:ext cx="4800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Support vector machine: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59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6D67-8754-4D43-9B36-14DF8636179E}"/>
              </a:ext>
            </a:extLst>
          </p:cNvPr>
          <p:cNvSpPr>
            <a:spLocks noGrp="1"/>
          </p:cNvSpPr>
          <p:nvPr>
            <p:ph type="title"/>
          </p:nvPr>
        </p:nvSpPr>
        <p:spPr>
          <a:xfrm>
            <a:off x="1524000" y="228600"/>
            <a:ext cx="4226999" cy="518890"/>
          </a:xfrm>
        </p:spPr>
        <p:txBody>
          <a:bodyPr>
            <a:normAutofit/>
          </a:bodyPr>
          <a:lstStyle/>
          <a:p>
            <a:pPr algn="ctr"/>
            <a:r>
              <a:rPr lang="en-US" sz="2800" b="1" dirty="0">
                <a:latin typeface="Calibri" panose="020F0502020204030204" pitchFamily="34" charset="0"/>
                <a:cs typeface="Calibri" panose="020F0502020204030204" pitchFamily="34" charset="0"/>
              </a:rPr>
              <a:t>SYSTEM TESTING</a:t>
            </a:r>
            <a:endParaRPr lang="en-IN" sz="2800" b="1"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D0631E0E-BCDE-404F-A5F1-E74FC4512ACB}"/>
              </a:ext>
            </a:extLst>
          </p:cNvPr>
          <p:cNvSpPr>
            <a:spLocks noGrp="1"/>
          </p:cNvSpPr>
          <p:nvPr>
            <p:ph idx="1"/>
          </p:nvPr>
        </p:nvSpPr>
        <p:spPr>
          <a:xfrm>
            <a:off x="1676400" y="1143000"/>
            <a:ext cx="6591985" cy="1447800"/>
          </a:xfrm>
        </p:spPr>
        <p:txBody>
          <a:bodyPr>
            <a:normAutofit/>
          </a:bodyPr>
          <a:lstStyle/>
          <a:p>
            <a:r>
              <a:rPr lang="en-US" sz="2000" dirty="0">
                <a:latin typeface="Calibri" panose="020F0502020204030204" pitchFamily="34" charset="0"/>
                <a:cs typeface="Calibri" panose="020F0502020204030204" pitchFamily="34" charset="0"/>
              </a:rPr>
              <a:t>Testing is an integral component of the software development process. It entails a comprehensive assessment of a software to ensure it meets your client’s requirements and goals.</a:t>
            </a:r>
            <a:endParaRPr lang="en-IN" sz="2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F769D0C-56A1-4F79-AA3A-79F5E528F300}"/>
              </a:ext>
            </a:extLst>
          </p:cNvPr>
          <p:cNvSpPr txBox="1"/>
          <p:nvPr/>
        </p:nvSpPr>
        <p:spPr>
          <a:xfrm>
            <a:off x="1066801" y="2556502"/>
            <a:ext cx="7201584" cy="1600438"/>
          </a:xfrm>
          <a:prstGeom prst="rect">
            <a:avLst/>
          </a:prstGeom>
          <a:noFill/>
        </p:spPr>
        <p:txBody>
          <a:bodyPr wrap="square">
            <a:spAutoFit/>
          </a:bodyPr>
          <a:lstStyle/>
          <a:p>
            <a:r>
              <a:rPr lang="en-US" b="1" dirty="0"/>
              <a:t>Unit Testing</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Unit testing is the first stage of software testing levels. During this stage, testers evaluate individual components of the system to see if these components are functioning properly on their own.</a:t>
            </a:r>
            <a:endParaRPr lang="en-IN" sz="20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68877A3-3239-4D62-8501-5D7A33C13CF0}"/>
              </a:ext>
            </a:extLst>
          </p:cNvPr>
          <p:cNvSpPr txBox="1"/>
          <p:nvPr/>
        </p:nvSpPr>
        <p:spPr>
          <a:xfrm>
            <a:off x="1028653" y="4156940"/>
            <a:ext cx="7887478" cy="190821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Integration Testing</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Testers perform integration testing in the next phase of testing. Here, they test individual components of the system and then test them as a collective group. This allows software testers to determine the performance of individual components as a group and identify any problems in the interface between the modules and functions</a:t>
            </a:r>
            <a:r>
              <a:rPr lang="en-US" dirty="0"/>
              <a:t>.</a:t>
            </a:r>
            <a:endParaRPr lang="en-IN" dirty="0"/>
          </a:p>
        </p:txBody>
      </p:sp>
    </p:spTree>
    <p:extLst>
      <p:ext uri="{BB962C8B-B14F-4D97-AF65-F5344CB8AC3E}">
        <p14:creationId xmlns:p14="http://schemas.microsoft.com/office/powerpoint/2010/main" val="3541307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F62486-6FCA-475E-A007-735A05470530}"/>
              </a:ext>
            </a:extLst>
          </p:cNvPr>
          <p:cNvSpPr txBox="1"/>
          <p:nvPr/>
        </p:nvSpPr>
        <p:spPr>
          <a:xfrm>
            <a:off x="1295400" y="1600200"/>
            <a:ext cx="6553200" cy="41549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FUNCTIONAL TESTING</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It is a type of software testing that validates the software system against the functional requirements/specifications. The purpose of Functional tests is to test each function of the software application, by providing appropriate input, verifying the output against the Functional requirements.</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Functional testing mainly involves black box testing and it is not concerned about the source code of the application. This testing checks User Interface, APIs, Database, Security, Client/Server communication and other functionality of the Application Under Test. The testing can be done either manually or using automation</a:t>
            </a:r>
            <a:r>
              <a:rPr lang="en-US" dirty="0"/>
              <a:t>.</a:t>
            </a:r>
            <a:endParaRPr lang="en-IN" dirty="0"/>
          </a:p>
        </p:txBody>
      </p:sp>
    </p:spTree>
    <p:extLst>
      <p:ext uri="{BB962C8B-B14F-4D97-AF65-F5344CB8AC3E}">
        <p14:creationId xmlns:p14="http://schemas.microsoft.com/office/powerpoint/2010/main" val="3562434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5473-C742-47C3-A051-AEE44FF61DBA}"/>
              </a:ext>
            </a:extLst>
          </p:cNvPr>
          <p:cNvSpPr>
            <a:spLocks noGrp="1"/>
          </p:cNvSpPr>
          <p:nvPr>
            <p:ph type="title"/>
          </p:nvPr>
        </p:nvSpPr>
        <p:spPr>
          <a:xfrm>
            <a:off x="1945201" y="624110"/>
            <a:ext cx="6131999" cy="747490"/>
          </a:xfrm>
        </p:spPr>
        <p:txBody>
          <a:bodyPr>
            <a:normAutofit/>
          </a:bodyPr>
          <a:lstStyle/>
          <a:p>
            <a:r>
              <a:rPr lang="en-US" sz="2400" b="1" dirty="0">
                <a:latin typeface="Times New Roman" panose="02020603050405020304" pitchFamily="18" charset="0"/>
                <a:cs typeface="Times New Roman" panose="02020603050405020304" pitchFamily="18" charset="0"/>
              </a:rPr>
              <a:t>TESTING TECNIQUES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ABFF39-7BE2-4AED-8C5E-F16989AEAEFA}"/>
              </a:ext>
            </a:extLst>
          </p:cNvPr>
          <p:cNvSpPr>
            <a:spLocks noGrp="1"/>
          </p:cNvSpPr>
          <p:nvPr>
            <p:ph idx="1"/>
          </p:nvPr>
        </p:nvSpPr>
        <p:spPr>
          <a:xfrm>
            <a:off x="685800" y="1433290"/>
            <a:ext cx="7772400" cy="4800600"/>
          </a:xfrm>
        </p:spPr>
        <p:txBody>
          <a:bodyPr>
            <a:normAutofit fontScale="77500" lnSpcReduction="20000"/>
          </a:bodyPr>
          <a:lstStyle/>
          <a:p>
            <a:pPr marL="0" indent="0">
              <a:buNone/>
            </a:pPr>
            <a:r>
              <a:rPr lang="en-US" sz="2100" b="1" dirty="0"/>
              <a:t>White Box Testing:</a:t>
            </a:r>
          </a:p>
          <a:p>
            <a:pPr marL="0" indent="0">
              <a:buNone/>
            </a:pPr>
            <a:r>
              <a:rPr lang="en-US" sz="2300" dirty="0">
                <a:latin typeface="Calibri" panose="020F0502020204030204" pitchFamily="34" charset="0"/>
                <a:cs typeface="Calibri" panose="020F0502020204030204" pitchFamily="34" charset="0"/>
              </a:rPr>
              <a:t>This testing is also called as Glass box testing. In this testing, by knowing the specific functions that a product has been design to perform test can be conducted that demonstrate each function is fully operational at the same time searching for errors in each function. It is a test case design method that uses the control structure of the procedural design to derive test cases. Basis path testing is a white box testing.</a:t>
            </a:r>
          </a:p>
          <a:p>
            <a:r>
              <a:rPr lang="en-US" sz="2300" dirty="0">
                <a:latin typeface="Calibri" panose="020F0502020204030204" pitchFamily="34" charset="0"/>
                <a:cs typeface="Calibri" panose="020F0502020204030204" pitchFamily="34" charset="0"/>
              </a:rPr>
              <a:t>	Flow graph notation</a:t>
            </a:r>
          </a:p>
          <a:p>
            <a:r>
              <a:rPr lang="en-US" sz="2300" dirty="0">
                <a:latin typeface="Calibri" panose="020F0502020204030204" pitchFamily="34" charset="0"/>
                <a:cs typeface="Calibri" panose="020F0502020204030204" pitchFamily="34" charset="0"/>
              </a:rPr>
              <a:t>	Kilometric complexity</a:t>
            </a:r>
          </a:p>
          <a:p>
            <a:r>
              <a:rPr lang="en-US" sz="2300" dirty="0">
                <a:latin typeface="Calibri" panose="020F0502020204030204" pitchFamily="34" charset="0"/>
                <a:cs typeface="Calibri" panose="020F0502020204030204" pitchFamily="34" charset="0"/>
              </a:rPr>
              <a:t>	Deriving test cases</a:t>
            </a:r>
          </a:p>
          <a:p>
            <a:r>
              <a:rPr lang="en-US" sz="2300" dirty="0">
                <a:latin typeface="Calibri" panose="020F0502020204030204" pitchFamily="34" charset="0"/>
                <a:cs typeface="Calibri" panose="020F0502020204030204" pitchFamily="34" charset="0"/>
              </a:rPr>
              <a:t>	Graph matrices Control</a:t>
            </a:r>
          </a:p>
          <a:p>
            <a:pPr marL="0" indent="0">
              <a:buNone/>
            </a:pPr>
            <a:r>
              <a:rPr lang="en-US" sz="2400" b="1" dirty="0">
                <a:latin typeface="Times New Roman" panose="02020603050405020304" pitchFamily="18" charset="0"/>
                <a:cs typeface="Times New Roman" panose="02020603050405020304" pitchFamily="18" charset="0"/>
              </a:rPr>
              <a:t>BLACK BOX TESTING:</a:t>
            </a:r>
          </a:p>
          <a:p>
            <a:pPr marL="0" indent="0">
              <a:buNone/>
            </a:pPr>
            <a:r>
              <a:rPr lang="en-US" sz="2300" dirty="0">
                <a:latin typeface="Calibri" panose="020F0502020204030204" pitchFamily="34" charset="0"/>
                <a:cs typeface="Calibri" panose="020F0502020204030204" pitchFamily="34" charset="0"/>
              </a:rPr>
              <a:t>In this testing by knowing the internal operation of a product, test can be conducted to ensure that “all gears mesh”, that is the internal operation performs according to specification and all internal components have been adequately exercised. It fundamentally focuses on the functional requirements of the software.</a:t>
            </a:r>
          </a:p>
          <a:p>
            <a:endParaRPr lang="en-IN" dirty="0"/>
          </a:p>
        </p:txBody>
      </p:sp>
    </p:spTree>
    <p:extLst>
      <p:ext uri="{BB962C8B-B14F-4D97-AF65-F5344CB8AC3E}">
        <p14:creationId xmlns:p14="http://schemas.microsoft.com/office/powerpoint/2010/main" val="3663349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7243-05E1-438F-945A-3A371F49E10C}"/>
              </a:ext>
            </a:extLst>
          </p:cNvPr>
          <p:cNvSpPr>
            <a:spLocks noGrp="1"/>
          </p:cNvSpPr>
          <p:nvPr>
            <p:ph type="title"/>
          </p:nvPr>
        </p:nvSpPr>
        <p:spPr>
          <a:xfrm>
            <a:off x="1447801" y="624110"/>
            <a:ext cx="7086600" cy="595090"/>
          </a:xfrm>
        </p:spPr>
        <p:txBody>
          <a:bodyPr>
            <a:normAutofit/>
          </a:bodyPr>
          <a:lstStyle/>
          <a:p>
            <a:r>
              <a:rPr lang="en-US" sz="2400" b="1" dirty="0"/>
              <a:t>SOFTWARE TESTING STRATEGIES</a:t>
            </a:r>
            <a:endParaRPr lang="en-IN" sz="2400" b="1" dirty="0"/>
          </a:p>
        </p:txBody>
      </p:sp>
      <p:sp>
        <p:nvSpPr>
          <p:cNvPr id="3" name="Content Placeholder 2">
            <a:extLst>
              <a:ext uri="{FF2B5EF4-FFF2-40B4-BE49-F238E27FC236}">
                <a16:creationId xmlns:a16="http://schemas.microsoft.com/office/drawing/2014/main" id="{10EAF596-2BC8-4CCA-B3A7-475479C5CAA0}"/>
              </a:ext>
            </a:extLst>
          </p:cNvPr>
          <p:cNvSpPr>
            <a:spLocks noGrp="1"/>
          </p:cNvSpPr>
          <p:nvPr>
            <p:ph idx="1"/>
          </p:nvPr>
        </p:nvSpPr>
        <p:spPr>
          <a:xfrm>
            <a:off x="1676400" y="1295400"/>
            <a:ext cx="6591985" cy="2133600"/>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INTEGRATION TESTING </a:t>
            </a:r>
            <a:r>
              <a:rPr lang="en-US" sz="2000" dirty="0">
                <a:latin typeface="Calibri" panose="020F0502020204030204" pitchFamily="34" charset="0"/>
                <a:cs typeface="Calibri" panose="020F0502020204030204" pitchFamily="34" charset="0"/>
              </a:rPr>
              <a:t>is 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endParaRPr lang="en-IN" sz="2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D7BBF48-029E-41EB-A2B5-C1C7715CB0C5}"/>
              </a:ext>
            </a:extLst>
          </p:cNvPr>
          <p:cNvSpPr txBox="1"/>
          <p:nvPr/>
        </p:nvSpPr>
        <p:spPr>
          <a:xfrm>
            <a:off x="1676400" y="3808274"/>
            <a:ext cx="6324600" cy="160043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PROGRAM TESTING</a:t>
            </a:r>
            <a:r>
              <a:rPr lang="en-US" dirty="0"/>
              <a:t>:</a:t>
            </a:r>
          </a:p>
          <a:p>
            <a:r>
              <a:rPr lang="en-US" sz="2000" dirty="0">
                <a:latin typeface="Calibri" panose="020F0502020204030204" pitchFamily="34" charset="0"/>
                <a:cs typeface="Calibri" panose="020F0502020204030204" pitchFamily="34" charset="0"/>
              </a:rPr>
              <a:t>Program testing is the process of executing a program with the intent of finding errors. A good test is one that has a high probability of finding an error. Program testing cannot show the absence of errors</a:t>
            </a:r>
            <a:r>
              <a:rPr lang="en-US" dirty="0"/>
              <a:t>.</a:t>
            </a:r>
            <a:endParaRPr lang="en-IN" dirty="0"/>
          </a:p>
        </p:txBody>
      </p:sp>
    </p:spTree>
    <p:extLst>
      <p:ext uri="{BB962C8B-B14F-4D97-AF65-F5344CB8AC3E}">
        <p14:creationId xmlns:p14="http://schemas.microsoft.com/office/powerpoint/2010/main" val="1621057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B59D87-5D84-4306-BF2D-BC39866F9119}"/>
              </a:ext>
            </a:extLst>
          </p:cNvPr>
          <p:cNvSpPr txBox="1"/>
          <p:nvPr/>
        </p:nvSpPr>
        <p:spPr>
          <a:xfrm>
            <a:off x="1409700" y="2735424"/>
            <a:ext cx="6324600" cy="233910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Validation Testing: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check whether the developed product is right. Validation is also known as dynamic testing. Validation includes testing like functional testing, system testing, integration, and User acceptance testing. It is a process of checking the software during or at the end of the development cycle to decide whether the software follow the specified business requirements. Quality control comes under validation testin</a:t>
            </a:r>
            <a:r>
              <a:rPr lang="en-US" dirty="0"/>
              <a:t>g.</a:t>
            </a:r>
            <a:endParaRPr lang="en-IN" dirty="0"/>
          </a:p>
        </p:txBody>
      </p:sp>
      <p:sp>
        <p:nvSpPr>
          <p:cNvPr id="9" name="TextBox 8">
            <a:extLst>
              <a:ext uri="{FF2B5EF4-FFF2-40B4-BE49-F238E27FC236}">
                <a16:creationId xmlns:a16="http://schemas.microsoft.com/office/drawing/2014/main" id="{0AFE2586-0C3F-4B63-9473-E483FC289072}"/>
              </a:ext>
            </a:extLst>
          </p:cNvPr>
          <p:cNvSpPr txBox="1"/>
          <p:nvPr/>
        </p:nvSpPr>
        <p:spPr>
          <a:xfrm>
            <a:off x="1409700" y="381000"/>
            <a:ext cx="6781800"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Security Testing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It is a type of Software Testing that uncovers vulnerabilities of the system and determines that the data and resources of the system are protected from possible intruders. It ensures that the software system and application are free from any threats or risks that can cause a loss</a:t>
            </a:r>
          </a:p>
        </p:txBody>
      </p:sp>
    </p:spTree>
    <p:extLst>
      <p:ext uri="{BB962C8B-B14F-4D97-AF65-F5344CB8AC3E}">
        <p14:creationId xmlns:p14="http://schemas.microsoft.com/office/powerpoint/2010/main" val="615388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17AC92B-EB1F-40F1-A24D-44E8F70A27FD}"/>
              </a:ext>
            </a:extLst>
          </p:cNvPr>
          <p:cNvSpPr txBox="1"/>
          <p:nvPr/>
        </p:nvSpPr>
        <p:spPr>
          <a:xfrm>
            <a:off x="1524000" y="381000"/>
            <a:ext cx="3733800" cy="461665"/>
          </a:xfrm>
          <a:prstGeom prst="rect">
            <a:avLst/>
          </a:prstGeom>
          <a:noFill/>
        </p:spPr>
        <p:txBody>
          <a:bodyPr wrap="square" rtlCol="0">
            <a:spAutoFit/>
          </a:bodyPr>
          <a:lstStyle/>
          <a:p>
            <a:r>
              <a:rPr lang="en-US" sz="2400" b="1" dirty="0"/>
              <a:t>PERFORMANCE TESTING:</a:t>
            </a:r>
            <a:endParaRPr lang="en-IN" sz="2400" b="1" dirty="0"/>
          </a:p>
        </p:txBody>
      </p:sp>
      <p:pic>
        <p:nvPicPr>
          <p:cNvPr id="9" name="Picture 8">
            <a:extLst>
              <a:ext uri="{FF2B5EF4-FFF2-40B4-BE49-F238E27FC236}">
                <a16:creationId xmlns:a16="http://schemas.microsoft.com/office/drawing/2014/main" id="{24494F18-6206-4321-A56D-FC7A4C3DEAF0}"/>
              </a:ext>
            </a:extLst>
          </p:cNvPr>
          <p:cNvPicPr>
            <a:picLocks noChangeAspect="1"/>
          </p:cNvPicPr>
          <p:nvPr/>
        </p:nvPicPr>
        <p:blipFill>
          <a:blip r:embed="rId2"/>
          <a:stretch>
            <a:fillRect/>
          </a:stretch>
        </p:blipFill>
        <p:spPr>
          <a:xfrm>
            <a:off x="1066800" y="1519534"/>
            <a:ext cx="7239000" cy="4728865"/>
          </a:xfrm>
          <a:prstGeom prst="rect">
            <a:avLst/>
          </a:prstGeom>
        </p:spPr>
      </p:pic>
    </p:spTree>
    <p:extLst>
      <p:ext uri="{BB962C8B-B14F-4D97-AF65-F5344CB8AC3E}">
        <p14:creationId xmlns:p14="http://schemas.microsoft.com/office/powerpoint/2010/main" val="1222727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19FEA26-A7A0-4D33-BAA4-2419B3525F36}"/>
              </a:ext>
            </a:extLst>
          </p:cNvPr>
          <p:cNvPicPr>
            <a:picLocks noChangeAspect="1"/>
          </p:cNvPicPr>
          <p:nvPr/>
        </p:nvPicPr>
        <p:blipFill>
          <a:blip r:embed="rId2"/>
          <a:stretch>
            <a:fillRect/>
          </a:stretch>
        </p:blipFill>
        <p:spPr>
          <a:xfrm>
            <a:off x="1072134" y="1066800"/>
            <a:ext cx="7462266" cy="4953000"/>
          </a:xfrm>
          <a:prstGeom prst="rect">
            <a:avLst/>
          </a:prstGeom>
        </p:spPr>
      </p:pic>
      <p:cxnSp>
        <p:nvCxnSpPr>
          <p:cNvPr id="33" name="Straight Connector 32">
            <a:extLst>
              <a:ext uri="{FF2B5EF4-FFF2-40B4-BE49-F238E27FC236}">
                <a16:creationId xmlns:a16="http://schemas.microsoft.com/office/drawing/2014/main" id="{D959768F-0F08-481E-97A4-773A3A276D70}"/>
              </a:ext>
            </a:extLst>
          </p:cNvPr>
          <p:cNvCxnSpPr>
            <a:cxnSpLocks/>
          </p:cNvCxnSpPr>
          <p:nvPr/>
        </p:nvCxnSpPr>
        <p:spPr>
          <a:xfrm>
            <a:off x="2362200" y="1066800"/>
            <a:ext cx="76200" cy="47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838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02D7-2C7F-494E-ACD7-391B22ACB85A}"/>
              </a:ext>
            </a:extLst>
          </p:cNvPr>
          <p:cNvSpPr>
            <a:spLocks noGrp="1"/>
          </p:cNvSpPr>
          <p:nvPr>
            <p:ph type="title"/>
          </p:nvPr>
        </p:nvSpPr>
        <p:spPr>
          <a:xfrm>
            <a:off x="1945201" y="624110"/>
            <a:ext cx="6589199" cy="823690"/>
          </a:xfrm>
        </p:spPr>
        <p:txBody>
          <a:bodyPr>
            <a:normAutofit/>
          </a:bodyPr>
          <a:lstStyle/>
          <a:p>
            <a:r>
              <a:rPr lang="en-US" sz="3200" b="1" dirty="0">
                <a:latin typeface="Times New Roman" panose="02020603050405020304" pitchFamily="18" charset="0"/>
                <a:cs typeface="Times New Roman" panose="02020603050405020304" pitchFamily="18" charset="0"/>
              </a:rPr>
              <a:t>Screenshot:</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740AA57-8DD9-45FB-BC2B-8ED4E7B8DB25}"/>
              </a:ext>
            </a:extLst>
          </p:cNvPr>
          <p:cNvPicPr>
            <a:picLocks noGrp="1" noChangeAspect="1"/>
          </p:cNvPicPr>
          <p:nvPr>
            <p:ph idx="1"/>
          </p:nvPr>
        </p:nvPicPr>
        <p:blipFill>
          <a:blip r:embed="rId2"/>
          <a:stretch>
            <a:fillRect/>
          </a:stretch>
        </p:blipFill>
        <p:spPr>
          <a:xfrm>
            <a:off x="2158217" y="2133600"/>
            <a:ext cx="6161066" cy="3778250"/>
          </a:xfrm>
          <a:prstGeom prst="rect">
            <a:avLst/>
          </a:prstGeom>
        </p:spPr>
      </p:pic>
    </p:spTree>
    <p:extLst>
      <p:ext uri="{BB962C8B-B14F-4D97-AF65-F5344CB8AC3E}">
        <p14:creationId xmlns:p14="http://schemas.microsoft.com/office/powerpoint/2010/main" val="3941496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60D81D-E1C3-4095-8435-F609CA23DB65}"/>
              </a:ext>
            </a:extLst>
          </p:cNvPr>
          <p:cNvPicPr>
            <a:picLocks noGrp="1" noChangeAspect="1"/>
          </p:cNvPicPr>
          <p:nvPr>
            <p:ph idx="1"/>
          </p:nvPr>
        </p:nvPicPr>
        <p:blipFill>
          <a:blip r:embed="rId2"/>
          <a:stretch>
            <a:fillRect/>
          </a:stretch>
        </p:blipFill>
        <p:spPr>
          <a:xfrm>
            <a:off x="1371600" y="990600"/>
            <a:ext cx="6982947" cy="5486400"/>
          </a:xfrm>
          <a:prstGeom prst="rect">
            <a:avLst/>
          </a:prstGeom>
        </p:spPr>
      </p:pic>
    </p:spTree>
    <p:extLst>
      <p:ext uri="{BB962C8B-B14F-4D97-AF65-F5344CB8AC3E}">
        <p14:creationId xmlns:p14="http://schemas.microsoft.com/office/powerpoint/2010/main" val="223335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5FE1EB-4C29-4952-BF20-9F2672778F31}"/>
              </a:ext>
            </a:extLst>
          </p:cNvPr>
          <p:cNvGraphicFramePr>
            <a:graphicFrameLocks noGrp="1"/>
          </p:cNvGraphicFramePr>
          <p:nvPr>
            <p:extLst>
              <p:ext uri="{D42A27DB-BD31-4B8C-83A1-F6EECF244321}">
                <p14:modId xmlns:p14="http://schemas.microsoft.com/office/powerpoint/2010/main" val="1145327094"/>
              </p:ext>
            </p:extLst>
          </p:nvPr>
        </p:nvGraphicFramePr>
        <p:xfrm>
          <a:off x="914400" y="396880"/>
          <a:ext cx="7927091" cy="6406593"/>
        </p:xfrm>
        <a:graphic>
          <a:graphicData uri="http://schemas.openxmlformats.org/drawingml/2006/table">
            <a:tbl>
              <a:tblPr firstRow="1" bandRow="1"/>
              <a:tblGrid>
                <a:gridCol w="208280">
                  <a:extLst>
                    <a:ext uri="{9D8B030D-6E8A-4147-A177-3AD203B41FA5}">
                      <a16:colId xmlns:a16="http://schemas.microsoft.com/office/drawing/2014/main" val="3577158228"/>
                    </a:ext>
                  </a:extLst>
                </a:gridCol>
                <a:gridCol w="2040605">
                  <a:extLst>
                    <a:ext uri="{9D8B030D-6E8A-4147-A177-3AD203B41FA5}">
                      <a16:colId xmlns:a16="http://schemas.microsoft.com/office/drawing/2014/main" val="606800927"/>
                    </a:ext>
                  </a:extLst>
                </a:gridCol>
                <a:gridCol w="715948">
                  <a:extLst>
                    <a:ext uri="{9D8B030D-6E8A-4147-A177-3AD203B41FA5}">
                      <a16:colId xmlns:a16="http://schemas.microsoft.com/office/drawing/2014/main" val="2796681436"/>
                    </a:ext>
                  </a:extLst>
                </a:gridCol>
                <a:gridCol w="1999716">
                  <a:extLst>
                    <a:ext uri="{9D8B030D-6E8A-4147-A177-3AD203B41FA5}">
                      <a16:colId xmlns:a16="http://schemas.microsoft.com/office/drawing/2014/main" val="1686739079"/>
                    </a:ext>
                  </a:extLst>
                </a:gridCol>
                <a:gridCol w="1436251">
                  <a:extLst>
                    <a:ext uri="{9D8B030D-6E8A-4147-A177-3AD203B41FA5}">
                      <a16:colId xmlns:a16="http://schemas.microsoft.com/office/drawing/2014/main" val="386131114"/>
                    </a:ext>
                  </a:extLst>
                </a:gridCol>
                <a:gridCol w="1526291">
                  <a:extLst>
                    <a:ext uri="{9D8B030D-6E8A-4147-A177-3AD203B41FA5}">
                      <a16:colId xmlns:a16="http://schemas.microsoft.com/office/drawing/2014/main" val="2599813254"/>
                    </a:ext>
                  </a:extLst>
                </a:gridCol>
              </a:tblGrid>
              <a:tr h="144498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S.NO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YEAR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METHODS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Advantages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Disadvantages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72698796"/>
                  </a:ext>
                </a:extLst>
              </a:tr>
              <a:tr h="157833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Xin Yang, </a:t>
                      </a:r>
                      <a:r>
                        <a:rPr lang="en-US" dirty="0" err="1"/>
                        <a:t>Tingwei</a:t>
                      </a:r>
                      <a:r>
                        <a:rPr lang="en-US" dirty="0"/>
                        <a:t> </a:t>
                      </a:r>
                      <a:r>
                        <a:rPr lang="en-US" dirty="0" err="1"/>
                        <a:t>Guo</a:t>
                      </a:r>
                      <a:r>
                        <a:rPr lang="en-US" dirty="0"/>
                        <a:t>,” Machine learning in plant disease research”</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endParaRPr lang="en-US" dirty="0"/>
                    </a:p>
                    <a:p>
                      <a:pPr algn="ctr"/>
                      <a:endParaRPr lang="en-US" dirty="0"/>
                    </a:p>
                    <a:p>
                      <a:pPr algn="ctr"/>
                      <a:endParaRPr lang="en-US" dirty="0"/>
                    </a:p>
                    <a:p>
                      <a:pPr algn="ctr"/>
                      <a:r>
                        <a:rPr lang="en-US" dirty="0"/>
                        <a:t>2020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K-means clustering used to segment the defected area</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They create their own data set</a:t>
                      </a:r>
                    </a:p>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The</a:t>
                      </a:r>
                      <a:r>
                        <a:rPr lang="en-US" baseline="0" dirty="0"/>
                        <a:t> accuracy level is 92.2%</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129995418"/>
                  </a:ext>
                </a:extLst>
              </a:tr>
              <a:tr h="3217795">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Yang </a:t>
                      </a:r>
                      <a:r>
                        <a:rPr lang="en-US" dirty="0" err="1"/>
                        <a:t>Lu,Shujuan</a:t>
                      </a:r>
                      <a:r>
                        <a:rPr lang="en-US" dirty="0"/>
                        <a:t> </a:t>
                      </a:r>
                      <a:r>
                        <a:rPr lang="en-US" dirty="0" err="1"/>
                        <a:t>Yi,Nianyin</a:t>
                      </a:r>
                      <a:r>
                        <a:rPr lang="en-US" dirty="0"/>
                        <a:t> </a:t>
                      </a:r>
                      <a:r>
                        <a:rPr lang="en-US" dirty="0" err="1"/>
                        <a:t>Zeng,Yurong</a:t>
                      </a:r>
                      <a:r>
                        <a:rPr lang="en-US" dirty="0"/>
                        <a:t> </a:t>
                      </a:r>
                      <a:r>
                        <a:rPr lang="en-US" dirty="0" err="1"/>
                        <a:t>Liu,Yong</a:t>
                      </a:r>
                      <a:r>
                        <a:rPr lang="en-US" dirty="0"/>
                        <a:t> hang,”</a:t>
                      </a:r>
                      <a:r>
                        <a:rPr lang="en-US" sz="1800" b="0" i="0" kern="1200" dirty="0">
                          <a:solidFill>
                            <a:schemeClr val="dk1"/>
                          </a:solidFill>
                          <a:latin typeface="+mn-lt"/>
                          <a:ea typeface="+mn-ea"/>
                          <a:cs typeface="+mn-cs"/>
                        </a:rPr>
                        <a:t> Identification of rice diseases using deep </a:t>
                      </a:r>
                      <a:r>
                        <a:rPr lang="en-US" sz="1800" b="0" i="0" kern="1200" dirty="0" err="1">
                          <a:solidFill>
                            <a:schemeClr val="dk1"/>
                          </a:solidFill>
                          <a:latin typeface="+mn-lt"/>
                          <a:ea typeface="+mn-ea"/>
                          <a:cs typeface="+mn-cs"/>
                        </a:rPr>
                        <a:t>convolutional</a:t>
                      </a:r>
                      <a:r>
                        <a:rPr lang="en-US" sz="1800" b="0" i="0" kern="1200" dirty="0">
                          <a:solidFill>
                            <a:schemeClr val="dk1"/>
                          </a:solidFill>
                          <a:latin typeface="+mn-lt"/>
                          <a:ea typeface="+mn-ea"/>
                          <a:cs typeface="+mn-cs"/>
                        </a:rPr>
                        <a:t> neural networks”</a:t>
                      </a:r>
                    </a:p>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dirty="0"/>
                    </a:p>
                    <a:p>
                      <a:endParaRPr lang="en-US" dirty="0"/>
                    </a:p>
                    <a:p>
                      <a:endParaRPr lang="en-US" dirty="0"/>
                    </a:p>
                    <a:p>
                      <a:endParaRPr lang="en-US" dirty="0"/>
                    </a:p>
                    <a:p>
                      <a:r>
                        <a:rPr lang="en-US" dirty="0"/>
                        <a:t>2018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sz="1800" b="0" i="0" kern="1200" dirty="0">
                          <a:solidFill>
                            <a:schemeClr val="dk1"/>
                          </a:solidFill>
                          <a:latin typeface="+mn-lt"/>
                          <a:ea typeface="+mn-ea"/>
                          <a:cs typeface="+mn-cs"/>
                        </a:rPr>
                        <a:t>we propose a novel rice diseases identification method based on deep</a:t>
                      </a:r>
                      <a:r>
                        <a:rPr lang="en-US" sz="1800" b="0" i="0" kern="1200" baseline="0" dirty="0">
                          <a:solidFill>
                            <a:schemeClr val="dk1"/>
                          </a:solidFill>
                          <a:latin typeface="+mn-lt"/>
                          <a:ea typeface="+mn-ea"/>
                          <a:cs typeface="+mn-cs"/>
                        </a:rPr>
                        <a:t> </a:t>
                      </a:r>
                      <a:r>
                        <a:rPr lang="en-US" sz="1800" b="0" i="0" kern="1200" dirty="0" err="1">
                          <a:solidFill>
                            <a:schemeClr val="dk1"/>
                          </a:solidFill>
                          <a:latin typeface="+mn-lt"/>
                          <a:ea typeface="+mn-ea"/>
                          <a:cs typeface="+mn-cs"/>
                        </a:rPr>
                        <a:t>convolutional</a:t>
                      </a:r>
                      <a:r>
                        <a:rPr lang="en-US" sz="1800" b="0" i="0" kern="1200" dirty="0">
                          <a:solidFill>
                            <a:schemeClr val="dk1"/>
                          </a:solidFill>
                          <a:latin typeface="+mn-lt"/>
                          <a:ea typeface="+mn-ea"/>
                          <a:cs typeface="+mn-cs"/>
                        </a:rPr>
                        <a:t> </a:t>
                      </a:r>
                      <a:r>
                        <a:rPr lang="en-US" sz="1800" b="0" i="0" u="none" strike="noStrike" kern="1200" dirty="0">
                          <a:solidFill>
                            <a:schemeClr val="dk1"/>
                          </a:solidFill>
                          <a:latin typeface="+mn-lt"/>
                          <a:ea typeface="+mn-ea"/>
                          <a:cs typeface="+mn-cs"/>
                        </a:rPr>
                        <a:t>neural networks</a:t>
                      </a:r>
                      <a:r>
                        <a:rPr lang="en-US" sz="1800" b="0" i="0" kern="1200" dirty="0">
                          <a:solidFill>
                            <a:schemeClr val="dk1"/>
                          </a:solidFill>
                          <a:latin typeface="+mn-lt"/>
                          <a:ea typeface="+mn-ea"/>
                          <a:cs typeface="+mn-cs"/>
                        </a:rPr>
                        <a:t> (CNNs) techniques</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800" b="0" i="0" kern="1200" dirty="0">
                          <a:solidFill>
                            <a:schemeClr val="dk1"/>
                          </a:solidFill>
                          <a:latin typeface="+mn-lt"/>
                          <a:ea typeface="+mn-ea"/>
                          <a:cs typeface="+mn-cs"/>
                        </a:rPr>
                        <a:t>The simulation results for the identification of rice diseases show the feasibility and effectiveness </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Less Number</a:t>
                      </a:r>
                      <a:r>
                        <a:rPr lang="en-US" baseline="0" dirty="0"/>
                        <a:t> of dataset will be trained.</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1223825"/>
                  </a:ext>
                </a:extLst>
              </a:tr>
            </a:tbl>
          </a:graphicData>
        </a:graphic>
      </p:graphicFrame>
      <p:sp>
        <p:nvSpPr>
          <p:cNvPr id="6" name="TextBox 5">
            <a:extLst>
              <a:ext uri="{FF2B5EF4-FFF2-40B4-BE49-F238E27FC236}">
                <a16:creationId xmlns:a16="http://schemas.microsoft.com/office/drawing/2014/main" id="{39242AFC-2A4A-447D-8A70-74198DCED1EE}"/>
              </a:ext>
            </a:extLst>
          </p:cNvPr>
          <p:cNvSpPr txBox="1"/>
          <p:nvPr/>
        </p:nvSpPr>
        <p:spPr>
          <a:xfrm>
            <a:off x="914400" y="54527"/>
            <a:ext cx="4572000" cy="461665"/>
          </a:xfrm>
          <a:prstGeom prst="rect">
            <a:avLst/>
          </a:prstGeom>
          <a:noFill/>
        </p:spPr>
        <p:txBody>
          <a:bodyPr wrap="square">
            <a:spAutoFit/>
          </a:bodyPr>
          <a:lstStyle/>
          <a:p>
            <a:r>
              <a:rPr lang="en-IN" sz="2400" b="1" dirty="0">
                <a:latin typeface="Calibri" panose="020F0502020204030204" pitchFamily="34" charset="0"/>
                <a:cs typeface="Calibri" panose="020F0502020204030204" pitchFamily="34" charset="0"/>
              </a:rPr>
              <a:t>Literature Survey</a:t>
            </a:r>
          </a:p>
        </p:txBody>
      </p:sp>
      <p:cxnSp>
        <p:nvCxnSpPr>
          <p:cNvPr id="3" name="Straight Connector 2">
            <a:extLst>
              <a:ext uri="{FF2B5EF4-FFF2-40B4-BE49-F238E27FC236}">
                <a16:creationId xmlns:a16="http://schemas.microsoft.com/office/drawing/2014/main" id="{AB4D7F2E-21BC-464A-8E8B-43D337071944}"/>
              </a:ext>
            </a:extLst>
          </p:cNvPr>
          <p:cNvCxnSpPr/>
          <p:nvPr/>
        </p:nvCxnSpPr>
        <p:spPr>
          <a:xfrm>
            <a:off x="914400" y="1828800"/>
            <a:ext cx="7927091"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79D89F5-B76B-4283-90F6-F816389C734A}"/>
              </a:ext>
            </a:extLst>
          </p:cNvPr>
          <p:cNvCxnSpPr/>
          <p:nvPr/>
        </p:nvCxnSpPr>
        <p:spPr>
          <a:xfrm>
            <a:off x="914400" y="1828800"/>
            <a:ext cx="79270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98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6DAE71-5D3A-4B50-8A79-B437C567AB89}"/>
              </a:ext>
            </a:extLst>
          </p:cNvPr>
          <p:cNvPicPr>
            <a:picLocks noGrp="1" noChangeAspect="1"/>
          </p:cNvPicPr>
          <p:nvPr>
            <p:ph idx="1"/>
          </p:nvPr>
        </p:nvPicPr>
        <p:blipFill>
          <a:blip r:embed="rId2"/>
          <a:stretch>
            <a:fillRect/>
          </a:stretch>
        </p:blipFill>
        <p:spPr>
          <a:xfrm>
            <a:off x="1371600" y="990600"/>
            <a:ext cx="7391399" cy="5334000"/>
          </a:xfrm>
          <a:prstGeom prst="rect">
            <a:avLst/>
          </a:prstGeom>
        </p:spPr>
      </p:pic>
    </p:spTree>
    <p:extLst>
      <p:ext uri="{BB962C8B-B14F-4D97-AF65-F5344CB8AC3E}">
        <p14:creationId xmlns:p14="http://schemas.microsoft.com/office/powerpoint/2010/main" val="361687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5241017" cy="533400"/>
          </a:xfrm>
        </p:spPr>
        <p:txBody>
          <a:bodyPr>
            <a:normAutofit fontScale="90000"/>
          </a:bodyPr>
          <a:lstStyle/>
          <a:p>
            <a:r>
              <a:rPr lang="en-US" b="1" dirty="0">
                <a:latin typeface="Times New Roman" panose="02020603050405020304" pitchFamily="18" charset="0"/>
                <a:cs typeface="Times New Roman" panose="02020603050405020304" pitchFamily="18" charset="0"/>
              </a:rPr>
              <a:t>Re</a:t>
            </a:r>
            <a:r>
              <a:rPr lang="en-US" sz="3200" b="1" dirty="0">
                <a:latin typeface="Times New Roman" panose="02020603050405020304" pitchFamily="18" charset="0"/>
                <a:cs typeface="Times New Roman" panose="02020603050405020304" pitchFamily="18" charset="0"/>
              </a:rPr>
              <a:t>ferences</a:t>
            </a:r>
          </a:p>
        </p:txBody>
      </p:sp>
      <p:sp>
        <p:nvSpPr>
          <p:cNvPr id="3" name="Content Placeholder 2"/>
          <p:cNvSpPr>
            <a:spLocks noGrp="1"/>
          </p:cNvSpPr>
          <p:nvPr>
            <p:ph idx="1"/>
          </p:nvPr>
        </p:nvSpPr>
        <p:spPr>
          <a:xfrm>
            <a:off x="914400" y="702906"/>
            <a:ext cx="7523168" cy="5867400"/>
          </a:xfrm>
        </p:spPr>
        <p:txBody>
          <a:bodyPr>
            <a:noAutofit/>
          </a:bodyPr>
          <a:lstStyle/>
          <a:p>
            <a:r>
              <a:rPr lang="en-US" sz="2000" dirty="0">
                <a:latin typeface="Calibri" panose="020F0502020204030204" pitchFamily="34" charset="0"/>
                <a:cs typeface="Calibri" panose="020F0502020204030204" pitchFamily="34" charset="0"/>
              </a:rPr>
              <a:t>[1] K. Padmavathi, and K. Thangadurai, “Implementation of RGB and Gray scale images in plant leaves disease detection –comparative study,” Indian J. of Sci. and Tech., vol. 9, pp. 1- 6,Feb. 2016. [2] Dr.K.Thangadurai, K.Padmavathi, “Computer Vision image Enhancement For Plant Leaves Disease Detection”, 2014 World Congress on Computing and Communication Technologies. </a:t>
            </a:r>
          </a:p>
          <a:p>
            <a:r>
              <a:rPr lang="en-US" sz="2000" dirty="0">
                <a:latin typeface="Calibri" panose="020F0502020204030204" pitchFamily="34" charset="0"/>
                <a:cs typeface="Calibri" panose="020F0502020204030204" pitchFamily="34" charset="0"/>
              </a:rPr>
              <a:t>[3] Kiran R. Gavhale, and U. Gawande, “An Overview of the Research on Plant Leaves International Journal of Pure and Applied Mathematics Special Issue 882         Disease detection using Image Processing Techniques</a:t>
            </a:r>
          </a:p>
          <a:p>
            <a:r>
              <a:rPr lang="en-US" sz="2000" dirty="0">
                <a:latin typeface="Calibri" panose="020F0502020204030204" pitchFamily="34" charset="0"/>
                <a:cs typeface="Calibri" panose="020F0502020204030204" pitchFamily="34" charset="0"/>
              </a:rPr>
              <a:t> [4] Y. Q. Xia, Y. Li, and C. Li, “Intelligent Diagnose System of Wheat Diseases Based on Android Phone,” J. of Infor. &amp; Compu. Sci., vol. 12, pp. 6845-6852, Dec. 2015. </a:t>
            </a:r>
          </a:p>
          <a:p>
            <a:r>
              <a:rPr lang="en-US" sz="2000" dirty="0">
                <a:latin typeface="Calibri" panose="020F0502020204030204" pitchFamily="34" charset="0"/>
                <a:cs typeface="Calibri" panose="020F0502020204030204" pitchFamily="34" charset="0"/>
              </a:rPr>
              <a:t>[5] Wenjiang Huang, Qingsong Guan, JuhuaLuo, Jingcheng Zhang, Jinling Zhao, Dong Liang, Linsheng Huang, and Dongyan Zhang, “New Optimized Spectral Indices for Identifying and Monitoring Winter Wheat Diseases”, IEEE journal of selected topics in applied earth observation and remote </a:t>
            </a:r>
            <a:r>
              <a:rPr lang="en-US" sz="2000" dirty="0" err="1">
                <a:latin typeface="Calibri" panose="020F0502020204030204" pitchFamily="34" charset="0"/>
                <a:cs typeface="Calibri" panose="020F0502020204030204" pitchFamily="34" charset="0"/>
              </a:rPr>
              <a:t>sensing,Vol</a:t>
            </a:r>
            <a:r>
              <a:rPr lang="en-US" sz="2000" dirty="0">
                <a:latin typeface="Calibri" panose="020F0502020204030204" pitchFamily="34" charset="0"/>
                <a:cs typeface="Calibri" panose="020F0502020204030204" pitchFamily="34" charset="0"/>
              </a:rPr>
              <a:t>. 7, No. 6, June 2014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7984" y="533400"/>
            <a:ext cx="8305800" cy="652486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[5] Wenjiang Huang, Qingsong Guan, JuhuaLuo, Jingcheng Zhang, Jinling Zhao, Dong Liang, Linsheng Huang, and Dongyan Zhang, “New Optimized Spectral Indices for Identifying and Monitoring Winter Wheat Diseases”, IEEE journal of selected topics in applied earth observation and remote sensing,Vol. 7, No. 6, June 2014 </a:t>
            </a:r>
          </a:p>
          <a:p>
            <a:r>
              <a:rPr lang="en-US" sz="2000" dirty="0">
                <a:latin typeface="Calibri" panose="020F0502020204030204" pitchFamily="34" charset="0"/>
                <a:cs typeface="Calibri" panose="020F0502020204030204" pitchFamily="34" charset="0"/>
              </a:rPr>
              <a:t>[6] Monica Jhuria, Ashwani Kumar, and RushikeshBorse, “Image Processing For Smart Farming: Detection Of Disease And Fruit Grading”, Proceedings of the 2013 IEEE Second International Conference on Image Information Processing (ICIIP-2013)</a:t>
            </a:r>
          </a:p>
          <a:p>
            <a:r>
              <a:rPr lang="en-US" dirty="0">
                <a:latin typeface="Times New Roman" pitchFamily="18" charset="0"/>
                <a:cs typeface="Times New Roman" pitchFamily="18" charset="0"/>
              </a:rPr>
              <a:t> </a:t>
            </a:r>
            <a:r>
              <a:rPr lang="en-US" sz="2000" dirty="0">
                <a:latin typeface="Calibri" panose="020F0502020204030204" pitchFamily="34" charset="0"/>
                <a:cs typeface="Calibri" panose="020F0502020204030204" pitchFamily="34" charset="0"/>
              </a:rPr>
              <a:t>[7] Zulkifli Bin Husin, Abdul Hallis Bin Abdul Aziz, Ali Yeon Bin MdShakaffRohaniBinti S Mohamed Farook, “Feasibility Study on Plant Chili Disease Detection Using Image Processing Techniques”, 2012 Third International Conference on Intelligent Systems Modelling and Simulation.</a:t>
            </a:r>
          </a:p>
          <a:p>
            <a:r>
              <a:rPr lang="en-US" sz="2000" dirty="0">
                <a:latin typeface="Calibri" panose="020F0502020204030204" pitchFamily="34" charset="0"/>
                <a:cs typeface="Calibri" panose="020F0502020204030204" pitchFamily="34" charset="0"/>
              </a:rPr>
              <a:t> [8] Mrunalini R. Badnakhe, Prashant R. Deshmukh, “Infected Leaf Analysis and Comparison by Otsu Threshold and k-Means Clustering”, International Journal of Advanced Research in Computer Science and Software Engineering, Volume 2, Issue 3, March 2012. </a:t>
            </a:r>
          </a:p>
          <a:p>
            <a:r>
              <a:rPr lang="en-US" sz="2000" dirty="0">
                <a:latin typeface="Calibri" panose="020F0502020204030204" pitchFamily="34" charset="0"/>
                <a:cs typeface="Calibri" panose="020F0502020204030204" pitchFamily="34" charset="0"/>
              </a:rPr>
              <a:t>[9] H. Al-</a:t>
            </a:r>
            <a:r>
              <a:rPr lang="en-US" sz="2000" dirty="0" err="1">
                <a:latin typeface="Calibri" panose="020F0502020204030204" pitchFamily="34" charset="0"/>
                <a:cs typeface="Calibri" panose="020F0502020204030204" pitchFamily="34" charset="0"/>
              </a:rPr>
              <a:t>Hiary</a:t>
            </a:r>
            <a:r>
              <a:rPr lang="en-US" sz="2000" dirty="0">
                <a:latin typeface="Calibri" panose="020F0502020204030204" pitchFamily="34" charset="0"/>
                <a:cs typeface="Calibri" panose="020F0502020204030204" pitchFamily="34" charset="0"/>
              </a:rPr>
              <a:t> , S. Bani-Ahmad, M. Reyalat, M. Braik and Z. ALRahamneh, “Fast and Accurate Detection and Classification of Plant Diseases”, International Journal of Computer Applications (0975 – 8887)Volume 17– No.1, March 2011</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1640E-F006-421E-A107-285D483B5E2E}"/>
              </a:ext>
            </a:extLst>
          </p:cNvPr>
          <p:cNvSpPr txBox="1"/>
          <p:nvPr/>
        </p:nvSpPr>
        <p:spPr>
          <a:xfrm>
            <a:off x="1219200" y="1600200"/>
            <a:ext cx="69342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08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377B23B-7632-4575-A853-9A39FC7792CE}"/>
              </a:ext>
            </a:extLst>
          </p:cNvPr>
          <p:cNvGraphicFramePr>
            <a:graphicFrameLocks noGrp="1"/>
          </p:cNvGraphicFramePr>
          <p:nvPr>
            <p:extLst>
              <p:ext uri="{D42A27DB-BD31-4B8C-83A1-F6EECF244321}">
                <p14:modId xmlns:p14="http://schemas.microsoft.com/office/powerpoint/2010/main" val="2841691806"/>
              </p:ext>
            </p:extLst>
          </p:nvPr>
        </p:nvGraphicFramePr>
        <p:xfrm>
          <a:off x="914400" y="17106"/>
          <a:ext cx="8763001" cy="6766560"/>
        </p:xfrm>
        <a:graphic>
          <a:graphicData uri="http://schemas.openxmlformats.org/drawingml/2006/table">
            <a:tbl>
              <a:tblPr firstRow="1" bandRow="1"/>
              <a:tblGrid>
                <a:gridCol w="821532">
                  <a:extLst>
                    <a:ext uri="{9D8B030D-6E8A-4147-A177-3AD203B41FA5}">
                      <a16:colId xmlns:a16="http://schemas.microsoft.com/office/drawing/2014/main" val="3463084266"/>
                    </a:ext>
                  </a:extLst>
                </a:gridCol>
                <a:gridCol w="2099469">
                  <a:extLst>
                    <a:ext uri="{9D8B030D-6E8A-4147-A177-3AD203B41FA5}">
                      <a16:colId xmlns:a16="http://schemas.microsoft.com/office/drawing/2014/main" val="3863780194"/>
                    </a:ext>
                  </a:extLst>
                </a:gridCol>
                <a:gridCol w="736600">
                  <a:extLst>
                    <a:ext uri="{9D8B030D-6E8A-4147-A177-3AD203B41FA5}">
                      <a16:colId xmlns:a16="http://schemas.microsoft.com/office/drawing/2014/main" val="3489566100"/>
                    </a:ext>
                  </a:extLst>
                </a:gridCol>
                <a:gridCol w="2057400">
                  <a:extLst>
                    <a:ext uri="{9D8B030D-6E8A-4147-A177-3AD203B41FA5}">
                      <a16:colId xmlns:a16="http://schemas.microsoft.com/office/drawing/2014/main" val="1689308388"/>
                    </a:ext>
                  </a:extLst>
                </a:gridCol>
                <a:gridCol w="1447800">
                  <a:extLst>
                    <a:ext uri="{9D8B030D-6E8A-4147-A177-3AD203B41FA5}">
                      <a16:colId xmlns:a16="http://schemas.microsoft.com/office/drawing/2014/main" val="181407671"/>
                    </a:ext>
                  </a:extLst>
                </a:gridCol>
                <a:gridCol w="1600200">
                  <a:extLst>
                    <a:ext uri="{9D8B030D-6E8A-4147-A177-3AD203B41FA5}">
                      <a16:colId xmlns:a16="http://schemas.microsoft.com/office/drawing/2014/main" val="3789181363"/>
                    </a:ext>
                  </a:extLst>
                </a:gridCol>
              </a:tblGrid>
              <a:tr h="28223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S.no:</a:t>
                      </a:r>
                    </a:p>
                    <a:p>
                      <a:endParaRPr lang="en-US" dirty="0"/>
                    </a:p>
                    <a:p>
                      <a:r>
                        <a:rPr lang="en-US" dirty="0"/>
                        <a:t>3</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TITLE</a:t>
                      </a:r>
                    </a:p>
                    <a:p>
                      <a:endParaRPr lang="en-US" dirty="0"/>
                    </a:p>
                    <a:p>
                      <a:r>
                        <a:rPr lang="en-US" dirty="0"/>
                        <a:t>P. R. </a:t>
                      </a:r>
                      <a:r>
                        <a:rPr lang="en-US" dirty="0" err="1"/>
                        <a:t>Rothe</a:t>
                      </a:r>
                      <a:r>
                        <a:rPr lang="en-US" dirty="0"/>
                        <a:t> and R. V. </a:t>
                      </a:r>
                      <a:r>
                        <a:rPr lang="en-US" dirty="0" err="1"/>
                        <a:t>Kshirsagar</a:t>
                      </a:r>
                      <a:r>
                        <a:rPr lang="en-US" dirty="0"/>
                        <a:t>,” Cotton Leaf Disease Identification using Pattern Recognition Techniques”,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Year</a:t>
                      </a:r>
                    </a:p>
                    <a:p>
                      <a:endParaRPr lang="en-US" dirty="0"/>
                    </a:p>
                    <a:p>
                      <a:endParaRPr lang="en-US" dirty="0"/>
                    </a:p>
                    <a:p>
                      <a:r>
                        <a:rPr lang="en-US" dirty="0"/>
                        <a:t>2017</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Method</a:t>
                      </a:r>
                    </a:p>
                    <a:p>
                      <a:endParaRPr lang="en-US" dirty="0"/>
                    </a:p>
                    <a:p>
                      <a:r>
                        <a:rPr lang="en-US" dirty="0"/>
                        <a:t>Uses Snake segmentation, Hu’s moments are taken as feature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Advantages</a:t>
                      </a:r>
                    </a:p>
                    <a:p>
                      <a:r>
                        <a:rPr lang="en-US" dirty="0"/>
                        <a:t>Active contour model used to minimize the energy inside the disease spot, BPNN solves the multiple class problems, average classification is found to be 85.52%.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Disadvantages</a:t>
                      </a:r>
                    </a:p>
                    <a:p>
                      <a:r>
                        <a:rPr lang="en-US" dirty="0"/>
                        <a:t>Snake segmentation is a very slow process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883923408"/>
                  </a:ext>
                </a:extLst>
              </a:tr>
              <a:tr h="543178">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err="1"/>
                        <a:t>Aakanksha</a:t>
                      </a:r>
                      <a:r>
                        <a:rPr lang="en-US" dirty="0"/>
                        <a:t> </a:t>
                      </a:r>
                      <a:r>
                        <a:rPr lang="en-US" dirty="0" err="1"/>
                        <a:t>Rastogi</a:t>
                      </a:r>
                      <a:r>
                        <a:rPr lang="en-US" dirty="0"/>
                        <a:t>, </a:t>
                      </a:r>
                      <a:r>
                        <a:rPr lang="en-US" dirty="0" err="1"/>
                        <a:t>Ritika</a:t>
                      </a:r>
                      <a:r>
                        <a:rPr lang="en-US" dirty="0"/>
                        <a:t> </a:t>
                      </a:r>
                      <a:r>
                        <a:rPr lang="en-US" dirty="0" err="1"/>
                        <a:t>Arora</a:t>
                      </a:r>
                      <a:r>
                        <a:rPr lang="en-US" dirty="0"/>
                        <a:t> and </a:t>
                      </a:r>
                      <a:r>
                        <a:rPr lang="en-US" dirty="0" err="1"/>
                        <a:t>Shanu</a:t>
                      </a:r>
                      <a:r>
                        <a:rPr lang="en-US" dirty="0"/>
                        <a:t> Sharma,” Leaf Disease Detection and Grading using Computer Vision Technology &amp;Fuzzy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dirty="0"/>
                    </a:p>
                    <a:p>
                      <a:endParaRPr lang="en-US" dirty="0"/>
                    </a:p>
                    <a:p>
                      <a:endParaRPr lang="en-US" dirty="0"/>
                    </a:p>
                    <a:p>
                      <a:endParaRPr lang="en-US" dirty="0"/>
                    </a:p>
                    <a:p>
                      <a:r>
                        <a:rPr lang="en-US" dirty="0"/>
                        <a:t>2017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K-means clustering used to segment the defected area; GLCM is used for the extraction of Texture features, Disease grading using 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Severity of the disease is checked, Fast and highly efficient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Low-level segmentation.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2069609"/>
                  </a:ext>
                </a:extLst>
              </a:tr>
            </a:tbl>
          </a:graphicData>
        </a:graphic>
      </p:graphicFrame>
      <p:cxnSp>
        <p:nvCxnSpPr>
          <p:cNvPr id="4" name="Straight Connector 3">
            <a:extLst>
              <a:ext uri="{FF2B5EF4-FFF2-40B4-BE49-F238E27FC236}">
                <a16:creationId xmlns:a16="http://schemas.microsoft.com/office/drawing/2014/main" id="{5F87ABB1-907E-4142-B5FA-2C18016ADED4}"/>
              </a:ext>
            </a:extLst>
          </p:cNvPr>
          <p:cNvCxnSpPr>
            <a:cxnSpLocks/>
          </p:cNvCxnSpPr>
          <p:nvPr/>
        </p:nvCxnSpPr>
        <p:spPr>
          <a:xfrm>
            <a:off x="914400" y="381000"/>
            <a:ext cx="8686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29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6123374-4774-4632-94FB-4AE17CF558C9}"/>
              </a:ext>
            </a:extLst>
          </p:cNvPr>
          <p:cNvGraphicFramePr>
            <a:graphicFrameLocks noGrp="1"/>
          </p:cNvGraphicFramePr>
          <p:nvPr>
            <p:extLst>
              <p:ext uri="{D42A27DB-BD31-4B8C-83A1-F6EECF244321}">
                <p14:modId xmlns:p14="http://schemas.microsoft.com/office/powerpoint/2010/main" val="2017078660"/>
              </p:ext>
            </p:extLst>
          </p:nvPr>
        </p:nvGraphicFramePr>
        <p:xfrm>
          <a:off x="514350" y="1478280"/>
          <a:ext cx="8629650" cy="3383280"/>
        </p:xfrm>
        <a:graphic>
          <a:graphicData uri="http://schemas.openxmlformats.org/drawingml/2006/table">
            <a:tbl>
              <a:tblPr firstRow="1" bandRow="1"/>
              <a:tblGrid>
                <a:gridCol w="688181">
                  <a:extLst>
                    <a:ext uri="{9D8B030D-6E8A-4147-A177-3AD203B41FA5}">
                      <a16:colId xmlns:a16="http://schemas.microsoft.com/office/drawing/2014/main" val="1990422295"/>
                    </a:ext>
                  </a:extLst>
                </a:gridCol>
                <a:gridCol w="2099469">
                  <a:extLst>
                    <a:ext uri="{9D8B030D-6E8A-4147-A177-3AD203B41FA5}">
                      <a16:colId xmlns:a16="http://schemas.microsoft.com/office/drawing/2014/main" val="337142031"/>
                    </a:ext>
                  </a:extLst>
                </a:gridCol>
                <a:gridCol w="736600">
                  <a:extLst>
                    <a:ext uri="{9D8B030D-6E8A-4147-A177-3AD203B41FA5}">
                      <a16:colId xmlns:a16="http://schemas.microsoft.com/office/drawing/2014/main" val="230808441"/>
                    </a:ext>
                  </a:extLst>
                </a:gridCol>
                <a:gridCol w="2057400">
                  <a:extLst>
                    <a:ext uri="{9D8B030D-6E8A-4147-A177-3AD203B41FA5}">
                      <a16:colId xmlns:a16="http://schemas.microsoft.com/office/drawing/2014/main" val="1596611528"/>
                    </a:ext>
                  </a:extLst>
                </a:gridCol>
                <a:gridCol w="1447800">
                  <a:extLst>
                    <a:ext uri="{9D8B030D-6E8A-4147-A177-3AD203B41FA5}">
                      <a16:colId xmlns:a16="http://schemas.microsoft.com/office/drawing/2014/main" val="2420358706"/>
                    </a:ext>
                  </a:extLst>
                </a:gridCol>
                <a:gridCol w="1600200">
                  <a:extLst>
                    <a:ext uri="{9D8B030D-6E8A-4147-A177-3AD203B41FA5}">
                      <a16:colId xmlns:a16="http://schemas.microsoft.com/office/drawing/2014/main" val="1953802308"/>
                    </a:ext>
                  </a:extLst>
                </a:gridCol>
              </a:tblGrid>
              <a:tr h="3188581">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S.NO</a:t>
                      </a:r>
                    </a:p>
                    <a:p>
                      <a:endParaRPr lang="en-US" dirty="0"/>
                    </a:p>
                    <a:p>
                      <a:r>
                        <a:rPr lang="en-US" dirty="0"/>
                        <a:t>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Title</a:t>
                      </a:r>
                    </a:p>
                    <a:p>
                      <a:endParaRPr lang="en-US" dirty="0"/>
                    </a:p>
                    <a:p>
                      <a:r>
                        <a:rPr lang="en-US" dirty="0"/>
                        <a:t>S. S. </a:t>
                      </a:r>
                      <a:r>
                        <a:rPr lang="en-US" dirty="0" err="1"/>
                        <a:t>Sannakki</a:t>
                      </a:r>
                      <a:r>
                        <a:rPr lang="en-US" dirty="0"/>
                        <a:t> and V. S. </a:t>
                      </a:r>
                      <a:r>
                        <a:rPr lang="en-US" dirty="0" err="1"/>
                        <a:t>Rajpurohit,”Classification</a:t>
                      </a:r>
                      <a:r>
                        <a:rPr lang="en-US" dirty="0"/>
                        <a:t> of Pomegranate Diseases Based on Back Propagation Neural Network,”</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Year</a:t>
                      </a:r>
                    </a:p>
                    <a:p>
                      <a:endParaRPr lang="en-US" dirty="0"/>
                    </a:p>
                    <a:p>
                      <a:endParaRPr lang="en-US" dirty="0"/>
                    </a:p>
                    <a:p>
                      <a:endParaRPr lang="en-US" dirty="0"/>
                    </a:p>
                    <a:p>
                      <a:r>
                        <a:rPr lang="en-US" dirty="0"/>
                        <a:t>2015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Method</a:t>
                      </a:r>
                    </a:p>
                    <a:p>
                      <a:endParaRPr lang="en-US" dirty="0"/>
                    </a:p>
                    <a:p>
                      <a:r>
                        <a:rPr lang="en-US" dirty="0"/>
                        <a:t>K-means clustering used to segment the defected area, color and texture are used as the features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Advantages</a:t>
                      </a:r>
                    </a:p>
                    <a:p>
                      <a:endParaRPr lang="en-US" dirty="0"/>
                    </a:p>
                    <a:p>
                      <a:r>
                        <a:rPr lang="en-US" dirty="0"/>
                        <a:t>RGB image is converted to L*a*b to extract chromaticity layers of image, classification is found to be 97.30%.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Disadvantages</a:t>
                      </a:r>
                    </a:p>
                    <a:p>
                      <a:endParaRPr lang="en-US" dirty="0"/>
                    </a:p>
                    <a:p>
                      <a:r>
                        <a:rPr lang="en-US" dirty="0"/>
                        <a:t>Only applicable for limited crops.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2953997315"/>
                  </a:ext>
                </a:extLst>
              </a:tr>
            </a:tbl>
          </a:graphicData>
        </a:graphic>
      </p:graphicFrame>
      <p:cxnSp>
        <p:nvCxnSpPr>
          <p:cNvPr id="4" name="Straight Connector 3">
            <a:extLst>
              <a:ext uri="{FF2B5EF4-FFF2-40B4-BE49-F238E27FC236}">
                <a16:creationId xmlns:a16="http://schemas.microsoft.com/office/drawing/2014/main" id="{9DABB741-1666-460C-9367-535FE8D5ABC2}"/>
              </a:ext>
            </a:extLst>
          </p:cNvPr>
          <p:cNvCxnSpPr>
            <a:cxnSpLocks/>
          </p:cNvCxnSpPr>
          <p:nvPr/>
        </p:nvCxnSpPr>
        <p:spPr>
          <a:xfrm>
            <a:off x="533400" y="1828800"/>
            <a:ext cx="8610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1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2525-383D-495B-A16F-041BAD5A5A7A}"/>
              </a:ext>
            </a:extLst>
          </p:cNvPr>
          <p:cNvSpPr>
            <a:spLocks noGrp="1"/>
          </p:cNvSpPr>
          <p:nvPr>
            <p:ph type="title"/>
          </p:nvPr>
        </p:nvSpPr>
        <p:spPr>
          <a:xfrm>
            <a:off x="1752600" y="228600"/>
            <a:ext cx="6589200" cy="609600"/>
          </a:xfrm>
        </p:spPr>
        <p:txBody>
          <a:bodyPr>
            <a:normAutofit/>
          </a:bodyPr>
          <a:lstStyle/>
          <a:p>
            <a:r>
              <a:rPr lang="en-IN" sz="3200" b="1" dirty="0">
                <a:latin typeface="Calibri" panose="020F0502020204030204" pitchFamily="34" charset="0"/>
                <a:cs typeface="Calibri" panose="020F0502020204030204" pitchFamily="34" charset="0"/>
              </a:rPr>
              <a:t>Existing System</a:t>
            </a:r>
          </a:p>
        </p:txBody>
      </p:sp>
      <p:sp>
        <p:nvSpPr>
          <p:cNvPr id="4" name="TextBox 3">
            <a:extLst>
              <a:ext uri="{FF2B5EF4-FFF2-40B4-BE49-F238E27FC236}">
                <a16:creationId xmlns:a16="http://schemas.microsoft.com/office/drawing/2014/main" id="{56ACA87A-6D70-4EFD-831F-EC3153F87941}"/>
              </a:ext>
            </a:extLst>
          </p:cNvPr>
          <p:cNvSpPr txBox="1"/>
          <p:nvPr/>
        </p:nvSpPr>
        <p:spPr>
          <a:xfrm>
            <a:off x="1600200" y="1349829"/>
            <a:ext cx="6741600" cy="440120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problem of efficient plant disease protection is closely related to the problems of sustainable agriculture and climate change In India, Farmers have a great diversity of crops.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pathogens are present in the environment which severely affects the crops and the soil in which the plant is planted, thereby affecting the production of crops Various disease are observed on the plants and crops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identification of the affected plant or crop are its leaves.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various colored spots and patterns on the leaf are very useful in detecting the disease.</a:t>
            </a:r>
          </a:p>
        </p:txBody>
      </p:sp>
    </p:spTree>
    <p:extLst>
      <p:ext uri="{BB962C8B-B14F-4D97-AF65-F5344CB8AC3E}">
        <p14:creationId xmlns:p14="http://schemas.microsoft.com/office/powerpoint/2010/main" val="85924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1DC4-6957-4B96-8176-7150F9BD149D}"/>
              </a:ext>
            </a:extLst>
          </p:cNvPr>
          <p:cNvSpPr>
            <a:spLocks noGrp="1"/>
          </p:cNvSpPr>
          <p:nvPr>
            <p:ph type="title"/>
          </p:nvPr>
        </p:nvSpPr>
        <p:spPr>
          <a:xfrm>
            <a:off x="1676400" y="381000"/>
            <a:ext cx="6589200" cy="823690"/>
          </a:xfrm>
        </p:spPr>
        <p:txBody>
          <a:bodyPr>
            <a:normAutofit/>
          </a:bodyPr>
          <a:lstStyle/>
          <a:p>
            <a:r>
              <a:rPr lang="en-IN" sz="3200" b="1" dirty="0">
                <a:latin typeface="Calibri" panose="020F0502020204030204" pitchFamily="34" charset="0"/>
                <a:cs typeface="Calibri" panose="020F0502020204030204" pitchFamily="34" charset="0"/>
              </a:rPr>
              <a:t>Proposed system</a:t>
            </a:r>
          </a:p>
        </p:txBody>
      </p:sp>
      <p:sp>
        <p:nvSpPr>
          <p:cNvPr id="4" name="TextBox 3">
            <a:extLst>
              <a:ext uri="{FF2B5EF4-FFF2-40B4-BE49-F238E27FC236}">
                <a16:creationId xmlns:a16="http://schemas.microsoft.com/office/drawing/2014/main" id="{ECDD3E5D-E5B0-41D9-BAD6-3F73F06F969F}"/>
              </a:ext>
            </a:extLst>
          </p:cNvPr>
          <p:cNvSpPr txBox="1"/>
          <p:nvPr/>
        </p:nvSpPr>
        <p:spPr>
          <a:xfrm>
            <a:off x="1371600" y="1237347"/>
            <a:ext cx="6817800" cy="501675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 is to detect the plant diseases and provide the solutions to recover from the leaf diseases.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 our proposed system we are providing a solution to recover from the leaf diseases and also show the affected part of the leaf by image processing technique.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existing system can only identify the type of diseases which affects the leaf. Its not efficient. We will provide a result within fraction of seconds and guided you throughout the project. We briefly explain about the experimental analysis of our methodology. Samples of 1000 images are collected that comprised of different plant diseases like Alternaria </a:t>
            </a:r>
            <a:r>
              <a:rPr lang="en-US" sz="2000" dirty="0" err="1">
                <a:latin typeface="Times New Roman" panose="02020603050405020304" pitchFamily="18" charset="0"/>
                <a:cs typeface="Times New Roman" panose="02020603050405020304" pitchFamily="18" charset="0"/>
              </a:rPr>
              <a:t>Alternata</a:t>
            </a:r>
            <a:r>
              <a:rPr lang="en-US" sz="2000" dirty="0">
                <a:latin typeface="Times New Roman" panose="02020603050405020304" pitchFamily="18" charset="0"/>
                <a:cs typeface="Times New Roman" panose="02020603050405020304" pitchFamily="18" charset="0"/>
              </a:rPr>
              <a:t>, Anthracnose, Bacterial Blight, </a:t>
            </a:r>
            <a:r>
              <a:rPr lang="en-US" sz="2000" dirty="0" err="1">
                <a:latin typeface="Times New Roman" panose="02020603050405020304" pitchFamily="18" charset="0"/>
                <a:cs typeface="Times New Roman" panose="02020603050405020304" pitchFamily="18" charset="0"/>
              </a:rPr>
              <a:t>Cercospora</a:t>
            </a:r>
            <a:r>
              <a:rPr lang="en-US" sz="2000" dirty="0">
                <a:latin typeface="Times New Roman" panose="02020603050405020304" pitchFamily="18" charset="0"/>
                <a:cs typeface="Times New Roman" panose="02020603050405020304" pitchFamily="18" charset="0"/>
              </a:rPr>
              <a:t> leaf spot and Healthy Leaves. Different number of images is collected for each disease</a:t>
            </a:r>
          </a:p>
        </p:txBody>
      </p:sp>
    </p:spTree>
    <p:extLst>
      <p:ext uri="{BB962C8B-B14F-4D97-AF65-F5344CB8AC3E}">
        <p14:creationId xmlns:p14="http://schemas.microsoft.com/office/powerpoint/2010/main" val="315170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C94CC0-8474-433C-B61D-2FEEA2F52E7B}"/>
              </a:ext>
            </a:extLst>
          </p:cNvPr>
          <p:cNvSpPr txBox="1"/>
          <p:nvPr/>
        </p:nvSpPr>
        <p:spPr>
          <a:xfrm>
            <a:off x="1447800" y="381000"/>
            <a:ext cx="5181600"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TECHNOLOGY STACK</a:t>
            </a:r>
            <a:endParaRPr lang="en-IN" sz="32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F77C027-1AFC-40E4-A59E-A86D67C9BA81}"/>
              </a:ext>
            </a:extLst>
          </p:cNvPr>
          <p:cNvSpPr txBox="1"/>
          <p:nvPr/>
        </p:nvSpPr>
        <p:spPr>
          <a:xfrm>
            <a:off x="762000" y="1600200"/>
            <a:ext cx="8229600" cy="3170099"/>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        </a:t>
            </a:r>
            <a:r>
              <a:rPr lang="en-IN" sz="2800" b="1" dirty="0" err="1">
                <a:latin typeface="Calibri" panose="020F0502020204030204" pitchFamily="34" charset="0"/>
                <a:cs typeface="Calibri" panose="020F0502020204030204" pitchFamily="34" charset="0"/>
              </a:rPr>
              <a:t>HardWare</a:t>
            </a:r>
            <a:r>
              <a:rPr lang="en-IN" sz="2800" b="1" dirty="0">
                <a:latin typeface="Calibri" panose="020F0502020204030204" pitchFamily="34" charset="0"/>
                <a:cs typeface="Calibri" panose="020F0502020204030204" pitchFamily="34"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Processor - Intel Core i7</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RAM - 4 GB</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Hard Disk - 500 GB</a:t>
            </a:r>
          </a:p>
          <a:p>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SoftWare</a:t>
            </a:r>
            <a:r>
              <a:rPr lang="en-IN" sz="2400" b="1" dirty="0">
                <a:latin typeface="Times New Roman" panose="02020603050405020304" pitchFamily="18" charset="0"/>
                <a:cs typeface="Times New Roman" panose="02020603050405020304" pitchFamily="18"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 Windows 7/8/10</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Programming Language : </a:t>
            </a:r>
            <a:r>
              <a:rPr lang="en-IN" sz="2000" dirty="0" err="1">
                <a:latin typeface="Times New Roman" panose="02020603050405020304" pitchFamily="18" charset="0"/>
                <a:cs typeface="Times New Roman" panose="02020603050405020304" pitchFamily="18" charset="0"/>
              </a:rPr>
              <a:t>Python,MySQL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53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31775"/>
            <a:ext cx="8229600" cy="606425"/>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p>
        </p:txBody>
      </p:sp>
      <p:pic>
        <p:nvPicPr>
          <p:cNvPr id="4" name="Picture 3">
            <a:extLst>
              <a:ext uri="{FF2B5EF4-FFF2-40B4-BE49-F238E27FC236}">
                <a16:creationId xmlns:a16="http://schemas.microsoft.com/office/drawing/2014/main" id="{81C2D92A-F61A-460A-9D23-2A75808E5600}"/>
              </a:ext>
            </a:extLst>
          </p:cNvPr>
          <p:cNvPicPr>
            <a:picLocks noChangeAspect="1"/>
          </p:cNvPicPr>
          <p:nvPr/>
        </p:nvPicPr>
        <p:blipFill>
          <a:blip r:embed="rId2"/>
          <a:stretch>
            <a:fillRect/>
          </a:stretch>
        </p:blipFill>
        <p:spPr>
          <a:xfrm>
            <a:off x="914400" y="1676400"/>
            <a:ext cx="6896100" cy="4648200"/>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1187</TotalTime>
  <Words>2340</Words>
  <Application>Microsoft Office PowerPoint</Application>
  <PresentationFormat>On-screen Show (4:3)</PresentationFormat>
  <Paragraphs>181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Times New Roman</vt:lpstr>
      <vt:lpstr>Wingdings 2</vt:lpstr>
      <vt:lpstr>Wingdings 3</vt:lpstr>
      <vt:lpstr>Wisp</vt:lpstr>
      <vt:lpstr> Pesticide Suggestion and  crop Disease classification  using Machine Learning</vt:lpstr>
      <vt:lpstr>Abstract</vt:lpstr>
      <vt:lpstr>PowerPoint Presentation</vt:lpstr>
      <vt:lpstr>PowerPoint Presentation</vt:lpstr>
      <vt:lpstr>PowerPoint Presentation</vt:lpstr>
      <vt:lpstr>Existing System</vt:lpstr>
      <vt:lpstr>Proposed system</vt:lpstr>
      <vt:lpstr>PowerPoint Presentation</vt:lpstr>
      <vt:lpstr>Data Flow Diagram:</vt:lpstr>
      <vt:lpstr>PowerPoint Presentation</vt:lpstr>
      <vt:lpstr>Use case Diagram:</vt:lpstr>
      <vt:lpstr>Activity Diagram</vt:lpstr>
      <vt:lpstr>Sequence Diagram</vt:lpstr>
      <vt:lpstr>System Architecture</vt:lpstr>
      <vt:lpstr>Uml diagram</vt:lpstr>
      <vt:lpstr>ADVANTAGES </vt:lpstr>
      <vt:lpstr>Data Collection</vt:lpstr>
      <vt:lpstr>Data Augmentation</vt:lpstr>
      <vt:lpstr>Plant classification </vt:lpstr>
      <vt:lpstr>ALGORITHM:</vt:lpstr>
      <vt:lpstr>SYSTEM TESTING</vt:lpstr>
      <vt:lpstr>PowerPoint Presentation</vt:lpstr>
      <vt:lpstr>TESTING TECNIQUES</vt:lpstr>
      <vt:lpstr>SOFTWARE TESTING STRATEGIES</vt:lpstr>
      <vt:lpstr>PowerPoint Presentation</vt:lpstr>
      <vt:lpstr>PowerPoint Presentation</vt:lpstr>
      <vt:lpstr>PowerPoint Presentation</vt:lpstr>
      <vt:lpstr>Screenshot:</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Detection using Convolutional Neural Networks</dc:title>
  <dc:creator>Zimr04</dc:creator>
  <cp:lastModifiedBy>abdul jabbar</cp:lastModifiedBy>
  <cp:revision>68</cp:revision>
  <dcterms:created xsi:type="dcterms:W3CDTF">2020-01-07T09:14:16Z</dcterms:created>
  <dcterms:modified xsi:type="dcterms:W3CDTF">2021-04-01T07:49:27Z</dcterms:modified>
</cp:coreProperties>
</file>