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2"/>
  </p:notesMasterIdLst>
  <p:sldIdLst>
    <p:sldId id="256" r:id="rId2"/>
    <p:sldId id="257" r:id="rId3"/>
    <p:sldId id="258" r:id="rId4"/>
    <p:sldId id="259" r:id="rId5"/>
    <p:sldId id="260" r:id="rId6"/>
    <p:sldId id="261" r:id="rId7"/>
    <p:sldId id="263" r:id="rId8"/>
    <p:sldId id="265"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94660"/>
  </p:normalViewPr>
  <p:slideViewPr>
    <p:cSldViewPr snapToGrid="0">
      <p:cViewPr varScale="1">
        <p:scale>
          <a:sx n="79" d="100"/>
          <a:sy n="79" d="100"/>
        </p:scale>
        <p:origin x="10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FC541-82FF-4A7E-B463-E48052715705}"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3BA2B-003F-40A9-871C-C5174142E3A4}" type="slidenum">
              <a:rPr lang="en-US" smtClean="0"/>
              <a:t>‹#›</a:t>
            </a:fld>
            <a:endParaRPr lang="en-US"/>
          </a:p>
        </p:txBody>
      </p:sp>
    </p:spTree>
    <p:extLst>
      <p:ext uri="{BB962C8B-B14F-4D97-AF65-F5344CB8AC3E}">
        <p14:creationId xmlns:p14="http://schemas.microsoft.com/office/powerpoint/2010/main" val="355906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C3BA2B-003F-40A9-871C-C5174142E3A4}" type="slidenum">
              <a:rPr lang="en-US" smtClean="0"/>
              <a:t>6</a:t>
            </a:fld>
            <a:endParaRPr lang="en-US"/>
          </a:p>
        </p:txBody>
      </p:sp>
    </p:spTree>
    <p:extLst>
      <p:ext uri="{BB962C8B-B14F-4D97-AF65-F5344CB8AC3E}">
        <p14:creationId xmlns:p14="http://schemas.microsoft.com/office/powerpoint/2010/main" val="1764805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3BDBE83-83F1-4B80-BF75-F116C469444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07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BC697B-645A-4B81-A445-9A2353CDEDF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DBE83-83F1-4B80-BF75-F116C4694443}" type="slidenum">
              <a:rPr lang="en-US" smtClean="0"/>
              <a:t>‹#›</a:t>
            </a:fld>
            <a:endParaRPr lang="en-US"/>
          </a:p>
        </p:txBody>
      </p:sp>
    </p:spTree>
    <p:extLst>
      <p:ext uri="{BB962C8B-B14F-4D97-AF65-F5344CB8AC3E}">
        <p14:creationId xmlns:p14="http://schemas.microsoft.com/office/powerpoint/2010/main" val="125567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41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0167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spTree>
    <p:extLst>
      <p:ext uri="{BB962C8B-B14F-4D97-AF65-F5344CB8AC3E}">
        <p14:creationId xmlns:p14="http://schemas.microsoft.com/office/powerpoint/2010/main" val="11011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886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1266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4916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929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spTree>
    <p:extLst>
      <p:ext uri="{BB962C8B-B14F-4D97-AF65-F5344CB8AC3E}">
        <p14:creationId xmlns:p14="http://schemas.microsoft.com/office/powerpoint/2010/main" val="252228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BC697B-645A-4B81-A445-9A2353CDEDF4}"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DBE83-83F1-4B80-BF75-F116C469444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10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BC697B-645A-4B81-A445-9A2353CDEDF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DBE83-83F1-4B80-BF75-F116C4694443}" type="slidenum">
              <a:rPr lang="en-US" smtClean="0"/>
              <a:t>‹#›</a:t>
            </a:fld>
            <a:endParaRPr lang="en-US"/>
          </a:p>
        </p:txBody>
      </p:sp>
    </p:spTree>
    <p:extLst>
      <p:ext uri="{BB962C8B-B14F-4D97-AF65-F5344CB8AC3E}">
        <p14:creationId xmlns:p14="http://schemas.microsoft.com/office/powerpoint/2010/main" val="30056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BC697B-645A-4B81-A445-9A2353CDEDF4}"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DBE83-83F1-4B80-BF75-F116C469444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96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BC697B-645A-4B81-A445-9A2353CDEDF4}"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DBE83-83F1-4B80-BF75-F116C46944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224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C697B-645A-4B81-A445-9A2353CDEDF4}"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DBE83-83F1-4B80-BF75-F116C4694443}" type="slidenum">
              <a:rPr lang="en-US" smtClean="0"/>
              <a:t>‹#›</a:t>
            </a:fld>
            <a:endParaRPr lang="en-US"/>
          </a:p>
        </p:txBody>
      </p:sp>
    </p:spTree>
    <p:extLst>
      <p:ext uri="{BB962C8B-B14F-4D97-AF65-F5344CB8AC3E}">
        <p14:creationId xmlns:p14="http://schemas.microsoft.com/office/powerpoint/2010/main" val="395682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BC697B-645A-4B81-A445-9A2353CDEDF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DBE83-83F1-4B80-BF75-F116C469444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51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BC697B-645A-4B81-A445-9A2353CDEDF4}"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DBE83-83F1-4B80-BF75-F116C4694443}" type="slidenum">
              <a:rPr lang="en-US" smtClean="0"/>
              <a:t>‹#›</a:t>
            </a:fld>
            <a:endParaRPr lang="en-US"/>
          </a:p>
        </p:txBody>
      </p:sp>
    </p:spTree>
    <p:extLst>
      <p:ext uri="{BB962C8B-B14F-4D97-AF65-F5344CB8AC3E}">
        <p14:creationId xmlns:p14="http://schemas.microsoft.com/office/powerpoint/2010/main" val="81960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BC697B-645A-4B81-A445-9A2353CDEDF4}" type="datetimeFigureOut">
              <a:rPr lang="en-US" smtClean="0"/>
              <a:t>9/25/2022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BDBE83-83F1-4B80-BF75-F116C4694443}" type="slidenum">
              <a:rPr lang="en-US" smtClean="0"/>
              <a:t>‹#›</a:t>
            </a:fld>
            <a:endParaRPr lang="en-US"/>
          </a:p>
        </p:txBody>
      </p:sp>
    </p:spTree>
    <p:extLst>
      <p:ext uri="{BB962C8B-B14F-4D97-AF65-F5344CB8AC3E}">
        <p14:creationId xmlns:p14="http://schemas.microsoft.com/office/powerpoint/2010/main" val="362410023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3655" y="2883876"/>
            <a:ext cx="7859151" cy="935575"/>
          </a:xfrm>
        </p:spPr>
        <p:txBody>
          <a:bodyPr>
            <a:normAutofit/>
          </a:bodyPr>
          <a:lstStyle/>
          <a:p>
            <a:r>
              <a:rPr lang="en-US" b="1" u="sng" dirty="0"/>
              <a:t>Social etiquette</a:t>
            </a:r>
          </a:p>
        </p:txBody>
      </p:sp>
      <p:pic>
        <p:nvPicPr>
          <p:cNvPr id="3" name="Picture 2">
            <a:extLst>
              <a:ext uri="{FF2B5EF4-FFF2-40B4-BE49-F238E27FC236}">
                <a16:creationId xmlns:a16="http://schemas.microsoft.com/office/drawing/2014/main" id="{0605059D-1C27-F85D-8DFC-F28BBBDF8FD1}"/>
              </a:ext>
            </a:extLst>
          </p:cNvPr>
          <p:cNvPicPr>
            <a:picLocks noChangeAspect="1"/>
          </p:cNvPicPr>
          <p:nvPr/>
        </p:nvPicPr>
        <p:blipFill>
          <a:blip r:embed="rId2"/>
          <a:stretch>
            <a:fillRect/>
          </a:stretch>
        </p:blipFill>
        <p:spPr>
          <a:xfrm>
            <a:off x="252918" y="168389"/>
            <a:ext cx="8385243" cy="4966334"/>
          </a:xfrm>
          <a:prstGeom prst="rect">
            <a:avLst/>
          </a:prstGeom>
        </p:spPr>
      </p:pic>
      <p:sp>
        <p:nvSpPr>
          <p:cNvPr id="4" name="AutoShape 4" descr="Social Media Etiquette: Seven Rules for Brands in 2021 – Authors' Guilds">
            <a:extLst>
              <a:ext uri="{FF2B5EF4-FFF2-40B4-BE49-F238E27FC236}">
                <a16:creationId xmlns:a16="http://schemas.microsoft.com/office/drawing/2014/main" id="{C7860FB1-90C3-99E4-8038-9547E33F0C93}"/>
              </a:ext>
            </a:extLst>
          </p:cNvPr>
          <p:cNvSpPr>
            <a:spLocks noChangeAspect="1" noChangeArrowheads="1"/>
          </p:cNvSpPr>
          <p:nvPr/>
        </p:nvSpPr>
        <p:spPr bwMode="auto">
          <a:xfrm>
            <a:off x="7723761" y="40353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Etiquette Classes and Basic Rules - Self Development Journey">
            <a:extLst>
              <a:ext uri="{FF2B5EF4-FFF2-40B4-BE49-F238E27FC236}">
                <a16:creationId xmlns:a16="http://schemas.microsoft.com/office/drawing/2014/main" id="{277A50E2-4C92-E354-AE9F-2DF9BB439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161" y="2651556"/>
            <a:ext cx="4134256" cy="41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9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2328-907A-E45B-D137-5DD5CFB35C30}"/>
              </a:ext>
            </a:extLst>
          </p:cNvPr>
          <p:cNvSpPr>
            <a:spLocks noGrp="1"/>
          </p:cNvSpPr>
          <p:nvPr>
            <p:ph type="ctrTitle"/>
          </p:nvPr>
        </p:nvSpPr>
        <p:spPr>
          <a:xfrm>
            <a:off x="1201270" y="-1002272"/>
            <a:ext cx="9144000" cy="2387600"/>
          </a:xfrm>
        </p:spPr>
        <p:txBody>
          <a:bodyPr/>
          <a:lstStyle/>
          <a:p>
            <a:r>
              <a:rPr lang="en-IN" dirty="0"/>
              <a:t>RULES OF ETIQUETTE </a:t>
            </a:r>
          </a:p>
        </p:txBody>
      </p:sp>
      <p:sp>
        <p:nvSpPr>
          <p:cNvPr id="3" name="Subtitle 2">
            <a:extLst>
              <a:ext uri="{FF2B5EF4-FFF2-40B4-BE49-F238E27FC236}">
                <a16:creationId xmlns:a16="http://schemas.microsoft.com/office/drawing/2014/main" id="{1E9103A5-C6C6-DF8E-B76B-AEA191940250}"/>
              </a:ext>
            </a:extLst>
          </p:cNvPr>
          <p:cNvSpPr>
            <a:spLocks noGrp="1"/>
          </p:cNvSpPr>
          <p:nvPr>
            <p:ph type="subTitle" idx="1"/>
          </p:nvPr>
        </p:nvSpPr>
        <p:spPr>
          <a:xfrm>
            <a:off x="143435" y="1757082"/>
            <a:ext cx="11187953" cy="4267200"/>
          </a:xfrm>
        </p:spPr>
        <p:txBody>
          <a:bodyPr>
            <a:normAutofit/>
          </a:bodyPr>
          <a:lstStyle/>
          <a:p>
            <a:pPr algn="l"/>
            <a:r>
              <a:rPr lang="en-IN" dirty="0"/>
              <a:t>*Be yourself -and allow other to treat you with respect… </a:t>
            </a:r>
          </a:p>
          <a:p>
            <a:pPr algn="l"/>
            <a:r>
              <a:rPr lang="en-IN" dirty="0"/>
              <a:t>*Say “thank you”</a:t>
            </a:r>
          </a:p>
          <a:p>
            <a:pPr algn="l"/>
            <a:r>
              <a:rPr lang="en-IN" dirty="0"/>
              <a:t>*Give genuine compliments…..</a:t>
            </a:r>
          </a:p>
          <a:p>
            <a:pPr algn="l"/>
            <a:r>
              <a:rPr lang="en-IN" dirty="0"/>
              <a:t>*Don’t be Boastful, Arrogant or loud…..</a:t>
            </a:r>
          </a:p>
          <a:p>
            <a:pPr algn="l"/>
            <a:r>
              <a:rPr lang="en-IN" dirty="0"/>
              <a:t>*Listen before speaking….</a:t>
            </a:r>
          </a:p>
          <a:p>
            <a:pPr algn="l"/>
            <a:r>
              <a:rPr lang="en-IN" dirty="0"/>
              <a:t>*Speak with kindness and caution…</a:t>
            </a:r>
          </a:p>
          <a:p>
            <a:pPr algn="l"/>
            <a:r>
              <a:rPr lang="en-IN" dirty="0"/>
              <a:t>*Don’t criticize or complain….</a:t>
            </a:r>
          </a:p>
          <a:p>
            <a:pPr algn="l"/>
            <a:r>
              <a:rPr lang="en-IN" dirty="0"/>
              <a:t>*Be punctual…..</a:t>
            </a:r>
          </a:p>
          <a:p>
            <a:pPr algn="l"/>
            <a:endParaRPr lang="en-IN" dirty="0"/>
          </a:p>
        </p:txBody>
      </p:sp>
      <p:cxnSp>
        <p:nvCxnSpPr>
          <p:cNvPr id="5" name="Straight Connector 4">
            <a:extLst>
              <a:ext uri="{FF2B5EF4-FFF2-40B4-BE49-F238E27FC236}">
                <a16:creationId xmlns:a16="http://schemas.microsoft.com/office/drawing/2014/main" id="{5997C10F-C35A-D665-086B-53D5A5B7C8B1}"/>
              </a:ext>
            </a:extLst>
          </p:cNvPr>
          <p:cNvCxnSpPr/>
          <p:nvPr/>
        </p:nvCxnSpPr>
        <p:spPr>
          <a:xfrm>
            <a:off x="2411506" y="1452282"/>
            <a:ext cx="6840070" cy="0"/>
          </a:xfrm>
          <a:prstGeom prst="line">
            <a:avLst/>
          </a:prstGeom>
        </p:spPr>
        <p:style>
          <a:lnRef idx="1">
            <a:schemeClr val="dk1"/>
          </a:lnRef>
          <a:fillRef idx="0">
            <a:schemeClr val="dk1"/>
          </a:fillRef>
          <a:effectRef idx="0">
            <a:schemeClr val="dk1"/>
          </a:effectRef>
          <a:fontRef idx="minor">
            <a:schemeClr val="tx1"/>
          </a:fontRef>
        </p:style>
      </p:cxnSp>
      <p:pic>
        <p:nvPicPr>
          <p:cNvPr id="2052" name="Picture 4" descr="7 Social Etiquettes That Will Help You To Become Bold - WeGroupTalk">
            <a:extLst>
              <a:ext uri="{FF2B5EF4-FFF2-40B4-BE49-F238E27FC236}">
                <a16:creationId xmlns:a16="http://schemas.microsoft.com/office/drawing/2014/main" id="{D77DCDC1-38B7-6D6C-F5B5-F47BFDECC4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959" y="3429000"/>
            <a:ext cx="4713020" cy="333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3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Etiquette?</a:t>
            </a:r>
          </a:p>
        </p:txBody>
      </p:sp>
      <p:sp>
        <p:nvSpPr>
          <p:cNvPr id="3" name="Content Placeholder 2"/>
          <p:cNvSpPr>
            <a:spLocks noGrp="1"/>
          </p:cNvSpPr>
          <p:nvPr>
            <p:ph idx="1"/>
          </p:nvPr>
        </p:nvSpPr>
        <p:spPr/>
        <p:txBody>
          <a:bodyPr/>
          <a:lstStyle/>
          <a:p>
            <a:r>
              <a:rPr lang="en-US" dirty="0"/>
              <a:t>Etiquette is the set of conventional rules of personal behavior in polite society, usually in the form of an ethical code that delineates the expected and accepted social behaviors that accord with the conventions and norms observed by a society, a social class, or a social group.</a:t>
            </a:r>
          </a:p>
        </p:txBody>
      </p:sp>
    </p:spTree>
    <p:extLst>
      <p:ext uri="{BB962C8B-B14F-4D97-AF65-F5344CB8AC3E}">
        <p14:creationId xmlns:p14="http://schemas.microsoft.com/office/powerpoint/2010/main" val="75977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532" y="686350"/>
            <a:ext cx="8620065" cy="959953"/>
          </a:xfrm>
        </p:spPr>
        <p:txBody>
          <a:bodyPr/>
          <a:lstStyle/>
          <a:p>
            <a:r>
              <a:rPr lang="en-US" dirty="0"/>
              <a:t>.</a:t>
            </a:r>
          </a:p>
        </p:txBody>
      </p:sp>
      <p:sp>
        <p:nvSpPr>
          <p:cNvPr id="3" name="Content Placeholder 2"/>
          <p:cNvSpPr>
            <a:spLocks noGrp="1"/>
          </p:cNvSpPr>
          <p:nvPr>
            <p:ph idx="1"/>
          </p:nvPr>
        </p:nvSpPr>
        <p:spPr/>
        <p:txBody>
          <a:bodyPr>
            <a:normAutofit lnSpcReduction="10000"/>
          </a:bodyPr>
          <a:lstStyle/>
          <a:p>
            <a:r>
              <a:rPr lang="en-US" dirty="0"/>
              <a:t>Etiquette or good manners are decent social conduct that builds healthy relationships and takes you ahead in life. The idea behind why you should practice social etiquette is to appear formal to strangers or business partners and be a likable and trustworthy person in society. Learning social etiquette takes a little time and experience as the rules are not set in stone and evolve with times and trends. However, all social etiquette and manners have a common denominator that, when understood, makes it easier to learn. This article talks all about social etiquette in different settings that you may not have known.</a:t>
            </a:r>
          </a:p>
        </p:txBody>
      </p:sp>
      <p:pic>
        <p:nvPicPr>
          <p:cNvPr id="4100" name="Picture 4" descr="119,851 교제법 Images, Stock Photos &amp; Vectors | Shutterstock">
            <a:extLst>
              <a:ext uri="{FF2B5EF4-FFF2-40B4-BE49-F238E27FC236}">
                <a16:creationId xmlns:a16="http://schemas.microsoft.com/office/drawing/2014/main" id="{9A9CA83A-E500-8715-59CA-090F9B7E5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136" y="686350"/>
            <a:ext cx="6665727" cy="168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83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What Is Social Etiquette?</a:t>
            </a:r>
          </a:p>
        </p:txBody>
      </p:sp>
      <p:sp>
        <p:nvSpPr>
          <p:cNvPr id="3" name="Content Placeholder 2"/>
          <p:cNvSpPr>
            <a:spLocks noGrp="1"/>
          </p:cNvSpPr>
          <p:nvPr>
            <p:ph idx="1"/>
          </p:nvPr>
        </p:nvSpPr>
        <p:spPr/>
        <p:txBody>
          <a:bodyPr/>
          <a:lstStyle/>
          <a:p>
            <a:r>
              <a:rPr lang="en-US" dirty="0"/>
              <a:t>Humans are social beings who need to follow specific rules of social interactions to facilitate interpersonal relationships. Social etiquette need to be followed in social situations to be respectful and courteous towards everyone present. This also extends to interactions with friends, family, and relatives. While social etiquette reduces conflict and promotes harmony, it also influences how others perceive you. You will leave behind a lasting impression on the other people, establishing a sense of trust and reliance, and in return, you are treated well and earn their trust.</a:t>
            </a:r>
          </a:p>
        </p:txBody>
      </p:sp>
    </p:spTree>
    <p:extLst>
      <p:ext uri="{BB962C8B-B14F-4D97-AF65-F5344CB8AC3E}">
        <p14:creationId xmlns:p14="http://schemas.microsoft.com/office/powerpoint/2010/main" val="298583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Why Is Social Etiquette Important?</a:t>
            </a:r>
          </a:p>
        </p:txBody>
      </p:sp>
      <p:sp>
        <p:nvSpPr>
          <p:cNvPr id="3" name="Content Placeholder 2"/>
          <p:cNvSpPr>
            <a:spLocks noGrp="1"/>
          </p:cNvSpPr>
          <p:nvPr>
            <p:ph idx="1"/>
          </p:nvPr>
        </p:nvSpPr>
        <p:spPr/>
        <p:txBody>
          <a:bodyPr/>
          <a:lstStyle/>
          <a:p>
            <a:r>
              <a:rPr lang="en-US" dirty="0"/>
              <a:t>While social etiquette might seem like an endless list of unnecessary rules that are, it is good to follow such etiquette that will eventually benefit everyone. Here are some reasons why good social etiquette is needed:</a:t>
            </a:r>
          </a:p>
        </p:txBody>
      </p:sp>
    </p:spTree>
    <p:extLst>
      <p:ext uri="{BB962C8B-B14F-4D97-AF65-F5344CB8AC3E}">
        <p14:creationId xmlns:p14="http://schemas.microsoft.com/office/powerpoint/2010/main" val="299391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a:t>
            </a:r>
            <a:r>
              <a:rPr lang="en-US" dirty="0"/>
              <a:t> It shows people how to behave</a:t>
            </a:r>
          </a:p>
        </p:txBody>
      </p:sp>
      <p:sp>
        <p:nvSpPr>
          <p:cNvPr id="3" name="Content Placeholder 2"/>
          <p:cNvSpPr>
            <a:spLocks noGrp="1"/>
          </p:cNvSpPr>
          <p:nvPr>
            <p:ph idx="1"/>
          </p:nvPr>
        </p:nvSpPr>
        <p:spPr>
          <a:xfrm>
            <a:off x="838200" y="1690688"/>
            <a:ext cx="10515600" cy="1803840"/>
          </a:xfrm>
        </p:spPr>
        <p:txBody>
          <a:bodyPr/>
          <a:lstStyle/>
          <a:p>
            <a:r>
              <a:rPr lang="en-US" dirty="0"/>
              <a:t>Social etiquette is not always apparent in all social settings, and sometimes people wouldn’t know how to behave in certain situations. When they arrive at the point where they have to question their behavior, etiquette learned previously acts as a good reference.</a:t>
            </a:r>
          </a:p>
        </p:txBody>
      </p:sp>
      <p:sp>
        <p:nvSpPr>
          <p:cNvPr id="5" name="TextBox 4"/>
          <p:cNvSpPr txBox="1"/>
          <p:nvPr/>
        </p:nvSpPr>
        <p:spPr>
          <a:xfrm>
            <a:off x="838200" y="3443814"/>
            <a:ext cx="10515600" cy="1446550"/>
          </a:xfrm>
          <a:prstGeom prst="rect">
            <a:avLst/>
          </a:prstGeom>
          <a:noFill/>
        </p:spPr>
        <p:txBody>
          <a:bodyPr wrap="square" rtlCol="0">
            <a:spAutoFit/>
          </a:bodyPr>
          <a:lstStyle/>
          <a:p>
            <a:r>
              <a:rPr lang="en-US" sz="4400" b="1" dirty="0">
                <a:latin typeface="+mj-lt"/>
              </a:rPr>
              <a:t>2. </a:t>
            </a:r>
            <a:r>
              <a:rPr lang="en-US" sz="4400" dirty="0">
                <a:latin typeface="+mj-lt"/>
              </a:rPr>
              <a:t>It helps you to look like a kind and approachable person</a:t>
            </a:r>
          </a:p>
        </p:txBody>
      </p:sp>
      <p:sp>
        <p:nvSpPr>
          <p:cNvPr id="6" name="TextBox 5"/>
          <p:cNvSpPr txBox="1"/>
          <p:nvPr/>
        </p:nvSpPr>
        <p:spPr>
          <a:xfrm>
            <a:off x="838200" y="5064774"/>
            <a:ext cx="10515600" cy="1384995"/>
          </a:xfrm>
          <a:prstGeom prst="rect">
            <a:avLst/>
          </a:prstGeom>
          <a:noFill/>
        </p:spPr>
        <p:txBody>
          <a:bodyPr wrap="square" rtlCol="0">
            <a:spAutoFit/>
          </a:bodyPr>
          <a:lstStyle/>
          <a:p>
            <a:r>
              <a:rPr lang="en-US" sz="2800" dirty="0"/>
              <a:t>Etiquette makes you look like a kind person who cares about the well-being of others. Your warm behavior also makes you seem like an approachable person who encourages others to interact with you.</a:t>
            </a:r>
          </a:p>
        </p:txBody>
      </p:sp>
    </p:spTree>
    <p:extLst>
      <p:ext uri="{BB962C8B-B14F-4D97-AF65-F5344CB8AC3E}">
        <p14:creationId xmlns:p14="http://schemas.microsoft.com/office/powerpoint/2010/main" val="133042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a:t>
            </a:r>
            <a:r>
              <a:rPr lang="en-US" dirty="0"/>
              <a:t> Makes interactions easy</a:t>
            </a:r>
          </a:p>
        </p:txBody>
      </p:sp>
      <p:sp>
        <p:nvSpPr>
          <p:cNvPr id="3" name="Content Placeholder 2"/>
          <p:cNvSpPr>
            <a:spLocks noGrp="1"/>
          </p:cNvSpPr>
          <p:nvPr>
            <p:ph idx="1"/>
          </p:nvPr>
        </p:nvSpPr>
        <p:spPr>
          <a:xfrm>
            <a:off x="838200" y="1825625"/>
            <a:ext cx="10515600" cy="1452147"/>
          </a:xfrm>
        </p:spPr>
        <p:txBody>
          <a:bodyPr/>
          <a:lstStyle/>
          <a:p>
            <a:r>
              <a:rPr lang="en-US" dirty="0"/>
              <a:t>Social etiquette eases interactions between people by removing misunderstanding and unnecessary drama. It can also lessen confrontation that might arise from misunderstandings.</a:t>
            </a:r>
          </a:p>
        </p:txBody>
      </p:sp>
      <p:sp>
        <p:nvSpPr>
          <p:cNvPr id="4" name="TextBox 3"/>
          <p:cNvSpPr txBox="1"/>
          <p:nvPr/>
        </p:nvSpPr>
        <p:spPr>
          <a:xfrm>
            <a:off x="838200" y="3412709"/>
            <a:ext cx="10515600" cy="1446550"/>
          </a:xfrm>
          <a:prstGeom prst="rect">
            <a:avLst/>
          </a:prstGeom>
          <a:noFill/>
        </p:spPr>
        <p:txBody>
          <a:bodyPr wrap="square" rtlCol="0">
            <a:spAutoFit/>
          </a:bodyPr>
          <a:lstStyle/>
          <a:p>
            <a:r>
              <a:rPr lang="en-US" sz="4400" b="1" dirty="0">
                <a:latin typeface="+mj-lt"/>
              </a:rPr>
              <a:t>4. </a:t>
            </a:r>
            <a:r>
              <a:rPr lang="en-US" sz="4400" dirty="0">
                <a:latin typeface="+mj-lt"/>
              </a:rPr>
              <a:t>It becomes easy to build and maintain connections</a:t>
            </a:r>
          </a:p>
        </p:txBody>
      </p:sp>
      <p:sp>
        <p:nvSpPr>
          <p:cNvPr id="6" name="TextBox 5"/>
          <p:cNvSpPr txBox="1"/>
          <p:nvPr/>
        </p:nvSpPr>
        <p:spPr>
          <a:xfrm>
            <a:off x="838200" y="4994196"/>
            <a:ext cx="10515600" cy="1384995"/>
          </a:xfrm>
          <a:prstGeom prst="rect">
            <a:avLst/>
          </a:prstGeom>
          <a:noFill/>
        </p:spPr>
        <p:txBody>
          <a:bodyPr wrap="square" rtlCol="0">
            <a:spAutoFit/>
          </a:bodyPr>
          <a:lstStyle/>
          <a:p>
            <a:r>
              <a:rPr lang="en-US" sz="2800" dirty="0"/>
              <a:t>A well-behaved, courteous person is easy to talk to and establishes himself as trustworthy. Such people are better able to create new relationships and maintain old ones.</a:t>
            </a:r>
          </a:p>
        </p:txBody>
      </p:sp>
    </p:spTree>
    <p:extLst>
      <p:ext uri="{BB962C8B-B14F-4D97-AF65-F5344CB8AC3E}">
        <p14:creationId xmlns:p14="http://schemas.microsoft.com/office/powerpoint/2010/main" val="426115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a:t>
            </a:r>
            <a:r>
              <a:rPr lang="en-US" dirty="0"/>
              <a:t> Improves communication</a:t>
            </a:r>
          </a:p>
        </p:txBody>
      </p:sp>
      <p:sp>
        <p:nvSpPr>
          <p:cNvPr id="3" name="Content Placeholder 2"/>
          <p:cNvSpPr>
            <a:spLocks noGrp="1"/>
          </p:cNvSpPr>
          <p:nvPr>
            <p:ph idx="1"/>
          </p:nvPr>
        </p:nvSpPr>
        <p:spPr>
          <a:xfrm>
            <a:off x="838200" y="1825625"/>
            <a:ext cx="10515600" cy="1409944"/>
          </a:xfrm>
        </p:spPr>
        <p:txBody>
          <a:bodyPr/>
          <a:lstStyle/>
          <a:p>
            <a:r>
              <a:rPr lang="en-US" dirty="0"/>
              <a:t>Communication is not only the spoken language but also the general behavior exhibited towards others. Good etiquette communicates more about the person you are than your words.</a:t>
            </a:r>
          </a:p>
        </p:txBody>
      </p:sp>
      <p:sp>
        <p:nvSpPr>
          <p:cNvPr id="5" name="TextBox 4"/>
          <p:cNvSpPr txBox="1"/>
          <p:nvPr/>
        </p:nvSpPr>
        <p:spPr>
          <a:xfrm>
            <a:off x="838200" y="3370506"/>
            <a:ext cx="10515600" cy="769441"/>
          </a:xfrm>
          <a:prstGeom prst="rect">
            <a:avLst/>
          </a:prstGeom>
          <a:noFill/>
        </p:spPr>
        <p:txBody>
          <a:bodyPr wrap="square" rtlCol="0">
            <a:spAutoFit/>
          </a:bodyPr>
          <a:lstStyle/>
          <a:p>
            <a:r>
              <a:rPr lang="en-US" sz="4400" b="1" dirty="0">
                <a:latin typeface="+mj-lt"/>
              </a:rPr>
              <a:t>6. </a:t>
            </a:r>
            <a:r>
              <a:rPr lang="en-US" sz="4400" dirty="0">
                <a:latin typeface="+mj-lt"/>
              </a:rPr>
              <a:t>Makes a good impression</a:t>
            </a:r>
          </a:p>
        </p:txBody>
      </p:sp>
      <p:sp>
        <p:nvSpPr>
          <p:cNvPr id="7" name="TextBox 6"/>
          <p:cNvSpPr txBox="1"/>
          <p:nvPr/>
        </p:nvSpPr>
        <p:spPr>
          <a:xfrm>
            <a:off x="838200" y="4670474"/>
            <a:ext cx="10515600" cy="954107"/>
          </a:xfrm>
          <a:prstGeom prst="rect">
            <a:avLst/>
          </a:prstGeom>
          <a:noFill/>
        </p:spPr>
        <p:txBody>
          <a:bodyPr wrap="square" rtlCol="0">
            <a:spAutoFit/>
          </a:bodyPr>
          <a:lstStyle/>
          <a:p>
            <a:r>
              <a:rPr lang="en-US" sz="2800" dirty="0"/>
              <a:t>Good etiquette is essential at workplaces as it makes you look more professional and make a good impression with everyone.</a:t>
            </a:r>
          </a:p>
        </p:txBody>
      </p:sp>
    </p:spTree>
    <p:extLst>
      <p:ext uri="{BB962C8B-B14F-4D97-AF65-F5344CB8AC3E}">
        <p14:creationId xmlns:p14="http://schemas.microsoft.com/office/powerpoint/2010/main" val="83232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Social Etiquette</a:t>
            </a:r>
          </a:p>
        </p:txBody>
      </p:sp>
      <p:sp>
        <p:nvSpPr>
          <p:cNvPr id="3" name="Content Placeholder 2"/>
          <p:cNvSpPr>
            <a:spLocks noGrp="1"/>
          </p:cNvSpPr>
          <p:nvPr>
            <p:ph idx="1"/>
          </p:nvPr>
        </p:nvSpPr>
        <p:spPr/>
        <p:txBody>
          <a:bodyPr>
            <a:normAutofit fontScale="92500" lnSpcReduction="20000"/>
          </a:bodyPr>
          <a:lstStyle/>
          <a:p>
            <a:r>
              <a:rPr lang="en-US" dirty="0"/>
              <a:t>Social Etiquette</a:t>
            </a:r>
          </a:p>
          <a:p>
            <a:r>
              <a:rPr lang="en-US" dirty="0"/>
              <a:t>Face-to-face Etiquette</a:t>
            </a:r>
          </a:p>
          <a:p>
            <a:r>
              <a:rPr lang="en-US" dirty="0"/>
              <a:t>Meeting Etiquette</a:t>
            </a:r>
          </a:p>
          <a:p>
            <a:r>
              <a:rPr lang="en-US" dirty="0"/>
              <a:t>Eating Etiquette</a:t>
            </a:r>
          </a:p>
          <a:p>
            <a:r>
              <a:rPr lang="en-US" dirty="0"/>
              <a:t>Telephone Etiquette</a:t>
            </a:r>
          </a:p>
          <a:p>
            <a:pPr marL="0" indent="0">
              <a:buNone/>
            </a:pPr>
            <a:br>
              <a:rPr lang="en-US" dirty="0"/>
            </a:br>
            <a:br>
              <a:rPr lang="en-US" dirty="0"/>
            </a:br>
            <a:br>
              <a:rPr lang="en-US" dirty="0"/>
            </a:br>
            <a:endParaRPr lang="en-US" dirty="0"/>
          </a:p>
        </p:txBody>
      </p:sp>
      <p:pic>
        <p:nvPicPr>
          <p:cNvPr id="1026" name="Picture 2" descr="Social Media Etiquette for Law Firms: 15 Simple Do's and Don'ts | Stacey E.  Burke, P.C.">
            <a:extLst>
              <a:ext uri="{FF2B5EF4-FFF2-40B4-BE49-F238E27FC236}">
                <a16:creationId xmlns:a16="http://schemas.microsoft.com/office/drawing/2014/main" id="{4A328637-F2A9-08D1-0F39-066AE35CE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8041" y="3478041"/>
            <a:ext cx="4120331" cy="33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58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53</TotalTime>
  <Words>624</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Social etiquette</vt:lpstr>
      <vt:lpstr>What is Etiquette?</vt:lpstr>
      <vt:lpstr>.</vt:lpstr>
      <vt:lpstr>What Is Social Etiquette?</vt:lpstr>
      <vt:lpstr>Why Is Social Etiquette Important?</vt:lpstr>
      <vt:lpstr>1. It shows people how to behave</vt:lpstr>
      <vt:lpstr>3. Makes interactions easy</vt:lpstr>
      <vt:lpstr>5. Improves communication</vt:lpstr>
      <vt:lpstr>Types of Social Etiquette</vt:lpstr>
      <vt:lpstr>RULES OF ETIQUETTE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Etiquette</dc:title>
  <dc:creator>Microsoft account</dc:creator>
  <cp:lastModifiedBy>Farzan Danish</cp:lastModifiedBy>
  <cp:revision>4</cp:revision>
  <dcterms:created xsi:type="dcterms:W3CDTF">2022-09-25T10:28:41Z</dcterms:created>
  <dcterms:modified xsi:type="dcterms:W3CDTF">2022-09-25T13:59:39Z</dcterms:modified>
</cp:coreProperties>
</file>