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44718F-566A-4AEB-8E0C-94C2265544E7}">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 name="Untitled Section" id="{F3FCAF39-06DF-4C8C-8DF3-436EBE34A8B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236C-48E3-8879-F204-5816BB2647E7}"/>
              </a:ext>
            </a:extLst>
          </p:cNvPr>
          <p:cNvSpPr>
            <a:spLocks noGrp="1"/>
          </p:cNvSpPr>
          <p:nvPr>
            <p:ph type="ctrTitle"/>
          </p:nvPr>
        </p:nvSpPr>
        <p:spPr>
          <a:xfrm>
            <a:off x="2557927" y="1684871"/>
            <a:ext cx="6815669" cy="1515533"/>
          </a:xfrm>
        </p:spPr>
        <p:txBody>
          <a:bodyPr/>
          <a:lstStyle/>
          <a:p>
            <a:r>
              <a:rPr lang="fa-IR" sz="6000" b="1" dirty="0"/>
              <a:t>بسم الله الرحمن الرحیم </a:t>
            </a:r>
            <a:endParaRPr lang="en-US" sz="6000" b="1" dirty="0"/>
          </a:p>
        </p:txBody>
      </p:sp>
      <p:sp>
        <p:nvSpPr>
          <p:cNvPr id="3" name="Subtitle 2">
            <a:extLst>
              <a:ext uri="{FF2B5EF4-FFF2-40B4-BE49-F238E27FC236}">
                <a16:creationId xmlns:a16="http://schemas.microsoft.com/office/drawing/2014/main" id="{B8A9A7AA-87CB-36CF-8DDF-83115A0CC898}"/>
              </a:ext>
            </a:extLst>
          </p:cNvPr>
          <p:cNvSpPr>
            <a:spLocks noGrp="1"/>
          </p:cNvSpPr>
          <p:nvPr>
            <p:ph type="subTitle" idx="1"/>
          </p:nvPr>
        </p:nvSpPr>
        <p:spPr>
          <a:xfrm>
            <a:off x="2692398" y="3657596"/>
            <a:ext cx="6815669" cy="1515533"/>
          </a:xfrm>
        </p:spPr>
        <p:txBody>
          <a:bodyPr>
            <a:noAutofit/>
          </a:bodyPr>
          <a:lstStyle/>
          <a:p>
            <a:r>
              <a:rPr lang="fa-IR" sz="2400" b="1" dirty="0">
                <a:cs typeface="+mj-cs"/>
              </a:rPr>
              <a:t>فرزانه فرهادی </a:t>
            </a:r>
          </a:p>
          <a:p>
            <a:r>
              <a:rPr lang="fa-IR" sz="2400" b="1" dirty="0">
                <a:cs typeface="+mj-cs"/>
              </a:rPr>
              <a:t>استاد زهرا سادات عصایی معمم </a:t>
            </a:r>
          </a:p>
          <a:p>
            <a:r>
              <a:rPr lang="fa-IR" sz="2400" b="1" dirty="0">
                <a:cs typeface="+mj-cs"/>
              </a:rPr>
              <a:t>جواب سوالات </a:t>
            </a:r>
            <a:endParaRPr lang="en-US" sz="2400" b="1" dirty="0">
              <a:cs typeface="+mj-cs"/>
            </a:endParaRPr>
          </a:p>
        </p:txBody>
      </p:sp>
    </p:spTree>
    <p:extLst>
      <p:ext uri="{BB962C8B-B14F-4D97-AF65-F5344CB8AC3E}">
        <p14:creationId xmlns:p14="http://schemas.microsoft.com/office/powerpoint/2010/main" val="3345085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2729-CA7A-1C38-9C50-340C609219C7}"/>
              </a:ext>
            </a:extLst>
          </p:cNvPr>
          <p:cNvSpPr>
            <a:spLocks noGrp="1"/>
          </p:cNvSpPr>
          <p:nvPr>
            <p:ph type="title"/>
          </p:nvPr>
        </p:nvSpPr>
        <p:spPr/>
        <p:txBody>
          <a:bodyPr>
            <a:noAutofit/>
          </a:bodyPr>
          <a:lstStyle/>
          <a:p>
            <a:pPr algn="just" rtl="1"/>
            <a:r>
              <a:rPr lang="fa-IR" sz="3200" b="1" dirty="0">
                <a:solidFill>
                  <a:srgbClr val="FF0000"/>
                </a:solidFill>
              </a:rPr>
              <a:t>3. مسئله 8 وزیر را با دو روش فرموله سازی کنید(مثال</a:t>
            </a:r>
            <a:r>
              <a:rPr lang="en-US" sz="3200" b="1" dirty="0">
                <a:solidFill>
                  <a:srgbClr val="FF0000"/>
                </a:solidFill>
              </a:rPr>
              <a:t>n </a:t>
            </a:r>
            <a:r>
              <a:rPr lang="fa-IR" sz="3200" b="1" dirty="0">
                <a:solidFill>
                  <a:srgbClr val="FF0000"/>
                </a:solidFill>
              </a:rPr>
              <a:t>وزیر را طوری در صفحه شطرنج بگذارید که همدیگر را تهدید نکنند)؟</a:t>
            </a:r>
            <a:endParaRPr lang="en-US" sz="3200" b="1" dirty="0">
              <a:solidFill>
                <a:srgbClr val="FF0000"/>
              </a:solidFill>
            </a:endParaRPr>
          </a:p>
        </p:txBody>
      </p:sp>
      <p:sp>
        <p:nvSpPr>
          <p:cNvPr id="3" name="Content Placeholder 2">
            <a:extLst>
              <a:ext uri="{FF2B5EF4-FFF2-40B4-BE49-F238E27FC236}">
                <a16:creationId xmlns:a16="http://schemas.microsoft.com/office/drawing/2014/main" id="{BB084895-9C44-B261-A613-127A2DE24B24}"/>
              </a:ext>
            </a:extLst>
          </p:cNvPr>
          <p:cNvSpPr>
            <a:spLocks noGrp="1"/>
          </p:cNvSpPr>
          <p:nvPr>
            <p:ph idx="1"/>
          </p:nvPr>
        </p:nvSpPr>
        <p:spPr/>
        <p:txBody>
          <a:bodyPr>
            <a:normAutofit/>
          </a:bodyPr>
          <a:lstStyle/>
          <a:p>
            <a:pPr algn="just" rtl="1"/>
            <a:r>
              <a:rPr lang="fa-IR" sz="2800" b="1" dirty="0">
                <a:cs typeface="+mj-cs"/>
              </a:rPr>
              <a:t>دراین روش حالت شروع صفحه خالی است واعمال، اضافه نمودن وزیردرجای مناسب وحالتها، جایگشتهای مختلف چینش است وآزمون هدف قرارگرفتن 8وزیرروی صفحه شطرنج است.</a:t>
            </a:r>
          </a:p>
          <a:p>
            <a:pPr algn="just" rtl="1"/>
            <a:r>
              <a:rPr lang="fa-IR" sz="2800" b="1" dirty="0">
                <a:cs typeface="+mj-cs"/>
              </a:rPr>
              <a:t> روش دوم:دراین روش حالت شروع هر8وزیر برروی صفحه است وحالتها، جایگشتهای مختلف چینش است.اعمال، جابجاکردن وزیرها وآزمون هدف عدم تهدیدوزیرهااست.</a:t>
            </a:r>
            <a:endParaRPr lang="en-US" sz="2800" b="1" dirty="0">
              <a:cs typeface="+mj-cs"/>
            </a:endParaRPr>
          </a:p>
        </p:txBody>
      </p:sp>
    </p:spTree>
    <p:extLst>
      <p:ext uri="{BB962C8B-B14F-4D97-AF65-F5344CB8AC3E}">
        <p14:creationId xmlns:p14="http://schemas.microsoft.com/office/powerpoint/2010/main" val="858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619-7482-4B6D-E5E9-020E17C86905}"/>
              </a:ext>
            </a:extLst>
          </p:cNvPr>
          <p:cNvSpPr>
            <a:spLocks noGrp="1"/>
          </p:cNvSpPr>
          <p:nvPr>
            <p:ph type="title"/>
          </p:nvPr>
        </p:nvSpPr>
        <p:spPr/>
        <p:txBody>
          <a:bodyPr>
            <a:normAutofit/>
          </a:bodyPr>
          <a:lstStyle/>
          <a:p>
            <a:r>
              <a:rPr lang="fa-IR" b="1" dirty="0">
                <a:solidFill>
                  <a:srgbClr val="FF0000"/>
                </a:solidFill>
              </a:rPr>
              <a:t>4. جستجوی درختی را با ذکر یک مثال شرح دهید؟</a:t>
            </a:r>
            <a:endParaRPr lang="en-US" b="1" dirty="0">
              <a:solidFill>
                <a:srgbClr val="FF0000"/>
              </a:solidFill>
            </a:endParaRPr>
          </a:p>
        </p:txBody>
      </p:sp>
      <p:sp>
        <p:nvSpPr>
          <p:cNvPr id="3" name="Content Placeholder 2">
            <a:extLst>
              <a:ext uri="{FF2B5EF4-FFF2-40B4-BE49-F238E27FC236}">
                <a16:creationId xmlns:a16="http://schemas.microsoft.com/office/drawing/2014/main" id="{42A63AB6-FE3E-D7D4-251D-D666483710A5}"/>
              </a:ext>
            </a:extLst>
          </p:cNvPr>
          <p:cNvSpPr>
            <a:spLocks noGrp="1"/>
          </p:cNvSpPr>
          <p:nvPr>
            <p:ph idx="1"/>
          </p:nvPr>
        </p:nvSpPr>
        <p:spPr/>
        <p:txBody>
          <a:bodyPr>
            <a:normAutofit lnSpcReduction="10000"/>
          </a:bodyPr>
          <a:lstStyle/>
          <a:p>
            <a:pPr algn="just" rtl="1"/>
            <a:r>
              <a:rPr lang="fa-IR" sz="2800" b="1" dirty="0">
                <a:cs typeface="+mj-cs"/>
              </a:rPr>
              <a:t>دراین جستجوحالت شروع درریشه درخت قرارمیگیرد،انشعابها، فعالیتها وگره ها، حالت موجوددرفضای حالت رانشان می دهد.برای مثال برای رسیدن به شهربخارست ازشهرآراد چند مرحله اول را درریشه درخت جستجومیکنیم تامسیری برای رسیدن به شهرمقصد پیدا کنیم ریشه درخت همان شهر آراد یعنی حالت شروع است.باید ریشه رابررسی کنیم که آیاحالت هدف است یاخیر.که دراینجا ریشه حالت هدف نیست.پس سراغ گره ها میرویم ویکی یکی بررسی میکنیم پس ازآن گره هایی که مارا به هدف نمیرساند حذف میکنیم واین روش ادامه پیدا میکند تا به هدف برسیم.</a:t>
            </a:r>
            <a:endParaRPr lang="en-US" sz="2800" b="1" dirty="0">
              <a:cs typeface="+mj-cs"/>
            </a:endParaRPr>
          </a:p>
        </p:txBody>
      </p:sp>
    </p:spTree>
    <p:extLst>
      <p:ext uri="{BB962C8B-B14F-4D97-AF65-F5344CB8AC3E}">
        <p14:creationId xmlns:p14="http://schemas.microsoft.com/office/powerpoint/2010/main" val="3853260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21AB-B880-AC42-4D67-DECA397940A3}"/>
              </a:ext>
            </a:extLst>
          </p:cNvPr>
          <p:cNvSpPr>
            <a:spLocks noGrp="1"/>
          </p:cNvSpPr>
          <p:nvPr>
            <p:ph type="title"/>
          </p:nvPr>
        </p:nvSpPr>
        <p:spPr/>
        <p:txBody>
          <a:bodyPr>
            <a:normAutofit fontScale="90000"/>
          </a:bodyPr>
          <a:lstStyle/>
          <a:p>
            <a:pPr algn="just" rtl="1"/>
            <a:r>
              <a:rPr lang="fa-IR" sz="5400" b="1" dirty="0">
                <a:solidFill>
                  <a:srgbClr val="FF0000"/>
                </a:solidFill>
              </a:rPr>
              <a:t>5.</a:t>
            </a:r>
            <a:r>
              <a:rPr lang="fa-IR" dirty="0"/>
              <a:t> </a:t>
            </a:r>
            <a:r>
              <a:rPr lang="fa-IR" sz="5400" b="1" dirty="0">
                <a:solidFill>
                  <a:srgbClr val="FF0000"/>
                </a:solidFill>
              </a:rPr>
              <a:t>فضای حالت و </a:t>
            </a:r>
            <a:r>
              <a:rPr lang="en-US" sz="5400" b="1" dirty="0">
                <a:solidFill>
                  <a:srgbClr val="FF0000"/>
                </a:solidFill>
              </a:rPr>
              <a:t>Fringe </a:t>
            </a:r>
            <a:r>
              <a:rPr lang="fa-IR" sz="5400" b="1" dirty="0">
                <a:solidFill>
                  <a:srgbClr val="FF0000"/>
                </a:solidFill>
              </a:rPr>
              <a:t>را تعریف کنید؟</a:t>
            </a:r>
            <a:endParaRPr lang="en-US" b="1" dirty="0">
              <a:solidFill>
                <a:srgbClr val="FF0000"/>
              </a:solidFill>
            </a:endParaRPr>
          </a:p>
        </p:txBody>
      </p:sp>
      <p:sp>
        <p:nvSpPr>
          <p:cNvPr id="3" name="Content Placeholder 2">
            <a:extLst>
              <a:ext uri="{FF2B5EF4-FFF2-40B4-BE49-F238E27FC236}">
                <a16:creationId xmlns:a16="http://schemas.microsoft.com/office/drawing/2014/main" id="{E36A1B15-C5F3-AF98-E10A-E0F15DD58B6A}"/>
              </a:ext>
            </a:extLst>
          </p:cNvPr>
          <p:cNvSpPr>
            <a:spLocks noGrp="1"/>
          </p:cNvSpPr>
          <p:nvPr>
            <p:ph idx="1"/>
          </p:nvPr>
        </p:nvSpPr>
        <p:spPr/>
        <p:txBody>
          <a:bodyPr>
            <a:normAutofit fontScale="92500" lnSpcReduction="10000"/>
          </a:bodyPr>
          <a:lstStyle/>
          <a:p>
            <a:pPr algn="just" rtl="1"/>
            <a:r>
              <a:rPr lang="fa-IR" b="1" dirty="0">
                <a:cs typeface="+mj-cs"/>
              </a:rPr>
              <a:t>فضای حالت:مجموعه حالتهایی است که ازحالت شروع میتوان به آن رسید. </a:t>
            </a:r>
          </a:p>
          <a:p>
            <a:pPr algn="just" rtl="1"/>
            <a:r>
              <a:rPr lang="en-US" b="1" dirty="0" err="1">
                <a:cs typeface="+mj-cs"/>
              </a:rPr>
              <a:t>Fring</a:t>
            </a:r>
            <a:r>
              <a:rPr lang="fa-IR" b="1" dirty="0">
                <a:cs typeface="+mj-cs"/>
              </a:rPr>
              <a:t>:آرایه ای ازبرگها است که وظیفه آن اَد کردن حالت شروع است. </a:t>
            </a:r>
          </a:p>
          <a:p>
            <a:pPr algn="just" rtl="1"/>
            <a:r>
              <a:rPr lang="fa-IR" sz="3600" b="1" dirty="0">
                <a:solidFill>
                  <a:srgbClr val="FF0000"/>
                </a:solidFill>
                <a:cs typeface="+mj-cs"/>
              </a:rPr>
              <a:t>6. جستجوی ناآگاهانه را تعریف کنید و انواع آن را نام ببرید؟</a:t>
            </a:r>
          </a:p>
          <a:p>
            <a:pPr algn="just" rtl="1"/>
            <a:r>
              <a:rPr lang="fa-IR" sz="3000" b="1" dirty="0">
                <a:cs typeface="+mj-cs"/>
              </a:rPr>
              <a:t>جستجوی ناآگاهانه درواقع استراتژی هایی است که غیرازاطلاعاتی که مسأله دراختیارآنها قرارداده است ،هیچ اطلاعات دیگری درباره حالتها ندارد.</a:t>
            </a:r>
          </a:p>
          <a:p>
            <a:pPr algn="just" rtl="1"/>
            <a:r>
              <a:rPr lang="fa-IR" sz="2600" b="1" dirty="0">
                <a:cs typeface="+mj-cs"/>
              </a:rPr>
              <a:t>انواع جستجوهای نااگاهانه1.سطحی2.هزینه یکنواخت3.عمقی4.عمقی محدود5.عمقی تکرارشونده 6.دوطرفه</a:t>
            </a:r>
            <a:endParaRPr lang="en-US" sz="3000" b="1" dirty="0">
              <a:solidFill>
                <a:srgbClr val="FF0000"/>
              </a:solidFill>
              <a:cs typeface="+mj-cs"/>
            </a:endParaRPr>
          </a:p>
        </p:txBody>
      </p:sp>
    </p:spTree>
    <p:extLst>
      <p:ext uri="{BB962C8B-B14F-4D97-AF65-F5344CB8AC3E}">
        <p14:creationId xmlns:p14="http://schemas.microsoft.com/office/powerpoint/2010/main" val="151703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DEEB-5248-E8AB-2C3A-1636F3C3E1D8}"/>
              </a:ext>
            </a:extLst>
          </p:cNvPr>
          <p:cNvSpPr>
            <a:spLocks noGrp="1"/>
          </p:cNvSpPr>
          <p:nvPr>
            <p:ph type="title"/>
          </p:nvPr>
        </p:nvSpPr>
        <p:spPr/>
        <p:txBody>
          <a:bodyPr>
            <a:noAutofit/>
          </a:bodyPr>
          <a:lstStyle/>
          <a:p>
            <a:pPr algn="just" rtl="1"/>
            <a:r>
              <a:rPr lang="fa-IR" sz="3200" b="1" dirty="0">
                <a:solidFill>
                  <a:srgbClr val="FF0000"/>
                </a:solidFill>
              </a:rPr>
              <a:t>7.الگوریتمی که از لحاظ زمانی از مرتبه جستجوی اول سطح است ولی از لحاظ پیچیدگی حافظه از مرتبه جستجوی اول عمق می باشد کدام است ،شرح دهید؟</a:t>
            </a:r>
            <a:endParaRPr lang="en-US" sz="3200" b="1" dirty="0">
              <a:solidFill>
                <a:srgbClr val="FF0000"/>
              </a:solidFill>
            </a:endParaRPr>
          </a:p>
        </p:txBody>
      </p:sp>
      <p:sp>
        <p:nvSpPr>
          <p:cNvPr id="3" name="Content Placeholder 2">
            <a:extLst>
              <a:ext uri="{FF2B5EF4-FFF2-40B4-BE49-F238E27FC236}">
                <a16:creationId xmlns:a16="http://schemas.microsoft.com/office/drawing/2014/main" id="{50D6632A-7463-553D-EA50-01BDA9EE9FFF}"/>
              </a:ext>
            </a:extLst>
          </p:cNvPr>
          <p:cNvSpPr>
            <a:spLocks noGrp="1"/>
          </p:cNvSpPr>
          <p:nvPr>
            <p:ph idx="1"/>
          </p:nvPr>
        </p:nvSpPr>
        <p:spPr/>
        <p:txBody>
          <a:bodyPr>
            <a:normAutofit lnSpcReduction="10000"/>
          </a:bodyPr>
          <a:lstStyle/>
          <a:p>
            <a:pPr algn="just" rtl="1"/>
            <a:r>
              <a:rPr lang="fa-IR" sz="2800" b="1" dirty="0">
                <a:cs typeface="+mj-cs"/>
              </a:rPr>
              <a:t>این الگوریتم بایدازلحاظ زمانی (+1</a:t>
            </a:r>
            <a:r>
              <a:rPr lang="en-US" sz="2800" b="1" dirty="0" err="1">
                <a:cs typeface="+mj-cs"/>
              </a:rPr>
              <a:t>d^b</a:t>
            </a:r>
            <a:r>
              <a:rPr lang="en-US" sz="2800" b="1" dirty="0">
                <a:cs typeface="+mj-cs"/>
              </a:rPr>
              <a:t>(O </a:t>
            </a:r>
            <a:r>
              <a:rPr lang="fa-IR" sz="2800" b="1" dirty="0">
                <a:cs typeface="+mj-cs"/>
              </a:rPr>
              <a:t>باشد وازلحاظ پیچیدگی حافظه (+1</a:t>
            </a:r>
            <a:r>
              <a:rPr lang="en-US" sz="2800" b="1" dirty="0">
                <a:cs typeface="+mj-cs"/>
              </a:rPr>
              <a:t>bm(O </a:t>
            </a:r>
            <a:r>
              <a:rPr lang="fa-IR" sz="2800" b="1" dirty="0">
                <a:cs typeface="+mj-cs"/>
              </a:rPr>
              <a:t>باشد.این الگوریتم درواقع الگوریتم عمقی تکرارشونده است.این الگوریتم بهترین عمق محدودراپیدامی کند،باشروع ازمقدارصفربه عنوان عمق محدودمقدارآن را به تدریج اضافه میکندتاهدف پیداشود.هدف زمانی پیدامیشودکه عمق محدودبه عمق</a:t>
            </a:r>
            <a:r>
              <a:rPr lang="en-US" sz="2800" b="1" dirty="0">
                <a:cs typeface="+mj-cs"/>
              </a:rPr>
              <a:t>d</a:t>
            </a:r>
            <a:r>
              <a:rPr lang="fa-IR" sz="2800" b="1" dirty="0">
                <a:cs typeface="+mj-cs"/>
              </a:rPr>
              <a:t>برسدکه</a:t>
            </a:r>
            <a:r>
              <a:rPr lang="en-US" sz="2800" b="1" dirty="0">
                <a:cs typeface="+mj-cs"/>
              </a:rPr>
              <a:t>d</a:t>
            </a:r>
            <a:r>
              <a:rPr lang="fa-IR" sz="2800" b="1" dirty="0">
                <a:cs typeface="+mj-cs"/>
              </a:rPr>
              <a:t>عمق، عمیق ترین گره هدف است.پیچیدگی زمانی آن(</a:t>
            </a:r>
            <a:r>
              <a:rPr lang="en-US" sz="2800" b="1" dirty="0" err="1">
                <a:cs typeface="+mj-cs"/>
              </a:rPr>
              <a:t>d^b</a:t>
            </a:r>
            <a:r>
              <a:rPr lang="en-US" sz="2800" b="1" dirty="0">
                <a:cs typeface="+mj-cs"/>
              </a:rPr>
              <a:t>(O</a:t>
            </a:r>
            <a:r>
              <a:rPr lang="fa-IR" sz="2800" b="1" dirty="0">
                <a:cs typeface="+mj-cs"/>
              </a:rPr>
              <a:t>است وپیچیدگی مکانی آن(</a:t>
            </a:r>
            <a:r>
              <a:rPr lang="en-US" sz="2800" b="1" dirty="0">
                <a:cs typeface="+mj-cs"/>
              </a:rPr>
              <a:t>bd(O </a:t>
            </a:r>
            <a:r>
              <a:rPr lang="fa-IR" sz="2800" b="1" dirty="0">
                <a:cs typeface="+mj-cs"/>
              </a:rPr>
              <a:t>است. این الگوریتم کامل است به شرطی که حلقه تکرارشونده وجودنداشته باشد.بهینه است اگرمسیرهاهرینه برابری داشته باشند.</a:t>
            </a:r>
            <a:endParaRPr lang="en-US" b="1" dirty="0">
              <a:cs typeface="+mj-cs"/>
            </a:endParaRPr>
          </a:p>
        </p:txBody>
      </p:sp>
    </p:spTree>
    <p:extLst>
      <p:ext uri="{BB962C8B-B14F-4D97-AF65-F5344CB8AC3E}">
        <p14:creationId xmlns:p14="http://schemas.microsoft.com/office/powerpoint/2010/main" val="1714173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F721-CC9A-3C7A-B22B-993E07263F3D}"/>
              </a:ext>
            </a:extLst>
          </p:cNvPr>
          <p:cNvSpPr>
            <a:spLocks noGrp="1"/>
          </p:cNvSpPr>
          <p:nvPr>
            <p:ph type="title"/>
          </p:nvPr>
        </p:nvSpPr>
        <p:spPr/>
        <p:txBody>
          <a:bodyPr>
            <a:noAutofit/>
          </a:bodyPr>
          <a:lstStyle/>
          <a:p>
            <a:pPr algn="just" rtl="1"/>
            <a:r>
              <a:rPr lang="fa-IR" sz="3200" b="1" dirty="0">
                <a:solidFill>
                  <a:srgbClr val="FF0000"/>
                </a:solidFill>
              </a:rPr>
              <a:t>8 کارایی انواع جستجوهای نا آگاهانه را بر حسب چهار پارامتر کامل بودن ، بهینگی ، پیچیدگی زمانی و فضایی بیان کنید؟</a:t>
            </a:r>
            <a:endParaRPr lang="en-US" sz="3200" b="1" dirty="0">
              <a:solidFill>
                <a:srgbClr val="FF0000"/>
              </a:solidFill>
            </a:endParaRPr>
          </a:p>
        </p:txBody>
      </p:sp>
      <p:sp>
        <p:nvSpPr>
          <p:cNvPr id="3" name="Content Placeholder 2">
            <a:extLst>
              <a:ext uri="{FF2B5EF4-FFF2-40B4-BE49-F238E27FC236}">
                <a16:creationId xmlns:a16="http://schemas.microsoft.com/office/drawing/2014/main" id="{4A0FB936-7150-7CF0-FF22-5D460E7869C9}"/>
              </a:ext>
            </a:extLst>
          </p:cNvPr>
          <p:cNvSpPr>
            <a:spLocks noGrp="1"/>
          </p:cNvSpPr>
          <p:nvPr>
            <p:ph idx="1"/>
          </p:nvPr>
        </p:nvSpPr>
        <p:spPr>
          <a:xfrm>
            <a:off x="1295401" y="2556931"/>
            <a:ext cx="9601196" cy="3700433"/>
          </a:xfrm>
        </p:spPr>
        <p:txBody>
          <a:bodyPr>
            <a:normAutofit fontScale="92500" lnSpcReduction="10000"/>
          </a:bodyPr>
          <a:lstStyle/>
          <a:p>
            <a:pPr algn="just" rtl="1"/>
            <a:r>
              <a:rPr lang="fa-IR" sz="2000" b="1" dirty="0">
                <a:cs typeface="+mj-cs"/>
              </a:rPr>
              <a:t>1.جستجوی سطحی:بهینه است به شرطی که مسیرها فاقدهزینه باشد،کامل است به شرطی که فاکتورانشعاب محدودباشدوجواب بهینه درعمق </a:t>
            </a:r>
            <a:r>
              <a:rPr lang="en-US" sz="2000" b="1" dirty="0">
                <a:cs typeface="+mj-cs"/>
              </a:rPr>
              <a:t>d</a:t>
            </a:r>
            <a:r>
              <a:rPr lang="fa-IR" sz="2000" b="1" dirty="0">
                <a:cs typeface="+mj-cs"/>
              </a:rPr>
              <a:t>قابل دسترس باشد.پیچیدگی زمانی وفضایی آن(+1</a:t>
            </a:r>
            <a:r>
              <a:rPr lang="en-US" sz="2000" b="1" dirty="0" err="1">
                <a:cs typeface="+mj-cs"/>
              </a:rPr>
              <a:t>d^b</a:t>
            </a:r>
            <a:r>
              <a:rPr lang="en-US" sz="2000" b="1" dirty="0">
                <a:cs typeface="+mj-cs"/>
              </a:rPr>
              <a:t>(O </a:t>
            </a:r>
            <a:r>
              <a:rPr lang="fa-IR" sz="2000" b="1" dirty="0">
                <a:cs typeface="+mj-cs"/>
              </a:rPr>
              <a:t>است.</a:t>
            </a:r>
          </a:p>
          <a:p>
            <a:pPr algn="just" rtl="1"/>
            <a:r>
              <a:rPr lang="fa-IR" sz="2000" b="1" dirty="0"/>
              <a:t>2.جستجوی هزینه یکنواخت:کامل است به شرطی که جواب درعمق </a:t>
            </a:r>
            <a:r>
              <a:rPr lang="en-US" sz="2000" b="1" dirty="0"/>
              <a:t>d</a:t>
            </a:r>
            <a:r>
              <a:rPr lang="fa-IR" sz="2000" b="1" dirty="0"/>
              <a:t>قابل دسترس باشد وهزینه ها مقدارمثبت داشته باشد.بهینه است به شرطی که کامل باشد.پیچیدگی زمانی وفضایی آن برابر (/£*</a:t>
            </a:r>
            <a:r>
              <a:rPr lang="en-US" sz="2000" b="1" dirty="0" err="1"/>
              <a:t>c^b</a:t>
            </a:r>
            <a:r>
              <a:rPr lang="en-US" sz="2000" b="1" dirty="0"/>
              <a:t>(O</a:t>
            </a:r>
            <a:r>
              <a:rPr lang="fa-IR" sz="2000" b="1" dirty="0"/>
              <a:t>است.</a:t>
            </a:r>
          </a:p>
          <a:p>
            <a:pPr algn="just" rtl="1"/>
            <a:r>
              <a:rPr lang="fa-IR" sz="1800" b="1" dirty="0"/>
              <a:t>3.جستجوی عمقی:کامل نیست،بهینه هم نیست،پیچیدگی زمانی) </a:t>
            </a:r>
            <a:r>
              <a:rPr lang="en-US" sz="1800" b="1" dirty="0" err="1"/>
              <a:t>m^b</a:t>
            </a:r>
            <a:r>
              <a:rPr lang="en-US" sz="1800" b="1" dirty="0"/>
              <a:t> )O </a:t>
            </a:r>
            <a:r>
              <a:rPr lang="fa-IR" sz="1800" b="1" dirty="0"/>
              <a:t>وپیچیدگی فضایی (+1</a:t>
            </a:r>
            <a:r>
              <a:rPr lang="en-US" sz="1800" b="1" dirty="0"/>
              <a:t>bm(O</a:t>
            </a:r>
            <a:r>
              <a:rPr lang="fa-IR" sz="1800" b="1" dirty="0"/>
              <a:t>است.</a:t>
            </a:r>
          </a:p>
          <a:p>
            <a:pPr algn="just" rtl="1"/>
            <a:endParaRPr lang="fa-IR" sz="1800" b="1" dirty="0"/>
          </a:p>
          <a:p>
            <a:pPr algn="just" rtl="1"/>
            <a:r>
              <a:rPr lang="fa-IR" sz="2000" b="1" dirty="0"/>
              <a:t>4.جستجوی عمقی تکراری:کامل است به شرطی که حلقه تکرارشونده وجودنداشته باشد.بهینه است اگرمسیرهاهرینه برابری داشته باشند.پیچیدگی زمانی آن (</a:t>
            </a:r>
            <a:r>
              <a:rPr lang="en-US" sz="2000" b="1" dirty="0" err="1"/>
              <a:t>d^b</a:t>
            </a:r>
            <a:r>
              <a:rPr lang="en-US" sz="2000" b="1" dirty="0"/>
              <a:t>(O </a:t>
            </a:r>
            <a:r>
              <a:rPr lang="fa-IR" sz="2000" b="1" dirty="0"/>
              <a:t>است وپیچیدگی فضایی آن (</a:t>
            </a:r>
            <a:r>
              <a:rPr lang="en-US" sz="2000" b="1" dirty="0"/>
              <a:t>bd(O </a:t>
            </a:r>
            <a:r>
              <a:rPr lang="fa-IR" sz="2000" b="1" dirty="0"/>
              <a:t>است.</a:t>
            </a:r>
          </a:p>
          <a:p>
            <a:pPr algn="just" rtl="1"/>
            <a:endParaRPr lang="fa-IR" sz="2000" b="1" dirty="0"/>
          </a:p>
          <a:p>
            <a:pPr algn="just" rtl="1"/>
            <a:r>
              <a:rPr lang="fa-IR" sz="1700" b="1" dirty="0"/>
              <a:t>5.جستجوی دوطرفه:کامل است به شرطی که ازجستجوی سطری استفاده شود.بهینه است به شرطی که ازجستجوی سطری استفاده شود.پیچیدگی زمانی ومکانی آن برابر (/2</a:t>
            </a:r>
            <a:r>
              <a:rPr lang="en-US" sz="1700" b="1" dirty="0" err="1"/>
              <a:t>d^b</a:t>
            </a:r>
            <a:r>
              <a:rPr lang="en-US" sz="1700" b="1" dirty="0"/>
              <a:t>(O </a:t>
            </a:r>
            <a:r>
              <a:rPr lang="fa-IR" sz="1700" b="1" dirty="0"/>
              <a:t>است. </a:t>
            </a:r>
            <a:endParaRPr lang="fa-IR" sz="2200" b="1" dirty="0"/>
          </a:p>
          <a:p>
            <a:pPr algn="just" rtl="1"/>
            <a:endParaRPr lang="en-US" sz="2000" b="1" dirty="0">
              <a:cs typeface="+mj-cs"/>
            </a:endParaRPr>
          </a:p>
        </p:txBody>
      </p:sp>
    </p:spTree>
    <p:extLst>
      <p:ext uri="{BB962C8B-B14F-4D97-AF65-F5344CB8AC3E}">
        <p14:creationId xmlns:p14="http://schemas.microsoft.com/office/powerpoint/2010/main" val="72326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E44D-7CDF-74BA-9141-974ECAF0D0B0}"/>
              </a:ext>
            </a:extLst>
          </p:cNvPr>
          <p:cNvSpPr>
            <a:spLocks noGrp="1"/>
          </p:cNvSpPr>
          <p:nvPr>
            <p:ph type="title"/>
          </p:nvPr>
        </p:nvSpPr>
        <p:spPr/>
        <p:txBody>
          <a:bodyPr>
            <a:normAutofit/>
          </a:bodyPr>
          <a:lstStyle/>
          <a:p>
            <a:r>
              <a:rPr lang="fa-IR" sz="6600" b="1" dirty="0">
                <a:solidFill>
                  <a:srgbClr val="FF0000"/>
                </a:solidFill>
              </a:rPr>
              <a:t>سوالات میانترم </a:t>
            </a:r>
            <a:endParaRPr lang="en-US" sz="6600" b="1" dirty="0">
              <a:solidFill>
                <a:srgbClr val="FF0000"/>
              </a:solidFill>
            </a:endParaRPr>
          </a:p>
        </p:txBody>
      </p:sp>
      <p:sp>
        <p:nvSpPr>
          <p:cNvPr id="3" name="Content Placeholder 2">
            <a:extLst>
              <a:ext uri="{FF2B5EF4-FFF2-40B4-BE49-F238E27FC236}">
                <a16:creationId xmlns:a16="http://schemas.microsoft.com/office/drawing/2014/main" id="{DC2F2FC9-CB88-1F49-09C3-60E7D08DF4B3}"/>
              </a:ext>
            </a:extLst>
          </p:cNvPr>
          <p:cNvSpPr>
            <a:spLocks noGrp="1"/>
          </p:cNvSpPr>
          <p:nvPr>
            <p:ph idx="1"/>
          </p:nvPr>
        </p:nvSpPr>
        <p:spPr/>
        <p:txBody>
          <a:bodyPr>
            <a:normAutofit/>
          </a:bodyPr>
          <a:lstStyle/>
          <a:p>
            <a:pPr algn="just" rtl="1"/>
            <a:r>
              <a:rPr lang="fa-IR" sz="2800" b="1" dirty="0">
                <a:solidFill>
                  <a:srgbClr val="FF0000"/>
                </a:solidFill>
                <a:cs typeface="+mj-cs"/>
              </a:rPr>
              <a:t>1 سیستمی که مانند انسان رفتار می کند را با ذکر مثال تشریح کنید؟</a:t>
            </a:r>
          </a:p>
          <a:p>
            <a:pPr algn="just" rtl="1"/>
            <a:r>
              <a:rPr lang="fa-IR" sz="2000" b="1" dirty="0">
                <a:cs typeface="+mj-cs"/>
              </a:rPr>
              <a:t>هنرساخت ماشینهایی که کارهایی انجام میدهندکه آن کارها فعالت وسط انسان با فکرکردن انجام میشود. مطالعه برای ساخت کامپیوترهایی که کارهایی را انجام دهندکه فعال انسان آنها را بهترانجام میدهند. دتست تورینگ مثالی مناسب برای این سیستم است.دراین تست کامپیوترتوسط فردی محقق مورد آزمایش قرارمیگیرد،به طوری که این فرد دورازکامپیوترقراردارد،کامپیوتربه پرسش های مطرح شده پاسخ میدهد.کامپیوتروقتی ازاین تست عبورمیکند که این شخص نتواند تشخیص دهد که پاسخ دهنده یک انسان است یاچیزدیگر.این تست باید قابلیت هایی نظیرپردازش زبان طبیعی،بازنمایی دانش،استدالل خودکار،یادگیری ماشین،بینایی کامپیوتر،دانش روباتیک داشته باشد .</a:t>
            </a:r>
            <a:endParaRPr lang="en-US" sz="2800" b="1" dirty="0">
              <a:solidFill>
                <a:srgbClr val="FF0000"/>
              </a:solidFill>
              <a:cs typeface="+mj-cs"/>
            </a:endParaRPr>
          </a:p>
        </p:txBody>
      </p:sp>
    </p:spTree>
    <p:extLst>
      <p:ext uri="{BB962C8B-B14F-4D97-AF65-F5344CB8AC3E}">
        <p14:creationId xmlns:p14="http://schemas.microsoft.com/office/powerpoint/2010/main" val="51044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5B4F-0C5B-FC94-D4A5-33FF120AFE7E}"/>
              </a:ext>
            </a:extLst>
          </p:cNvPr>
          <p:cNvSpPr>
            <a:spLocks noGrp="1"/>
          </p:cNvSpPr>
          <p:nvPr>
            <p:ph type="title"/>
          </p:nvPr>
        </p:nvSpPr>
        <p:spPr/>
        <p:txBody>
          <a:bodyPr>
            <a:noAutofit/>
          </a:bodyPr>
          <a:lstStyle/>
          <a:p>
            <a:pPr algn="just" rtl="1"/>
            <a:r>
              <a:rPr lang="fa-IR" sz="3600" b="1" dirty="0">
                <a:solidFill>
                  <a:srgbClr val="FF0000"/>
                </a:solidFill>
              </a:rPr>
              <a:t>2 هدف از تفکر عاقالنه چیست و چه آورده ای در پی خواهد داشت؟</a:t>
            </a:r>
            <a:endParaRPr lang="en-US" sz="3600" b="1" dirty="0">
              <a:solidFill>
                <a:srgbClr val="FF0000"/>
              </a:solidFill>
            </a:endParaRPr>
          </a:p>
        </p:txBody>
      </p:sp>
      <p:sp>
        <p:nvSpPr>
          <p:cNvPr id="3" name="Content Placeholder 2">
            <a:extLst>
              <a:ext uri="{FF2B5EF4-FFF2-40B4-BE49-F238E27FC236}">
                <a16:creationId xmlns:a16="http://schemas.microsoft.com/office/drawing/2014/main" id="{6CA35400-790E-C526-91F1-4471C96C3F41}"/>
              </a:ext>
            </a:extLst>
          </p:cNvPr>
          <p:cNvSpPr>
            <a:spLocks noGrp="1"/>
          </p:cNvSpPr>
          <p:nvPr>
            <p:ph idx="1"/>
          </p:nvPr>
        </p:nvSpPr>
        <p:spPr/>
        <p:txBody>
          <a:bodyPr/>
          <a:lstStyle/>
          <a:p>
            <a:pPr algn="just" rtl="1"/>
            <a:r>
              <a:rPr lang="fa-IR" b="1" dirty="0">
                <a:cs typeface="+mj-cs"/>
              </a:rPr>
              <a:t>عاقالانه فکرکردن ،به معنایی ساخت الگوهایی برای ساختارهای استداللی است.درواقع عاقالنه فکرکردن یعنی مطالعه ی توانایی های ذهنی ازطریق مدلهای محاسباتی منطق گرایی عاقالانه فکرکردن مطالعه ی محاسباتی است که منجذبه درک واستدلال شود.</a:t>
            </a:r>
          </a:p>
          <a:p>
            <a:pPr algn="just" rtl="1"/>
            <a:r>
              <a:rPr lang="fa-IR" b="1" dirty="0">
                <a:cs typeface="+mj-cs"/>
              </a:rPr>
              <a:t>عاقالانه تفکرکردن رسم منطق گرایی درهوش مصنوعیب رای ساخت سیستمهای هوشمنداست.درواقع برنامه هایی نوشته میشوند که میتوانند مسائل قابل حلی که درنمادگذاری منطقی توصیف میشوند راحل کنند.</a:t>
            </a:r>
          </a:p>
          <a:p>
            <a:endParaRPr lang="en-US" dirty="0"/>
          </a:p>
        </p:txBody>
      </p:sp>
    </p:spTree>
    <p:extLst>
      <p:ext uri="{BB962C8B-B14F-4D97-AF65-F5344CB8AC3E}">
        <p14:creationId xmlns:p14="http://schemas.microsoft.com/office/powerpoint/2010/main" val="59500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AC10-0487-D765-5ACF-AC8E92E1E45B}"/>
              </a:ext>
            </a:extLst>
          </p:cNvPr>
          <p:cNvSpPr>
            <a:spLocks noGrp="1"/>
          </p:cNvSpPr>
          <p:nvPr>
            <p:ph type="title"/>
          </p:nvPr>
        </p:nvSpPr>
        <p:spPr/>
        <p:txBody>
          <a:bodyPr>
            <a:noAutofit/>
          </a:bodyPr>
          <a:lstStyle/>
          <a:p>
            <a:pPr algn="just" rtl="1"/>
            <a:r>
              <a:rPr lang="fa-IR" sz="3600" b="1" dirty="0">
                <a:solidFill>
                  <a:srgbClr val="FF0000"/>
                </a:solidFill>
              </a:rPr>
              <a:t>3. اجزای عامل و وظیفه عامل را با رسم شکل و تابع نویسی بررسی کنید؟</a:t>
            </a:r>
            <a:endParaRPr lang="en-US" sz="3600" b="1" dirty="0">
              <a:solidFill>
                <a:srgbClr val="FF0000"/>
              </a:solidFill>
            </a:endParaRPr>
          </a:p>
        </p:txBody>
      </p:sp>
      <p:sp>
        <p:nvSpPr>
          <p:cNvPr id="3" name="Content Placeholder 2">
            <a:extLst>
              <a:ext uri="{FF2B5EF4-FFF2-40B4-BE49-F238E27FC236}">
                <a16:creationId xmlns:a16="http://schemas.microsoft.com/office/drawing/2014/main" id="{54F674C9-90EF-3049-A318-6CB44A2D3FC3}"/>
              </a:ext>
            </a:extLst>
          </p:cNvPr>
          <p:cNvSpPr>
            <a:spLocks noGrp="1"/>
          </p:cNvSpPr>
          <p:nvPr>
            <p:ph idx="1"/>
          </p:nvPr>
        </p:nvSpPr>
        <p:spPr/>
        <p:txBody>
          <a:bodyPr>
            <a:normAutofit fontScale="85000" lnSpcReduction="10000"/>
          </a:bodyPr>
          <a:lstStyle/>
          <a:p>
            <a:pPr algn="just" rtl="1"/>
            <a:r>
              <a:rPr lang="fa-IR" b="1" dirty="0">
                <a:cs typeface="+mj-cs"/>
              </a:rPr>
              <a:t>عامل هرچیزی است که قادراست محیط خودرا ازطریق حسگرهادرک کندوازطریق محرک هاعمل کند. </a:t>
            </a:r>
          </a:p>
          <a:p>
            <a:pPr algn="just" rtl="1"/>
            <a:r>
              <a:rPr lang="fa-IR" b="1" dirty="0">
                <a:cs typeface="+mj-cs"/>
              </a:rPr>
              <a:t>به عنوان مثال عامل روباتیک شامل دوربینهایی به عنوان سنسوریاحسگر.موتورهای متعد دی به عنوان محرم است.</a:t>
            </a:r>
          </a:p>
          <a:p>
            <a:pPr algn="just" rtl="1"/>
            <a:r>
              <a:rPr lang="fa-IR" b="1" dirty="0">
                <a:cs typeface="+mj-cs"/>
              </a:rPr>
              <a:t>یاعامل انسان دارای چشم وگوش واعضای دیگربرای حس کردن ودست وپاودهان واعضای دیگربه عنوان محرک است. </a:t>
            </a:r>
          </a:p>
          <a:p>
            <a:pPr algn="just" rtl="1"/>
            <a:r>
              <a:rPr lang="fa-IR" b="1" dirty="0">
                <a:cs typeface="+mj-cs"/>
              </a:rPr>
              <a:t>عاملهاازطریق حسگرهاومحرکهابامحیطدرتعامل هستند. </a:t>
            </a:r>
          </a:p>
          <a:p>
            <a:pPr algn="just" rtl="1"/>
            <a:r>
              <a:rPr lang="fa-IR" b="1" dirty="0">
                <a:cs typeface="+mj-cs"/>
              </a:rPr>
              <a:t>سنسوروظیفه دریافت مشخصه هایی ازمحیط راداردومحرک وظیفه انجام اعمال برروی محیط رادارد.</a:t>
            </a:r>
          </a:p>
          <a:p>
            <a:pPr algn="just" rtl="1"/>
            <a:r>
              <a:rPr lang="fa-IR" b="1" dirty="0">
                <a:cs typeface="+mj-cs"/>
              </a:rPr>
              <a:t> عامل وظیفه دارد رشته دریافتهای ورودی رابه دنباله ای ازاعمال نگاشت کند. بنابراین میتوان گفت عامل میتواندمانندتابع عمل کند. </a:t>
            </a:r>
            <a:endParaRPr lang="en-US" b="1" dirty="0">
              <a:cs typeface="+mj-cs"/>
            </a:endParaRPr>
          </a:p>
        </p:txBody>
      </p:sp>
    </p:spTree>
    <p:extLst>
      <p:ext uri="{BB962C8B-B14F-4D97-AF65-F5344CB8AC3E}">
        <p14:creationId xmlns:p14="http://schemas.microsoft.com/office/powerpoint/2010/main" val="2591423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A98D-6849-EED4-4627-81D85597CC65}"/>
              </a:ext>
            </a:extLst>
          </p:cNvPr>
          <p:cNvSpPr>
            <a:spLocks noGrp="1"/>
          </p:cNvSpPr>
          <p:nvPr>
            <p:ph type="title"/>
          </p:nvPr>
        </p:nvSpPr>
        <p:spPr>
          <a:xfrm>
            <a:off x="1385049" y="982132"/>
            <a:ext cx="9601196" cy="1303867"/>
          </a:xfrm>
        </p:spPr>
        <p:txBody>
          <a:bodyPr>
            <a:normAutofit fontScale="90000"/>
          </a:bodyPr>
          <a:lstStyle/>
          <a:p>
            <a:pPr algn="just" rtl="1"/>
            <a:r>
              <a:rPr lang="en-US" b="1" dirty="0">
                <a:solidFill>
                  <a:srgbClr val="FF0000"/>
                </a:solidFill>
              </a:rPr>
              <a:t> </a:t>
            </a:r>
            <a:r>
              <a:rPr lang="fa-IR" b="1" dirty="0">
                <a:solidFill>
                  <a:srgbClr val="FF0000"/>
                </a:solidFill>
              </a:rPr>
              <a:t>4.</a:t>
            </a:r>
            <a:r>
              <a:rPr lang="en-US" b="1" dirty="0">
                <a:solidFill>
                  <a:srgbClr val="FF0000"/>
                </a:solidFill>
              </a:rPr>
              <a:t>PEAS </a:t>
            </a:r>
            <a:r>
              <a:rPr lang="fa-IR" b="1" dirty="0">
                <a:solidFill>
                  <a:srgbClr val="FF0000"/>
                </a:solidFill>
              </a:rPr>
              <a:t> را برای ربات فضانورد و فوتبالیست تشریح کنید؟</a:t>
            </a:r>
            <a:endParaRPr lang="en-US" b="1" dirty="0">
              <a:solidFill>
                <a:srgbClr val="FF0000"/>
              </a:solidFill>
            </a:endParaRPr>
          </a:p>
        </p:txBody>
      </p:sp>
      <p:sp>
        <p:nvSpPr>
          <p:cNvPr id="3" name="Content Placeholder 2">
            <a:extLst>
              <a:ext uri="{FF2B5EF4-FFF2-40B4-BE49-F238E27FC236}">
                <a16:creationId xmlns:a16="http://schemas.microsoft.com/office/drawing/2014/main" id="{C371A9B5-CFC0-468D-505B-A581CE6B5361}"/>
              </a:ext>
            </a:extLst>
          </p:cNvPr>
          <p:cNvSpPr>
            <a:spLocks noGrp="1"/>
          </p:cNvSpPr>
          <p:nvPr>
            <p:ph idx="1"/>
          </p:nvPr>
        </p:nvSpPr>
        <p:spPr>
          <a:xfrm>
            <a:off x="1223684" y="2429434"/>
            <a:ext cx="9601196" cy="5109883"/>
          </a:xfrm>
        </p:spPr>
        <p:txBody>
          <a:bodyPr>
            <a:normAutofit/>
          </a:bodyPr>
          <a:lstStyle/>
          <a:p>
            <a:pPr algn="just" rtl="1"/>
            <a:r>
              <a:rPr lang="fa-IR" sz="2000" b="1" dirty="0">
                <a:cs typeface="+mj-cs"/>
              </a:rPr>
              <a:t>ربات فوتبالیست</a:t>
            </a:r>
          </a:p>
          <a:p>
            <a:pPr algn="just" rtl="1"/>
            <a:r>
              <a:rPr lang="fa-IR" sz="2000" b="1" dirty="0">
                <a:cs typeface="+mj-cs"/>
              </a:rPr>
              <a:t>معیار کارایی : برد بازی – رعایت قوانین – سرعت عمل مناسب</a:t>
            </a:r>
          </a:p>
          <a:p>
            <a:pPr algn="just" rtl="1"/>
            <a:r>
              <a:rPr lang="fa-IR" sz="2000" b="1" dirty="0">
                <a:cs typeface="+mj-cs"/>
              </a:rPr>
              <a:t>محیط : زمین چمن – زمین خاکی – سالن ورزشی – زمین آسفالت – تیم خود – توپ – تیم حری ف</a:t>
            </a:r>
          </a:p>
          <a:p>
            <a:pPr algn="just" rtl="1"/>
            <a:r>
              <a:rPr lang="fa-IR" sz="2000" b="1" dirty="0">
                <a:cs typeface="+mj-cs"/>
              </a:rPr>
              <a:t>عملگر : پاس دادن – گل زدن – حمله – دفاع</a:t>
            </a:r>
          </a:p>
          <a:p>
            <a:pPr algn="just" rtl="1"/>
            <a:r>
              <a:rPr lang="fa-IR" sz="2000" b="1" dirty="0">
                <a:cs typeface="+mj-cs"/>
              </a:rPr>
              <a:t>سنسو ر : سرعت سنج – فاصله یاب – بازوهای محرک – سنسور رو به عقب – سنسور رو به جلو – موقعیت یاب </a:t>
            </a:r>
          </a:p>
          <a:p>
            <a:pPr algn="just" rtl="1"/>
            <a:r>
              <a:rPr lang="fa-IR" sz="2000" b="1" dirty="0">
                <a:cs typeface="+mj-cs"/>
              </a:rPr>
              <a:t>ربات فضانور دمعیار کارایی : دسته بندی صحیح تصاویر - کمترین هزینه – سرعت عمل مناسب - ایمن ی</a:t>
            </a:r>
          </a:p>
          <a:p>
            <a:pPr algn="just" rtl="1"/>
            <a:r>
              <a:rPr lang="fa-IR" sz="2000" b="1" dirty="0">
                <a:cs typeface="+mj-cs"/>
              </a:rPr>
              <a:t>محیط : محل آزمایشگاه – فضا</a:t>
            </a:r>
          </a:p>
          <a:p>
            <a:pPr algn="just" rtl="1"/>
            <a:r>
              <a:rPr lang="fa-IR" sz="2000" b="1" dirty="0">
                <a:cs typeface="+mj-cs"/>
              </a:rPr>
              <a:t>عملگر : نمایش تصاویر طبقه بندی شده – تشخیص ها – نمایشگر</a:t>
            </a:r>
          </a:p>
          <a:p>
            <a:endParaRPr lang="en-US" dirty="0"/>
          </a:p>
        </p:txBody>
      </p:sp>
    </p:spTree>
    <p:extLst>
      <p:ext uri="{BB962C8B-B14F-4D97-AF65-F5344CB8AC3E}">
        <p14:creationId xmlns:p14="http://schemas.microsoft.com/office/powerpoint/2010/main" val="398926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C453-36A4-901A-B44D-8819C7349362}"/>
              </a:ext>
            </a:extLst>
          </p:cNvPr>
          <p:cNvSpPr>
            <a:spLocks noGrp="1"/>
          </p:cNvSpPr>
          <p:nvPr>
            <p:ph type="title"/>
          </p:nvPr>
        </p:nvSpPr>
        <p:spPr/>
        <p:txBody>
          <a:bodyPr>
            <a:noAutofit/>
          </a:bodyPr>
          <a:lstStyle/>
          <a:p>
            <a:pPr algn="just" rtl="1"/>
            <a:r>
              <a:rPr lang="fa-IR" sz="2800" b="1" dirty="0">
                <a:solidFill>
                  <a:srgbClr val="FF0000"/>
                </a:solidFill>
              </a:rPr>
              <a:t>5 طبق شبکه کد زیر چرا عامل مبتنی بر جدول به شکست مواجه می شود؟ راهکارهای پیشنهادی خود را نام برده و مختصری در خصوص هر کدام توضیح دهید؟</a:t>
            </a:r>
            <a:endParaRPr lang="en-US" sz="2800" b="1" dirty="0">
              <a:solidFill>
                <a:srgbClr val="FF0000"/>
              </a:solidFill>
            </a:endParaRPr>
          </a:p>
        </p:txBody>
      </p:sp>
      <p:sp>
        <p:nvSpPr>
          <p:cNvPr id="3" name="Content Placeholder 2">
            <a:extLst>
              <a:ext uri="{FF2B5EF4-FFF2-40B4-BE49-F238E27FC236}">
                <a16:creationId xmlns:a16="http://schemas.microsoft.com/office/drawing/2014/main" id="{12FFC2F0-D58D-9CB1-DDA0-641C38E15796}"/>
              </a:ext>
            </a:extLst>
          </p:cNvPr>
          <p:cNvSpPr>
            <a:spLocks noGrp="1"/>
          </p:cNvSpPr>
          <p:nvPr>
            <p:ph idx="1"/>
          </p:nvPr>
        </p:nvSpPr>
        <p:spPr/>
        <p:txBody>
          <a:bodyPr>
            <a:normAutofit/>
          </a:bodyPr>
          <a:lstStyle/>
          <a:p>
            <a:pPr algn="just" rtl="1"/>
            <a:r>
              <a:rPr lang="fa-IR" sz="2000" b="1" dirty="0">
                <a:cs typeface="+mj-cs"/>
              </a:rPr>
              <a:t>این برنامه یک برنامه عامل ساده است که دنباله ی ادراک راردیابی کرده ووازآن به عنوان شاخصی درجدول فعالیتها استفاده می کندتاتصمیم بگیردچه کاری بایدانجام دهد. محیط حسگرها محرکها عامل برای ساخت عامل خردمند ما باید جدولی بسازیم که برای هردنباله ی ادراک ممکن،دارای فعالیتهای مناسبی باشد. رهیافت جدولی برای ساخت عامل باشکست مواجه میشود چون ما به ازای مجموعه ای ادراکات ممکن وتعداد کل ادراکاتی که عامل دریافت میکند برای جدول جستجو باید تعداد زیادی درایه داشته باشیم که امکان پذیرنیست.اندازه این جدول بیان میکندکه:1هیچ عامل فیزیکی دراین دنیانمیتواندفضایی برای ذخیره این جدول داشته باشد:2.طراح برای ایجادجدول زمان مناسب ندارد:3.هیچ عاملی نمیتواند تمام درایه های جدول را درتجربه خودبه کارگیرد:4.حتی اگرمحیط خیلی ساده باشد که اندازه جدول قابل تحمل باشد طراح نمیداند درایه های جدول راچگونه ذخیره کند.( شبه کد باالیک تابع عامل مطلوب راپیاده سازی می کند،ما باید بدانیم چگونه یک برنامه ای بنویسیم که با استفاده ازیک کد کوچک به جای جدول بزرگ رفتارعقلایی را انجام دهد. </a:t>
            </a:r>
            <a:endParaRPr lang="en-US" sz="2000" b="1" dirty="0">
              <a:cs typeface="+mj-cs"/>
            </a:endParaRPr>
          </a:p>
        </p:txBody>
      </p:sp>
    </p:spTree>
    <p:extLst>
      <p:ext uri="{BB962C8B-B14F-4D97-AF65-F5344CB8AC3E}">
        <p14:creationId xmlns:p14="http://schemas.microsoft.com/office/powerpoint/2010/main" val="25089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D672-B006-43CC-F458-88AA0A5663E7}"/>
              </a:ext>
            </a:extLst>
          </p:cNvPr>
          <p:cNvSpPr>
            <a:spLocks noGrp="1"/>
          </p:cNvSpPr>
          <p:nvPr>
            <p:ph type="title"/>
          </p:nvPr>
        </p:nvSpPr>
        <p:spPr/>
        <p:txBody>
          <a:bodyPr>
            <a:noAutofit/>
          </a:bodyPr>
          <a:lstStyle/>
          <a:p>
            <a:pPr algn="just" rtl="1"/>
            <a:r>
              <a:rPr lang="fa-IR" sz="2800" b="1" dirty="0">
                <a:solidFill>
                  <a:srgbClr val="FF0000"/>
                </a:solidFill>
              </a:rPr>
              <a:t>1. تست تورینگ مربوط به کدام تعریف هوش مصنوعی است و عملکرد این تست را شرح دهید؟ </a:t>
            </a:r>
            <a:endParaRPr lang="en-US" sz="2800" b="1" dirty="0">
              <a:solidFill>
                <a:srgbClr val="FF0000"/>
              </a:solidFill>
            </a:endParaRPr>
          </a:p>
        </p:txBody>
      </p:sp>
      <p:sp>
        <p:nvSpPr>
          <p:cNvPr id="10" name="Content Placeholder 9">
            <a:extLst>
              <a:ext uri="{FF2B5EF4-FFF2-40B4-BE49-F238E27FC236}">
                <a16:creationId xmlns:a16="http://schemas.microsoft.com/office/drawing/2014/main" id="{AC58DFF4-88DA-7AFC-89D3-1842197A01D5}"/>
              </a:ext>
            </a:extLst>
          </p:cNvPr>
          <p:cNvSpPr>
            <a:spLocks noGrp="1"/>
          </p:cNvSpPr>
          <p:nvPr>
            <p:ph idx="1"/>
          </p:nvPr>
        </p:nvSpPr>
        <p:spPr/>
        <p:txBody>
          <a:bodyPr>
            <a:normAutofit fontScale="92500"/>
          </a:bodyPr>
          <a:lstStyle/>
          <a:p>
            <a:pPr algn="just" rtl="1"/>
            <a:r>
              <a:rPr lang="fa-IR" b="1" dirty="0">
                <a:cs typeface="+mj-cs"/>
              </a:rPr>
              <a:t>این تست مربوط به (</a:t>
            </a:r>
            <a:r>
              <a:rPr lang="fa-IR" b="1" dirty="0">
                <a:solidFill>
                  <a:schemeClr val="tx1"/>
                </a:solidFill>
                <a:cs typeface="+mj-cs"/>
              </a:rPr>
              <a:t>سیستمی که مانند انسان رفتار میکند</a:t>
            </a:r>
            <a:r>
              <a:rPr lang="fa-IR" b="1" dirty="0">
                <a:cs typeface="+mj-cs"/>
              </a:rPr>
              <a:t>)است. درواقع عملکرداین سیستم به این گونه است که فردی که ازطریق سیستم باافراددیگر درارتباط است بتواند تشخیص دهد که فردمقابل واقعا یک انسان است یا یک ربات.</a:t>
            </a:r>
          </a:p>
          <a:p>
            <a:pPr algn="just" rtl="1"/>
            <a:r>
              <a:rPr lang="fa-IR" b="1" dirty="0">
                <a:solidFill>
                  <a:srgbClr val="FF0000"/>
                </a:solidFill>
                <a:cs typeface="+mj-cs"/>
              </a:rPr>
              <a:t>2. رهیافت عامل خردمند نسبت به رهیافت قوانین تفکر دو امتیاز دارد با توجه به شرح هر یک به طور مجزا آن دو امتیاز را بیان بقرمایید؟</a:t>
            </a:r>
          </a:p>
          <a:p>
            <a:pPr marL="0" indent="0" algn="just" rtl="1">
              <a:buNone/>
            </a:pPr>
            <a:r>
              <a:rPr lang="fa-IR" b="1" dirty="0">
                <a:solidFill>
                  <a:srgbClr val="FF0000"/>
                </a:solidFill>
                <a:cs typeface="+mj-cs"/>
              </a:rPr>
              <a:t>  </a:t>
            </a:r>
            <a:r>
              <a:rPr lang="fa-IR" b="1" dirty="0">
                <a:cs typeface="+mj-cs"/>
              </a:rPr>
              <a:t>عامل خردمند عاملی است که رفتارخوب انجام می دهد.درواقع عامل خردمند برای هردنباله ازادراک ممکن ، باید فعالیتی راانتخاب کند که انتطار می رودمعیارکارایی اش را به حداکثرمیرساند.این کارباتوجه به شواهدی که ازطریق دنباله ادراک به دست می آیدودانش درونی عامل انجام میشود. </a:t>
            </a:r>
            <a:endParaRPr lang="fa-IR" b="1" dirty="0">
              <a:solidFill>
                <a:srgbClr val="FF0000"/>
              </a:solidFill>
              <a:cs typeface="+mj-cs"/>
            </a:endParaRPr>
          </a:p>
        </p:txBody>
      </p:sp>
    </p:spTree>
    <p:extLst>
      <p:ext uri="{BB962C8B-B14F-4D97-AF65-F5344CB8AC3E}">
        <p14:creationId xmlns:p14="http://schemas.microsoft.com/office/powerpoint/2010/main" val="3851745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7F03-5812-B199-4800-7E0B8A75334F}"/>
              </a:ext>
            </a:extLst>
          </p:cNvPr>
          <p:cNvSpPr>
            <a:spLocks noGrp="1"/>
          </p:cNvSpPr>
          <p:nvPr>
            <p:ph type="title"/>
          </p:nvPr>
        </p:nvSpPr>
        <p:spPr/>
        <p:txBody>
          <a:bodyPr>
            <a:noAutofit/>
          </a:bodyPr>
          <a:lstStyle/>
          <a:p>
            <a:pPr algn="just" rtl="1"/>
            <a:r>
              <a:rPr lang="fa-IR" sz="3600" b="1" dirty="0">
                <a:solidFill>
                  <a:srgbClr val="FF0000"/>
                </a:solidFill>
              </a:rPr>
              <a:t>6 دنیای جارو برقی را با توجه به فرموله سازی مساله تشریح کنید؟</a:t>
            </a:r>
            <a:endParaRPr lang="en-US" sz="3600" b="1" dirty="0">
              <a:solidFill>
                <a:srgbClr val="FF0000"/>
              </a:solidFill>
            </a:endParaRPr>
          </a:p>
        </p:txBody>
      </p:sp>
      <p:sp>
        <p:nvSpPr>
          <p:cNvPr id="3" name="Content Placeholder 2">
            <a:extLst>
              <a:ext uri="{FF2B5EF4-FFF2-40B4-BE49-F238E27FC236}">
                <a16:creationId xmlns:a16="http://schemas.microsoft.com/office/drawing/2014/main" id="{14189043-7445-5C8A-F56A-33CFA0CA930F}"/>
              </a:ext>
            </a:extLst>
          </p:cNvPr>
          <p:cNvSpPr>
            <a:spLocks noGrp="1"/>
          </p:cNvSpPr>
          <p:nvPr>
            <p:ph idx="1"/>
          </p:nvPr>
        </p:nvSpPr>
        <p:spPr/>
        <p:txBody>
          <a:bodyPr/>
          <a:lstStyle/>
          <a:p>
            <a:pPr algn="just" rtl="1"/>
            <a:r>
              <a:rPr lang="fa-IR" b="1" dirty="0">
                <a:cs typeface="+mj-cs"/>
              </a:rPr>
              <a:t>حالتها </a:t>
            </a:r>
            <a:r>
              <a:rPr lang="en-US" b="1" dirty="0">
                <a:cs typeface="+mj-cs"/>
              </a:rPr>
              <a:t>states ):</a:t>
            </a:r>
            <a:r>
              <a:rPr lang="fa-IR" b="1" dirty="0">
                <a:cs typeface="+mj-cs"/>
              </a:rPr>
              <a:t>)حالت به وسیله مکان عامل ومکانهای کثیف تعیین میشود.عامل دریکی ازدومکان است که هرکدام ممکن است کثیف باشندیانباشند.پس8=2^ 2*2 حالت وجوددارد.یعنی</a:t>
            </a:r>
            <a:r>
              <a:rPr lang="en-US" b="1" dirty="0">
                <a:cs typeface="+mj-cs"/>
              </a:rPr>
              <a:t>n2.^n)</a:t>
            </a:r>
            <a:r>
              <a:rPr lang="fa-IR" b="1" dirty="0">
                <a:cs typeface="+mj-cs"/>
              </a:rPr>
              <a:t>)حالت. حالت شروع:هرحالتی میتواندبه عنوان حالت شروع باشد. فعالیتها</a:t>
            </a:r>
            <a:r>
              <a:rPr lang="en-US" b="1" dirty="0">
                <a:cs typeface="+mj-cs"/>
              </a:rPr>
              <a:t>action):</a:t>
            </a:r>
            <a:r>
              <a:rPr lang="fa-IR" b="1" dirty="0">
                <a:cs typeface="+mj-cs"/>
              </a:rPr>
              <a:t>) دراین محیط جاروبرقی فقط سه فعالیت میتواند انجام دهد1:(حرکت به سمت چپ 2(حرکت به سمت راست 3(عمل مکش آزمون هدف:بررسی میکنذ آیا تمام مکانها تمیزاست یاخیر. هزینه ی مسیر:تعداد مراحل موجود درمسیر،هزینه ی مسیراست. </a:t>
            </a:r>
            <a:endParaRPr lang="en-US" b="1" dirty="0">
              <a:cs typeface="+mj-cs"/>
            </a:endParaRPr>
          </a:p>
        </p:txBody>
      </p:sp>
    </p:spTree>
    <p:extLst>
      <p:ext uri="{BB962C8B-B14F-4D97-AF65-F5344CB8AC3E}">
        <p14:creationId xmlns:p14="http://schemas.microsoft.com/office/powerpoint/2010/main" val="377103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D628-DEAC-A43F-58C6-C8AD46DD70BB}"/>
              </a:ext>
            </a:extLst>
          </p:cNvPr>
          <p:cNvSpPr>
            <a:spLocks noGrp="1"/>
          </p:cNvSpPr>
          <p:nvPr>
            <p:ph type="title"/>
          </p:nvPr>
        </p:nvSpPr>
        <p:spPr/>
        <p:txBody>
          <a:bodyPr>
            <a:noAutofit/>
          </a:bodyPr>
          <a:lstStyle/>
          <a:p>
            <a:pPr algn="just" rtl="1"/>
            <a:r>
              <a:rPr lang="fa-IR" sz="3200" b="1" dirty="0">
                <a:solidFill>
                  <a:srgbClr val="FF0000"/>
                </a:solidFill>
              </a:rPr>
              <a:t>7. جستجوی عمقی را با رسم مرحله به مرحله شرح دهید و در نهایت کارایی الگوریتم را با چهار معیاراندازی گیری بیان کنید؟</a:t>
            </a:r>
            <a:endParaRPr lang="en-US" sz="3200" b="1" dirty="0">
              <a:solidFill>
                <a:srgbClr val="FF0000"/>
              </a:solidFill>
            </a:endParaRPr>
          </a:p>
        </p:txBody>
      </p:sp>
      <p:sp>
        <p:nvSpPr>
          <p:cNvPr id="3" name="Content Placeholder 2">
            <a:extLst>
              <a:ext uri="{FF2B5EF4-FFF2-40B4-BE49-F238E27FC236}">
                <a16:creationId xmlns:a16="http://schemas.microsoft.com/office/drawing/2014/main" id="{AC5E075C-98BE-8802-4CAD-2BDF8BD2D452}"/>
              </a:ext>
            </a:extLst>
          </p:cNvPr>
          <p:cNvSpPr>
            <a:spLocks noGrp="1"/>
          </p:cNvSpPr>
          <p:nvPr>
            <p:ph idx="1"/>
          </p:nvPr>
        </p:nvSpPr>
        <p:spPr/>
        <p:txBody>
          <a:bodyPr>
            <a:normAutofit lnSpcReduction="10000"/>
          </a:bodyPr>
          <a:lstStyle/>
          <a:p>
            <a:pPr algn="just" rtl="1"/>
            <a:r>
              <a:rPr lang="fa-IR" b="1" dirty="0"/>
              <a:t>جستجوی عمقی ،عمیق ترین گره رابسط میدهد،جستجوازعمیق ترین سطح درخت جستجوادامه می یابد،وقتی وقتی گره ها بسط داده شدند ازمرز حذف میشوندوجستجوبه عمیق تری ن گره بعدی برمی گردد.جستجوی عمقی ازصف </a:t>
            </a:r>
            <a:r>
              <a:rPr lang="en-US" b="1" dirty="0"/>
              <a:t>LIFO </a:t>
            </a:r>
            <a:r>
              <a:rPr lang="fa-IR" b="1" dirty="0"/>
              <a:t>استفاده میکند.دراین صف جدیدترین گره تولیدشده،برای بسط دادن انتخاب میشود،این گره بایدعمیق ترین گره بسط نداده شده باشد. جستجوی عمقی: کامل بودن : خیر ، مگر اینکه فضای حالت محدود باشد و حلقه تکرار وجود نداشته باشد . بهینه بودن : خیر ، چون کامل نیست . پیچیدگی زمانی(</a:t>
            </a:r>
            <a:r>
              <a:rPr lang="en-US" b="1" dirty="0" err="1"/>
              <a:t>m^b</a:t>
            </a:r>
            <a:r>
              <a:rPr lang="en-US" b="1" dirty="0"/>
              <a:t>(O ، </a:t>
            </a:r>
            <a:r>
              <a:rPr lang="fa-IR" b="1" dirty="0"/>
              <a:t>اگر </a:t>
            </a:r>
            <a:r>
              <a:rPr lang="en-US" b="1" dirty="0"/>
              <a:t>m </a:t>
            </a:r>
            <a:r>
              <a:rPr lang="fa-IR" b="1" dirty="0"/>
              <a:t>خیلی بزرگتر از </a:t>
            </a:r>
            <a:r>
              <a:rPr lang="en-US" b="1" dirty="0"/>
              <a:t>d </a:t>
            </a:r>
            <a:r>
              <a:rPr lang="fa-IR" b="1" dirty="0"/>
              <a:t>باشد به مراتب بدتر است / در بسیاری از مسائل سریعتر از جست وجوی </a:t>
            </a:r>
            <a:r>
              <a:rPr lang="en-US" b="1" dirty="0"/>
              <a:t>BF </a:t>
            </a:r>
            <a:r>
              <a:rPr lang="fa-IR" b="1" dirty="0"/>
              <a:t>است . پیچیدگی حافظه (+1</a:t>
            </a:r>
            <a:r>
              <a:rPr lang="en-US" b="1" dirty="0"/>
              <a:t>bm(O : ، </a:t>
            </a:r>
            <a:r>
              <a:rPr lang="fa-IR" b="1" dirty="0"/>
              <a:t>در زمان عقبگرد حافظه آزاد می شود </a:t>
            </a:r>
            <a:r>
              <a:rPr lang="fa-IR" dirty="0"/>
              <a:t>.</a:t>
            </a:r>
            <a:endParaRPr lang="en-US" dirty="0"/>
          </a:p>
        </p:txBody>
      </p:sp>
    </p:spTree>
    <p:extLst>
      <p:ext uri="{BB962C8B-B14F-4D97-AF65-F5344CB8AC3E}">
        <p14:creationId xmlns:p14="http://schemas.microsoft.com/office/powerpoint/2010/main" val="220287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2A9B-5868-7E39-BEBB-9DC2405B65DD}"/>
              </a:ext>
            </a:extLst>
          </p:cNvPr>
          <p:cNvSpPr>
            <a:spLocks noGrp="1"/>
          </p:cNvSpPr>
          <p:nvPr>
            <p:ph type="title"/>
          </p:nvPr>
        </p:nvSpPr>
        <p:spPr/>
        <p:txBody>
          <a:bodyPr>
            <a:normAutofit fontScale="90000"/>
          </a:bodyPr>
          <a:lstStyle/>
          <a:p>
            <a:pPr algn="just" rtl="1"/>
            <a:r>
              <a:rPr lang="fa-IR" b="1" dirty="0">
                <a:solidFill>
                  <a:srgbClr val="FF0000"/>
                </a:solidFill>
              </a:rPr>
              <a:t>8. سه راه حل جهت ابداع تابع هیوریستیک نام برده و شرح دهید؟</a:t>
            </a:r>
            <a:endParaRPr lang="en-US" b="1" dirty="0">
              <a:solidFill>
                <a:srgbClr val="FF0000"/>
              </a:solidFill>
            </a:endParaRPr>
          </a:p>
        </p:txBody>
      </p:sp>
      <p:sp>
        <p:nvSpPr>
          <p:cNvPr id="3" name="Content Placeholder 2">
            <a:extLst>
              <a:ext uri="{FF2B5EF4-FFF2-40B4-BE49-F238E27FC236}">
                <a16:creationId xmlns:a16="http://schemas.microsoft.com/office/drawing/2014/main" id="{9995094D-8A43-C23C-4EC5-88A62E3F6D2A}"/>
              </a:ext>
            </a:extLst>
          </p:cNvPr>
          <p:cNvSpPr>
            <a:spLocks noGrp="1"/>
          </p:cNvSpPr>
          <p:nvPr>
            <p:ph idx="1"/>
          </p:nvPr>
        </p:nvSpPr>
        <p:spPr/>
        <p:txBody>
          <a:bodyPr>
            <a:normAutofit lnSpcReduction="10000"/>
          </a:bodyPr>
          <a:lstStyle/>
          <a:p>
            <a:pPr algn="just" rtl="1"/>
            <a:r>
              <a:rPr lang="fa-IR" b="1" dirty="0">
                <a:cs typeface="+mj-cs"/>
              </a:rPr>
              <a:t>1.از طریق نسخه ساده شده از مساله</a:t>
            </a:r>
          </a:p>
          <a:p>
            <a:pPr algn="just" rtl="1"/>
            <a:r>
              <a:rPr lang="en-US" b="1" dirty="0">
                <a:cs typeface="+mj-cs"/>
              </a:rPr>
              <a:t>1 H</a:t>
            </a:r>
            <a:r>
              <a:rPr lang="fa-IR" b="1" dirty="0">
                <a:cs typeface="+mj-cs"/>
              </a:rPr>
              <a:t>هر کاشی می تواند به هر جایی منتقل شود .</a:t>
            </a:r>
          </a:p>
          <a:p>
            <a:pPr algn="just" rtl="1"/>
            <a:r>
              <a:rPr lang="en-US" b="1" dirty="0">
                <a:cs typeface="+mj-cs"/>
              </a:rPr>
              <a:t>2 H</a:t>
            </a:r>
            <a:r>
              <a:rPr lang="fa-IR" b="1" dirty="0">
                <a:cs typeface="+mj-cs"/>
              </a:rPr>
              <a:t>هر کاشی می تواند به هر خانه همسایه منتقل شود .</a:t>
            </a:r>
          </a:p>
          <a:p>
            <a:pPr algn="just" rtl="1"/>
            <a:r>
              <a:rPr lang="en-US" b="1" dirty="0">
                <a:cs typeface="+mj-cs"/>
              </a:rPr>
              <a:t>r</a:t>
            </a:r>
            <a:r>
              <a:rPr lang="fa-IR" b="1" dirty="0">
                <a:cs typeface="+mj-cs"/>
              </a:rPr>
              <a:t>هزینه راه حل برای مکعب روبیک را تخمین می زند .</a:t>
            </a:r>
          </a:p>
          <a:p>
            <a:pPr algn="just" rtl="1"/>
            <a:r>
              <a:rPr lang="fa-IR" b="1" dirty="0">
                <a:cs typeface="+mj-cs"/>
              </a:rPr>
              <a:t>2.از طریق نسخه کوچکتر از مساله</a:t>
            </a:r>
          </a:p>
          <a:p>
            <a:pPr algn="just" rtl="1"/>
            <a:r>
              <a:rPr lang="fa-IR" b="1" dirty="0">
                <a:cs typeface="+mj-cs"/>
              </a:rPr>
              <a:t>3.از طریق یادگیری از تجربه</a:t>
            </a:r>
          </a:p>
          <a:p>
            <a:pPr algn="just" rtl="1"/>
            <a:r>
              <a:rPr lang="fa-IR" b="1" dirty="0">
                <a:cs typeface="+mj-cs"/>
              </a:rPr>
              <a:t>تجربه : حل تعداد بسیار زیادی از مساله</a:t>
            </a:r>
            <a:endParaRPr lang="en-US" b="1" dirty="0">
              <a:cs typeface="+mj-cs"/>
            </a:endParaRPr>
          </a:p>
        </p:txBody>
      </p:sp>
    </p:spTree>
    <p:extLst>
      <p:ext uri="{BB962C8B-B14F-4D97-AF65-F5344CB8AC3E}">
        <p14:creationId xmlns:p14="http://schemas.microsoft.com/office/powerpoint/2010/main" val="71025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B6C7-34F4-5E2D-CDBA-A4701A980900}"/>
              </a:ext>
            </a:extLst>
          </p:cNvPr>
          <p:cNvSpPr>
            <a:spLocks noGrp="1"/>
          </p:cNvSpPr>
          <p:nvPr>
            <p:ph type="title"/>
          </p:nvPr>
        </p:nvSpPr>
        <p:spPr/>
        <p:txBody>
          <a:bodyPr>
            <a:noAutofit/>
          </a:bodyPr>
          <a:lstStyle/>
          <a:p>
            <a:pPr algn="just" rtl="1"/>
            <a:r>
              <a:rPr lang="fa-IR" sz="3600" b="1" dirty="0">
                <a:solidFill>
                  <a:srgbClr val="FF0000"/>
                </a:solidFill>
              </a:rPr>
              <a:t>9. انواع جستجوی محلی را نام برده و ایده هر یک را بیان کنید؟</a:t>
            </a:r>
            <a:endParaRPr lang="en-US" sz="3600" b="1" dirty="0">
              <a:solidFill>
                <a:srgbClr val="FF0000"/>
              </a:solidFill>
            </a:endParaRPr>
          </a:p>
        </p:txBody>
      </p:sp>
      <p:sp>
        <p:nvSpPr>
          <p:cNvPr id="3" name="Content Placeholder 2">
            <a:extLst>
              <a:ext uri="{FF2B5EF4-FFF2-40B4-BE49-F238E27FC236}">
                <a16:creationId xmlns:a16="http://schemas.microsoft.com/office/drawing/2014/main" id="{5733DCF1-D2B6-0522-0405-962890D1824A}"/>
              </a:ext>
            </a:extLst>
          </p:cNvPr>
          <p:cNvSpPr>
            <a:spLocks noGrp="1"/>
          </p:cNvSpPr>
          <p:nvPr>
            <p:ph idx="1"/>
          </p:nvPr>
        </p:nvSpPr>
        <p:spPr/>
        <p:txBody>
          <a:bodyPr>
            <a:normAutofit fontScale="92500" lnSpcReduction="20000"/>
          </a:bodyPr>
          <a:lstStyle/>
          <a:p>
            <a:pPr algn="just" rtl="1"/>
            <a:r>
              <a:rPr lang="fa-IR" sz="2000" b="1" dirty="0">
                <a:cs typeface="+mj-cs"/>
              </a:rPr>
              <a:t>جست و جوی تپه نوردی ، </a:t>
            </a:r>
            <a:r>
              <a:rPr lang="en-US" sz="2000" b="1" dirty="0">
                <a:cs typeface="+mj-cs"/>
              </a:rPr>
              <a:t>SA، </a:t>
            </a:r>
            <a:r>
              <a:rPr lang="fa-IR" sz="2000" b="1" dirty="0">
                <a:cs typeface="+mj-cs"/>
              </a:rPr>
              <a:t>پرتو محلی ، ژنتیک الگوریتم جست و جوی محلی تپه نوردی : این الگوریتم حلقه ای است که در جهت افزایش مقدار حرکت می کند (به طرف بالا تپه ) . وقتی به قله ای رسید که هیچ همسایه ای از آن بلند تر نیست خاتمه می یابد . الگوریتم جست و جوی محلی</a:t>
            </a:r>
            <a:r>
              <a:rPr lang="en-US" sz="2000" b="1" dirty="0">
                <a:cs typeface="+mj-cs"/>
              </a:rPr>
              <a:t>SA :</a:t>
            </a:r>
            <a:r>
              <a:rPr lang="fa-IR" sz="2000" b="1" dirty="0">
                <a:cs typeface="+mj-cs"/>
              </a:rPr>
              <a:t>این الگوریتم نسخه ای از تپه نوردی اتفاقی است و پایین آمدن از تپه مجاز است . حرکت به طرف پایین و به آسانی در اوایل زمانبندی </a:t>
            </a:r>
            <a:r>
              <a:rPr lang="en-US" sz="2000" b="1" dirty="0">
                <a:cs typeface="+mj-cs"/>
              </a:rPr>
              <a:t>annealing </a:t>
            </a:r>
            <a:r>
              <a:rPr lang="fa-IR" sz="2000" b="1" dirty="0">
                <a:cs typeface="+mj-cs"/>
              </a:rPr>
              <a:t> پذیرفته شده و با گذشت طمان کمتر اتفاق می افتد . الگوریتم جست و جوی پرتو محلی : نگهدار ی فقط یک گره در حافظه ، واکنش افراطی نسبت به مسئله محدودیت حافظه است . این الگوریتم به جای بک حالت ، </a:t>
            </a:r>
            <a:r>
              <a:rPr lang="en-US" sz="2000" b="1" dirty="0">
                <a:cs typeface="+mj-cs"/>
              </a:rPr>
              <a:t>k</a:t>
            </a:r>
            <a:r>
              <a:rPr lang="fa-IR" sz="2000" b="1" dirty="0">
                <a:cs typeface="+mj-cs"/>
              </a:rPr>
              <a:t>حالت را نگهداری می کند . این الگوریتم با </a:t>
            </a:r>
            <a:r>
              <a:rPr lang="en-US" sz="2000" b="1" dirty="0">
                <a:cs typeface="+mj-cs"/>
              </a:rPr>
              <a:t>k</a:t>
            </a:r>
            <a:r>
              <a:rPr lang="fa-IR" sz="2000" b="1" dirty="0">
                <a:cs typeface="+mj-cs"/>
              </a:rPr>
              <a:t>حالت که به طور تصادفی تولید شدند ، شرو ع می کند . در هر مرحله تمام پسین های همه حالت ها تولید می شوند . اگر یکی از آن ها هدف بود ، الگوریتم متوقف می شود ؛ وگرنه بهترین پسین را انتخاب و عمل را تکرار می کند . الگوریتم جست و جوی محلی ژنتیک : این الگوریتم شکلی از جست و جوی پرتو اتفاقی است که در آن ، حالت های پسین از طریق ترکیب دو حالت والد تولید می شوند . در مقایسه با انتخاب طبیعی ، مثل جست و جوی پرتو اتفاقی است ، با این تفاوت که اینجا با تولید مثل جنسی سروکار داریم نه غیر جنسی . این الگوریتم همانند جست و جوی پرتو محلی ، با مجموعه ای از </a:t>
            </a:r>
            <a:r>
              <a:rPr lang="en-US" sz="2000" b="1" dirty="0">
                <a:cs typeface="+mj-cs"/>
              </a:rPr>
              <a:t>k </a:t>
            </a:r>
            <a:r>
              <a:rPr lang="fa-IR" sz="2000" b="1" dirty="0">
                <a:cs typeface="+mj-cs"/>
              </a:rPr>
              <a:t> حالت که به طور تصادفی تولید شدند شروع می کند که به آن جعیت گفته می شو د .</a:t>
            </a:r>
            <a:endParaRPr lang="en-US" sz="2000" b="1" dirty="0">
              <a:cs typeface="+mj-cs"/>
            </a:endParaRPr>
          </a:p>
        </p:txBody>
      </p:sp>
    </p:spTree>
    <p:extLst>
      <p:ext uri="{BB962C8B-B14F-4D97-AF65-F5344CB8AC3E}">
        <p14:creationId xmlns:p14="http://schemas.microsoft.com/office/powerpoint/2010/main" val="412948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5C70-A4D7-B2AF-A22A-CE9836CE664B}"/>
              </a:ext>
            </a:extLst>
          </p:cNvPr>
          <p:cNvSpPr>
            <a:spLocks noGrp="1"/>
          </p:cNvSpPr>
          <p:nvPr>
            <p:ph type="title"/>
          </p:nvPr>
        </p:nvSpPr>
        <p:spPr/>
        <p:txBody>
          <a:bodyPr/>
          <a:lstStyle/>
          <a:p>
            <a:pPr rtl="1"/>
            <a:r>
              <a:rPr lang="fa-IR" sz="6000" b="1" dirty="0">
                <a:solidFill>
                  <a:srgbClr val="FF0000"/>
                </a:solidFill>
              </a:rPr>
              <a:t>تحلیل </a:t>
            </a:r>
            <a:r>
              <a:rPr lang="en-US" sz="6000" b="1" dirty="0">
                <a:solidFill>
                  <a:srgbClr val="FF0000"/>
                </a:solidFill>
              </a:rPr>
              <a:t>WUMPUS</a:t>
            </a:r>
            <a:r>
              <a:rPr lang="fa-IR" sz="6000" b="1" dirty="0">
                <a:solidFill>
                  <a:srgbClr val="FF0000"/>
                </a:solidFill>
              </a:rPr>
              <a:t>  </a:t>
            </a:r>
            <a:endParaRPr lang="en-US" b="1" dirty="0">
              <a:solidFill>
                <a:srgbClr val="FF0000"/>
              </a:solidFill>
            </a:endParaRPr>
          </a:p>
        </p:txBody>
      </p:sp>
      <p:sp>
        <p:nvSpPr>
          <p:cNvPr id="3" name="Content Placeholder 2">
            <a:extLst>
              <a:ext uri="{FF2B5EF4-FFF2-40B4-BE49-F238E27FC236}">
                <a16:creationId xmlns:a16="http://schemas.microsoft.com/office/drawing/2014/main" id="{97EF9A8B-207A-7589-8ACA-605A9E92AD95}"/>
              </a:ext>
            </a:extLst>
          </p:cNvPr>
          <p:cNvSpPr>
            <a:spLocks noGrp="1"/>
          </p:cNvSpPr>
          <p:nvPr>
            <p:ph idx="1"/>
          </p:nvPr>
        </p:nvSpPr>
        <p:spPr>
          <a:xfrm>
            <a:off x="1295401" y="2556932"/>
            <a:ext cx="9601196" cy="4372786"/>
          </a:xfrm>
        </p:spPr>
        <p:txBody>
          <a:bodyPr>
            <a:normAutofit/>
          </a:bodyPr>
          <a:lstStyle/>
          <a:p>
            <a:pPr algn="just" rtl="1"/>
            <a:r>
              <a:rPr lang="fa-IR" sz="1900" b="1" dirty="0">
                <a:cs typeface="+mj-cs"/>
              </a:rPr>
              <a:t>تحلیل </a:t>
            </a:r>
            <a:r>
              <a:rPr lang="en-US" sz="1900" b="1" dirty="0">
                <a:cs typeface="+mj-cs"/>
              </a:rPr>
              <a:t>WUMPUS </a:t>
            </a:r>
            <a:r>
              <a:rPr lang="fa-IR" sz="1900" b="1" dirty="0">
                <a:cs typeface="+mj-cs"/>
              </a:rPr>
              <a:t>یک بازی کامپیوتری است که در آن بازیکن باید به عنوان یک شکارچی وارد غاری تاریک شود و تلاش کند تا همچنین از موانع و خطرات مختلف جلوگیری کند. هدف نهایی بازیکن این است که گرفتن همه گنجینه ها را برای پیدا کردن خروج از غار داشته باشد.</a:t>
            </a:r>
          </a:p>
          <a:p>
            <a:pPr algn="just" rtl="1"/>
            <a:r>
              <a:rPr lang="fa-IR" sz="1900" b="1" dirty="0">
                <a:cs typeface="+mj-cs"/>
              </a:rPr>
              <a:t>تحلیل </a:t>
            </a:r>
            <a:r>
              <a:rPr lang="en-US" sz="1900" b="1" dirty="0">
                <a:cs typeface="+mj-cs"/>
              </a:rPr>
              <a:t>WUMPUS </a:t>
            </a:r>
            <a:r>
              <a:rPr lang="fa-IR" sz="1900" b="1" dirty="0">
                <a:cs typeface="+mj-cs"/>
              </a:rPr>
              <a:t>شامل موارد زیر است:</a:t>
            </a:r>
          </a:p>
          <a:p>
            <a:pPr algn="just" rtl="1"/>
            <a:r>
              <a:rPr lang="fa-IR" sz="1900" b="1" dirty="0">
                <a:cs typeface="+mj-cs"/>
              </a:rPr>
              <a:t>1. محیط: محیط بازی شامل یک غار است که در آن بازیکن قادر به حرکت در اتاق های مختلف است. هر اتاق ممکن است حاوی خطرات نظیر </a:t>
            </a:r>
            <a:r>
              <a:rPr lang="en-US" sz="1900" b="1" dirty="0">
                <a:cs typeface="+mj-cs"/>
              </a:rPr>
              <a:t>Wumpus (</a:t>
            </a:r>
            <a:r>
              <a:rPr lang="fa-IR" sz="1900" b="1" dirty="0">
                <a:cs typeface="+mj-cs"/>
              </a:rPr>
              <a:t>موجود خطرناک)، چاله (موجود خطرناک)، گنجینه (مورد جمع آوری) و چاله‌ای باشد.</a:t>
            </a:r>
          </a:p>
          <a:p>
            <a:pPr algn="just" rtl="1"/>
            <a:r>
              <a:rPr lang="fa-IR" sz="1900" b="1" dirty="0">
                <a:cs typeface="+mj-cs"/>
              </a:rPr>
              <a:t>2. عامل: عامل در این بازی شخص بازیکن است که قادر به حرکت در اطراف غار، جستجو برای پیدا کردن گنجینه‌ها و خروج از غار است.</a:t>
            </a:r>
          </a:p>
          <a:p>
            <a:pPr algn="just" rtl="1"/>
            <a:r>
              <a:rPr lang="fa-IR" sz="1900" b="1" dirty="0">
                <a:cs typeface="+mj-cs"/>
              </a:rPr>
              <a:t>3. عملگر‌ها: عملگر‌های قابل اعمال توسط عامل شامل حرکت به جعبه‌ای دست نده، حذف جعبه‌ای دست نده، حذف جعبه‌ای دست نده (بعضاً منجمد)، بالابُروَیدَنِ پُروَپِلاَئِسِول و پُروَپِلاَئِسِول </a:t>
            </a:r>
            <a:r>
              <a:rPr lang="fa-IR" sz="1800" b="1" dirty="0"/>
              <a:t>را فعال سازید.</a:t>
            </a:r>
          </a:p>
          <a:p>
            <a:endParaRPr lang="fa-IR" dirty="0"/>
          </a:p>
          <a:p>
            <a:endParaRPr lang="fa-IR" dirty="0"/>
          </a:p>
          <a:p>
            <a:endParaRPr lang="en-US" dirty="0"/>
          </a:p>
        </p:txBody>
      </p:sp>
    </p:spTree>
    <p:extLst>
      <p:ext uri="{BB962C8B-B14F-4D97-AF65-F5344CB8AC3E}">
        <p14:creationId xmlns:p14="http://schemas.microsoft.com/office/powerpoint/2010/main" val="52896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49BB-9241-5486-C6FB-25078048FF09}"/>
              </a:ext>
            </a:extLst>
          </p:cNvPr>
          <p:cNvSpPr>
            <a:spLocks noGrp="1"/>
          </p:cNvSpPr>
          <p:nvPr>
            <p:ph type="title"/>
          </p:nvPr>
        </p:nvSpPr>
        <p:spPr/>
        <p:txBody>
          <a:bodyPr>
            <a:noAutofit/>
          </a:bodyPr>
          <a:lstStyle/>
          <a:p>
            <a:pPr algn="just" rtl="1"/>
            <a:r>
              <a:rPr lang="fa-IR" sz="3600" b="1" dirty="0">
                <a:solidFill>
                  <a:srgbClr val="FF0000"/>
                </a:solidFill>
              </a:rPr>
              <a:t>3. تفاوت خردمندی با کمال مطلوب را به درستی شرح دهید؟</a:t>
            </a:r>
            <a:endParaRPr lang="en-US" sz="7200" b="1" dirty="0">
              <a:solidFill>
                <a:srgbClr val="FF0000"/>
              </a:solidFill>
            </a:endParaRPr>
          </a:p>
        </p:txBody>
      </p:sp>
      <p:sp>
        <p:nvSpPr>
          <p:cNvPr id="3" name="Content Placeholder 2">
            <a:extLst>
              <a:ext uri="{FF2B5EF4-FFF2-40B4-BE49-F238E27FC236}">
                <a16:creationId xmlns:a16="http://schemas.microsoft.com/office/drawing/2014/main" id="{3110BAEA-AC55-5EF5-2A3C-11E597A3E700}"/>
              </a:ext>
            </a:extLst>
          </p:cNvPr>
          <p:cNvSpPr>
            <a:spLocks noGrp="1"/>
          </p:cNvSpPr>
          <p:nvPr>
            <p:ph idx="1"/>
          </p:nvPr>
        </p:nvSpPr>
        <p:spPr/>
        <p:txBody>
          <a:bodyPr>
            <a:normAutofit/>
          </a:bodyPr>
          <a:lstStyle/>
          <a:p>
            <a:pPr algn="just" rtl="1"/>
            <a:r>
              <a:rPr lang="fa-IR" sz="2000" b="1" dirty="0">
                <a:cs typeface="+mj-cs"/>
              </a:rPr>
              <a:t>خردمندبودن درهرزمان به 4عامل بستگی دارد(-1معیارکارایی که مالک های موفقیت راتعریف می کند-2.دانش قبلی عامل نسبت به محیط-3.فعالیت هایی که عامل می تواندانجام دهد-4.دنباله ی ادراک عامل در این زمان.)</a:t>
            </a:r>
          </a:p>
          <a:p>
            <a:pPr algn="just" rtl="1"/>
            <a:r>
              <a:rPr lang="fa-IR" sz="2800" b="1" dirty="0">
                <a:solidFill>
                  <a:srgbClr val="FF0000"/>
                </a:solidFill>
                <a:cs typeface="+mj-cs"/>
              </a:rPr>
              <a:t>4. عامل واکنشی یادگیرنده را با رسم نمودار شماتیک آن توضیح دهید؟</a:t>
            </a:r>
          </a:p>
          <a:p>
            <a:pPr algn="just" rtl="1"/>
            <a:r>
              <a:rPr lang="fa-IR" b="1" dirty="0">
                <a:cs typeface="+mj-cs"/>
              </a:rPr>
              <a:t>مولفه کارایی :براسا س دریافت هاعمل مناسب راانتخاب می کند. مولفه یادگیرنده:باعث بهبودتصمیم گیری درمولفه کارایی می گردد. قاضی:به عملکردعامل براساس یک استانداردکارایی،فیدبک می دهد. مشکل گشا:برای حالت های ناشناخته یاجدید،راه حل ارایه می دهد.</a:t>
            </a:r>
            <a:endParaRPr lang="en-US" sz="3200" b="1" dirty="0">
              <a:solidFill>
                <a:srgbClr val="FF0000"/>
              </a:solidFill>
              <a:cs typeface="+mj-cs"/>
            </a:endParaRPr>
          </a:p>
        </p:txBody>
      </p:sp>
    </p:spTree>
    <p:extLst>
      <p:ext uri="{BB962C8B-B14F-4D97-AF65-F5344CB8AC3E}">
        <p14:creationId xmlns:p14="http://schemas.microsoft.com/office/powerpoint/2010/main" val="314308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8FC5-5127-029B-7194-9999DF51B085}"/>
              </a:ext>
            </a:extLst>
          </p:cNvPr>
          <p:cNvSpPr>
            <a:spLocks noGrp="1"/>
          </p:cNvSpPr>
          <p:nvPr>
            <p:ph type="title"/>
          </p:nvPr>
        </p:nvSpPr>
        <p:spPr/>
        <p:txBody>
          <a:bodyPr>
            <a:noAutofit/>
          </a:bodyPr>
          <a:lstStyle/>
          <a:p>
            <a:pPr algn="just" rtl="1"/>
            <a:r>
              <a:rPr lang="fa-IR" sz="3200" b="1" dirty="0">
                <a:solidFill>
                  <a:srgbClr val="FF0000"/>
                </a:solidFill>
              </a:rPr>
              <a:t>5. تابع عامل در چه صورت عامل را تشریح می کند و عمده ترین مشکلی که این کار می تواند داشته باشد چیست؟</a:t>
            </a:r>
            <a:endParaRPr lang="en-US" sz="3200" b="1" dirty="0">
              <a:solidFill>
                <a:srgbClr val="FF0000"/>
              </a:solidFill>
            </a:endParaRPr>
          </a:p>
        </p:txBody>
      </p:sp>
      <p:sp>
        <p:nvSpPr>
          <p:cNvPr id="3" name="Content Placeholder 2">
            <a:extLst>
              <a:ext uri="{FF2B5EF4-FFF2-40B4-BE49-F238E27FC236}">
                <a16:creationId xmlns:a16="http://schemas.microsoft.com/office/drawing/2014/main" id="{F6CEFFD0-E709-489F-7884-3AF7353C3951}"/>
              </a:ext>
            </a:extLst>
          </p:cNvPr>
          <p:cNvSpPr>
            <a:spLocks noGrp="1"/>
          </p:cNvSpPr>
          <p:nvPr>
            <p:ph idx="1"/>
          </p:nvPr>
        </p:nvSpPr>
        <p:spPr/>
        <p:txBody>
          <a:bodyPr>
            <a:normAutofit lnSpcReduction="10000"/>
          </a:bodyPr>
          <a:lstStyle/>
          <a:p>
            <a:pPr algn="just" rtl="1"/>
            <a:r>
              <a:rPr lang="fa-IR" b="1" dirty="0">
                <a:cs typeface="+mj-cs"/>
              </a:rPr>
              <a:t>رفتارعامل توسط تابع عامل توصیف می شودکه هردنباله ادراک رابه یک فعالیت نقش می کند. تابع عانل را میتوانیم به صورت جدولی نشان دهیم تاهرعاملی راتشریح کند.</a:t>
            </a:r>
          </a:p>
          <a:p>
            <a:pPr algn="just" rtl="1"/>
            <a:r>
              <a:rPr lang="fa-IR" b="1" dirty="0">
                <a:cs typeface="+mj-cs"/>
              </a:rPr>
              <a:t>امابرای اغلب عاملهااین جدول بسیاربزرگ خواهد بودبرای ساخت جدول عامل باید تما م دنباله ها ی ادراکی رادرنظرگرفت که فعالیتی هایی که عامل درپاسخ به انهاانجام می دهد.</a:t>
            </a:r>
          </a:p>
          <a:p>
            <a:pPr algn="just" rtl="1"/>
            <a:r>
              <a:rPr lang="fa-IR" sz="2800" b="1" dirty="0">
                <a:solidFill>
                  <a:srgbClr val="FF0000"/>
                </a:solidFill>
                <a:cs typeface="+mj-cs"/>
              </a:rPr>
              <a:t>6.مفهوم عقلانیت و پیش نیازهای عقلانیت را به طور کامل شرح دهید؟</a:t>
            </a:r>
          </a:p>
          <a:p>
            <a:pPr algn="just" rtl="1"/>
            <a:r>
              <a:rPr lang="fa-IR" sz="2000" b="1" dirty="0">
                <a:cs typeface="+mj-cs"/>
              </a:rPr>
              <a:t>یک عامل عاقل عاملی است که کاردرست راانجام دهد یعنی تمام سطرهای جدول به درستی پرشده باشد. پیش نیازهای عقلانیت(جمع آوری اطالعات،یادگیری ازتجربه ،داشتن استقلال)است ،برای دستیابی به عقلانیت 4فاکتور(معیارکارایی،دانش اولیه محیطی،اعمال،رشته دریافت ها)باید به درستی تعریف شود.</a:t>
            </a:r>
            <a:endParaRPr lang="en-US" sz="2800" b="1" dirty="0">
              <a:solidFill>
                <a:srgbClr val="FF0000"/>
              </a:solidFill>
              <a:cs typeface="+mj-cs"/>
            </a:endParaRPr>
          </a:p>
        </p:txBody>
      </p:sp>
    </p:spTree>
    <p:extLst>
      <p:ext uri="{BB962C8B-B14F-4D97-AF65-F5344CB8AC3E}">
        <p14:creationId xmlns:p14="http://schemas.microsoft.com/office/powerpoint/2010/main" val="2549297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869B-7A28-0453-6813-903401077274}"/>
              </a:ext>
            </a:extLst>
          </p:cNvPr>
          <p:cNvSpPr>
            <a:spLocks noGrp="1"/>
          </p:cNvSpPr>
          <p:nvPr>
            <p:ph type="title"/>
          </p:nvPr>
        </p:nvSpPr>
        <p:spPr/>
        <p:txBody>
          <a:bodyPr>
            <a:noAutofit/>
          </a:bodyPr>
          <a:lstStyle/>
          <a:p>
            <a:pPr algn="just" rtl="1"/>
            <a:r>
              <a:rPr lang="fa-IR" sz="3600" b="1" dirty="0">
                <a:solidFill>
                  <a:srgbClr val="FF0000"/>
                </a:solidFill>
              </a:rPr>
              <a:t>7. برای طراحی یک عامل هوشمند به چه چیزهایی نیاز داریم با ذکر یک مثال شرح دهید؟</a:t>
            </a:r>
            <a:endParaRPr lang="en-US" sz="3600" b="1" dirty="0">
              <a:solidFill>
                <a:srgbClr val="FF0000"/>
              </a:solidFill>
            </a:endParaRPr>
          </a:p>
        </p:txBody>
      </p:sp>
      <p:sp>
        <p:nvSpPr>
          <p:cNvPr id="3" name="Content Placeholder 2">
            <a:extLst>
              <a:ext uri="{FF2B5EF4-FFF2-40B4-BE49-F238E27FC236}">
                <a16:creationId xmlns:a16="http://schemas.microsoft.com/office/drawing/2014/main" id="{F80970FF-31A2-A986-2255-9BA9C6504093}"/>
              </a:ext>
            </a:extLst>
          </p:cNvPr>
          <p:cNvSpPr>
            <a:spLocks noGrp="1"/>
          </p:cNvSpPr>
          <p:nvPr>
            <p:ph idx="1"/>
          </p:nvPr>
        </p:nvSpPr>
        <p:spPr>
          <a:xfrm>
            <a:off x="1295401" y="2556932"/>
            <a:ext cx="9601196" cy="4067986"/>
          </a:xfrm>
        </p:spPr>
        <p:txBody>
          <a:bodyPr/>
          <a:lstStyle/>
          <a:p>
            <a:pPr algn="just" rtl="1"/>
            <a:r>
              <a:rPr lang="fa-IR" b="1" dirty="0">
                <a:cs typeface="+mj-cs"/>
              </a:rPr>
              <a:t>برای طراحی یک عامل هوشمندبایدمشخصات دقیق م سأله تعیین شود.مشخصات مسأله با(معیارکارایی، محیط،عملگر،سنسور)بیان میشود.</a:t>
            </a:r>
          </a:p>
          <a:p>
            <a:pPr algn="just" rtl="1"/>
            <a:r>
              <a:rPr lang="fa-IR" b="1" dirty="0">
                <a:cs typeface="+mj-cs"/>
              </a:rPr>
              <a:t>برای مثال درخودرو باراننده اتوماتیک معیارکارایی:سالم رسیدن،ر عایت قوانین و...محیط:خیابان،آزادراه و...عملگر:گاز،ترمز،بوق و...سنسور:دوربین،سرعت سنج و...</a:t>
            </a:r>
          </a:p>
          <a:p>
            <a:pPr algn="just" rtl="1"/>
            <a:endParaRPr lang="en-US" b="1" dirty="0">
              <a:cs typeface="+mj-cs"/>
            </a:endParaRPr>
          </a:p>
        </p:txBody>
      </p:sp>
    </p:spTree>
    <p:extLst>
      <p:ext uri="{BB962C8B-B14F-4D97-AF65-F5344CB8AC3E}">
        <p14:creationId xmlns:p14="http://schemas.microsoft.com/office/powerpoint/2010/main" val="426066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8514-C63E-4C58-B0DF-B4BFFE33E43C}"/>
              </a:ext>
            </a:extLst>
          </p:cNvPr>
          <p:cNvSpPr>
            <a:spLocks noGrp="1"/>
          </p:cNvSpPr>
          <p:nvPr>
            <p:ph type="title"/>
          </p:nvPr>
        </p:nvSpPr>
        <p:spPr/>
        <p:txBody>
          <a:bodyPr>
            <a:normAutofit fontScale="90000"/>
          </a:bodyPr>
          <a:lstStyle/>
          <a:p>
            <a:pPr algn="just" rtl="1"/>
            <a:r>
              <a:rPr lang="fa-IR" b="1" dirty="0">
                <a:solidFill>
                  <a:srgbClr val="FF0000"/>
                </a:solidFill>
              </a:rPr>
              <a:t>8. انواع محیط را نام برده و مفهوم هر یک را مختصر شرح دهید؟</a:t>
            </a:r>
            <a:endParaRPr lang="en-US" b="1" dirty="0">
              <a:solidFill>
                <a:srgbClr val="FF0000"/>
              </a:solidFill>
            </a:endParaRPr>
          </a:p>
        </p:txBody>
      </p:sp>
      <p:sp>
        <p:nvSpPr>
          <p:cNvPr id="3" name="Content Placeholder 2">
            <a:extLst>
              <a:ext uri="{FF2B5EF4-FFF2-40B4-BE49-F238E27FC236}">
                <a16:creationId xmlns:a16="http://schemas.microsoft.com/office/drawing/2014/main" id="{F723FDAA-551E-95F5-C054-37B80414E4A6}"/>
              </a:ext>
            </a:extLst>
          </p:cNvPr>
          <p:cNvSpPr>
            <a:spLocks noGrp="1"/>
          </p:cNvSpPr>
          <p:nvPr>
            <p:ph idx="1"/>
          </p:nvPr>
        </p:nvSpPr>
        <p:spPr>
          <a:xfrm>
            <a:off x="1295401" y="2556931"/>
            <a:ext cx="9601196" cy="3601821"/>
          </a:xfrm>
        </p:spPr>
        <p:txBody>
          <a:bodyPr>
            <a:normAutofit lnSpcReduction="10000"/>
          </a:bodyPr>
          <a:lstStyle/>
          <a:p>
            <a:pPr algn="just" rtl="1"/>
            <a:r>
              <a:rPr lang="fa-IR" b="1" dirty="0">
                <a:cs typeface="+mj-cs"/>
              </a:rPr>
              <a:t>1.محیط کامالقابل مشاهده:محیط وقتی کامالقابل مشاهده است که حسگرهاتمام جنبه هایمرتبط با فعالیت را تشخیص دهند. </a:t>
            </a:r>
          </a:p>
          <a:p>
            <a:pPr algn="just" rtl="1"/>
            <a:r>
              <a:rPr lang="fa-IR" b="1" dirty="0">
                <a:cs typeface="+mj-cs"/>
              </a:rPr>
              <a:t>2.محیط تک عمالی درمقابل چندعاملی:محیط هایی که دران فقط یک عامل فعالیت میکند مثل جدول کلمات متقاطع.(شطرنج یک محیط چندعاملی است)</a:t>
            </a:r>
          </a:p>
          <a:p>
            <a:pPr algn="just" rtl="1"/>
            <a:r>
              <a:rPr lang="fa-IR" b="1" dirty="0">
                <a:cs typeface="+mj-cs"/>
              </a:rPr>
              <a:t>3.محیط قطعی درمقابل اتفاقی:اگرحالت بعدی محیط توسط حالت فعلد وعملی که درحال انجام است ،کامال قابل تعیین باشداین محیط قطعی است.</a:t>
            </a:r>
          </a:p>
          <a:p>
            <a:pPr algn="just" rtl="1"/>
            <a:r>
              <a:rPr lang="fa-IR" b="1" dirty="0">
                <a:cs typeface="+mj-cs"/>
              </a:rPr>
              <a:t>4.محییط مرحله ای درمقابل ترتیبی:درمحیط کار مر حله ای یا تقسیم پذیر،تجربه ی عامل به چندبخش یکپارچه تقسیم می شود ودرهرمرحله عامل چیزی رادرک می کندوفعالیتی رابراساس آن انجام می دهد. </a:t>
            </a:r>
          </a:p>
          <a:p>
            <a:pPr algn="just" rtl="1"/>
            <a:endParaRPr lang="en-US" b="1" dirty="0">
              <a:cs typeface="+mj-cs"/>
            </a:endParaRPr>
          </a:p>
        </p:txBody>
      </p:sp>
    </p:spTree>
    <p:extLst>
      <p:ext uri="{BB962C8B-B14F-4D97-AF65-F5344CB8AC3E}">
        <p14:creationId xmlns:p14="http://schemas.microsoft.com/office/powerpoint/2010/main" val="154038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101B-83D3-0BFA-80BC-9C43323A9E20}"/>
              </a:ext>
            </a:extLst>
          </p:cNvPr>
          <p:cNvSpPr>
            <a:spLocks noGrp="1"/>
          </p:cNvSpPr>
          <p:nvPr>
            <p:ph type="title"/>
          </p:nvPr>
        </p:nvSpPr>
        <p:spPr/>
        <p:txBody>
          <a:bodyPr>
            <a:normAutofit/>
          </a:bodyPr>
          <a:lstStyle/>
          <a:p>
            <a:r>
              <a:rPr lang="fa-IR" sz="6000" b="1" dirty="0"/>
              <a:t>جواب سوالات میانترم </a:t>
            </a:r>
            <a:endParaRPr lang="en-US" sz="6000" b="1" dirty="0"/>
          </a:p>
        </p:txBody>
      </p:sp>
      <p:sp>
        <p:nvSpPr>
          <p:cNvPr id="3" name="Content Placeholder 2">
            <a:extLst>
              <a:ext uri="{FF2B5EF4-FFF2-40B4-BE49-F238E27FC236}">
                <a16:creationId xmlns:a16="http://schemas.microsoft.com/office/drawing/2014/main" id="{834E45CD-540D-A90E-815F-BEE27EEE0F0D}"/>
              </a:ext>
            </a:extLst>
          </p:cNvPr>
          <p:cNvSpPr>
            <a:spLocks noGrp="1"/>
          </p:cNvSpPr>
          <p:nvPr>
            <p:ph idx="1"/>
          </p:nvPr>
        </p:nvSpPr>
        <p:spPr/>
        <p:txBody>
          <a:bodyPr>
            <a:normAutofit lnSpcReduction="10000"/>
          </a:bodyPr>
          <a:lstStyle/>
          <a:p>
            <a:pPr algn="just" rtl="1"/>
            <a:r>
              <a:rPr lang="fa-IR" sz="2800" b="1" dirty="0">
                <a:solidFill>
                  <a:srgbClr val="FF0000"/>
                </a:solidFill>
                <a:cs typeface="+mj-cs"/>
              </a:rPr>
              <a:t>1 چهار مرحله کلی برای حل یک مساله را با مثال شهر رومانی شرح دهید؟</a:t>
            </a:r>
          </a:p>
          <a:p>
            <a:pPr algn="just" rtl="1"/>
            <a:r>
              <a:rPr lang="fa-IR" sz="2000" b="1" dirty="0">
                <a:cs typeface="+mj-cs"/>
              </a:rPr>
              <a:t>مرحله اول:فرموله سازی هدف(تعیین حالت هدف)</a:t>
            </a:r>
          </a:p>
          <a:p>
            <a:pPr algn="just" rtl="1"/>
            <a:r>
              <a:rPr lang="fa-IR" sz="2000" b="1" dirty="0">
                <a:cs typeface="+mj-cs"/>
              </a:rPr>
              <a:t>مرحله دوم:فرموله سازی مسأله(حالت واعمال برای رسیدن به هدف)</a:t>
            </a:r>
          </a:p>
          <a:p>
            <a:pPr algn="just" rtl="1"/>
            <a:r>
              <a:rPr lang="fa-IR" sz="2000" b="1" dirty="0">
                <a:cs typeface="+mj-cs"/>
              </a:rPr>
              <a:t>مرحله سوم:جستجو(دنباله ازاعمال برای رسیدن به هدف)</a:t>
            </a:r>
          </a:p>
          <a:p>
            <a:pPr algn="just" rtl="1"/>
            <a:r>
              <a:rPr lang="fa-IR" sz="2000" b="1" dirty="0">
                <a:cs typeface="+mj-cs"/>
              </a:rPr>
              <a:t>مرحله چهارم:اجرا(انجام اعمال موردنظربادریافت راه حل)</a:t>
            </a:r>
          </a:p>
          <a:p>
            <a:pPr algn="just" rtl="1"/>
            <a:r>
              <a:rPr lang="fa-IR" sz="2000" b="1" dirty="0">
                <a:cs typeface="+mj-cs"/>
              </a:rPr>
              <a:t>برای مثال اگربخواهیم درکشوررومانی ازشهرآرادبه بخارست برویم فرموله سازی همان تهیه بلیط برای برگشت است.حالت شروع شهرآراداست.شهرهای مختلف وحرکت بین شهرها اعمال وح رکات برای فرموله سازی مسأله است.وجستجوتعیین شهرهایی هست که کوتاهترین مسیر برای رسیدن به مقصدرادارد.</a:t>
            </a:r>
            <a:endParaRPr lang="en-US" sz="2800" b="1" dirty="0">
              <a:solidFill>
                <a:srgbClr val="FF0000"/>
              </a:solidFill>
              <a:cs typeface="+mj-cs"/>
            </a:endParaRPr>
          </a:p>
        </p:txBody>
      </p:sp>
    </p:spTree>
    <p:extLst>
      <p:ext uri="{BB962C8B-B14F-4D97-AF65-F5344CB8AC3E}">
        <p14:creationId xmlns:p14="http://schemas.microsoft.com/office/powerpoint/2010/main" val="58549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2F45-8E0D-683C-031F-1C09263DC2D0}"/>
              </a:ext>
            </a:extLst>
          </p:cNvPr>
          <p:cNvSpPr>
            <a:spLocks noGrp="1"/>
          </p:cNvSpPr>
          <p:nvPr>
            <p:ph type="title"/>
          </p:nvPr>
        </p:nvSpPr>
        <p:spPr/>
        <p:txBody>
          <a:bodyPr>
            <a:noAutofit/>
          </a:bodyPr>
          <a:lstStyle/>
          <a:p>
            <a:pPr algn="just" rtl="1"/>
            <a:r>
              <a:rPr lang="fa-IR" sz="3600" b="1" dirty="0">
                <a:solidFill>
                  <a:srgbClr val="FF0000"/>
                </a:solidFill>
              </a:rPr>
              <a:t>2. انواع مساله را نام ببرید و شرح مختصری از هر یک با ذکر یک مثال بیان کنید؟</a:t>
            </a:r>
            <a:endParaRPr lang="en-US" sz="3600" b="1" dirty="0">
              <a:solidFill>
                <a:srgbClr val="FF0000"/>
              </a:solidFill>
            </a:endParaRPr>
          </a:p>
        </p:txBody>
      </p:sp>
      <p:sp>
        <p:nvSpPr>
          <p:cNvPr id="3" name="Content Placeholder 2">
            <a:extLst>
              <a:ext uri="{FF2B5EF4-FFF2-40B4-BE49-F238E27FC236}">
                <a16:creationId xmlns:a16="http://schemas.microsoft.com/office/drawing/2014/main" id="{8E939C30-B17F-8A8B-9E3B-DC7FE145A773}"/>
              </a:ext>
            </a:extLst>
          </p:cNvPr>
          <p:cNvSpPr>
            <a:spLocks noGrp="1"/>
          </p:cNvSpPr>
          <p:nvPr>
            <p:ph idx="1"/>
          </p:nvPr>
        </p:nvSpPr>
        <p:spPr/>
        <p:txBody>
          <a:bodyPr/>
          <a:lstStyle/>
          <a:p>
            <a:pPr algn="just" rtl="1"/>
            <a:r>
              <a:rPr lang="fa-IR" b="1" dirty="0">
                <a:cs typeface="+mj-cs"/>
              </a:rPr>
              <a:t>1.مسأله تک حالته:(قطعی وکامالقابل مشاهده)</a:t>
            </a:r>
          </a:p>
          <a:p>
            <a:pPr algn="just" rtl="1"/>
            <a:r>
              <a:rPr lang="fa-IR" b="1" dirty="0">
                <a:cs typeface="+mj-cs"/>
              </a:rPr>
              <a:t>برای مثال اگرجاروبرقی درفضای تمیزباشد واتاق سمت راست آن کثیف باشد فقط یک راه حل برای تمیزی اتاق وجود دارد حرکت به سمت راست وسپس انجام مکش</a:t>
            </a:r>
          </a:p>
          <a:p>
            <a:pPr algn="just" rtl="1"/>
            <a:r>
              <a:rPr lang="fa-IR" b="1" dirty="0">
                <a:cs typeface="+mj-cs"/>
              </a:rPr>
              <a:t>2.مسأله غیرقابل دریافت:(قطعی وبخشی قابل مشاهده)</a:t>
            </a:r>
          </a:p>
          <a:p>
            <a:pPr algn="just" rtl="1"/>
            <a:r>
              <a:rPr lang="fa-IR" b="1" dirty="0">
                <a:cs typeface="+mj-cs"/>
              </a:rPr>
              <a:t>دراین حالت جاروبرقی ممکن است درهراتاقی چه درحالت کثیف وچه درحالت تمیزباشد وچون مکان بخشی قابل مشاهده است باید همه راه حلهای به سمت راست برو ومکش انجام بده وهمچنین به سمت چپ برو ومکش انجام بده رادرنظربگیریم.</a:t>
            </a:r>
            <a:endParaRPr lang="en-US" b="1" dirty="0">
              <a:cs typeface="+mj-cs"/>
            </a:endParaRPr>
          </a:p>
        </p:txBody>
      </p:sp>
    </p:spTree>
    <p:extLst>
      <p:ext uri="{BB962C8B-B14F-4D97-AF65-F5344CB8AC3E}">
        <p14:creationId xmlns:p14="http://schemas.microsoft.com/office/powerpoint/2010/main" val="401697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5857-312C-397D-500F-40E3B1853F26}"/>
              </a:ext>
            </a:extLst>
          </p:cNvPr>
          <p:cNvSpPr>
            <a:spLocks noGrp="1"/>
          </p:cNvSpPr>
          <p:nvPr>
            <p:ph type="title"/>
          </p:nvPr>
        </p:nvSpPr>
        <p:spPr/>
        <p:txBody>
          <a:bodyPr>
            <a:normAutofit/>
          </a:bodyPr>
          <a:lstStyle/>
          <a:p>
            <a:pPr algn="just" rtl="1"/>
            <a:r>
              <a:rPr lang="fa-IR" sz="3600" b="1" dirty="0"/>
              <a:t>3.مسأله احتمالی:(غیرقطعی وبخشی قابل مشاهده)</a:t>
            </a:r>
            <a:endParaRPr lang="en-US" sz="3600" b="1" dirty="0"/>
          </a:p>
        </p:txBody>
      </p:sp>
      <p:sp>
        <p:nvSpPr>
          <p:cNvPr id="3" name="Content Placeholder 2">
            <a:extLst>
              <a:ext uri="{FF2B5EF4-FFF2-40B4-BE49-F238E27FC236}">
                <a16:creationId xmlns:a16="http://schemas.microsoft.com/office/drawing/2014/main" id="{25EC1595-4C36-2A49-E347-33F0A606F807}"/>
              </a:ext>
            </a:extLst>
          </p:cNvPr>
          <p:cNvSpPr>
            <a:spLocks noGrp="1"/>
          </p:cNvSpPr>
          <p:nvPr>
            <p:ph idx="1"/>
          </p:nvPr>
        </p:nvSpPr>
        <p:spPr/>
        <p:txBody>
          <a:bodyPr>
            <a:normAutofit/>
          </a:bodyPr>
          <a:lstStyle/>
          <a:p>
            <a:pPr algn="just" rtl="1"/>
            <a:r>
              <a:rPr lang="fa-IR" sz="2800" b="1" dirty="0">
                <a:cs typeface="+mj-cs"/>
              </a:rPr>
              <a:t>دراین مسأله برای رسیدن به هدف که تمیزی اتاق است باید بدبینانه ترین حاالت ممکن رادرنظربگیریم.(قانون مرفی)</a:t>
            </a:r>
          </a:p>
          <a:p>
            <a:pPr algn="just" rtl="1"/>
            <a:r>
              <a:rPr lang="fa-IR" sz="2800" b="1" dirty="0">
                <a:cs typeface="+mj-cs"/>
              </a:rPr>
              <a:t>4(مسأله اکتشافی:(فضای حالت ناشناخته)</a:t>
            </a:r>
            <a:endParaRPr lang="en-US" sz="3600" b="1" dirty="0">
              <a:cs typeface="+mj-cs"/>
            </a:endParaRPr>
          </a:p>
        </p:txBody>
      </p:sp>
    </p:spTree>
    <p:extLst>
      <p:ext uri="{BB962C8B-B14F-4D97-AF65-F5344CB8AC3E}">
        <p14:creationId xmlns:p14="http://schemas.microsoft.com/office/powerpoint/2010/main" val="20115888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227</TotalTime>
  <Words>3040</Words>
  <Application>Microsoft Office PowerPoint</Application>
  <PresentationFormat>Widescreen</PresentationFormat>
  <Paragraphs>106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Garamond</vt:lpstr>
      <vt:lpstr>Organic</vt:lpstr>
      <vt:lpstr>بسم الله الرحمن الرحیم </vt:lpstr>
      <vt:lpstr>1. تست تورینگ مربوط به کدام تعریف هوش مصنوعی است و عملکرد این تست را شرح دهید؟ </vt:lpstr>
      <vt:lpstr>3. تفاوت خردمندی با کمال مطلوب را به درستی شرح دهید؟</vt:lpstr>
      <vt:lpstr>5. تابع عامل در چه صورت عامل را تشریح می کند و عمده ترین مشکلی که این کار می تواند داشته باشد چیست؟</vt:lpstr>
      <vt:lpstr>7. برای طراحی یک عامل هوشمند به چه چیزهایی نیاز داریم با ذکر یک مثال شرح دهید؟</vt:lpstr>
      <vt:lpstr>8. انواع محیط را نام برده و مفهوم هر یک را مختصر شرح دهید؟</vt:lpstr>
      <vt:lpstr>جواب سوالات میانترم </vt:lpstr>
      <vt:lpstr>2. انواع مساله را نام ببرید و شرح مختصری از هر یک با ذکر یک مثال بیان کنید؟</vt:lpstr>
      <vt:lpstr>3.مسأله احتمالی:(غیرقطعی وبخشی قابل مشاهده)</vt:lpstr>
      <vt:lpstr>3. مسئله 8 وزیر را با دو روش فرموله سازی کنید(مثالn وزیر را طوری در صفحه شطرنج بگذارید که همدیگر را تهدید نکنند)؟</vt:lpstr>
      <vt:lpstr>4. جستجوی درختی را با ذکر یک مثال شرح دهید؟</vt:lpstr>
      <vt:lpstr>5. فضای حالت و Fringe را تعریف کنید؟</vt:lpstr>
      <vt:lpstr>7.الگوریتمی که از لحاظ زمانی از مرتبه جستجوی اول سطح است ولی از لحاظ پیچیدگی حافظه از مرتبه جستجوی اول عمق می باشد کدام است ،شرح دهید؟</vt:lpstr>
      <vt:lpstr>8 کارایی انواع جستجوهای نا آگاهانه را بر حسب چهار پارامتر کامل بودن ، بهینگی ، پیچیدگی زمانی و فضایی بیان کنید؟</vt:lpstr>
      <vt:lpstr>سوالات میانترم </vt:lpstr>
      <vt:lpstr>2 هدف از تفکر عاقالنه چیست و چه آورده ای در پی خواهد داشت؟</vt:lpstr>
      <vt:lpstr>3. اجزای عامل و وظیفه عامل را با رسم شکل و تابع نویسی بررسی کنید؟</vt:lpstr>
      <vt:lpstr> 4.PEAS  را برای ربات فضانورد و فوتبالیست تشریح کنید؟</vt:lpstr>
      <vt:lpstr>5 طبق شبکه کد زیر چرا عامل مبتنی بر جدول به شکست مواجه می شود؟ راهکارهای پیشنهادی خود را نام برده و مختصری در خصوص هر کدام توضیح دهید؟</vt:lpstr>
      <vt:lpstr>6 دنیای جارو برقی را با توجه به فرموله سازی مساله تشریح کنید؟</vt:lpstr>
      <vt:lpstr>7. جستجوی عمقی را با رسم مرحله به مرحله شرح دهید و در نهایت کارایی الگوریتم را با چهار معیاراندازی گیری بیان کنید؟</vt:lpstr>
      <vt:lpstr>8. سه راه حل جهت ابداع تابع هیوریستیک نام برده و شرح دهید؟</vt:lpstr>
      <vt:lpstr>9. انواع جستجوی محلی را نام برده و ایده هر یک را بیان کنید؟</vt:lpstr>
      <vt:lpstr>تحلیل WUMPUS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farzaneh farhadi</dc:creator>
  <cp:lastModifiedBy>farzaneh farhadi</cp:lastModifiedBy>
  <cp:revision>3</cp:revision>
  <dcterms:created xsi:type="dcterms:W3CDTF">2023-12-28T16:54:58Z</dcterms:created>
  <dcterms:modified xsi:type="dcterms:W3CDTF">2023-12-29T11:05:37Z</dcterms:modified>
</cp:coreProperties>
</file>