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A4D6CF-8247-4B9B-AA4C-FA52FB0AE7B4}">
          <p14:sldIdLst>
            <p14:sldId id="256"/>
            <p14:sldId id="257"/>
            <p14:sldId id="258"/>
            <p14:sldId id="259"/>
            <p14:sldId id="260"/>
            <p14:sldId id="261"/>
            <p14:sldId id="262"/>
            <p14:sldId id="263"/>
            <p14:sldId id="264"/>
            <p14:sldId id="265"/>
            <p14:sldId id="266"/>
            <p14:sldId id="267"/>
            <p14:sldId id="268"/>
          </p14:sldIdLst>
        </p14:section>
        <p14:section name="Untitled Section" id="{BFA25523-D33A-4959-9728-99A3C2ECAEB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12/29/2023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8D73C8-6591-8ED9-C527-2056659AEEB6}"/>
              </a:ext>
            </a:extLst>
          </p:cNvPr>
          <p:cNvSpPr>
            <a:spLocks noGrp="1"/>
          </p:cNvSpPr>
          <p:nvPr>
            <p:ph type="title"/>
          </p:nvPr>
        </p:nvSpPr>
        <p:spPr>
          <a:xfrm>
            <a:off x="703731" y="869577"/>
            <a:ext cx="10131425" cy="1456267"/>
          </a:xfrm>
        </p:spPr>
        <p:txBody>
          <a:bodyPr>
            <a:normAutofit/>
          </a:bodyPr>
          <a:lstStyle/>
          <a:p>
            <a:pPr algn="ctr"/>
            <a:r>
              <a:rPr lang="fa-IR" sz="7200" b="1" dirty="0">
                <a:solidFill>
                  <a:schemeClr val="bg1"/>
                </a:solidFill>
                <a:cs typeface="+mn-cs"/>
              </a:rPr>
              <a:t>بسم الله الرحمن الرحیم </a:t>
            </a:r>
            <a:endParaRPr lang="en-US" sz="7200" b="1" dirty="0">
              <a:solidFill>
                <a:schemeClr val="bg1"/>
              </a:solidFill>
              <a:cs typeface="+mn-cs"/>
            </a:endParaRPr>
          </a:p>
        </p:txBody>
      </p:sp>
      <p:sp>
        <p:nvSpPr>
          <p:cNvPr id="5" name="Content Placeholder 4">
            <a:extLst>
              <a:ext uri="{FF2B5EF4-FFF2-40B4-BE49-F238E27FC236}">
                <a16:creationId xmlns:a16="http://schemas.microsoft.com/office/drawing/2014/main" id="{65CF42C2-ED00-6313-8110-D203CB903FC8}"/>
              </a:ext>
            </a:extLst>
          </p:cNvPr>
          <p:cNvSpPr>
            <a:spLocks noGrp="1"/>
          </p:cNvSpPr>
          <p:nvPr>
            <p:ph idx="1"/>
          </p:nvPr>
        </p:nvSpPr>
        <p:spPr>
          <a:xfrm>
            <a:off x="856131" y="2325844"/>
            <a:ext cx="10131425" cy="3649133"/>
          </a:xfrm>
        </p:spPr>
        <p:txBody>
          <a:bodyPr/>
          <a:lstStyle/>
          <a:p>
            <a:pPr algn="ctr" rtl="1"/>
            <a:r>
              <a:rPr lang="fa-IR" sz="2800" b="1" dirty="0">
                <a:solidFill>
                  <a:schemeClr val="bg1"/>
                </a:solidFill>
              </a:rPr>
              <a:t>نام و نام خانوادگی : فرزانه فرهادی </a:t>
            </a:r>
          </a:p>
          <a:p>
            <a:pPr algn="ctr" rtl="1"/>
            <a:r>
              <a:rPr lang="fa-IR" sz="2800" b="1" dirty="0">
                <a:solidFill>
                  <a:schemeClr val="bg1"/>
                </a:solidFill>
              </a:rPr>
              <a:t>نام استاد : زهرا سادات عصایی معمم </a:t>
            </a:r>
          </a:p>
          <a:p>
            <a:pPr algn="ctr" rtl="1"/>
            <a:r>
              <a:rPr lang="fa-IR" sz="2800" b="1" dirty="0">
                <a:solidFill>
                  <a:schemeClr val="bg1"/>
                </a:solidFill>
              </a:rPr>
              <a:t>موضوع پژوه : قفل های هوشمند (قفل هوشمند الترالاک مدل </a:t>
            </a:r>
            <a:r>
              <a:rPr lang="en-US" sz="2800" b="1" dirty="0">
                <a:solidFill>
                  <a:schemeClr val="bg1"/>
                </a:solidFill>
              </a:rPr>
              <a:t>(Smart Lever</a:t>
            </a:r>
          </a:p>
        </p:txBody>
      </p:sp>
    </p:spTree>
    <p:extLst>
      <p:ext uri="{BB962C8B-B14F-4D97-AF65-F5344CB8AC3E}">
        <p14:creationId xmlns:p14="http://schemas.microsoft.com/office/powerpoint/2010/main" val="1550560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E9A6-BD79-EC98-4644-17DAD4295375}"/>
              </a:ext>
            </a:extLst>
          </p:cNvPr>
          <p:cNvSpPr>
            <a:spLocks noGrp="1"/>
          </p:cNvSpPr>
          <p:nvPr>
            <p:ph type="title"/>
          </p:nvPr>
        </p:nvSpPr>
        <p:spPr/>
        <p:txBody>
          <a:bodyPr>
            <a:normAutofit fontScale="90000"/>
          </a:bodyPr>
          <a:lstStyle/>
          <a:p>
            <a:pPr algn="r" rtl="1"/>
            <a:r>
              <a:rPr lang="fa-IR" sz="6700" b="1" dirty="0">
                <a:solidFill>
                  <a:schemeClr val="bg1"/>
                </a:solidFill>
                <a:cs typeface="+mn-cs"/>
              </a:rPr>
              <a:t>ویژگی های قفل هوشمند</a:t>
            </a:r>
            <a:br>
              <a:rPr lang="fa-IR" sz="4000" b="1" dirty="0"/>
            </a:br>
            <a:endParaRPr lang="en-US" sz="6600" b="1" dirty="0">
              <a:solidFill>
                <a:schemeClr val="bg1"/>
              </a:solidFill>
              <a:cs typeface="+mn-cs"/>
            </a:endParaRPr>
          </a:p>
        </p:txBody>
      </p:sp>
      <p:sp>
        <p:nvSpPr>
          <p:cNvPr id="3" name="Content Placeholder 2">
            <a:extLst>
              <a:ext uri="{FF2B5EF4-FFF2-40B4-BE49-F238E27FC236}">
                <a16:creationId xmlns:a16="http://schemas.microsoft.com/office/drawing/2014/main" id="{2F0E1BAD-DD31-D92A-8CC0-16BC9431EAFC}"/>
              </a:ext>
            </a:extLst>
          </p:cNvPr>
          <p:cNvSpPr>
            <a:spLocks noGrp="1"/>
          </p:cNvSpPr>
          <p:nvPr>
            <p:ph idx="1"/>
          </p:nvPr>
        </p:nvSpPr>
        <p:spPr>
          <a:xfrm>
            <a:off x="685801" y="1515035"/>
            <a:ext cx="10131425" cy="4276165"/>
          </a:xfrm>
        </p:spPr>
        <p:txBody>
          <a:bodyPr>
            <a:normAutofit/>
          </a:bodyPr>
          <a:lstStyle/>
          <a:p>
            <a:pPr marL="0" indent="0" algn="r" rtl="1">
              <a:buNone/>
            </a:pPr>
            <a:r>
              <a:rPr lang="fa-IR" b="1" dirty="0">
                <a:solidFill>
                  <a:schemeClr val="bg1"/>
                </a:solidFill>
              </a:rPr>
              <a:t>ظاهر زیبا</a:t>
            </a:r>
          </a:p>
          <a:p>
            <a:pPr marL="0" indent="0" algn="r" rtl="1">
              <a:buNone/>
            </a:pPr>
            <a:r>
              <a:rPr lang="fa-IR" b="1" dirty="0">
                <a:solidFill>
                  <a:schemeClr val="bg1"/>
                </a:solidFill>
              </a:rPr>
              <a:t>قفل هوشمند علاوه بر کارایی منحصر به فردی که دارد، از ظاهر زیبا و شیکی نسبت به قفل های معمولی برخوردار است که یقینا شکل مدرن و زیبایی به منزل و یا محل کار شما میدهد.</a:t>
            </a:r>
          </a:p>
          <a:p>
            <a:pPr marL="0" indent="0" algn="r" rtl="1">
              <a:buNone/>
            </a:pPr>
            <a:r>
              <a:rPr lang="fa-IR" b="1" dirty="0">
                <a:solidFill>
                  <a:schemeClr val="bg1"/>
                </a:solidFill>
              </a:rPr>
              <a:t>عمر باتری</a:t>
            </a:r>
          </a:p>
          <a:p>
            <a:pPr marL="0" indent="0" algn="r" rtl="1">
              <a:buNone/>
            </a:pPr>
            <a:r>
              <a:rPr lang="fa-IR" b="1" dirty="0">
                <a:solidFill>
                  <a:schemeClr val="bg1"/>
                </a:solidFill>
              </a:rPr>
              <a:t>اکثر قفل های هوشمند برخلاف قفل های معمولی، برقی می باشند و با باتری کار میکنند و در صورت تمام شدن انرژی، باتری به برق اضطراری وصل میشود، البته در صورت ضعیف شدن باتری دستگاه برای ما هشدار ارسال میکند و ما را با خبر میکند. عمر باتری به نسبت تعداد استفاده از قفل بستگی دارد و شرکت ها معمولا عمر باتری را بین سه ماه تا یکسال ارزیابی میکنند.</a:t>
            </a:r>
          </a:p>
          <a:p>
            <a:pPr marL="0" indent="0" algn="r" rtl="1">
              <a:buNone/>
            </a:pPr>
            <a:r>
              <a:rPr lang="fa-IR" b="1" dirty="0">
                <a:solidFill>
                  <a:schemeClr val="bg1"/>
                </a:solidFill>
              </a:rPr>
              <a:t>کلید کمکی</a:t>
            </a:r>
          </a:p>
          <a:p>
            <a:pPr marL="0" indent="0" algn="r" rtl="1">
              <a:buNone/>
            </a:pPr>
            <a:r>
              <a:rPr lang="fa-IR" b="1" dirty="0">
                <a:solidFill>
                  <a:schemeClr val="bg1"/>
                </a:solidFill>
              </a:rPr>
              <a:t>قفل های هوشمندی که به وای فای متصل میشوند ممکن است مورد حمله هکرها قرار بگیرند و همچنین ممکن است کاربر موبایل خود را همراه نداشته باشد، از این رو تولید کنندگان قفل های هوشمند یک کلید کمکی روی پنل قفل قرار میدهند تا کاربر در این مواقع با وارد کردن رمز قفل را باز کند. برخی از شرکت ها نیز کلید فیزیکی کمکی در اختیار مشتریانشان قرار میدهند، که بهتر است در جایی مطمئن و بیرون از خانه نگهداری شود.</a:t>
            </a:r>
            <a:endParaRPr lang="en-US" b="1" dirty="0">
              <a:solidFill>
                <a:schemeClr val="bg1"/>
              </a:solidFill>
            </a:endParaRPr>
          </a:p>
        </p:txBody>
      </p:sp>
    </p:spTree>
    <p:extLst>
      <p:ext uri="{BB962C8B-B14F-4D97-AF65-F5344CB8AC3E}">
        <p14:creationId xmlns:p14="http://schemas.microsoft.com/office/powerpoint/2010/main" val="2654240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4E9E-AFDF-6FCE-8086-2CDB906DF60D}"/>
              </a:ext>
            </a:extLst>
          </p:cNvPr>
          <p:cNvSpPr>
            <a:spLocks noGrp="1"/>
          </p:cNvSpPr>
          <p:nvPr>
            <p:ph type="title"/>
          </p:nvPr>
        </p:nvSpPr>
        <p:spPr/>
        <p:txBody>
          <a:bodyPr/>
          <a:lstStyle/>
          <a:p>
            <a:pPr algn="r" rtl="1"/>
            <a:br>
              <a:rPr lang="fa-IR" b="1" dirty="0"/>
            </a:br>
            <a:endParaRPr lang="en-US" dirty="0"/>
          </a:p>
        </p:txBody>
      </p:sp>
      <p:pic>
        <p:nvPicPr>
          <p:cNvPr id="4" name="Content Placeholder 3">
            <a:extLst>
              <a:ext uri="{FF2B5EF4-FFF2-40B4-BE49-F238E27FC236}">
                <a16:creationId xmlns:a16="http://schemas.microsoft.com/office/drawing/2014/main" id="{20E75A12-ABC6-CB4C-43FB-CCDEC688E576}"/>
              </a:ext>
            </a:extLst>
          </p:cNvPr>
          <p:cNvPicPr>
            <a:picLocks noGrp="1" noChangeAspect="1"/>
          </p:cNvPicPr>
          <p:nvPr>
            <p:ph idx="1"/>
          </p:nvPr>
        </p:nvPicPr>
        <p:blipFill>
          <a:blip r:embed="rId2"/>
          <a:stretch>
            <a:fillRect/>
          </a:stretch>
        </p:blipFill>
        <p:spPr>
          <a:xfrm>
            <a:off x="2507369" y="1337733"/>
            <a:ext cx="6488288" cy="3649662"/>
          </a:xfrm>
          <a:prstGeom prst="rect">
            <a:avLst/>
          </a:prstGeom>
        </p:spPr>
      </p:pic>
    </p:spTree>
    <p:extLst>
      <p:ext uri="{BB962C8B-B14F-4D97-AF65-F5344CB8AC3E}">
        <p14:creationId xmlns:p14="http://schemas.microsoft.com/office/powerpoint/2010/main" val="1330207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CFDB-F8A9-4025-2135-0B58BD3EB24D}"/>
              </a:ext>
            </a:extLst>
          </p:cNvPr>
          <p:cNvSpPr>
            <a:spLocks noGrp="1"/>
          </p:cNvSpPr>
          <p:nvPr>
            <p:ph type="title"/>
          </p:nvPr>
        </p:nvSpPr>
        <p:spPr>
          <a:xfrm>
            <a:off x="685801" y="609600"/>
            <a:ext cx="10131425" cy="1963271"/>
          </a:xfrm>
        </p:spPr>
        <p:txBody>
          <a:bodyPr>
            <a:noAutofit/>
          </a:bodyPr>
          <a:lstStyle/>
          <a:p>
            <a:pPr algn="r" rtl="1"/>
            <a:r>
              <a:rPr lang="fa-IR" sz="2800" b="1" dirty="0">
                <a:solidFill>
                  <a:schemeClr val="bg1"/>
                </a:solidFill>
                <a:cs typeface="+mn-cs"/>
              </a:rPr>
              <a:t>برای هوشمندسازی منازل اولین قدم استفاده از قفل هوشمند است. این فناوری محبوبیت زیادی پیدا کرده است و امنیت و رفاه را برای استفاده‌کنندگان حاصل کرده است. این تجهیزات به‌صورت الکترونیکی و الکترومکانیکی هستند و اجزای مهم آن‌ها باتری، نمایشگر، پردازشگر و … است.</a:t>
            </a:r>
            <a:endParaRPr lang="en-US" sz="2800" b="1" dirty="0">
              <a:solidFill>
                <a:schemeClr val="bg1"/>
              </a:solidFill>
              <a:cs typeface="+mn-cs"/>
            </a:endParaRPr>
          </a:p>
        </p:txBody>
      </p:sp>
      <p:pic>
        <p:nvPicPr>
          <p:cNvPr id="4" name="Content Placeholder 3">
            <a:extLst>
              <a:ext uri="{FF2B5EF4-FFF2-40B4-BE49-F238E27FC236}">
                <a16:creationId xmlns:a16="http://schemas.microsoft.com/office/drawing/2014/main" id="{36FDC08F-18B2-93FD-B35D-CD8ED2280871}"/>
              </a:ext>
            </a:extLst>
          </p:cNvPr>
          <p:cNvPicPr>
            <a:picLocks noGrp="1" noChangeAspect="1"/>
          </p:cNvPicPr>
          <p:nvPr>
            <p:ph idx="1"/>
          </p:nvPr>
        </p:nvPicPr>
        <p:blipFill>
          <a:blip r:embed="rId2"/>
          <a:stretch>
            <a:fillRect/>
          </a:stretch>
        </p:blipFill>
        <p:spPr>
          <a:xfrm>
            <a:off x="2260028" y="2697349"/>
            <a:ext cx="6857462" cy="3649662"/>
          </a:xfrm>
          <a:prstGeom prst="rect">
            <a:avLst/>
          </a:prstGeom>
        </p:spPr>
      </p:pic>
    </p:spTree>
    <p:extLst>
      <p:ext uri="{BB962C8B-B14F-4D97-AF65-F5344CB8AC3E}">
        <p14:creationId xmlns:p14="http://schemas.microsoft.com/office/powerpoint/2010/main" val="1822256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27E535-87EE-5A2C-B153-707E16B0301D}"/>
              </a:ext>
            </a:extLst>
          </p:cNvPr>
          <p:cNvSpPr>
            <a:spLocks noGrp="1"/>
          </p:cNvSpPr>
          <p:nvPr>
            <p:ph idx="1"/>
          </p:nvPr>
        </p:nvSpPr>
        <p:spPr>
          <a:xfrm>
            <a:off x="542366" y="1236633"/>
            <a:ext cx="10131425" cy="3649133"/>
          </a:xfrm>
        </p:spPr>
        <p:txBody>
          <a:bodyPr>
            <a:normAutofit/>
          </a:bodyPr>
          <a:lstStyle/>
          <a:p>
            <a:pPr marL="0" indent="0" algn="ctr">
              <a:buNone/>
            </a:pPr>
            <a:r>
              <a:rPr lang="fa-IR" sz="13800" b="1" dirty="0">
                <a:solidFill>
                  <a:schemeClr val="bg1"/>
                </a:solidFill>
              </a:rPr>
              <a:t>پایان</a:t>
            </a:r>
            <a:endParaRPr lang="en-US" sz="13800" b="1" dirty="0">
              <a:solidFill>
                <a:schemeClr val="bg1"/>
              </a:solidFill>
            </a:endParaRPr>
          </a:p>
        </p:txBody>
      </p:sp>
    </p:spTree>
    <p:extLst>
      <p:ext uri="{BB962C8B-B14F-4D97-AF65-F5344CB8AC3E}">
        <p14:creationId xmlns:p14="http://schemas.microsoft.com/office/powerpoint/2010/main" val="3116487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F512-100F-143E-6552-4493BB8B5F46}"/>
              </a:ext>
            </a:extLst>
          </p:cNvPr>
          <p:cNvSpPr>
            <a:spLocks noGrp="1"/>
          </p:cNvSpPr>
          <p:nvPr>
            <p:ph type="title"/>
          </p:nvPr>
        </p:nvSpPr>
        <p:spPr/>
        <p:txBody>
          <a:bodyPr>
            <a:normAutofit/>
          </a:bodyPr>
          <a:lstStyle/>
          <a:p>
            <a:pPr algn="ctr"/>
            <a:r>
              <a:rPr lang="fa-IR" sz="6000" b="1" dirty="0">
                <a:solidFill>
                  <a:schemeClr val="bg1"/>
                </a:solidFill>
                <a:cs typeface="+mn-cs"/>
              </a:rPr>
              <a:t>معرفی قفل های هوشمند :</a:t>
            </a:r>
            <a:endParaRPr lang="en-US" sz="6000" b="1" dirty="0">
              <a:solidFill>
                <a:schemeClr val="bg1"/>
              </a:solidFill>
              <a:cs typeface="+mn-cs"/>
            </a:endParaRPr>
          </a:p>
        </p:txBody>
      </p:sp>
      <p:sp>
        <p:nvSpPr>
          <p:cNvPr id="3" name="Content Placeholder 2">
            <a:extLst>
              <a:ext uri="{FF2B5EF4-FFF2-40B4-BE49-F238E27FC236}">
                <a16:creationId xmlns:a16="http://schemas.microsoft.com/office/drawing/2014/main" id="{C736502A-B858-9ABC-C3B1-FBA33CDA80C1}"/>
              </a:ext>
            </a:extLst>
          </p:cNvPr>
          <p:cNvSpPr>
            <a:spLocks noGrp="1"/>
          </p:cNvSpPr>
          <p:nvPr>
            <p:ph idx="1"/>
          </p:nvPr>
        </p:nvSpPr>
        <p:spPr>
          <a:xfrm>
            <a:off x="793378" y="2065867"/>
            <a:ext cx="10131425" cy="3649133"/>
          </a:xfrm>
        </p:spPr>
        <p:txBody>
          <a:bodyPr/>
          <a:lstStyle/>
          <a:p>
            <a:pPr marL="0" indent="0" algn="just" rtl="1">
              <a:buNone/>
            </a:pPr>
            <a:r>
              <a:rPr lang="fa-IR" b="1" dirty="0">
                <a:solidFill>
                  <a:schemeClr val="bg1"/>
                </a:solidFill>
              </a:rPr>
              <a:t>قفل های هوشمند، قفل هایی هستند که با استفاده از فناوری های نوین و اتصال به شبکه، قابلیت کنترل و مدیریت از راه دور را فراهم می‌کنند. این قفل ها معمولاً از طریق گوشی هوشمند، تبلت یا کامپیوتر شخصی قابل کنترل و مدیریت هستند. </a:t>
            </a:r>
          </a:p>
          <a:p>
            <a:pPr marL="0" indent="0" algn="just" rtl="1">
              <a:buNone/>
            </a:pPr>
            <a:r>
              <a:rPr lang="fa-IR" b="1" dirty="0">
                <a:solidFill>
                  <a:schemeClr val="bg1"/>
                </a:solidFill>
              </a:rPr>
              <a:t>قفل های هوشمند به شما اجازه می‌دهند تا بدون استفاده از کلید فیزیکی، با استفاده از برنامه‌های مخصوص یا حتی با استفاده از تکنولوژی‌های دستگاه‌های خودرو، درب خانه یا دستگاه دلخواه خود را باز و بسته کنید. </a:t>
            </a:r>
          </a:p>
          <a:p>
            <a:pPr marL="0" indent="0" algn="just" rtl="1">
              <a:buNone/>
            </a:pPr>
            <a:r>
              <a:rPr lang="fa-IR" b="1" dirty="0">
                <a:solidFill>
                  <a:schemeClr val="bg1"/>
                </a:solidFill>
              </a:rPr>
              <a:t>علاوه بر آسان بودن استفاده، قفل های هوشمند دارای ویژگی‌های امنیت بالاتر نسبت به قفل‌های سنتی معمول مانند قابلیت تعریف الگو چشم، رمز عبور چند لایۀ و حساس به اثرانگشت هستند. </a:t>
            </a:r>
          </a:p>
          <a:p>
            <a:pPr marL="0" indent="0" algn="just" rtl="1">
              <a:buNone/>
            </a:pPr>
            <a:r>
              <a:rPr lang="fa-IR" b="1" dirty="0">
                <a:solidFill>
                  <a:schemeClr val="bg1"/>
                </a:solidFill>
              </a:rPr>
              <a:t>بعضی از قفل ها‌‌‌‌‌‍‍‍‍‍‍‍‍‍‍‍‌‌‌‌‌‌‌‌‌‌‌‎؟      </a:t>
            </a:r>
            <a:endParaRPr lang="en-US" b="1" dirty="0">
              <a:solidFill>
                <a:schemeClr val="bg1"/>
              </a:solidFill>
            </a:endParaRPr>
          </a:p>
          <a:p>
            <a:pPr marL="0" indent="0" algn="just" rtl="1">
              <a:buNone/>
            </a:pPr>
            <a:r>
              <a:rPr lang="en-US" b="1" dirty="0">
                <a:solidFill>
                  <a:schemeClr val="bg1"/>
                </a:solidFill>
              </a:rPr>
              <a:t>- </a:t>
            </a:r>
            <a:r>
              <a:rPr lang="fa-IR" b="1" dirty="0">
                <a:solidFill>
                  <a:schemeClr val="bg1"/>
                </a:solidFill>
              </a:rPr>
              <a:t>قفل های الکترون</a:t>
            </a:r>
          </a:p>
          <a:p>
            <a:pPr marL="0" indent="0" algn="just" rtl="1">
              <a:buNone/>
            </a:pPr>
            <a:endParaRPr lang="en-US" b="1" dirty="0">
              <a:solidFill>
                <a:schemeClr val="bg1"/>
              </a:solidFill>
            </a:endParaRPr>
          </a:p>
        </p:txBody>
      </p:sp>
    </p:spTree>
    <p:extLst>
      <p:ext uri="{BB962C8B-B14F-4D97-AF65-F5344CB8AC3E}">
        <p14:creationId xmlns:p14="http://schemas.microsoft.com/office/powerpoint/2010/main" val="832079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2136-1C91-20C3-1C0D-D2AC74292DCB}"/>
              </a:ext>
            </a:extLst>
          </p:cNvPr>
          <p:cNvSpPr>
            <a:spLocks noGrp="1"/>
          </p:cNvSpPr>
          <p:nvPr>
            <p:ph type="title"/>
          </p:nvPr>
        </p:nvSpPr>
        <p:spPr/>
        <p:txBody>
          <a:bodyPr>
            <a:normAutofit/>
          </a:bodyPr>
          <a:lstStyle/>
          <a:p>
            <a:pPr algn="ctr" rtl="1"/>
            <a:r>
              <a:rPr lang="fa-IR" sz="4800" b="1" dirty="0">
                <a:solidFill>
                  <a:schemeClr val="bg1"/>
                </a:solidFill>
                <a:cs typeface="+mn-cs"/>
              </a:rPr>
              <a:t>قفل هوشمند آلترالاک مدل </a:t>
            </a:r>
            <a:r>
              <a:rPr lang="en-US" sz="4800" b="1" dirty="0">
                <a:solidFill>
                  <a:schemeClr val="bg1"/>
                </a:solidFill>
                <a:cs typeface="+mn-cs"/>
              </a:rPr>
              <a:t>Smart Lever</a:t>
            </a:r>
          </a:p>
        </p:txBody>
      </p:sp>
      <p:sp>
        <p:nvSpPr>
          <p:cNvPr id="3" name="Content Placeholder 2">
            <a:extLst>
              <a:ext uri="{FF2B5EF4-FFF2-40B4-BE49-F238E27FC236}">
                <a16:creationId xmlns:a16="http://schemas.microsoft.com/office/drawing/2014/main" id="{2F3BA0B3-0F8F-5477-0338-C3A7619954A1}"/>
              </a:ext>
            </a:extLst>
          </p:cNvPr>
          <p:cNvSpPr>
            <a:spLocks noGrp="1"/>
          </p:cNvSpPr>
          <p:nvPr>
            <p:ph idx="1"/>
          </p:nvPr>
        </p:nvSpPr>
        <p:spPr>
          <a:xfrm>
            <a:off x="775448" y="2065867"/>
            <a:ext cx="10131425" cy="4491318"/>
          </a:xfrm>
        </p:spPr>
        <p:txBody>
          <a:bodyPr>
            <a:normAutofit/>
          </a:bodyPr>
          <a:lstStyle/>
          <a:p>
            <a:pPr algn="just" rtl="1"/>
            <a:r>
              <a:rPr lang="fa-IR" b="1" dirty="0">
                <a:solidFill>
                  <a:schemeClr val="bg1"/>
                </a:solidFill>
                <a:latin typeface="Arial" panose="020B0604020202020204" pitchFamily="34" charset="0"/>
                <a:cs typeface="Arial" panose="020B0604020202020204" pitchFamily="34" charset="0"/>
              </a:rPr>
              <a:t>قفل هوشمند آلترالاک مدل </a:t>
            </a:r>
            <a:r>
              <a:rPr lang="en-US" b="1" dirty="0">
                <a:solidFill>
                  <a:schemeClr val="bg1"/>
                </a:solidFill>
                <a:latin typeface="Arial" panose="020B0604020202020204" pitchFamily="34" charset="0"/>
                <a:cs typeface="Arial" panose="020B0604020202020204" pitchFamily="34" charset="0"/>
              </a:rPr>
              <a:t>Smart Lever </a:t>
            </a:r>
            <a:r>
              <a:rPr lang="fa-IR" b="1" dirty="0">
                <a:solidFill>
                  <a:schemeClr val="bg1"/>
                </a:solidFill>
                <a:latin typeface="Arial" panose="020B0604020202020204" pitchFamily="34" charset="0"/>
                <a:cs typeface="Arial" panose="020B0604020202020204" pitchFamily="34" charset="0"/>
              </a:rPr>
              <a:t>یک قفل هوشمند بسیار پیشرفته و کاربردی است که برای استفاده در درب‌های ورودی منازل، اتاق‌های هتل‌ها، دفاتر و سایر مکان‌های عمومی طراحی شده است. این قفل با استفاده از تکنولوژی بلوتوث و نصب یک برنامه روی تلفن همراه، امکان باز و بسته کردن درب را به صورت الکترونیکی فراهم می‌کند.</a:t>
            </a:r>
            <a:r>
              <a:rPr lang="en-US" b="1" dirty="0">
                <a:solidFill>
                  <a:schemeClr val="bg1"/>
                </a:solidFill>
                <a:latin typeface="Arial" panose="020B0604020202020204" pitchFamily="34" charset="0"/>
                <a:cs typeface="Arial" panose="020B0604020202020204" pitchFamily="34" charset="0"/>
              </a:rPr>
              <a:t> </a:t>
            </a:r>
          </a:p>
          <a:p>
            <a:pPr algn="just" rtl="1"/>
            <a:r>
              <a:rPr lang="fa-IR" b="1" dirty="0">
                <a:solidFill>
                  <a:schemeClr val="bg1"/>
                </a:solidFill>
                <a:latin typeface="Arial" panose="020B0604020202020204" pitchFamily="34" charset="0"/>
                <a:cs typeface="Arial" panose="020B0604020202020204" pitchFamily="34" charset="0"/>
              </a:rPr>
              <a:t>قابلیت‌های قفل هوشمند آلترالاک مدل </a:t>
            </a:r>
            <a:r>
              <a:rPr lang="en-US" b="1" dirty="0">
                <a:solidFill>
                  <a:schemeClr val="bg1"/>
                </a:solidFill>
                <a:latin typeface="Arial" panose="020B0604020202020204" pitchFamily="34" charset="0"/>
                <a:cs typeface="Arial" panose="020B0604020202020204" pitchFamily="34" charset="0"/>
              </a:rPr>
              <a:t>Smart Lever </a:t>
            </a:r>
            <a:r>
              <a:rPr lang="fa-IR" b="1" dirty="0">
                <a:solidFill>
                  <a:schemeClr val="bg1"/>
                </a:solidFill>
                <a:latin typeface="Arial" panose="020B0604020202020204" pitchFamily="34" charset="0"/>
                <a:cs typeface="Arial" panose="020B0604020202020204" pitchFamily="34" charset="0"/>
              </a:rPr>
              <a:t>عبارتند از:</a:t>
            </a:r>
            <a:endParaRPr lang="en-US" b="1" dirty="0">
              <a:solidFill>
                <a:schemeClr val="bg1"/>
              </a:solidFill>
              <a:latin typeface="Arial" panose="020B0604020202020204" pitchFamily="34" charset="0"/>
              <a:cs typeface="Arial" panose="020B0604020202020204" pitchFamily="34" charset="0"/>
            </a:endParaRPr>
          </a:p>
          <a:p>
            <a:pPr algn="just" rtl="1"/>
            <a:r>
              <a:rPr lang="fa-IR" b="1" dirty="0">
                <a:solidFill>
                  <a:schemeClr val="bg1"/>
                </a:solidFill>
                <a:latin typeface="Arial" panose="020B0604020202020204" pitchFamily="34" charset="0"/>
                <a:cs typeface="Arial" panose="020B0604020202020204" pitchFamily="34" charset="0"/>
              </a:rPr>
              <a:t>1. کنترل دسترسی: با استفاده از برنامه مخصوص، می‌توانید دستگاه را به تعداد نامحدود کاربر مجاز متصل کنید و به آسانی دستور باز و بسته شدن درب را به آن‌ها بدهید.</a:t>
            </a:r>
            <a:endParaRPr lang="en-US" b="1" dirty="0">
              <a:solidFill>
                <a:schemeClr val="bg1"/>
              </a:solidFill>
              <a:latin typeface="Arial" panose="020B0604020202020204" pitchFamily="34" charset="0"/>
              <a:cs typeface="Arial" panose="020B0604020202020204" pitchFamily="34" charset="0"/>
            </a:endParaRPr>
          </a:p>
          <a:p>
            <a:pPr algn="just" rtl="1"/>
            <a:r>
              <a:rPr lang="fa-IR" b="1" dirty="0">
                <a:solidFill>
                  <a:schemeClr val="bg1"/>
                </a:solidFill>
                <a:latin typeface="Arial" panose="020B0604020202020204" pitchFamily="34" charset="0"/>
                <a:cs typeface="Arial" panose="020B0604020202020204" pitchFamily="34" charset="0"/>
              </a:rPr>
              <a:t>2. قابل استفاده با کارت </a:t>
            </a:r>
            <a:r>
              <a:rPr lang="en-US" b="1" dirty="0">
                <a:solidFill>
                  <a:schemeClr val="bg1"/>
                </a:solidFill>
                <a:latin typeface="Arial" panose="020B0604020202020204" pitchFamily="34" charset="0"/>
                <a:cs typeface="Arial" panose="020B0604020202020204" pitchFamily="34" charset="0"/>
              </a:rPr>
              <a:t>RFID: </a:t>
            </a:r>
            <a:r>
              <a:rPr lang="fa-IR" b="1" dirty="0">
                <a:solidFill>
                  <a:schemeClr val="bg1"/>
                </a:solidFill>
                <a:latin typeface="Arial" panose="020B0604020202020204" pitchFamily="34" charset="0"/>
                <a:cs typeface="Arial" panose="020B0604020202020204" pitchFamily="34" charset="0"/>
              </a:rPr>
              <a:t>علاوه بر استفاده از تلفن همراه، قابل استفاده با کارت </a:t>
            </a:r>
            <a:r>
              <a:rPr lang="en-US" b="1" dirty="0">
                <a:solidFill>
                  <a:schemeClr val="bg1"/>
                </a:solidFill>
                <a:latin typeface="Arial" panose="020B0604020202020204" pitchFamily="34" charset="0"/>
                <a:cs typeface="Arial" panose="020B0604020202020204" pitchFamily="34" charset="0"/>
              </a:rPr>
              <a:t>RFID </a:t>
            </a:r>
            <a:r>
              <a:rPr lang="fa-IR" b="1" dirty="0">
                <a:solidFill>
                  <a:schemeClr val="bg1"/>
                </a:solidFill>
                <a:latin typeface="Arial" panose="020B0604020202020204" pitchFamily="34" charset="0"/>
                <a:cs typeface="Arial" panose="020B0604020202020204" pitchFamily="34" charset="0"/>
              </a:rPr>
              <a:t>نیز می‌باشد. شما می‌توانید تعداد نامحدود کاربر را با استفاده از این کارت تعيين كنيد.</a:t>
            </a:r>
            <a:endParaRPr lang="en-US" b="1" dirty="0">
              <a:solidFill>
                <a:schemeClr val="bg1"/>
              </a:solidFill>
              <a:latin typeface="Arial" panose="020B0604020202020204" pitchFamily="34" charset="0"/>
              <a:cs typeface="Arial" panose="020B0604020202020204" pitchFamily="34" charset="0"/>
            </a:endParaRPr>
          </a:p>
          <a:p>
            <a:pPr algn="just" rtl="1"/>
            <a:r>
              <a:rPr lang="fa-IR" b="1" dirty="0">
                <a:solidFill>
                  <a:schemeClr val="bg1"/>
                </a:solidFill>
                <a:latin typeface="Arial" panose="020B0604020202020204" pitchFamily="34" charset="0"/>
                <a:cs typeface="Arial" panose="020B0604020202020204" pitchFamily="34" charset="0"/>
              </a:rPr>
              <a:t>3. قابليت كاركردهای چالش بانك: شما مي توانيد يك كده پولي</a:t>
            </a:r>
            <a:r>
              <a:rPr lang="en-US" b="1" dirty="0">
                <a:solidFill>
                  <a:schemeClr val="bg1"/>
                </a:solidFill>
                <a:latin typeface="Arial" panose="020B0604020202020204" pitchFamily="34" charset="0"/>
                <a:cs typeface="Arial" panose="020B0604020202020204" pitchFamily="34" charset="0"/>
              </a:rPr>
              <a:t> </a:t>
            </a:r>
            <a:r>
              <a:rPr lang="fa-IR" b="1" dirty="0">
                <a:solidFill>
                  <a:schemeClr val="bg1"/>
                </a:solidFill>
                <a:latin typeface="Arial" panose="020B0604020202020204" pitchFamily="34" charset="0"/>
                <a:cs typeface="Arial" panose="020B0604020202020204" pitchFamily="34" charset="0"/>
              </a:rPr>
              <a:t>(</a:t>
            </a:r>
            <a:r>
              <a:rPr lang="en-US" b="1" dirty="0">
                <a:solidFill>
                  <a:schemeClr val="bg1"/>
                </a:solidFill>
                <a:latin typeface="Arial" panose="020B0604020202020204" pitchFamily="34" charset="0"/>
                <a:cs typeface="Arial" panose="020B0604020202020204" pitchFamily="34" charset="0"/>
              </a:rPr>
              <a:t>(PIN</a:t>
            </a:r>
            <a:r>
              <a:rPr lang="fa-IR" b="1" dirty="0">
                <a:solidFill>
                  <a:schemeClr val="bg1"/>
                </a:solidFill>
                <a:latin typeface="Arial" panose="020B0604020202020204" pitchFamily="34" charset="0"/>
                <a:cs typeface="Arial" panose="020B0604020202020204" pitchFamily="34" charset="0"/>
              </a:rPr>
              <a:t>روي قسمت لغزشي (</a:t>
            </a:r>
            <a:r>
              <a:rPr lang="en-US" b="1" dirty="0">
                <a:solidFill>
                  <a:schemeClr val="bg1"/>
                </a:solidFill>
                <a:latin typeface="Arial" panose="020B0604020202020204" pitchFamily="34" charset="0"/>
                <a:cs typeface="Arial" panose="020B0604020202020204" pitchFamily="34" charset="0"/>
              </a:rPr>
              <a:t>( Keypad</a:t>
            </a:r>
            <a:r>
              <a:rPr lang="fa-IR" b="1" dirty="0">
                <a:solidFill>
                  <a:schemeClr val="bg1"/>
                </a:solidFill>
                <a:latin typeface="Arial" panose="020B0604020202020204" pitchFamily="34" charset="0"/>
                <a:cs typeface="Arial" panose="020B0604020202020204" pitchFamily="34" charset="0"/>
              </a:rPr>
              <a:t>قفلا جديدي كپسول كنيدي كافيست يك سطح پول (</a:t>
            </a:r>
            <a:r>
              <a:rPr lang="en-US" b="1" dirty="0">
                <a:solidFill>
                  <a:schemeClr val="bg1"/>
                </a:solidFill>
                <a:latin typeface="Arial" panose="020B0604020202020204" pitchFamily="34" charset="0"/>
                <a:cs typeface="Arial" panose="020B0604020202020204" pitchFamily="34" charset="0"/>
              </a:rPr>
              <a:t>(PIN</a:t>
            </a:r>
            <a:r>
              <a:rPr lang="fa-IR" b="1" dirty="0">
                <a:solidFill>
                  <a:schemeClr val="bg1"/>
                </a:solidFill>
                <a:latin typeface="Arial" panose="020B0604020202020204" pitchFamily="34" charset="0"/>
                <a:cs typeface="Arial" panose="020B0604020202020204" pitchFamily="34" charset="0"/>
              </a:rPr>
              <a:t>روي لغزش (</a:t>
            </a:r>
            <a:r>
              <a:rPr lang="en-US" b="1" dirty="0">
                <a:solidFill>
                  <a:schemeClr val="bg1"/>
                </a:solidFill>
                <a:latin typeface="Arial" panose="020B0604020202020204" pitchFamily="34" charset="0"/>
                <a:cs typeface="Arial" panose="020B0604020202020204" pitchFamily="34" charset="0"/>
              </a:rPr>
              <a:t>( Keypad</a:t>
            </a:r>
            <a:r>
              <a:rPr lang="fa-IR" b="1" dirty="0">
                <a:solidFill>
                  <a:schemeClr val="bg1"/>
                </a:solidFill>
                <a:latin typeface="Arial" panose="020B0604020202020204" pitchFamily="34" charset="0"/>
                <a:cs typeface="Arial" panose="020B0604020202020204" pitchFamily="34" charset="0"/>
              </a:rPr>
              <a:t>خود درج كافيست.</a:t>
            </a:r>
            <a:endParaRPr lang="en-US" b="1" dirty="0">
              <a:solidFill>
                <a:schemeClr val="bg1"/>
              </a:solidFill>
              <a:latin typeface="Arial" panose="020B0604020202020204" pitchFamily="34" charset="0"/>
              <a:cs typeface="Arial" panose="020B0604020202020204" pitchFamily="34" charset="0"/>
            </a:endParaRPr>
          </a:p>
          <a:p>
            <a:pPr algn="just" rtl="1"/>
            <a:endParaRPr lang="en-US"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855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88AD5-579E-D124-CD9D-758798118F51}"/>
              </a:ext>
            </a:extLst>
          </p:cNvPr>
          <p:cNvSpPr>
            <a:spLocks noGrp="1"/>
          </p:cNvSpPr>
          <p:nvPr>
            <p:ph type="title"/>
          </p:nvPr>
        </p:nvSpPr>
        <p:spPr>
          <a:xfrm>
            <a:off x="-1663677" y="2779059"/>
            <a:ext cx="10131425" cy="1456267"/>
          </a:xfrm>
        </p:spPr>
        <p:txBody>
          <a:bodyPr>
            <a:normAutofit fontScale="90000"/>
          </a:bodyPr>
          <a:lstStyle/>
          <a:p>
            <a:pPr algn="ctr" rtl="1"/>
            <a:r>
              <a:rPr lang="fa-IR" sz="2000" b="1" dirty="0">
                <a:solidFill>
                  <a:schemeClr val="bg1"/>
                </a:solidFill>
                <a:cs typeface="+mn-cs"/>
              </a:rPr>
              <a:t>ویژگی‌ها</a:t>
            </a:r>
            <a:br>
              <a:rPr lang="fa-IR" sz="2000" b="1" dirty="0">
                <a:solidFill>
                  <a:schemeClr val="bg1"/>
                </a:solidFill>
                <a:cs typeface="+mn-cs"/>
              </a:rPr>
            </a:br>
            <a:r>
              <a:rPr lang="fa-IR" sz="2000" b="1" dirty="0">
                <a:solidFill>
                  <a:schemeClr val="bg1"/>
                </a:solidFill>
                <a:cs typeface="+mn-cs"/>
              </a:rPr>
              <a:t>جنس : </a:t>
            </a:r>
            <a:br>
              <a:rPr lang="fa-IR" sz="2000" b="1" dirty="0">
                <a:solidFill>
                  <a:schemeClr val="bg1"/>
                </a:solidFill>
                <a:cs typeface="+mn-cs"/>
              </a:rPr>
            </a:br>
            <a:r>
              <a:rPr lang="fa-IR" sz="2000" b="1" dirty="0">
                <a:solidFill>
                  <a:schemeClr val="bg1"/>
                </a:solidFill>
                <a:cs typeface="+mn-cs"/>
              </a:rPr>
              <a:t>استیل ضد زنگ</a:t>
            </a:r>
            <a:br>
              <a:rPr lang="fa-IR" sz="2000" b="1" dirty="0">
                <a:solidFill>
                  <a:schemeClr val="bg1"/>
                </a:solidFill>
                <a:cs typeface="+mn-cs"/>
              </a:rPr>
            </a:br>
            <a:r>
              <a:rPr lang="fa-IR" sz="2000" b="1" dirty="0">
                <a:solidFill>
                  <a:schemeClr val="bg1"/>
                </a:solidFill>
                <a:cs typeface="+mn-cs"/>
              </a:rPr>
              <a:t>نحوه باز شدن قفل : </a:t>
            </a:r>
            <a:br>
              <a:rPr lang="fa-IR" sz="2000" b="1" dirty="0">
                <a:solidFill>
                  <a:schemeClr val="bg1"/>
                </a:solidFill>
                <a:cs typeface="+mn-cs"/>
              </a:rPr>
            </a:br>
            <a:r>
              <a:rPr lang="fa-IR" sz="2000" b="1" dirty="0">
                <a:solidFill>
                  <a:schemeClr val="bg1"/>
                </a:solidFill>
                <a:cs typeface="+mn-cs"/>
              </a:rPr>
              <a:t>اثر انگشت, الکترونیکی, بدون کلید, رمزدار, کلیددار</a:t>
            </a:r>
            <a:br>
              <a:rPr lang="fa-IR" sz="2000" dirty="0"/>
            </a:br>
            <a:endParaRPr lang="en-US" sz="4000" b="1" dirty="0">
              <a:solidFill>
                <a:schemeClr val="bg1"/>
              </a:solidFill>
              <a:cs typeface="+mn-cs"/>
            </a:endParaRPr>
          </a:p>
        </p:txBody>
      </p:sp>
      <p:pic>
        <p:nvPicPr>
          <p:cNvPr id="4" name="Content Placeholder 3">
            <a:extLst>
              <a:ext uri="{FF2B5EF4-FFF2-40B4-BE49-F238E27FC236}">
                <a16:creationId xmlns:a16="http://schemas.microsoft.com/office/drawing/2014/main" id="{6D8B7259-401C-9C17-492B-CFCB69410A44}"/>
              </a:ext>
            </a:extLst>
          </p:cNvPr>
          <p:cNvPicPr>
            <a:picLocks noGrp="1" noChangeAspect="1"/>
          </p:cNvPicPr>
          <p:nvPr>
            <p:ph idx="1"/>
          </p:nvPr>
        </p:nvPicPr>
        <p:blipFill>
          <a:blip r:embed="rId2"/>
          <a:stretch>
            <a:fillRect/>
          </a:stretch>
        </p:blipFill>
        <p:spPr>
          <a:xfrm>
            <a:off x="6427694" y="950260"/>
            <a:ext cx="4564202" cy="4564202"/>
          </a:xfrm>
          <a:prstGeom prst="rect">
            <a:avLst/>
          </a:prstGeom>
        </p:spPr>
      </p:pic>
    </p:spTree>
    <p:extLst>
      <p:ext uri="{BB962C8B-B14F-4D97-AF65-F5344CB8AC3E}">
        <p14:creationId xmlns:p14="http://schemas.microsoft.com/office/powerpoint/2010/main" val="284135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F92C0-DAC1-7A9B-69D9-528396860D7B}"/>
              </a:ext>
            </a:extLst>
          </p:cNvPr>
          <p:cNvSpPr>
            <a:spLocks noGrp="1"/>
          </p:cNvSpPr>
          <p:nvPr>
            <p:ph type="title"/>
          </p:nvPr>
        </p:nvSpPr>
        <p:spPr>
          <a:xfrm>
            <a:off x="721660" y="950259"/>
            <a:ext cx="10131425" cy="1456267"/>
          </a:xfrm>
        </p:spPr>
        <p:txBody>
          <a:bodyPr>
            <a:normAutofit fontScale="90000"/>
          </a:bodyPr>
          <a:lstStyle/>
          <a:p>
            <a:pPr algn="ctr" rtl="1"/>
            <a:r>
              <a:rPr lang="fa-IR" b="1" dirty="0">
                <a:solidFill>
                  <a:schemeClr val="bg1"/>
                </a:solidFill>
                <a:cs typeface="+mn-cs"/>
              </a:rPr>
              <a:t>مشخصات قفل هوشمند آلترالاک مدل </a:t>
            </a:r>
            <a:r>
              <a:rPr lang="en-US" b="1" dirty="0">
                <a:solidFill>
                  <a:schemeClr val="bg1"/>
                </a:solidFill>
                <a:cs typeface="+mn-cs"/>
              </a:rPr>
              <a:t>Smart Lever </a:t>
            </a:r>
            <a:r>
              <a:rPr lang="fa-IR" b="1" dirty="0">
                <a:solidFill>
                  <a:schemeClr val="bg1"/>
                </a:solidFill>
                <a:cs typeface="+mn-cs"/>
              </a:rPr>
              <a:t>عبارت است از: </a:t>
            </a:r>
            <a:br>
              <a:rPr lang="fa-IR" b="1" dirty="0">
                <a:solidFill>
                  <a:schemeClr val="bg1"/>
                </a:solidFill>
                <a:cs typeface="+mn-cs"/>
              </a:rPr>
            </a:br>
            <a:endParaRPr lang="en-US" b="1" dirty="0">
              <a:solidFill>
                <a:schemeClr val="bg1"/>
              </a:solidFill>
              <a:cs typeface="+mn-cs"/>
            </a:endParaRPr>
          </a:p>
        </p:txBody>
      </p:sp>
      <p:sp>
        <p:nvSpPr>
          <p:cNvPr id="3" name="Content Placeholder 2">
            <a:extLst>
              <a:ext uri="{FF2B5EF4-FFF2-40B4-BE49-F238E27FC236}">
                <a16:creationId xmlns:a16="http://schemas.microsoft.com/office/drawing/2014/main" id="{1369469D-76FD-24EE-641F-296B9F152B4F}"/>
              </a:ext>
            </a:extLst>
          </p:cNvPr>
          <p:cNvSpPr>
            <a:spLocks noGrp="1"/>
          </p:cNvSpPr>
          <p:nvPr>
            <p:ph idx="1"/>
          </p:nvPr>
        </p:nvSpPr>
        <p:spPr>
          <a:xfrm>
            <a:off x="811307" y="1935879"/>
            <a:ext cx="10131425" cy="3649133"/>
          </a:xfrm>
        </p:spPr>
        <p:txBody>
          <a:bodyPr/>
          <a:lstStyle/>
          <a:p>
            <a:pPr algn="just" rtl="1"/>
            <a:r>
              <a:rPr lang="fa-IR" sz="2000" b="1" dirty="0">
                <a:solidFill>
                  <a:schemeClr val="bg1"/>
                </a:solidFill>
              </a:rPr>
              <a:t>سایر توضیحات برابر با - آپشن های متنوع باز کردن قفل شامل: نسل دوم اثر انگشت، اپلیکیشن گوشی موبایل، صفحه کلید ضد جاسوسی، کلید، اپل واچ ، - متریال بادوام زینک آلومینیوم ، - مدیریت قفل از طریق اپ </a:t>
            </a:r>
            <a:r>
              <a:rPr lang="en-US" sz="2000" b="1" dirty="0">
                <a:solidFill>
                  <a:schemeClr val="bg1"/>
                </a:solidFill>
              </a:rPr>
              <a:t>U-tec </a:t>
            </a:r>
            <a:r>
              <a:rPr lang="fa-IR" sz="2000" b="1" dirty="0">
                <a:solidFill>
                  <a:schemeClr val="bg1"/>
                </a:solidFill>
              </a:rPr>
              <a:t>از راه دور، - قابلیت کار با الکسا، </a:t>
            </a:r>
            <a:r>
              <a:rPr lang="en-US" sz="2000" b="1" dirty="0">
                <a:solidFill>
                  <a:schemeClr val="bg1"/>
                </a:solidFill>
              </a:rPr>
              <a:t>google assistant، IFTTT، - </a:t>
            </a:r>
            <a:r>
              <a:rPr lang="fa-IR" sz="2000" b="1" dirty="0">
                <a:solidFill>
                  <a:schemeClr val="bg1"/>
                </a:solidFill>
              </a:rPr>
              <a:t>مناسب جهت هوشمند سازی خانه یا محل کار، است.  </a:t>
            </a:r>
            <a:endParaRPr lang="en-US" sz="2000" b="1" dirty="0">
              <a:solidFill>
                <a:schemeClr val="bg1"/>
              </a:solidFill>
            </a:endParaRPr>
          </a:p>
          <a:p>
            <a:pPr algn="just" rtl="1"/>
            <a:r>
              <a:rPr lang="fa-IR" sz="2000" b="1" dirty="0">
                <a:solidFill>
                  <a:schemeClr val="bg1"/>
                </a:solidFill>
              </a:rPr>
              <a:t>  نحوه باز شدن قفل برابر با اثر انگشت است.  </a:t>
            </a:r>
            <a:endParaRPr lang="en-US" sz="2000" b="1" dirty="0">
              <a:solidFill>
                <a:schemeClr val="bg1"/>
              </a:solidFill>
            </a:endParaRPr>
          </a:p>
          <a:p>
            <a:pPr algn="just" rtl="1"/>
            <a:r>
              <a:rPr lang="fa-IR" sz="2000" b="1" dirty="0">
                <a:solidFill>
                  <a:schemeClr val="bg1"/>
                </a:solidFill>
              </a:rPr>
              <a:t>  جنس برابر با استیل ضد زنگ است.   </a:t>
            </a:r>
            <a:endParaRPr lang="en-US" sz="2000" b="1" dirty="0">
              <a:solidFill>
                <a:schemeClr val="bg1"/>
              </a:solidFill>
            </a:endParaRPr>
          </a:p>
          <a:p>
            <a:pPr algn="just" rtl="1"/>
            <a:r>
              <a:rPr lang="fa-IR" sz="2000" b="1" dirty="0">
                <a:solidFill>
                  <a:schemeClr val="bg1"/>
                </a:solidFill>
              </a:rPr>
              <a:t> وزن برابر با 2700 گرم است.    </a:t>
            </a:r>
            <a:endParaRPr lang="en-US" sz="2000" b="1" dirty="0">
              <a:solidFill>
                <a:schemeClr val="bg1"/>
              </a:solidFill>
            </a:endParaRPr>
          </a:p>
          <a:p>
            <a:pPr algn="just" rtl="1"/>
            <a:r>
              <a:rPr lang="fa-IR" sz="2000" b="1" dirty="0">
                <a:solidFill>
                  <a:schemeClr val="bg1"/>
                </a:solidFill>
              </a:rPr>
              <a:t>ابعاد برابر با 16</a:t>
            </a:r>
            <a:r>
              <a:rPr lang="en-US" sz="2000" b="1" dirty="0">
                <a:solidFill>
                  <a:schemeClr val="bg1"/>
                </a:solidFill>
              </a:rPr>
              <a:t>x7.5x6.7 </a:t>
            </a:r>
            <a:r>
              <a:rPr lang="fa-IR" sz="2000" b="1" dirty="0">
                <a:solidFill>
                  <a:schemeClr val="bg1"/>
                </a:solidFill>
              </a:rPr>
              <a:t>سانتی‌متر است.</a:t>
            </a:r>
            <a:r>
              <a:rPr lang="fa-IR" sz="2000" dirty="0"/>
              <a:t>    </a:t>
            </a:r>
            <a:endParaRPr lang="en-US" dirty="0"/>
          </a:p>
        </p:txBody>
      </p:sp>
    </p:spTree>
    <p:extLst>
      <p:ext uri="{BB962C8B-B14F-4D97-AF65-F5344CB8AC3E}">
        <p14:creationId xmlns:p14="http://schemas.microsoft.com/office/powerpoint/2010/main" val="245001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64864-8DBE-08DB-6E0B-3525DDBBA3E4}"/>
              </a:ext>
            </a:extLst>
          </p:cNvPr>
          <p:cNvSpPr>
            <a:spLocks noGrp="1"/>
          </p:cNvSpPr>
          <p:nvPr>
            <p:ph type="title"/>
          </p:nvPr>
        </p:nvSpPr>
        <p:spPr/>
        <p:txBody>
          <a:bodyPr>
            <a:noAutofit/>
          </a:bodyPr>
          <a:lstStyle/>
          <a:p>
            <a:pPr algn="just" rtl="1"/>
            <a:r>
              <a:rPr lang="fa-IR" sz="2800" b="1" dirty="0">
                <a:solidFill>
                  <a:schemeClr val="bg1"/>
                </a:solidFill>
                <a:cs typeface="+mn-cs"/>
              </a:rPr>
              <a:t>قفل هوشمند الترالاک مدل </a:t>
            </a:r>
            <a:r>
              <a:rPr lang="en-US" sz="2800" b="1" dirty="0">
                <a:solidFill>
                  <a:schemeClr val="bg1"/>
                </a:solidFill>
                <a:cs typeface="+mn-cs"/>
              </a:rPr>
              <a:t>SMSRT Lever </a:t>
            </a:r>
            <a:r>
              <a:rPr lang="fa-IR" sz="2800" b="1" dirty="0">
                <a:solidFill>
                  <a:schemeClr val="bg1"/>
                </a:solidFill>
                <a:cs typeface="+mn-cs"/>
              </a:rPr>
              <a:t>یک قفل هوشمند است که با استفاده از تکنولوژی بلوتوث و اتصال به گوشی هوشمند، قابل کنترل و مدیریت است. این قفل دارای ویژگی‌های زیر است: </a:t>
            </a:r>
            <a:endParaRPr lang="en-US" sz="2800" b="1" dirty="0">
              <a:solidFill>
                <a:schemeClr val="bg1"/>
              </a:solidFill>
              <a:cs typeface="+mn-cs"/>
            </a:endParaRPr>
          </a:p>
        </p:txBody>
      </p:sp>
      <p:sp>
        <p:nvSpPr>
          <p:cNvPr id="3" name="Content Placeholder 2">
            <a:extLst>
              <a:ext uri="{FF2B5EF4-FFF2-40B4-BE49-F238E27FC236}">
                <a16:creationId xmlns:a16="http://schemas.microsoft.com/office/drawing/2014/main" id="{2F351380-A5B8-F22F-7175-A6884710DC3F}"/>
              </a:ext>
            </a:extLst>
          </p:cNvPr>
          <p:cNvSpPr>
            <a:spLocks noGrp="1"/>
          </p:cNvSpPr>
          <p:nvPr>
            <p:ph idx="1"/>
          </p:nvPr>
        </p:nvSpPr>
        <p:spPr>
          <a:xfrm>
            <a:off x="685801" y="2142067"/>
            <a:ext cx="10131425" cy="4554568"/>
          </a:xfrm>
        </p:spPr>
        <p:txBody>
          <a:bodyPr>
            <a:normAutofit lnSpcReduction="10000"/>
          </a:bodyPr>
          <a:lstStyle/>
          <a:p>
            <a:pPr algn="just" rtl="1"/>
            <a:r>
              <a:rPr lang="fa-IR" sz="2000" b="1" dirty="0">
                <a:solidFill>
                  <a:schemeClr val="bg1"/>
                </a:solidFill>
              </a:rPr>
              <a:t>1. طراحی شیک و مدرن: قفل </a:t>
            </a:r>
            <a:r>
              <a:rPr lang="en-US" sz="2000" b="1" dirty="0">
                <a:solidFill>
                  <a:schemeClr val="bg1"/>
                </a:solidFill>
              </a:rPr>
              <a:t>SMSRT Lever </a:t>
            </a:r>
            <a:r>
              <a:rPr lang="fa-IR" sz="2000" b="1" dirty="0">
                <a:solidFill>
                  <a:schemeClr val="bg1"/>
                </a:solidFill>
              </a:rPr>
              <a:t>با طراحی زیبا و شکیل، به راحتی در هر نقطه‌ای از منزل یا محل کار قرار می‌گیرد.</a:t>
            </a:r>
          </a:p>
          <a:p>
            <a:pPr algn="just" rtl="1"/>
            <a:r>
              <a:rPr lang="fa-IR" sz="2000" b="1" dirty="0">
                <a:solidFill>
                  <a:schemeClr val="bg1"/>
                </a:solidFill>
              </a:rPr>
              <a:t>2. دسترسی بدون کلید: با استفاده از برنامه‌ای که روی گوشی هوشمند نصب می‌شود، مالکان قفل می‌توانند بدون نیاز به استفاده از کلید فعال سازی کننده، به راحتی درب خود را باز و بسته کنند.</a:t>
            </a:r>
          </a:p>
          <a:p>
            <a:pPr algn="just" rtl="1"/>
            <a:r>
              <a:rPr lang="fa-IR" sz="2000" b="1" dirty="0">
                <a:solidFill>
                  <a:schemeClr val="bg1"/>
                </a:solidFill>
              </a:rPr>
              <a:t>3. سطح امنیت بالا: قفل </a:t>
            </a:r>
            <a:r>
              <a:rPr lang="en-US" sz="2000" b="1" dirty="0">
                <a:solidFill>
                  <a:schemeClr val="bg1"/>
                </a:solidFill>
              </a:rPr>
              <a:t>SMSRT Lever </a:t>
            </a:r>
            <a:r>
              <a:rPr lang="fa-IR" sz="2000" b="1" dirty="0">
                <a:solidFill>
                  <a:schemeClr val="bg1"/>
                </a:solidFill>
              </a:rPr>
              <a:t>دارای سطح امان بسیار بالای </a:t>
            </a:r>
            <a:r>
              <a:rPr lang="en-US" sz="2000" b="1" dirty="0">
                <a:solidFill>
                  <a:schemeClr val="bg1"/>
                </a:solidFill>
              </a:rPr>
              <a:t>AES-128bit </a:t>
            </a:r>
            <a:r>
              <a:rPr lang="fa-IR" sz="2000" b="1" dirty="0">
                <a:solidFill>
                  <a:schemeClr val="bg1"/>
                </a:solidFill>
              </a:rPr>
              <a:t>است که تضمین محافظت از خانه شما در برابر دسترسی غیرمجاز را فراهم می‌کند.</a:t>
            </a:r>
          </a:p>
          <a:p>
            <a:pPr algn="just" rtl="1"/>
            <a:r>
              <a:rPr lang="fa-IR" sz="2000" b="1" dirty="0">
                <a:solidFill>
                  <a:schemeClr val="bg1"/>
                </a:solidFill>
              </a:rPr>
              <a:t>4. پشتبان چند لایه: با استفاده از پروتکل </a:t>
            </a:r>
            <a:r>
              <a:rPr lang="en-US" sz="2000" b="1" dirty="0">
                <a:solidFill>
                  <a:schemeClr val="bg1"/>
                </a:solidFill>
              </a:rPr>
              <a:t>BLE (Bluetooth Low Energy)، </a:t>
            </a:r>
            <a:r>
              <a:rPr lang="fa-IR" sz="2000" b="1" dirty="0">
                <a:solidFill>
                  <a:schemeClr val="bg1"/>
                </a:solidFill>
              </a:rPr>
              <a:t>قفل </a:t>
            </a:r>
            <a:r>
              <a:rPr lang="en-US" sz="2000" b="1" dirty="0">
                <a:solidFill>
                  <a:schemeClr val="bg1"/>
                </a:solidFill>
              </a:rPr>
              <a:t>SMSRT Lever </a:t>
            </a:r>
            <a:r>
              <a:rPr lang="fa-IR" sz="2000" b="1" dirty="0">
                <a:solidFill>
                  <a:schemeClr val="bg1"/>
                </a:solidFill>
              </a:rPr>
              <a:t>تضمین محافظت در حین تبادل داده‌های خود با گوشی هوشمند را دارد.</a:t>
            </a:r>
          </a:p>
          <a:p>
            <a:pPr algn="just" rtl="1"/>
            <a:r>
              <a:rPr lang="fa-IR" sz="2000" b="1" dirty="0">
                <a:solidFill>
                  <a:schemeClr val="bg1"/>
                </a:solidFill>
              </a:rPr>
              <a:t>5. کاربردهای چندگانه: علاوه بر استفاده در منزل، قفل </a:t>
            </a:r>
            <a:r>
              <a:rPr lang="en-US" sz="2000" b="1" dirty="0">
                <a:solidFill>
                  <a:schemeClr val="bg1"/>
                </a:solidFill>
              </a:rPr>
              <a:t>SMSRT Lever </a:t>
            </a:r>
            <a:r>
              <a:rPr lang="fa-IR" sz="2000" b="1" dirty="0">
                <a:solidFill>
                  <a:schemeClr val="bg1"/>
                </a:solidFill>
              </a:rPr>
              <a:t>نقش عالقمورده در سرويس های رستوران های لذيذ، فروشگاه های جذاب و حتي شیرینى فروشى های خلاق خود را نيز با كيفيت عالى به نماء يك كسب و كار پيچيده تغير خوده است.</a:t>
            </a:r>
          </a:p>
          <a:p>
            <a:pPr algn="just" rtl="1"/>
            <a:r>
              <a:rPr lang="fa-IR" sz="2000" b="1" dirty="0">
                <a:solidFill>
                  <a:schemeClr val="bg1"/>
                </a:solidFill>
              </a:rPr>
              <a:t>7. سادگي نصب: نصب و راه‌اندازي قفل </a:t>
            </a:r>
            <a:r>
              <a:rPr lang="en-US" sz="2000" b="1" dirty="0">
                <a:solidFill>
                  <a:schemeClr val="bg1"/>
                </a:solidFill>
              </a:rPr>
              <a:t>SMSRT Lever </a:t>
            </a:r>
            <a:r>
              <a:rPr lang="fa-IR" sz="2000" b="1" dirty="0">
                <a:solidFill>
                  <a:schemeClr val="bg1"/>
                </a:solidFill>
              </a:rPr>
              <a:t>بسيار ساده و آسان است و نياز به دانش فنّي خيلي خيلّى پائین دارید.</a:t>
            </a:r>
            <a:endParaRPr lang="en-US" sz="2000" b="1" dirty="0">
              <a:solidFill>
                <a:schemeClr val="bg1"/>
              </a:solidFill>
            </a:endParaRPr>
          </a:p>
        </p:txBody>
      </p:sp>
    </p:spTree>
    <p:extLst>
      <p:ext uri="{BB962C8B-B14F-4D97-AF65-F5344CB8AC3E}">
        <p14:creationId xmlns:p14="http://schemas.microsoft.com/office/powerpoint/2010/main" val="1323235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F296-3284-19D3-5127-90DB3D649170}"/>
              </a:ext>
            </a:extLst>
          </p:cNvPr>
          <p:cNvSpPr>
            <a:spLocks noGrp="1"/>
          </p:cNvSpPr>
          <p:nvPr>
            <p:ph type="title"/>
          </p:nvPr>
        </p:nvSpPr>
        <p:spPr/>
        <p:txBody>
          <a:bodyPr>
            <a:normAutofit fontScale="90000"/>
          </a:bodyPr>
          <a:lstStyle/>
          <a:p>
            <a:pPr algn="r" rtl="1"/>
            <a:r>
              <a:rPr lang="fa-IR" sz="5400" b="1" dirty="0">
                <a:solidFill>
                  <a:schemeClr val="bg1"/>
                </a:solidFill>
                <a:cs typeface="+mn-cs"/>
              </a:rPr>
              <a:t>قفل هوشمند چه کاری انجام می‌دهد؟</a:t>
            </a:r>
            <a:br>
              <a:rPr lang="fa-IR" b="1" dirty="0"/>
            </a:br>
            <a:endParaRPr lang="en-US" dirty="0"/>
          </a:p>
        </p:txBody>
      </p:sp>
      <p:sp>
        <p:nvSpPr>
          <p:cNvPr id="3" name="Content Placeholder 2">
            <a:extLst>
              <a:ext uri="{FF2B5EF4-FFF2-40B4-BE49-F238E27FC236}">
                <a16:creationId xmlns:a16="http://schemas.microsoft.com/office/drawing/2014/main" id="{EBCB7353-21EE-0B99-4215-F49B77566AE7}"/>
              </a:ext>
            </a:extLst>
          </p:cNvPr>
          <p:cNvSpPr>
            <a:spLocks noGrp="1"/>
          </p:cNvSpPr>
          <p:nvPr>
            <p:ph idx="1"/>
          </p:nvPr>
        </p:nvSpPr>
        <p:spPr/>
        <p:txBody>
          <a:bodyPr>
            <a:normAutofit lnSpcReduction="10000"/>
          </a:bodyPr>
          <a:lstStyle/>
          <a:p>
            <a:pPr algn="r" rtl="1"/>
            <a:r>
              <a:rPr lang="fa-IR" sz="3200" b="1" dirty="0">
                <a:solidFill>
                  <a:schemeClr val="bg1"/>
                </a:solidFill>
              </a:rPr>
              <a:t>قفل هوشمند به شما امکان دسترسی بدون کلید به ملک خود را می‌دهد و نیز این امکان را می‌دهد تا از طریق یک صفحه کلید عددی یا از طریق تلفن هوشمند خود دسترسی به ملک را کنترل کنید. یک قفل هوشمند همچنین می‌تواند هشدارهای گوشی‌های هوشمند را درباره ورود و رفتن به درب ورودی شما فراهم کند و به طور خودکار سایر دستگاه‌های هوشمندی مانند چراغ‌ها و سیستم امنیتی شما را فعال سازد. مهمترین مزیت قفل هوشمند، این است که می‌توانید آن را از هرجایی قفل کرده و باز کنید، مبل، ماشین یا محل کار.</a:t>
            </a:r>
            <a:endParaRPr lang="en-US" sz="3200" b="1" dirty="0">
              <a:solidFill>
                <a:schemeClr val="bg1"/>
              </a:solidFill>
            </a:endParaRPr>
          </a:p>
        </p:txBody>
      </p:sp>
    </p:spTree>
    <p:extLst>
      <p:ext uri="{BB962C8B-B14F-4D97-AF65-F5344CB8AC3E}">
        <p14:creationId xmlns:p14="http://schemas.microsoft.com/office/powerpoint/2010/main" val="3408522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A9D9-D7A8-C5D8-9681-B22DDAE1D1F3}"/>
              </a:ext>
            </a:extLst>
          </p:cNvPr>
          <p:cNvSpPr>
            <a:spLocks noGrp="1"/>
          </p:cNvSpPr>
          <p:nvPr>
            <p:ph type="title"/>
          </p:nvPr>
        </p:nvSpPr>
        <p:spPr/>
        <p:txBody>
          <a:bodyPr>
            <a:normAutofit fontScale="90000"/>
          </a:bodyPr>
          <a:lstStyle/>
          <a:p>
            <a:pPr algn="r" rtl="1"/>
            <a:r>
              <a:rPr lang="fa-IR" sz="5400" b="1" dirty="0">
                <a:solidFill>
                  <a:schemeClr val="bg1"/>
                </a:solidFill>
                <a:cs typeface="+mn-cs"/>
              </a:rPr>
              <a:t>مزایای قفل هوشمند چیست؟</a:t>
            </a:r>
            <a:br>
              <a:rPr lang="fa-IR" b="1" dirty="0"/>
            </a:br>
            <a:endParaRPr lang="en-US" dirty="0"/>
          </a:p>
        </p:txBody>
      </p:sp>
      <p:sp>
        <p:nvSpPr>
          <p:cNvPr id="3" name="Content Placeholder 2">
            <a:extLst>
              <a:ext uri="{FF2B5EF4-FFF2-40B4-BE49-F238E27FC236}">
                <a16:creationId xmlns:a16="http://schemas.microsoft.com/office/drawing/2014/main" id="{853000B1-57E4-CDC3-054C-D233C56EC6E4}"/>
              </a:ext>
            </a:extLst>
          </p:cNvPr>
          <p:cNvSpPr>
            <a:spLocks noGrp="1"/>
          </p:cNvSpPr>
          <p:nvPr>
            <p:ph idx="1"/>
          </p:nvPr>
        </p:nvSpPr>
        <p:spPr/>
        <p:txBody>
          <a:bodyPr>
            <a:normAutofit fontScale="92500"/>
          </a:bodyPr>
          <a:lstStyle/>
          <a:p>
            <a:pPr algn="r" rtl="1"/>
            <a:r>
              <a:rPr lang="fa-IR" dirty="0"/>
              <a:t>خ</a:t>
            </a:r>
            <a:r>
              <a:rPr lang="fa-IR" sz="3000" b="1" dirty="0">
                <a:solidFill>
                  <a:schemeClr val="bg1"/>
                </a:solidFill>
              </a:rPr>
              <a:t>ب، همانطور که گفته شد می‌توانید از طریق تلفن هوشمند یا صفحه کلید درب خود را قفل و باز کنید یا در برخی موارد فقط با نزدیک شدن به درب این کارها را انجام دهید. بنابراین دیگر نیازی به زمین گذاشتن خرید خود و جستجوی کلیدهای خانه نخواهید داشت. از دیگر مزایای قفل هوشمند این است که می‌توانید افراد را موقعی که وارد خانه شما شده یا از آن خارج می‌شوند، ردیابی کنید و می‌توانید کلیدهای مهمان یا کد </a:t>
            </a:r>
            <a:r>
              <a:rPr lang="en-US" sz="3000" b="1" dirty="0">
                <a:solidFill>
                  <a:schemeClr val="bg1"/>
                </a:solidFill>
              </a:rPr>
              <a:t>PIN </a:t>
            </a:r>
            <a:r>
              <a:rPr lang="fa-IR" sz="3000" b="1" dirty="0">
                <a:solidFill>
                  <a:schemeClr val="bg1"/>
                </a:solidFill>
              </a:rPr>
              <a:t>را برای بازدیدکنندگان موقتی خود مانند خانواده یا دوستانی که چند روزی در آنجا می‌مانند یا کارمندان خدماتی اختصاص دهید که فقط برای چند دقیقه یا چند ساعت نیاز به ورود دارند.</a:t>
            </a:r>
            <a:endParaRPr lang="en-US" sz="3000" b="1" dirty="0">
              <a:solidFill>
                <a:schemeClr val="bg1"/>
              </a:solidFill>
            </a:endParaRPr>
          </a:p>
        </p:txBody>
      </p:sp>
    </p:spTree>
    <p:extLst>
      <p:ext uri="{BB962C8B-B14F-4D97-AF65-F5344CB8AC3E}">
        <p14:creationId xmlns:p14="http://schemas.microsoft.com/office/powerpoint/2010/main" val="3018473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95DB7-D00D-6831-72EB-5F982FEBFC6F}"/>
              </a:ext>
            </a:extLst>
          </p:cNvPr>
          <p:cNvSpPr>
            <a:spLocks noGrp="1"/>
          </p:cNvSpPr>
          <p:nvPr>
            <p:ph type="title"/>
          </p:nvPr>
        </p:nvSpPr>
        <p:spPr/>
        <p:txBody>
          <a:bodyPr>
            <a:normAutofit fontScale="90000"/>
          </a:bodyPr>
          <a:lstStyle/>
          <a:p>
            <a:pPr algn="r" rtl="1"/>
            <a:r>
              <a:rPr lang="fa-IR" sz="5400" b="1" dirty="0">
                <a:solidFill>
                  <a:schemeClr val="bg1"/>
                </a:solidFill>
                <a:cs typeface="+mn-cs"/>
              </a:rPr>
              <a:t>معایب قفل‌های هوشمند چیست؟</a:t>
            </a:r>
            <a:br>
              <a:rPr lang="fa-IR" b="1" dirty="0"/>
            </a:br>
            <a:endParaRPr lang="en-US" dirty="0"/>
          </a:p>
        </p:txBody>
      </p:sp>
      <p:sp>
        <p:nvSpPr>
          <p:cNvPr id="3" name="Content Placeholder 2">
            <a:extLst>
              <a:ext uri="{FF2B5EF4-FFF2-40B4-BE49-F238E27FC236}">
                <a16:creationId xmlns:a16="http://schemas.microsoft.com/office/drawing/2014/main" id="{4BD86C23-D222-62C3-E55B-3D9B66E59987}"/>
              </a:ext>
            </a:extLst>
          </p:cNvPr>
          <p:cNvSpPr>
            <a:spLocks noGrp="1"/>
          </p:cNvSpPr>
          <p:nvPr>
            <p:ph idx="1"/>
          </p:nvPr>
        </p:nvSpPr>
        <p:spPr/>
        <p:txBody>
          <a:bodyPr>
            <a:normAutofit fontScale="92500" lnSpcReduction="10000"/>
          </a:bodyPr>
          <a:lstStyle/>
          <a:p>
            <a:pPr algn="r" rtl="1"/>
            <a:r>
              <a:rPr lang="fa-IR" sz="2800" b="1" dirty="0">
                <a:solidFill>
                  <a:schemeClr val="bg1"/>
                </a:solidFill>
              </a:rPr>
              <a:t>پاسخ ساده به آن این است که اگر یک قفل هوشمند را انتخاب کنید، دیگر زندگی هرگز ساده نخواهد بود. بله، شما بدون کلید می‌توانید به ملک خود دسترسی پیدا کنید، اما ابتدا باید قفل را نصب کنید و اگر خودتان نمی‌توانید از پس این کار برآیید، باید به کسی بپردازید تا این کار را برای شما انجام دهد. سپس باید وقت خود را صرف یادگیری نحوه کار ابزار هوشمند جدید و برنامه قفل هوشمند خود کنید. سپس مسئله عدم اطمینان بالقوه وجود دارد. چه اتفاقی می‌افتد اگر باتری قفل هوشمند یا تلفن هوشمند شما ناگهان از بین برود؟ چگونه می‌توانید به ملک دسترسی پیدا کنید؟ برخی از این نگرانی‌ها ممکن است بیشتر نظری باشند تا واقعی، اما شما هنوز هم باید آن‌ها را در نظر بگیرید و قبل از خرید راهکارهایی برای شکست احتمالی تدوین کنید. </a:t>
            </a:r>
            <a:endParaRPr lang="en-US" sz="2800" b="1" dirty="0">
              <a:solidFill>
                <a:schemeClr val="bg1"/>
              </a:solidFill>
            </a:endParaRPr>
          </a:p>
        </p:txBody>
      </p:sp>
    </p:spTree>
    <p:extLst>
      <p:ext uri="{BB962C8B-B14F-4D97-AF65-F5344CB8AC3E}">
        <p14:creationId xmlns:p14="http://schemas.microsoft.com/office/powerpoint/2010/main" val="3342336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147</TotalTime>
  <Words>1397</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بسم الله الرحمن الرحیم </vt:lpstr>
      <vt:lpstr>معرفی قفل های هوشمند :</vt:lpstr>
      <vt:lpstr>قفل هوشمند آلترالاک مدل Smart Lever</vt:lpstr>
      <vt:lpstr>ویژگی‌ها جنس :  استیل ضد زنگ نحوه باز شدن قفل :  اثر انگشت, الکترونیکی, بدون کلید, رمزدار, کلیددار </vt:lpstr>
      <vt:lpstr>مشخصات قفل هوشمند آلترالاک مدل Smart Lever عبارت است از:  </vt:lpstr>
      <vt:lpstr>قفل هوشمند الترالاک مدل SMSRT Lever یک قفل هوشمند است که با استفاده از تکنولوژی بلوتوث و اتصال به گوشی هوشمند، قابل کنترل و مدیریت است. این قفل دارای ویژگی‌های زیر است: </vt:lpstr>
      <vt:lpstr>قفل هوشمند چه کاری انجام می‌دهد؟ </vt:lpstr>
      <vt:lpstr>مزایای قفل هوشمند چیست؟ </vt:lpstr>
      <vt:lpstr>معایب قفل‌های هوشمند چیست؟ </vt:lpstr>
      <vt:lpstr>ویژگی های قفل هوشمند </vt:lpstr>
      <vt:lpstr> </vt:lpstr>
      <vt:lpstr>برای هوشمندسازی منازل اولین قدم استفاده از قفل هوشمند است. این فناوری محبوبیت زیادی پیدا کرده است و امنیت و رفاه را برای استفاده‌کنندگان حاصل کرده است. این تجهیزات به‌صورت الکترونیکی و الکترومکانیکی هستند و اجزای مهم آن‌ها باتری، نمایشگر، پردازشگر و … است.</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farzaneh farhadi</dc:creator>
  <cp:lastModifiedBy>farzaneh farhadi</cp:lastModifiedBy>
  <cp:revision>2</cp:revision>
  <dcterms:created xsi:type="dcterms:W3CDTF">2023-12-28T14:57:00Z</dcterms:created>
  <dcterms:modified xsi:type="dcterms:W3CDTF">2023-12-29T11:02:50Z</dcterms:modified>
</cp:coreProperties>
</file>