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2" r:id="rId15"/>
    <p:sldId id="271" r:id="rId16"/>
    <p:sldId id="274" r:id="rId17"/>
    <p:sldId id="27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4" r:id="rId36"/>
    <p:sldId id="286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37113-91A1-4213-AA78-82F51A80166A}" type="datetimeFigureOut">
              <a:rPr lang="nl-NL" smtClean="0"/>
              <a:t>20-3-2020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5051F-7982-44A9-B2E2-9731BA5AC7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871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58E4-7876-4E48-BE36-930ABA0BE708}" type="datetimeFigureOut">
              <a:rPr lang="nl-NL" smtClean="0"/>
              <a:t>20-3-2020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A9EC6-4894-4982-A99A-E78DECDA80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90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E7F9D-167F-4603-9592-9A79C355883A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003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BBAC9-55E4-4DD4-9BC5-0F2EED01CF6B}" type="slidenum">
              <a:t>31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507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BBAC9-55E4-4DD4-9BC5-0F2EED01CF6B}" type="slidenum">
              <a:t>32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884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A3ED59-9606-43CE-B6C6-32A88D397412}" type="slidenum">
              <a:t>34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442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0F233E-89BB-4ACE-B8B6-F7B9C47E52E9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44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C3E207-52BD-4D9B-BFB6-A491283A8B30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1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DE7C6A-C081-478C-B7A9-D109CC46A17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94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D8711F-F876-4B27-9C9F-0F5FAC83F1AA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22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BBAC9-55E4-4DD4-9BC5-0F2EED01CF6B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02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BBAC9-55E4-4DD4-9BC5-0F2EED01CF6B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56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BBAC9-55E4-4DD4-9BC5-0F2EED01CF6B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08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BBAC9-55E4-4DD4-9BC5-0F2EED01CF6B}" type="slidenum">
              <a:t>30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9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99392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2" name="Picture 2" descr="D:\Work\UMC St Radboud\Templates\PP-sjabloon\Institute for Molecular Life Sciences\Radboudumc_INSTITUTE-FOR-MOLECULAR-LIFE-SCIENCES_67,5mm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07" y="6008400"/>
            <a:ext cx="2916000" cy="55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 userDrawn="1"/>
        </p:nvSpPr>
        <p:spPr>
          <a:xfrm>
            <a:off x="755576" y="5517232"/>
            <a:ext cx="593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chemeClr val="accent1"/>
                </a:solidFill>
              </a:rPr>
              <a:t> </a:t>
            </a:r>
            <a:endParaRPr lang="nl-NL" sz="3600" dirty="0">
              <a:solidFill>
                <a:schemeClr val="accent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737950" y="6075959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accent1"/>
                </a:solidFill>
              </a:rPr>
              <a:t>Center for </a:t>
            </a:r>
            <a:r>
              <a:rPr lang="nl-NL" sz="1600" b="1" dirty="0" err="1" smtClean="0">
                <a:solidFill>
                  <a:schemeClr val="accent1"/>
                </a:solidFill>
              </a:rPr>
              <a:t>Molecular</a:t>
            </a:r>
            <a:r>
              <a:rPr lang="nl-NL" sz="16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nl-NL" sz="1600" b="1" dirty="0" smtClean="0">
                <a:solidFill>
                  <a:schemeClr val="accent1"/>
                </a:solidFill>
              </a:rPr>
              <a:t>and </a:t>
            </a:r>
            <a:r>
              <a:rPr lang="nl-NL" sz="1600" b="1" dirty="0" err="1" smtClean="0">
                <a:solidFill>
                  <a:schemeClr val="accent1"/>
                </a:solidFill>
              </a:rPr>
              <a:t>Biomolecular</a:t>
            </a:r>
            <a:r>
              <a:rPr lang="nl-NL" sz="1600" b="1" dirty="0" smtClean="0">
                <a:solidFill>
                  <a:schemeClr val="accent1"/>
                </a:solidFill>
              </a:rPr>
              <a:t> </a:t>
            </a:r>
            <a:r>
              <a:rPr lang="nl-NL" sz="1600" b="1" dirty="0" err="1" smtClean="0">
                <a:solidFill>
                  <a:schemeClr val="accent1"/>
                </a:solidFill>
              </a:rPr>
              <a:t>Informatics</a:t>
            </a:r>
            <a:r>
              <a:rPr lang="nl-NL" sz="1600" b="1" baseline="0" dirty="0" smtClean="0">
                <a:solidFill>
                  <a:schemeClr val="accent1"/>
                </a:solidFill>
              </a:rPr>
              <a:t> (CMBI)</a:t>
            </a:r>
            <a:r>
              <a:rPr lang="nl-NL" sz="1600" b="1" dirty="0" smtClean="0">
                <a:solidFill>
                  <a:schemeClr val="accent1"/>
                </a:solidFill>
              </a:rPr>
              <a:t> </a:t>
            </a:r>
            <a:endParaRPr lang="nl-NL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359480" y="6183340"/>
            <a:ext cx="8263020" cy="6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eve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2" descr="D:\Work\UMC St Radboud\Templates\PP-sjabloon\Institute for Molecular Life Sciences\Radboudumc_INSTITUTE-FOR-MOLECULAR-LIFE-SCIENCES_67,5mm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07" y="6008400"/>
            <a:ext cx="2916000" cy="55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/>
          <p:cNvSpPr txBox="1"/>
          <p:nvPr userDrawn="1"/>
        </p:nvSpPr>
        <p:spPr>
          <a:xfrm>
            <a:off x="737950" y="6075959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accent1"/>
                </a:solidFill>
              </a:rPr>
              <a:t>Center for </a:t>
            </a:r>
            <a:r>
              <a:rPr lang="nl-NL" sz="1600" b="1" dirty="0" err="1" smtClean="0">
                <a:solidFill>
                  <a:schemeClr val="accent1"/>
                </a:solidFill>
              </a:rPr>
              <a:t>Molecular</a:t>
            </a:r>
            <a:r>
              <a:rPr lang="nl-NL" sz="16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nl-NL" sz="1600" b="1" dirty="0" smtClean="0">
                <a:solidFill>
                  <a:schemeClr val="accent1"/>
                </a:solidFill>
              </a:rPr>
              <a:t>and </a:t>
            </a:r>
            <a:r>
              <a:rPr lang="nl-NL" sz="1600" b="1" dirty="0" err="1" smtClean="0">
                <a:solidFill>
                  <a:schemeClr val="accent1"/>
                </a:solidFill>
              </a:rPr>
              <a:t>Biomolecular</a:t>
            </a:r>
            <a:r>
              <a:rPr lang="nl-NL" sz="1600" b="1" dirty="0" smtClean="0">
                <a:solidFill>
                  <a:schemeClr val="accent1"/>
                </a:solidFill>
              </a:rPr>
              <a:t> </a:t>
            </a:r>
            <a:r>
              <a:rPr lang="nl-NL" sz="1600" b="1" dirty="0" err="1" smtClean="0">
                <a:solidFill>
                  <a:schemeClr val="accent1"/>
                </a:solidFill>
              </a:rPr>
              <a:t>Informatics</a:t>
            </a:r>
            <a:r>
              <a:rPr lang="nl-NL" sz="1600" b="1" baseline="0" dirty="0" smtClean="0">
                <a:solidFill>
                  <a:schemeClr val="accent1"/>
                </a:solidFill>
              </a:rPr>
              <a:t> (CMBI)</a:t>
            </a:r>
            <a:r>
              <a:rPr lang="nl-NL" sz="1600" b="1" dirty="0" smtClean="0">
                <a:solidFill>
                  <a:schemeClr val="accent1"/>
                </a:solidFill>
              </a:rPr>
              <a:t> </a:t>
            </a:r>
            <a:endParaRPr lang="nl-NL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33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93373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dirty="0" smtClean="0">
                <a:latin typeface="Arial"/>
              </a:rPr>
              <a:t>Click to edit Master title style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1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 dirty="0" smtClean="0">
                <a:latin typeface="Arial"/>
              </a:rPr>
              <a:t>Click to edit Master subtitle style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C30-677A-459C-B9E0-3981B050C64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29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34321" y="1123258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z="2400" b="0" strike="noStrike" spc="-1" dirty="0" smtClean="0">
                <a:latin typeface="Arial"/>
              </a:rPr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C30-677A-459C-B9E0-3981B050C64D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448" y="-229565"/>
            <a:ext cx="8229240" cy="1144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888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60963"/>
            <a:ext cx="81000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961195"/>
            <a:ext cx="8100000" cy="412536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/>
            </a:lvl1pPr>
            <a:lvl2pPr>
              <a:lnSpc>
                <a:spcPct val="100000"/>
              </a:lnSpc>
              <a:spcAft>
                <a:spcPts val="0"/>
              </a:spcAft>
              <a:defRPr sz="2800"/>
            </a:lvl2pPr>
            <a:lvl3pPr>
              <a:lnSpc>
                <a:spcPct val="100000"/>
              </a:lnSpc>
              <a:spcAft>
                <a:spcPts val="0"/>
              </a:spcAft>
              <a:defRPr sz="2800"/>
            </a:lvl3pPr>
            <a:lvl4pPr>
              <a:lnSpc>
                <a:spcPct val="100000"/>
              </a:lnSpc>
              <a:spcAft>
                <a:spcPts val="0"/>
              </a:spcAft>
              <a:defRPr sz="2800"/>
            </a:lvl4pPr>
            <a:lvl5pPr>
              <a:lnSpc>
                <a:spcPct val="100000"/>
              </a:lnSpc>
              <a:spcAft>
                <a:spcPts val="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60160"/>
            <a:ext cx="81000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B789D-3C35-4693-A8AD-A46FE4DF32CC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961195"/>
            <a:ext cx="8100000" cy="412536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/>
            </a:lvl1pPr>
            <a:lvl2pPr>
              <a:lnSpc>
                <a:spcPct val="100000"/>
              </a:lnSpc>
              <a:spcAft>
                <a:spcPts val="0"/>
              </a:spcAft>
              <a:defRPr sz="2800"/>
            </a:lvl2pPr>
            <a:lvl3pPr>
              <a:lnSpc>
                <a:spcPct val="100000"/>
              </a:lnSpc>
              <a:spcAft>
                <a:spcPts val="0"/>
              </a:spcAft>
              <a:defRPr sz="2800"/>
            </a:lvl3pPr>
            <a:lvl4pPr>
              <a:lnSpc>
                <a:spcPct val="100000"/>
              </a:lnSpc>
              <a:spcAft>
                <a:spcPts val="0"/>
              </a:spcAft>
              <a:defRPr sz="2800"/>
            </a:lvl4pPr>
            <a:lvl5pPr>
              <a:lnSpc>
                <a:spcPct val="100000"/>
              </a:lnSpc>
              <a:spcAft>
                <a:spcPts val="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2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851920" y="657117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7506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851920" y="657117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814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814400"/>
            <a:ext cx="4039200" cy="4124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851920" y="657117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814400"/>
            <a:ext cx="4039200" cy="4125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814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851920" y="657117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814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851920" y="657117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l" defTabSz="914400" rtl="0" eaLnBrk="1" latinLnBrk="0" hangingPunct="1">
              <a:lnSpc>
                <a:spcPts val="4201"/>
              </a:lnSpc>
              <a:spcBef>
                <a:spcPct val="0"/>
              </a:spcBef>
              <a:buNone/>
            </a:pPr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814635"/>
            <a:ext cx="8100000" cy="4125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2" descr="D:\Work\UMC St Radboud\Templates\PP-sjabloon\Institute for Molecular Life Sciences\Radboudumc_INSTITUTE-FOR-MOLECULAR-LIFE-SCIENCES_67,5mm_RGB.e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90" y="6451200"/>
            <a:ext cx="1332000" cy="2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/>
          <p:cNvSpPr txBox="1"/>
          <p:nvPr userDrawn="1"/>
        </p:nvSpPr>
        <p:spPr>
          <a:xfrm>
            <a:off x="736908" y="6453336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accent1"/>
                </a:solidFill>
              </a:rPr>
              <a:t>CMBI</a:t>
            </a:r>
            <a:endParaRPr lang="nl-NL" sz="1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790" y="64400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789D-3C35-4693-A8AD-A46FE4DF32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67" r:id="rId4"/>
    <p:sldLayoutId id="2147483660" r:id="rId5"/>
    <p:sldLayoutId id="2147483652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7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lang="nl-NL" sz="3638" b="0" kern="1200" dirty="0">
          <a:solidFill>
            <a:schemeClr val="tx2"/>
          </a:solidFill>
          <a:latin typeface="Open Sans"/>
          <a:ea typeface="+mj-ea"/>
          <a:cs typeface="Calibri" panose="020F0502020204030204" pitchFamily="34" charset="0"/>
        </a:defRPr>
      </a:lvl1pPr>
    </p:titleStyle>
    <p:bodyStyle>
      <a:lvl1pPr marL="322263" indent="-322263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itchFamily="34" charset="0"/>
        <a:buChar char="•"/>
        <a:defRPr lang="nl-NL" sz="3200" kern="1200" baseline="0" dirty="0" smtClean="0">
          <a:solidFill>
            <a:schemeClr val="accent1">
              <a:lumMod val="75000"/>
            </a:schemeClr>
          </a:solidFill>
          <a:highlight>
            <a:scrgbClr r="0" g="0" b="0">
              <a:alpha val="0"/>
            </a:scrgbClr>
          </a:highlight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7700" indent="-325438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lang="nl-NL" sz="3200" kern="1200" baseline="0" dirty="0" smtClean="0">
          <a:solidFill>
            <a:schemeClr val="accent1">
              <a:lumMod val="75000"/>
            </a:schemeClr>
          </a:solidFill>
          <a:highlight>
            <a:scrgbClr r="0" g="0" b="0">
              <a:alpha val="0"/>
            </a:scrgbClr>
          </a:highlight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69963" indent="-32385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itchFamily="34" charset="0"/>
        <a:buChar char="•"/>
        <a:defRPr lang="nl-NL" sz="3200" kern="1200" baseline="0" dirty="0" smtClean="0">
          <a:solidFill>
            <a:schemeClr val="accent1">
              <a:lumMod val="75000"/>
            </a:schemeClr>
          </a:solidFill>
          <a:highlight>
            <a:scrgbClr r="0" g="0" b="0">
              <a:alpha val="0"/>
            </a:scrgbClr>
          </a:highlight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93813" indent="-322263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lang="nl-NL" sz="3200" kern="1200" baseline="0" dirty="0" smtClean="0">
          <a:solidFill>
            <a:schemeClr val="accent1">
              <a:lumMod val="75000"/>
            </a:schemeClr>
          </a:solidFill>
          <a:highlight>
            <a:scrgbClr r="0" g="0" b="0">
              <a:alpha val="0"/>
            </a:scrgbClr>
          </a:highlight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19250" indent="-32385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itchFamily="34" charset="0"/>
        <a:buChar char="•"/>
        <a:defRPr lang="nl-NL" sz="3200" kern="1200" baseline="0" dirty="0">
          <a:solidFill>
            <a:schemeClr val="accent1">
              <a:lumMod val="75000"/>
            </a:schemeClr>
          </a:solidFill>
          <a:highlight>
            <a:scrgbClr r="0" g="0" b="0">
              <a:alpha val="0"/>
            </a:scrgbClr>
          </a:highlight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fif"/><Relationship Id="rId5" Type="http://schemas.openxmlformats.org/officeDocument/2006/relationships/image" Target="../media/image39.png"/><Relationship Id="rId4" Type="http://schemas.openxmlformats.org/officeDocument/2006/relationships/image" Target="../media/image3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floydhub.com/gru-with-pytorch/" TargetMode="External"/><Relationship Id="rId3" Type="http://schemas.openxmlformats.org/officeDocument/2006/relationships/hyperlink" Target="https://playground.tensorflow.org/" TargetMode="External"/><Relationship Id="rId7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hyperlink" Target="https://leonardoaraujosantos.gitbooks.io/artificial-inteligence/cont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loydhub.com/long-short-term-memory-from-zero-to-hero-with-pytorch" TargetMode="External"/><Relationship Id="rId5" Type="http://schemas.openxmlformats.org/officeDocument/2006/relationships/hyperlink" Target="https://www.digitalvidya.com/blog/types-of-neural-networks/" TargetMode="External"/><Relationship Id="rId10" Type="http://schemas.openxmlformats.org/officeDocument/2006/relationships/hyperlink" Target="https://medium.com/udacity-pytorch-challengers/a-brief-overview-of-loss-functions-in-pytorch-c0ddb78068f7" TargetMode="External"/><Relationship Id="rId4" Type="http://schemas.openxmlformats.org/officeDocument/2006/relationships/hyperlink" Target="https://towardsdatascience.com/getting-started-with-pytorch-part-1-understanding-how-automatic-differentiation-works-5008282073ec" TargetMode="External"/><Relationship Id="rId9" Type="http://schemas.openxmlformats.org/officeDocument/2006/relationships/hyperlink" Target="https://towardsdatascience.com/understanding-gru-networks-2ef37df6c9b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defTabSz="829452">
              <a:lnSpc>
                <a:spcPts val="3811"/>
              </a:lnSpc>
            </a:pPr>
            <a:r>
              <a:rPr lang="en-US" sz="3266" b="1" spc="-1" dirty="0">
                <a:solidFill>
                  <a:srgbClr val="006991"/>
                </a:solidFill>
                <a:latin typeface="Merriweather"/>
                <a:ea typeface="DejaVu Sans"/>
                <a:cs typeface="+mn-cs"/>
              </a:rPr>
              <a:t>Background neural networks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1009" algn="ctr">
              <a:lnSpc>
                <a:spcPts val="1875"/>
              </a:lnSpc>
            </a:pPr>
            <a:r>
              <a:rPr lang="en-US" sz="2000" b="1" spc="-1" dirty="0" err="1">
                <a:solidFill>
                  <a:schemeClr val="tx2"/>
                </a:solidFill>
                <a:latin typeface="Open Sans"/>
                <a:ea typeface="Open Sans"/>
              </a:rPr>
              <a:t>Jarek</a:t>
            </a:r>
            <a:r>
              <a:rPr lang="en-US" sz="2000" b="1" spc="-1" dirty="0">
                <a:solidFill>
                  <a:schemeClr val="tx2"/>
                </a:solidFill>
                <a:latin typeface="Open Sans"/>
                <a:ea typeface="Open Sans"/>
              </a:rPr>
              <a:t> van </a:t>
            </a:r>
            <a:r>
              <a:rPr lang="en-US" sz="2000" b="1" spc="-1" dirty="0" err="1">
                <a:solidFill>
                  <a:schemeClr val="tx2"/>
                </a:solidFill>
                <a:latin typeface="Open Sans"/>
                <a:ea typeface="Open Sans"/>
              </a:rPr>
              <a:t>Dijk</a:t>
            </a:r>
            <a:endParaRPr lang="en-US" sz="2000" b="1" spc="-1" dirty="0">
              <a:solidFill>
                <a:schemeClr val="tx2"/>
              </a:solidFill>
              <a:latin typeface="Open Sans"/>
              <a:ea typeface="Open Sans"/>
            </a:endParaRPr>
          </a:p>
          <a:p>
            <a:pPr marL="81009" algn="ctr">
              <a:lnSpc>
                <a:spcPts val="1875"/>
              </a:lnSpc>
            </a:pPr>
            <a:r>
              <a:rPr lang="en-US" sz="1200" b="1" spc="-1" dirty="0" smtClean="0">
                <a:solidFill>
                  <a:schemeClr val="tx2"/>
                </a:solidFill>
                <a:latin typeface="Open Sans"/>
              </a:rPr>
              <a:t>20-03-2020</a:t>
            </a:r>
            <a:endParaRPr lang="en-US" sz="100" spc="-1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79" y="2260064"/>
            <a:ext cx="4234921" cy="23428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3486" y="6727195"/>
            <a:ext cx="1778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dirty="0"/>
              <a:t>Image: quantamagazine.org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4275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block: neuron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14270" y="864480"/>
                <a:ext cx="8100000" cy="4125365"/>
              </a:xfrm>
            </p:spPr>
            <p:txBody>
              <a:bodyPr/>
              <a:lstStyle/>
              <a:p>
                <a:pPr lvl="1" hangingPunct="0">
                  <a:spcBef>
                    <a:spcPts val="1415"/>
                  </a:spcBef>
                  <a:buClr>
                    <a:schemeClr val="accent1">
                      <a:lumMod val="75000"/>
                    </a:schemeClr>
                  </a:buClr>
                  <a:buSzPct val="75000"/>
                </a:pPr>
                <a:r>
                  <a:rPr lang="en-US" sz="2400" dirty="0">
                    <a:ea typeface="Verdana" panose="020B0604030504040204" pitchFamily="34" charset="0"/>
                  </a:rPr>
                  <a:t>Data transformer: input </a:t>
                </a:r>
                <a:r>
                  <a:rPr lang="en-US" sz="2400" dirty="0">
                    <a:ea typeface="Verdana" panose="020B0604030504040204" pitchFamily="34" charset="0"/>
                    <a:sym typeface="Wingdings" panose="05000000000000000000" pitchFamily="2" charset="2"/>
                  </a:rPr>
                  <a:t> output</a:t>
                </a:r>
              </a:p>
              <a:p>
                <a:pPr lvl="2" hangingPunct="0">
                  <a:spcBef>
                    <a:spcPts val="1415"/>
                  </a:spcBef>
                  <a:buClr>
                    <a:schemeClr val="accent1">
                      <a:lumMod val="75000"/>
                    </a:schemeClr>
                  </a:buClr>
                  <a:buSzPct val="75000"/>
                </a:pPr>
                <a:r>
                  <a:rPr lang="en-US" sz="1669" dirty="0">
                    <a:ea typeface="Verdana" panose="020B0604030504040204" pitchFamily="34" charset="0"/>
                  </a:rPr>
                  <a:t>Activation function (Input * Weight + Bias)</a:t>
                </a:r>
              </a:p>
              <a:p>
                <a:pPr lvl="1" hangingPunct="0">
                  <a:spcBef>
                    <a:spcPts val="1415"/>
                  </a:spcBef>
                  <a:buClr>
                    <a:schemeClr val="accent1">
                      <a:lumMod val="75000"/>
                    </a:schemeClr>
                  </a:buClr>
                  <a:buSzPct val="75000"/>
                </a:pPr>
                <a:r>
                  <a:rPr lang="en-US" sz="2331" dirty="0">
                    <a:ea typeface="Verdana" panose="020B0604030504040204" pitchFamily="34" charset="0"/>
                  </a:rPr>
                  <a:t>Vectors </a:t>
                </a:r>
                <a:r>
                  <a:rPr lang="en-US" sz="2331" dirty="0">
                    <a:ea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331" dirty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𝑌</m:t>
                    </m:r>
                    <m:r>
                      <a:rPr lang="en-US" sz="2331" dirty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=</m:t>
                    </m:r>
                    <m:r>
                      <a:rPr lang="en-US" sz="2331" dirty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en-US" sz="2331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33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  <m:r>
                          <a:rPr lang="en-US" sz="233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∙</m:t>
                        </m:r>
                        <m:r>
                          <a:rPr lang="en-US" sz="233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  <m:r>
                          <a:rPr lang="en-US" sz="233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</m:t>
                        </m:r>
                        <m:r>
                          <a:rPr lang="en-US" sz="233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331" dirty="0">
                  <a:ea typeface="Verdana" panose="020B0604030504040204" pitchFamily="34" charset="0"/>
                </a:endParaRPr>
              </a:p>
              <a:p>
                <a:pPr lvl="1" hangingPunct="0">
                  <a:spcBef>
                    <a:spcPts val="1415"/>
                  </a:spcBef>
                  <a:buClr>
                    <a:schemeClr val="accent1">
                      <a:lumMod val="75000"/>
                    </a:schemeClr>
                  </a:buClr>
                  <a:buSzPct val="75000"/>
                </a:pPr>
                <a:r>
                  <a:rPr lang="en-US" sz="2331" dirty="0">
                    <a:ea typeface="Verdana" panose="020B0604030504040204" pitchFamily="34" charset="0"/>
                  </a:rPr>
                  <a:t>Non-linear</a:t>
                </a:r>
              </a:p>
              <a:p>
                <a:pPr marL="378013" lvl="1" indent="0">
                  <a:buSzPct val="45000"/>
                  <a:buNone/>
                </a:pPr>
                <a:endParaRPr lang="en-US" dirty="0"/>
              </a:p>
              <a:p>
                <a:pPr lvl="0">
                  <a:buSzPct val="45000"/>
                  <a:buFont typeface="StarSymbol"/>
                  <a:buChar char="●"/>
                </a:pPr>
                <a:endParaRPr lang="en-US" dirty="0"/>
              </a:p>
              <a:p>
                <a:pPr lvl="0">
                  <a:buSzPct val="45000"/>
                  <a:buFont typeface="StarSymbol"/>
                  <a:buChar char="●"/>
                </a:pPr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270" y="864480"/>
                <a:ext cx="8100000" cy="4125365"/>
              </a:xfrm>
              <a:blipFill>
                <a:blip r:embed="rId2"/>
                <a:stretch>
                  <a:fillRect t="-25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2EDB789D-3C35-4693-A8AD-A46FE4DF32CC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9461" b="28861"/>
          <a:stretch/>
        </p:blipFill>
        <p:spPr>
          <a:xfrm>
            <a:off x="5130071" y="1269827"/>
            <a:ext cx="3913058" cy="172960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t="13369"/>
          <a:stretch/>
        </p:blipFill>
        <p:spPr>
          <a:xfrm>
            <a:off x="692964" y="3427569"/>
            <a:ext cx="5363103" cy="2334455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30071" y="1269827"/>
                <a:ext cx="39130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71" y="1269827"/>
                <a:ext cx="3913058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block: Neural Network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Verdana" panose="020B0604030504040204" pitchFamily="34" charset="0"/>
              </a:rPr>
              <a:t>Network </a:t>
            </a:r>
            <a:r>
              <a:rPr lang="en-US" dirty="0">
                <a:ea typeface="Verdana" panose="020B0604030504040204" pitchFamily="34" charset="0"/>
              </a:rPr>
              <a:t>of neurons</a:t>
            </a:r>
          </a:p>
          <a:p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5"/>
          <a:stretch/>
        </p:blipFill>
        <p:spPr>
          <a:xfrm>
            <a:off x="4648331" y="944313"/>
            <a:ext cx="4431403" cy="2412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8811" y="902985"/>
            <a:ext cx="461383" cy="24765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7056" y="337396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1141" y="2309457"/>
            <a:ext cx="378693" cy="10471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91141" y="885419"/>
            <a:ext cx="378693" cy="10471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33196" y="8854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3196" y="315905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9834" y="1043373"/>
            <a:ext cx="43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b1</a:t>
            </a:r>
            <a:endParaRPr lang="nl-NL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5606" y="1558053"/>
            <a:ext cx="43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b2</a:t>
            </a:r>
            <a:endParaRPr lang="nl-NL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5606" y="2007308"/>
            <a:ext cx="43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b3</a:t>
            </a:r>
            <a:endParaRPr lang="nl-NL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5606" y="2499809"/>
            <a:ext cx="43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b4</a:t>
            </a:r>
            <a:endParaRPr lang="nl-NL" sz="1400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9461" b="28861"/>
          <a:stretch/>
        </p:blipFill>
        <p:spPr>
          <a:xfrm>
            <a:off x="747346" y="1439944"/>
            <a:ext cx="3263527" cy="144250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2903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example1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842"/>
            <a:ext cx="8473440" cy="11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example2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930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930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600" dirty="0">
                  <a:solidFill>
                    <a:schemeClr val="tx1"/>
                  </a:solidFill>
                </a:endParaRPr>
              </a:p>
              <a:p>
                <a:endParaRPr lang="nl-NL" sz="2000" dirty="0"/>
              </a:p>
              <a:p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" y="2084215"/>
            <a:ext cx="9118209" cy="12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example3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0"/>
              <p:cNvSpPr txBox="1">
                <a:spLocks/>
              </p:cNvSpPr>
              <p:nvPr/>
            </p:nvSpPr>
            <p:spPr>
              <a:xfrm>
                <a:off x="522000" y="435429"/>
                <a:ext cx="9072166" cy="310375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algn="l" defTabSz="914400" rtl="0" eaLnBrk="1" latinLnBrk="0" hangingPunct="1">
                  <a:lnSpc>
                    <a:spcPts val="4200"/>
                  </a:lnSpc>
                  <a:spcBef>
                    <a:spcPct val="0"/>
                  </a:spcBef>
                  <a:buNone/>
                  <a:defRPr lang="nl-NL" sz="3638" b="0" kern="1200" dirty="0">
                    <a:solidFill>
                      <a:schemeClr val="tx2"/>
                    </a:solidFill>
                    <a:latin typeface="Open Sans"/>
                    <a:ea typeface="+mj-ea"/>
                    <a:cs typeface="Calibri" panose="020F050202020403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sub>
                      </m:sSub>
                      <m:r>
                        <a:rPr lang="ar-AE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ar-AE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sz="20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ar-AE" sz="20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ar-AE" sz="20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ar-AE" sz="20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highlight>
                                                <a:scrgbClr r="0" g="0" b="0">
                                                  <a:alpha val="0"/>
                                                </a:scrgbClr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highlight>
                                                <a:scrgbClr r="0" g="0" b="0">
                                                  <a:alpha val="0"/>
                                                </a:scrgbClr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highlight>
                                                <a:scrgbClr r="0" g="0" b="0">
                                                  <a:alpha val="0"/>
                                                </a:scrgbClr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ar-AE" sz="2000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highlight>
                                            <a:scrgbClr r="0" g="0" b="0">
                                              <a:alpha val="0"/>
                                            </a:scrgbClr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dirty="0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highlight>
                                                <a:scrgbClr r="0" g="0" b="0">
                                                  <a:alpha val="0"/>
                                                </a:scrgbClr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highlight>
                                                <a:scrgbClr r="0" g="0" b="0">
                                                  <a:alpha val="0"/>
                                                </a:scrgbClr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highlight>
                                                <a:scrgbClr r="0" g="0" b="0">
                                                  <a:alpha val="0"/>
                                                </a:scrgbClr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ar-AE" sz="20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 sz="2000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highlight>
                                        <a:scrgbClr r="0" g="0" b="0">
                                          <a:alpha val="0"/>
                                        </a:scrgbClr>
                                      </a:highligh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i="1" dirty="0" smtClean="0">
                  <a:solidFill>
                    <a:schemeClr val="accent1">
                      <a:lumMod val="75000"/>
                    </a:schemeClr>
                  </a:solidFill>
                  <a:highlight>
                    <a:scrgbClr r="0" g="0" b="0">
                      <a:alpha val="0"/>
                    </a:scrgbClr>
                  </a:highlight>
                  <a:latin typeface="Cambria Math" panose="02040503050406030204" pitchFamily="18" charset="0"/>
                  <a:ea typeface="+mn-ea"/>
                </a:endParaRPr>
              </a:p>
              <a:p>
                <a:endParaRPr lang="en-US" sz="2000" i="1" dirty="0" smtClean="0">
                  <a:solidFill>
                    <a:schemeClr val="accent1">
                      <a:lumMod val="75000"/>
                    </a:schemeClr>
                  </a:solidFill>
                  <a:highlight>
                    <a:scrgbClr r="0" g="0" b="0">
                      <a:alpha val="0"/>
                    </a:scrgbClr>
                  </a:highlight>
                  <a:latin typeface="Cambria Math" panose="02040503050406030204" pitchFamily="18" charset="0"/>
                  <a:ea typeface="+mn-ea"/>
                </a:endParaRPr>
              </a:p>
              <a:p>
                <a:r>
                  <a:rPr lang="en-US" sz="2000" i="1" dirty="0" smtClean="0">
                    <a:solidFill>
                      <a:schemeClr val="accent1">
                        <a:lumMod val="75000"/>
                      </a:schemeClr>
                    </a:solidFill>
                    <a:highlight>
                      <a:scrgbClr r="0" g="0" b="0">
                        <a:alpha val="0"/>
                      </a:scrgbClr>
                    </a:highlight>
                    <a:latin typeface="Cambria Math" panose="02040503050406030204" pitchFamily="18" charset="0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 panose="02040503050406030204" pitchFamily="18" charset="0"/>
                        <a:ea typeface="+mn-ea"/>
                      </a:rPr>
                      <m:t>= </m:t>
                    </m:r>
                  </m:oMath>
                </a14:m>
                <a:r>
                  <a:rPr lang="en-US" sz="2000" i="1" dirty="0" smtClean="0">
                    <a:solidFill>
                      <a:schemeClr val="accent1">
                        <a:lumMod val="75000"/>
                      </a:schemeClr>
                    </a:solidFill>
                    <a:highlight>
                      <a:scrgbClr r="0" g="0" b="0">
                        <a:alpha val="0"/>
                      </a:scrgbClr>
                    </a:highlight>
                    <a:latin typeface="Cambria Math" panose="02040503050406030204" pitchFamily="18" charset="0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ar-AE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20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20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ar-AE" sz="20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ar-AE" sz="20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crgbClr r="0" g="0" b="0">
                                                <a:alpha val="0"/>
                                              </a:scrgbClr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crgbClr r="0" g="0" b="0">
                                                <a:alpha val="0"/>
                                              </a:scrgbClr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crgbClr r="0" g="0" b="0">
                                                <a:alpha val="0"/>
                                              </a:scrgbClr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ar-AE" sz="20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crgbClr r="0" g="0" b="0">
                                                <a:alpha val="0"/>
                                              </a:scrgbClr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crgbClr r="0" g="0" b="0">
                                                <a:alpha val="0"/>
                                              </a:scrgbClr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crgbClr r="0" g="0" b="0">
                                                <a:alpha val="0"/>
                                              </a:scrgbClr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sz="20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ar-AE" sz="20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i="1" dirty="0" smtClean="0">
                  <a:solidFill>
                    <a:schemeClr val="accent1">
                      <a:lumMod val="75000"/>
                    </a:schemeClr>
                  </a:solidFill>
                  <a:highlight>
                    <a:scrgbClr r="0" g="0" b="0">
                      <a:alpha val="0"/>
                    </a:scrgbClr>
                  </a:highlight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+mn-ea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highlight>
                    <a:scrgbClr r="0" g="0" b="0">
                      <a:alpha val="0"/>
                    </a:scrgbClr>
                  </a:highlight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0" y="435429"/>
                <a:ext cx="9072166" cy="3103750"/>
              </a:xfrm>
              <a:prstGeom prst="rect">
                <a:avLst/>
              </a:prstGeom>
              <a:blipFill>
                <a:blip r:embed="rId2"/>
                <a:stretch>
                  <a:fillRect l="-17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7"/>
          <p:cNvSpPr txBox="1">
            <a:spLocks/>
          </p:cNvSpPr>
          <p:nvPr/>
        </p:nvSpPr>
        <p:spPr>
          <a:xfrm>
            <a:off x="7813675" y="5335973"/>
            <a:ext cx="2266950" cy="3016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2" y="4264319"/>
            <a:ext cx="8658608" cy="27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blocks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b="1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4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SzPct val="45000"/>
                  <a:buFont typeface="StarSymbol"/>
                  <a:buChar char="●"/>
                </a:pPr>
                <a:r>
                  <a:rPr lang="en-US" dirty="0">
                    <a:ea typeface="Verdana" panose="020B0604030504040204" pitchFamily="34" charset="0"/>
                  </a:rPr>
                  <a:t>Compare output to wanted output (just error measurement)</a:t>
                </a:r>
                <a:endParaRPr lang="nl-NL" dirty="0">
                  <a:ea typeface="Verdana" panose="020B0604030504040204" pitchFamily="34" charset="0"/>
                </a:endParaRPr>
              </a:p>
              <a:p>
                <a:pPr>
                  <a:buSzPct val="45000"/>
                  <a:buFont typeface="StarSymbol"/>
                  <a:buChar char="●"/>
                </a:pPr>
                <a:r>
                  <a:rPr lang="en-US" dirty="0">
                    <a:ea typeface="Verdana" panose="020B0604030504040204" pitchFamily="34" charset="0"/>
                  </a:rPr>
                  <a:t>Mean Squared Error: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Verdana" panose="020B0604030504040204" pitchFamily="34" charset="0"/>
                </a:endParaRPr>
              </a:p>
              <a:p>
                <a:pPr>
                  <a:buSzPct val="45000"/>
                  <a:buFont typeface="StarSymbol"/>
                  <a:buChar char="●"/>
                </a:pPr>
                <a:r>
                  <a:rPr lang="en-US" dirty="0">
                    <a:ea typeface="Verdana" panose="020B0604030504040204" pitchFamily="34" charset="0"/>
                  </a:rPr>
                  <a:t>Cross Entropy:	 	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∙</m:t>
                    </m:r>
                    <m:r>
                      <a:rPr lang="en-US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𝑝𝑟𝑒𝑑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Verdana" panose="020B0604030504040204" pitchFamily="34" charset="0"/>
                </a:endParaRPr>
              </a:p>
              <a:p>
                <a:pPr>
                  <a:buSzPct val="45000"/>
                  <a:buFont typeface="StarSymbol"/>
                  <a:buChar char="●"/>
                </a:pPr>
                <a:r>
                  <a:rPr lang="en-US" dirty="0">
                    <a:ea typeface="Verdana" panose="020B0604030504040204" pitchFamily="34" charset="0"/>
                  </a:rPr>
                  <a:t>Custom ones</a:t>
                </a:r>
                <a:endParaRPr lang="nl-NL" dirty="0">
                  <a:ea typeface="Verdana" panose="020B0604030504040204" pitchFamily="34" charset="0"/>
                </a:endParaRPr>
              </a:p>
              <a:p>
                <a:pPr>
                  <a:buSzPct val="45000"/>
                  <a:buFont typeface="StarSymbol"/>
                  <a:buChar char="●"/>
                </a:pPr>
                <a:endParaRPr lang="nl-NL" dirty="0"/>
              </a:p>
              <a:p>
                <a:pPr>
                  <a:buSzPct val="45000"/>
                  <a:buFont typeface="StarSymbol"/>
                  <a:buChar char="●"/>
                </a:pPr>
                <a:endParaRPr lang="nl-NL" dirty="0"/>
              </a:p>
              <a:p>
                <a:pPr>
                  <a:buSzPct val="45000"/>
                  <a:buFont typeface="StarSymbol"/>
                  <a:buChar char="●"/>
                </a:pPr>
                <a:endParaRPr lang="nl-NL" dirty="0"/>
              </a:p>
              <a:p>
                <a:pPr>
                  <a:buSzPct val="45000"/>
                  <a:buFont typeface="StarSymbol"/>
                  <a:buChar char="●"/>
                </a:pPr>
                <a:endParaRPr lang="nl-NL" dirty="0"/>
              </a:p>
              <a:p>
                <a:pPr>
                  <a:buSzPct val="45000"/>
                  <a:buFont typeface="StarSymbol"/>
                  <a:buChar char="●"/>
                </a:pPr>
                <a:endParaRPr lang="nl-NL" dirty="0"/>
              </a:p>
              <a:p>
                <a:pPr>
                  <a:buSzPct val="45000"/>
                  <a:buFont typeface="StarSymbol"/>
                  <a:buChar char="●"/>
                </a:pPr>
                <a:endParaRPr lang="nl-NL" dirty="0"/>
              </a:p>
              <a:p>
                <a:pPr>
                  <a:buSzPct val="45000"/>
                  <a:buFont typeface="StarSymbol"/>
                  <a:buChar char="●"/>
                </a:pP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5" t="-25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Building </a:t>
            </a:r>
            <a:r>
              <a:rPr lang="en-US" sz="4000" dirty="0" smtClean="0"/>
              <a:t>blocks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C30-677A-459C-B9E0-3981B050C64D}" type="slidenum">
              <a:rPr lang="nl-NL" smtClean="0"/>
              <a:t>17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b="1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65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Back propagation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sz="2114" dirty="0">
                <a:ea typeface="Verdana" panose="020B0604030504040204" pitchFamily="34" charset="0"/>
              </a:rPr>
              <a:t>Relate loss to weights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sz="2114" dirty="0">
                <a:ea typeface="Verdana" panose="020B0604030504040204" pitchFamily="34" charset="0"/>
              </a:rPr>
              <a:t>Differentiate loss on weights</a:t>
            </a:r>
          </a:p>
          <a:p>
            <a:pPr marL="514385" lvl="2" indent="-171447" defTabSz="685790">
              <a:spcBef>
                <a:spcPts val="748"/>
              </a:spcBef>
              <a:buSzPct val="45000"/>
              <a:buFont typeface="StarSymbol"/>
              <a:buChar char="●"/>
            </a:pPr>
            <a:r>
              <a:rPr lang="en-US" sz="1814" dirty="0">
                <a:ea typeface="Verdana" panose="020B0604030504040204" pitchFamily="34" charset="0"/>
              </a:rPr>
              <a:t>Partial derivatives</a:t>
            </a:r>
          </a:p>
          <a:p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123950"/>
            <a:ext cx="8228013" cy="39766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pPr lvl="0"/>
            <a:fld id="{069F5D09-B569-4E6F-AE29-A5FA2B417FEE}" type="slidenum">
              <a:rPr lang="nl-NL" smtClean="0"/>
              <a:t>18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" t="2365" r="4257"/>
          <a:stretch/>
        </p:blipFill>
        <p:spPr>
          <a:xfrm>
            <a:off x="4514849" y="1561574"/>
            <a:ext cx="4389121" cy="2502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4053" y="3768337"/>
            <a:ext cx="14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Image: medium.com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3120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91" y="778291"/>
            <a:ext cx="5011200" cy="384258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09035" y="3901417"/>
            <a:ext cx="1334016" cy="55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33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Recap: Differentiation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19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9351" y="4620871"/>
                <a:ext cx="4835011" cy="1591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NL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nl-NL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NL" sz="1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NL" sz="160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nl-NL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−2,  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∗2=4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600" dirty="0" smtClean="0"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ea typeface="Cambria Math" panose="02040503050406030204" pitchFamily="18" charset="0"/>
                  </a:rPr>
                  <a:t/>
                </a:r>
                <a:br>
                  <a:rPr lang="en-US" sz="1600" dirty="0">
                    <a:ea typeface="Cambria Math" panose="02040503050406030204" pitchFamily="18" charset="0"/>
                  </a:rPr>
                </a:br>
                <a:endParaRPr lang="en-US" dirty="0" smtClean="0"/>
              </a:p>
              <a:p>
                <a:r>
                  <a:rPr lang="en-US" dirty="0"/>
                  <a:t>	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1" y="4620871"/>
                <a:ext cx="4835011" cy="1591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291" y="3940027"/>
            <a:ext cx="1752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Basic understanding of neural </a:t>
            </a:r>
            <a:r>
              <a:rPr lang="en-US" dirty="0" smtClean="0"/>
              <a:t>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familiar with </a:t>
            </a:r>
            <a:r>
              <a:rPr lang="en-US" dirty="0" smtClean="0"/>
              <a:t>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some hand on experience (2</a:t>
            </a:r>
            <a:r>
              <a:rPr lang="en-US" baseline="30000" dirty="0"/>
              <a:t>nd</a:t>
            </a:r>
            <a:r>
              <a:rPr lang="en-US" dirty="0"/>
              <a:t> presentation)</a:t>
            </a:r>
          </a:p>
          <a:p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8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" t="2365" r="4257"/>
          <a:stretch/>
        </p:blipFill>
        <p:spPr>
          <a:xfrm>
            <a:off x="5662491" y="1430928"/>
            <a:ext cx="3335897" cy="190172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Backpropagation - example</a:t>
            </a:r>
            <a:endParaRPr lang="nl-NL" dirty="0">
              <a:latin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sz="1400" dirty="0">
                    <a:latin typeface="Cambria Math" panose="020405030504060302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indent="0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  <a:buNone/>
                </a:pPr>
                <a:r>
                  <a:rPr lang="en-US" sz="1400" dirty="0" smtClean="0">
                    <a:latin typeface="Cambria Math" panose="02040503050406030204" pitchFamily="18" charset="0"/>
                  </a:rPr>
                  <a:t>Remember </a:t>
                </a:r>
                <a14:m>
                  <m:oMath xmlns:m="http://schemas.openxmlformats.org/officeDocument/2006/math">
                    <m:r>
                      <a:rPr lang="nl-NL" sz="1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4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nl-NL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nl-NL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NL" sz="14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nl-NL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mbria Math" panose="02040503050406030204" pitchFamily="18" charset="0"/>
                  </a:rPr>
                  <a:t>?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sz="1200" dirty="0">
                  <a:ea typeface="Verdana" panose="020B0604030504040204" pitchFamily="34" charset="0"/>
                </a:endParaRPr>
              </a:p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XW</m:t>
                                </m:r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XW</m:t>
                            </m:r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</m:t>
                        </m:r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XW</m:t>
                                </m:r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16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XW</m:t>
                            </m:r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</m:t>
                        </m:r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XW</m:t>
                            </m:r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∗−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XW</m:t>
                            </m:r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1600" i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1600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160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11045" indent="-311045" defTabSz="685790">
                  <a:lnSpc>
                    <a:spcPct val="11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nl-NL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nl-NL" sz="1400" dirty="0"/>
              </a:p>
              <a:p>
                <a:endParaRPr lang="nl-NL" sz="1400" dirty="0"/>
              </a:p>
              <a:p>
                <a:endParaRPr lang="nl-NL" sz="1400" dirty="0"/>
              </a:p>
              <a:p>
                <a:endParaRPr lang="nl-NL" sz="1400" dirty="0"/>
              </a:p>
              <a:p>
                <a:endParaRPr lang="nl-NL" sz="1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31" t="-592" b="-17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pPr lvl="0"/>
            <a:fld id="{9671C82E-043A-49AB-AD67-DA9CC0CF6272}" type="slidenum">
              <a:rPr lang="nl-NL" smtClean="0"/>
              <a:t>20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13" y="807330"/>
            <a:ext cx="5156753" cy="684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8960" y="5055759"/>
                <a:ext cx="60094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0" y="5055759"/>
                <a:ext cx="600942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7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88080" y="3988066"/>
                <a:ext cx="5427220" cy="1354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∗−</m:t>
                      </m:r>
                      <m:sSup>
                        <m:sSup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3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33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3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33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1633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80" y="3988066"/>
                <a:ext cx="5427220" cy="1354794"/>
              </a:xfrm>
              <a:prstGeom prst="rect">
                <a:avLst/>
              </a:prstGeom>
              <a:blipFill>
                <a:blip r:embed="rId2"/>
                <a:stretch>
                  <a:fillRect b="-22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W1 derivative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22000" y="905929"/>
                <a:ext cx="8100000" cy="41253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089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nl-NL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905929"/>
                <a:ext cx="8100000" cy="4125365"/>
              </a:xfrm>
              <a:blipFill>
                <a:blip r:embed="rId3"/>
                <a:stretch>
                  <a:fillRect l="-1807" t="-1775" b="-84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6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878306"/>
                <a:ext cx="5089358" cy="5256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>
                  <a:spcAft>
                    <a:spcPts val="1089"/>
                  </a:spcAft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dirty="0"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/>
              </a:p>
              <a:p>
                <a:pPr>
                  <a:spcAft>
                    <a:spcPts val="544"/>
                  </a:spcAft>
                </a:pP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78306"/>
                <a:ext cx="5089358" cy="52565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37679" y="4084243"/>
                <a:ext cx="5817757" cy="1945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679" y="4084243"/>
                <a:ext cx="5817757" cy="1945982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W2 derivative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8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5011" y="849354"/>
                <a:ext cx="6929846" cy="5773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1089"/>
                  </a:spcAft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sz="2400" dirty="0">
                    <a:ea typeface="Cambria Math" panose="02040503050406030204" pitchFamily="18" charset="0"/>
                  </a:rPr>
                  <a:t/>
                </a:r>
                <a:br>
                  <a:rPr lang="en-US" sz="2400" dirty="0">
                    <a:ea typeface="Cambria Math" panose="02040503050406030204" pitchFamily="18" charset="0"/>
                  </a:rPr>
                </a:br>
                <a:endParaRPr lang="en-US" sz="2400" dirty="0"/>
              </a:p>
              <a:p>
                <a:pPr>
                  <a:spcAft>
                    <a:spcPts val="544"/>
                  </a:spcAft>
                </a:pPr>
                <a:r>
                  <a:rPr lang="en-US" sz="240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1" y="849354"/>
                <a:ext cx="6929846" cy="5773696"/>
              </a:xfrm>
              <a:prstGeom prst="rect">
                <a:avLst/>
              </a:prstGeom>
              <a:blipFill>
                <a:blip r:embed="rId2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97420" y="4148864"/>
                <a:ext cx="5532285" cy="1956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420" y="4148864"/>
                <a:ext cx="5532285" cy="1956369"/>
              </a:xfrm>
              <a:prstGeom prst="rect">
                <a:avLst/>
              </a:prstGeom>
              <a:blipFill>
                <a:blip r:embed="rId3"/>
                <a:stretch>
                  <a:fillRect b="-342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 derivative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4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009" indent="0">
              <a:buNone/>
            </a:pP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Open Sans"/>
                <a:ea typeface="+mj-ea"/>
                <a:cs typeface="+mj-cs"/>
              </a:rPr>
              <a:t>Practicalities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C30-677A-459C-B9E0-3981B050C64D}" type="slidenum">
              <a:rPr lang="nl-NL" smtClean="0"/>
              <a:t>24</a:t>
            </a:fld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b="1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08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Open Sans"/>
              </a:rPr>
              <a:t>Practicalities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One hot encoding 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Dropout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Batch normalization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Padding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25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2" y="909264"/>
            <a:ext cx="4249026" cy="237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77" y="3492989"/>
            <a:ext cx="4360823" cy="229376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256823"/>
              </p:ext>
            </p:extLst>
          </p:nvPr>
        </p:nvGraphicFramePr>
        <p:xfrm>
          <a:off x="580788" y="4231480"/>
          <a:ext cx="3680389" cy="126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6" imgW="3466440" imgH="1193400" progId="Photoshop.Image.20">
                  <p:embed/>
                </p:oleObj>
              </mc:Choice>
              <mc:Fallback>
                <p:oleObj name="Image" r:id="rId6" imgW="3466440" imgH="1193400" progId="Photoshop.Image.20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0788" y="4231480"/>
                        <a:ext cx="3680389" cy="1267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2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009" indent="0">
              <a:buNone/>
            </a:pP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Open Sans"/>
                <a:ea typeface="+mj-ea"/>
                <a:cs typeface="+mj-cs"/>
              </a:rPr>
              <a:t>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C30-677A-459C-B9E0-3981B050C64D}" type="slidenum">
              <a:rPr lang="nl-NL" smtClean="0"/>
              <a:t>26</a:t>
            </a:fld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b="1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51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Architectures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Fully Connected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Auto encoder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Recurrent Neural Network (RNN)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Convolutional Neural Network (CNN)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nl-NL" dirty="0">
                <a:ea typeface="Verdana" panose="020B0604030504040204" pitchFamily="34" charset="0"/>
              </a:rPr>
              <a:t>Generative Adversarial Network (</a:t>
            </a:r>
            <a:r>
              <a:rPr lang="en-US" dirty="0">
                <a:ea typeface="Verdana" panose="020B0604030504040204" pitchFamily="34" charset="0"/>
              </a:rPr>
              <a:t>GAN)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5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Open Sans"/>
              </a:rPr>
              <a:t>Auto encoder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Input = output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Compress data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28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r="15220"/>
          <a:stretch/>
        </p:blipFill>
        <p:spPr>
          <a:xfrm>
            <a:off x="3048192" y="1694522"/>
            <a:ext cx="4997376" cy="37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Open Sans"/>
              </a:rPr>
              <a:t>Recurrent neural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sz="2114" dirty="0">
                <a:ea typeface="Verdana" panose="020B0604030504040204" pitchFamily="34" charset="0"/>
              </a:rPr>
              <a:t>Memory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sz="2114" dirty="0">
                <a:ea typeface="Verdana" panose="020B0604030504040204" pitchFamily="34" charset="0"/>
              </a:rPr>
              <a:t>Variable input length</a:t>
            </a:r>
          </a:p>
          <a:p>
            <a:pPr marL="501415" lvl="1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sz="1815" dirty="0">
                <a:ea typeface="Verdana" panose="020B0604030504040204" pitchFamily="34" charset="0"/>
              </a:rPr>
              <a:t>Same amount of features!</a:t>
            </a:r>
          </a:p>
          <a:p>
            <a:pPr marL="311045"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sz="2114" dirty="0">
                <a:ea typeface="Verdana" panose="020B0604030504040204" pitchFamily="34" charset="0"/>
              </a:rPr>
              <a:t>Variable output length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29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64" y="1526733"/>
            <a:ext cx="5015920" cy="25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48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Convolutional neural network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Windows</a:t>
            </a:r>
          </a:p>
          <a:p>
            <a:pPr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Re-usable patterns</a:t>
            </a:r>
          </a:p>
          <a:p>
            <a:pPr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Depth = amount of filters</a:t>
            </a:r>
          </a:p>
          <a:p>
            <a:pPr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Pooling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nl-NL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30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33" y="2696359"/>
            <a:ext cx="2363058" cy="3356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91" y="3552123"/>
            <a:ext cx="3355200" cy="244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681"/>
          <a:stretch/>
        </p:blipFill>
        <p:spPr>
          <a:xfrm>
            <a:off x="5700451" y="1261310"/>
            <a:ext cx="3381121" cy="2387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9011" y="6645409"/>
            <a:ext cx="5834880" cy="21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16" dirty="0"/>
              <a:t>https://towardsdatascience.com/a-comprehensive-guide-to-convolutional-neural-networks-the-eli5-way-3bd2b1164a53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5" y="3888415"/>
            <a:ext cx="2711517" cy="19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Convolutional neural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Filters on filters</a:t>
            </a:r>
          </a:p>
          <a:p>
            <a:pPr indent="-311045" defTabSz="685790">
              <a:spcBef>
                <a:spcPts val="748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New data representation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31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932006" y="5344452"/>
            <a:ext cx="5834880" cy="21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16" dirty="0"/>
              <a:t>https://towardsdatascience.com/a-comprehensive-guide-to-convolutional-neural-networks-the-eli5-way-3bd2b1164a53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2" y="3115649"/>
            <a:ext cx="6721919" cy="22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Open Sans"/>
              </a:rPr>
              <a:t>GANS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>
                <a:ea typeface="Verdana" panose="020B0604030504040204" pitchFamily="34" charset="0"/>
              </a:rPr>
              <a:t>Network vs </a:t>
            </a:r>
            <a:r>
              <a:rPr lang="en-US" dirty="0" smtClean="0">
                <a:ea typeface="Verdana" panose="020B0604030504040204" pitchFamily="34" charset="0"/>
              </a:rPr>
              <a:t>network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32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5" y="2238262"/>
            <a:ext cx="6760576" cy="2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1009" indent="0">
              <a:buNone/>
            </a:pP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Open Sans"/>
                <a:ea typeface="+mj-ea"/>
                <a:cs typeface="+mj-cs"/>
              </a:rPr>
              <a:t>Problems /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  <a:latin typeface="Open Sans"/>
                <a:ea typeface="+mj-ea"/>
                <a:cs typeface="+mj-cs"/>
              </a:rPr>
              <a:t>questions</a:t>
            </a:r>
            <a:endParaRPr lang="en-US" sz="3300" dirty="0">
              <a:solidFill>
                <a:schemeClr val="accent2">
                  <a:lumMod val="75000"/>
                </a:schemeClr>
              </a:solidFill>
              <a:latin typeface="Open Sans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C30-677A-459C-B9E0-3981B050C64D}" type="slidenum">
              <a:rPr lang="nl-NL" smtClean="0"/>
              <a:t>33</a:t>
            </a:fld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b="1" dirty="0"/>
              <a:t>Problems / questions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4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Get right input (represent features)</a:t>
            </a:r>
          </a:p>
          <a:p>
            <a:r>
              <a:rPr lang="en-US" dirty="0">
                <a:ea typeface="Verdana" panose="020B0604030504040204" pitchFamily="34" charset="0"/>
              </a:rPr>
              <a:t>Get good loss function (no problem vs </a:t>
            </a:r>
            <a:r>
              <a:rPr lang="en-US" dirty="0" err="1">
                <a:ea typeface="Verdana" panose="020B0604030504040204" pitchFamily="34" charset="0"/>
              </a:rPr>
              <a:t>youre</a:t>
            </a:r>
            <a:r>
              <a:rPr lang="en-US" dirty="0">
                <a:ea typeface="Verdana" panose="020B0604030504040204" pitchFamily="34" charset="0"/>
              </a:rPr>
              <a:t> welcome)</a:t>
            </a:r>
          </a:p>
          <a:p>
            <a:r>
              <a:rPr lang="en-US" dirty="0">
                <a:ea typeface="Verdana" panose="020B0604030504040204" pitchFamily="34" charset="0"/>
              </a:rPr>
              <a:t>Check output (no shortcuts? Overfitting?)</a:t>
            </a:r>
          </a:p>
          <a:p>
            <a:r>
              <a:rPr lang="en-US" dirty="0">
                <a:ea typeface="Verdana" panose="020B0604030504040204" pitchFamily="34" charset="0"/>
              </a:rPr>
              <a:t>Get good architecture</a:t>
            </a:r>
          </a:p>
          <a:p>
            <a:r>
              <a:rPr lang="en-US" b="1" dirty="0">
                <a:ea typeface="Verdana" panose="020B0604030504040204" pitchFamily="34" charset="0"/>
              </a:rPr>
              <a:t>Need domain knowledge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3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Further reading</a:t>
            </a:r>
            <a:endParaRPr lang="nl-NL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0" y="705395"/>
            <a:ext cx="8100000" cy="425924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Links I used:</a:t>
            </a:r>
            <a:endParaRPr lang="nl-NL" sz="1600" b="1" dirty="0" smtClean="0">
              <a:solidFill>
                <a:schemeClr val="tx1"/>
              </a:solidFill>
              <a:hlinkClick r:id="rId2"/>
            </a:endParaRPr>
          </a:p>
          <a:p>
            <a:pPr>
              <a:spcBef>
                <a:spcPts val="600"/>
              </a:spcBef>
            </a:pPr>
            <a:r>
              <a:rPr lang="nl-NL" sz="1600" dirty="0" smtClean="0">
                <a:solidFill>
                  <a:srgbClr val="7030A0"/>
                </a:solidFill>
                <a:hlinkClick r:id="rId2"/>
              </a:rPr>
              <a:t>https</a:t>
            </a:r>
            <a:r>
              <a:rPr lang="nl-NL" sz="1600" dirty="0">
                <a:solidFill>
                  <a:srgbClr val="7030A0"/>
                </a:solidFill>
                <a:hlinkClick r:id="rId2"/>
              </a:rPr>
              <a:t>://leonardoaraujosantos.gitbooks.io/artificial-inteligence/content</a:t>
            </a:r>
            <a:r>
              <a:rPr lang="nl-NL" sz="1600" dirty="0" smtClean="0">
                <a:solidFill>
                  <a:srgbClr val="7030A0"/>
                </a:solidFill>
                <a:hlinkClick r:id="rId2"/>
              </a:rPr>
              <a:t>/</a:t>
            </a:r>
            <a:r>
              <a:rPr lang="nl-NL" sz="1600" dirty="0" smtClean="0">
                <a:solidFill>
                  <a:srgbClr val="7030A0"/>
                </a:solidFill>
              </a:rPr>
              <a:t> </a:t>
            </a:r>
            <a:endParaRPr lang="nl-NL" sz="1600" dirty="0" smtClean="0">
              <a:solidFill>
                <a:srgbClr val="7030A0"/>
              </a:solidFill>
              <a:hlinkClick r:id="rId3"/>
            </a:endParaRPr>
          </a:p>
          <a:p>
            <a:pPr>
              <a:spcBef>
                <a:spcPts val="600"/>
              </a:spcBef>
            </a:pPr>
            <a:r>
              <a:rPr lang="nl-NL" sz="1600" dirty="0" smtClean="0">
                <a:solidFill>
                  <a:srgbClr val="7030A0"/>
                </a:solidFill>
                <a:hlinkClick r:id="rId4"/>
              </a:rPr>
              <a:t>https</a:t>
            </a:r>
            <a:r>
              <a:rPr lang="nl-NL" sz="1600" dirty="0">
                <a:solidFill>
                  <a:srgbClr val="7030A0"/>
                </a:solidFill>
                <a:hlinkClick r:id="rId4"/>
              </a:rPr>
              <a:t>://</a:t>
            </a:r>
            <a:r>
              <a:rPr lang="nl-NL" sz="1600" dirty="0" smtClean="0">
                <a:solidFill>
                  <a:srgbClr val="7030A0"/>
                </a:solidFill>
                <a:hlinkClick r:id="rId4"/>
              </a:rPr>
              <a:t>towardsdatascience.com/getting-started-with-pytorch-part-1-understanding-how-automatic-differentiation-works-5008282073ec</a:t>
            </a:r>
            <a:endParaRPr lang="nl-NL" sz="1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>
                <a:solidFill>
                  <a:srgbClr val="7030A0"/>
                </a:solidFill>
                <a:hlinkClick r:id="rId5"/>
              </a:rPr>
              <a:t>https://www.digitalvidya.com/blog/types-of-neural-networks</a:t>
            </a:r>
            <a:r>
              <a:rPr lang="nl-NL" sz="1600" dirty="0" smtClean="0">
                <a:solidFill>
                  <a:srgbClr val="7030A0"/>
                </a:solidFill>
                <a:hlinkClick r:id="rId5"/>
              </a:rPr>
              <a:t>/</a:t>
            </a:r>
            <a:endParaRPr lang="nl-NL" sz="1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>
                <a:solidFill>
                  <a:srgbClr val="7030A0"/>
                </a:solidFill>
                <a:hlinkClick r:id="rId6"/>
              </a:rPr>
              <a:t>https://</a:t>
            </a:r>
            <a:r>
              <a:rPr lang="nl-NL" sz="1600" dirty="0" smtClean="0">
                <a:solidFill>
                  <a:srgbClr val="7030A0"/>
                </a:solidFill>
                <a:hlinkClick r:id="rId6"/>
              </a:rPr>
              <a:t>blog.floydhub.com/long-short-term-memory-from-zero-to-hero-with-pytorch</a:t>
            </a:r>
            <a:endParaRPr lang="nl-NL" sz="1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>
                <a:solidFill>
                  <a:srgbClr val="7030A0"/>
                </a:solidFill>
                <a:hlinkClick r:id="rId7"/>
              </a:rPr>
              <a:t>https://</a:t>
            </a:r>
            <a:r>
              <a:rPr lang="nl-NL" sz="1600" dirty="0" smtClean="0">
                <a:solidFill>
                  <a:srgbClr val="7030A0"/>
                </a:solidFill>
                <a:hlinkClick r:id="rId7"/>
              </a:rPr>
              <a:t>towardsdatascience.com/illustrated-guide-to-lstms-and-gru-s-a-step-by-step-explanation-44e9eb85bf21</a:t>
            </a:r>
            <a:endParaRPr lang="nl-NL" sz="1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>
                <a:solidFill>
                  <a:srgbClr val="7030A0"/>
                </a:solidFill>
                <a:hlinkClick r:id="rId8"/>
              </a:rPr>
              <a:t>https://</a:t>
            </a:r>
            <a:r>
              <a:rPr lang="nl-NL" sz="1600" dirty="0" smtClean="0">
                <a:solidFill>
                  <a:srgbClr val="7030A0"/>
                </a:solidFill>
                <a:hlinkClick r:id="rId8"/>
              </a:rPr>
              <a:t>blog.floydhub.com/gru-with-pytorch/</a:t>
            </a:r>
            <a:endParaRPr lang="nl-NL" sz="1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 smtClean="0">
                <a:solidFill>
                  <a:srgbClr val="7030A0"/>
                </a:solidFill>
                <a:hlinkClick r:id="rId9"/>
              </a:rPr>
              <a:t>https</a:t>
            </a:r>
            <a:r>
              <a:rPr lang="nl-NL" sz="1600" dirty="0">
                <a:solidFill>
                  <a:srgbClr val="7030A0"/>
                </a:solidFill>
                <a:hlinkClick r:id="rId9"/>
              </a:rPr>
              <a:t>://</a:t>
            </a:r>
            <a:r>
              <a:rPr lang="nl-NL" sz="1600" dirty="0" smtClean="0">
                <a:solidFill>
                  <a:srgbClr val="7030A0"/>
                </a:solidFill>
                <a:hlinkClick r:id="rId9"/>
              </a:rPr>
              <a:t>towardsdatascience.com/understanding-gru-networks-2ef37df6c9be</a:t>
            </a:r>
            <a:endParaRPr lang="nl-NL" sz="1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>
                <a:solidFill>
                  <a:srgbClr val="7030A0"/>
                </a:solidFill>
                <a:hlinkClick r:id="rId10"/>
              </a:rPr>
              <a:t>https://</a:t>
            </a:r>
            <a:r>
              <a:rPr lang="nl-NL" sz="1600" dirty="0" smtClean="0">
                <a:solidFill>
                  <a:srgbClr val="7030A0"/>
                </a:solidFill>
                <a:hlinkClick r:id="rId10"/>
              </a:rPr>
              <a:t>medium.com/udacity-pytorch-challengers/a-brief-overview-of-loss-functions-in-pytorch-c0ddb78068f7</a:t>
            </a:r>
            <a:endParaRPr lang="nl-NL" sz="1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>
                <a:solidFill>
                  <a:srgbClr val="7030A0"/>
                </a:solidFill>
                <a:hlinkClick r:id="rId3"/>
              </a:rPr>
              <a:t>https://playground.tensorflow.org</a:t>
            </a:r>
            <a:r>
              <a:rPr lang="nl-NL" sz="1600" dirty="0" smtClean="0">
                <a:solidFill>
                  <a:srgbClr val="7030A0"/>
                </a:solidFill>
                <a:hlinkClick r:id="rId3"/>
              </a:rPr>
              <a:t>/</a:t>
            </a:r>
            <a:endParaRPr lang="nl-NL" sz="1600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nl-NL" sz="1600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Papers:</a:t>
            </a:r>
            <a:endParaRPr lang="nl-NL" sz="1600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nl-NL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</a:rPr>
              <a:t>Convolutional Neural Network Architectures for Matching Natural Language </a:t>
            </a:r>
            <a:r>
              <a:rPr lang="en-US" sz="1600" dirty="0" smtClean="0">
                <a:solidFill>
                  <a:schemeClr val="tx1"/>
                </a:solidFill>
              </a:rPr>
              <a:t>Sentences”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</a:rPr>
              <a:t>Deep Visual-Semantic Alignments for Generating Image </a:t>
            </a:r>
            <a:r>
              <a:rPr lang="en-US" sz="1600" dirty="0" smtClean="0">
                <a:solidFill>
                  <a:schemeClr val="tx1"/>
                </a:solidFill>
              </a:rPr>
              <a:t>Descriptions”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Papers  </a:t>
            </a:r>
            <a:r>
              <a:rPr lang="en-US" sz="1600" dirty="0" smtClean="0">
                <a:solidFill>
                  <a:schemeClr val="tx1"/>
                </a:solidFill>
              </a:rPr>
              <a:t>by </a:t>
            </a:r>
            <a:r>
              <a:rPr lang="en-US" sz="1600" dirty="0" smtClean="0">
                <a:solidFill>
                  <a:schemeClr val="tx1"/>
                </a:solidFill>
              </a:rPr>
              <a:t>D.T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Rademaker</a:t>
            </a:r>
            <a:r>
              <a:rPr lang="nl-NL" sz="1600" dirty="0">
                <a:solidFill>
                  <a:srgbClr val="7030A0"/>
                </a:solidFill>
              </a:rPr>
              <a:t/>
            </a:r>
            <a:br>
              <a:rPr lang="nl-NL" sz="1600" dirty="0">
                <a:solidFill>
                  <a:srgbClr val="7030A0"/>
                </a:solidFill>
              </a:rPr>
            </a:br>
            <a:r>
              <a:rPr lang="nl-NL" sz="1600" dirty="0">
                <a:solidFill>
                  <a:srgbClr val="7030A0"/>
                </a:solidFill>
              </a:rPr>
              <a:t/>
            </a:r>
            <a:br>
              <a:rPr lang="nl-NL" sz="1600" dirty="0">
                <a:solidFill>
                  <a:srgbClr val="7030A0"/>
                </a:solidFill>
              </a:rPr>
            </a:br>
            <a:endParaRPr lang="nl-NL" sz="1600" dirty="0" smtClean="0">
              <a:solidFill>
                <a:srgbClr val="7030A0"/>
              </a:solidFill>
            </a:endParaRPr>
          </a:p>
          <a:p>
            <a:endParaRPr lang="nl-NL" sz="1600" dirty="0">
              <a:solidFill>
                <a:srgbClr val="7030A0"/>
              </a:solidFill>
            </a:endParaRPr>
          </a:p>
          <a:p>
            <a:endParaRPr lang="nl-NL" sz="1600" dirty="0">
              <a:solidFill>
                <a:srgbClr val="7030A0"/>
              </a:solidFill>
            </a:endParaRPr>
          </a:p>
          <a:p>
            <a:endParaRPr lang="nl-NL" sz="1600" dirty="0">
              <a:solidFill>
                <a:srgbClr val="7030A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Questions</a:t>
            </a:r>
            <a:endParaRPr lang="nl-NL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B55D9C30-677A-459C-B9E0-3981B050C64D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90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b="1" dirty="0" err="1" smtClean="0"/>
              <a:t>Pytorch</a:t>
            </a:r>
            <a:endParaRPr lang="nl-NL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2EDB789D-3C35-4693-A8AD-A46FE4DF32CC}" type="slidenum">
              <a:rPr lang="nl-NL" smtClean="0"/>
              <a:t>5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46861" y="3444375"/>
            <a:ext cx="4754880" cy="9507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5" y="751747"/>
            <a:ext cx="1516382" cy="1576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41" y="1894947"/>
            <a:ext cx="1245135" cy="12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b="1" dirty="0"/>
              <a:t>Building blocks</a:t>
            </a:r>
          </a:p>
          <a:p>
            <a:pPr lvl="1"/>
            <a:r>
              <a:rPr lang="en-US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9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Neurons / networks</a:t>
            </a:r>
          </a:p>
          <a:p>
            <a:r>
              <a:rPr lang="en-US" dirty="0" smtClean="0"/>
              <a:t>Loss function</a:t>
            </a:r>
          </a:p>
          <a:p>
            <a:r>
              <a:rPr lang="en-US" dirty="0" smtClean="0"/>
              <a:t>Back propagation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2EDB789D-3C35-4693-A8AD-A46FE4DF32CC}" type="slidenum">
              <a:rPr lang="nl-NL" smtClean="0"/>
              <a:t>7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2" b="51844"/>
          <a:stretch/>
        </p:blipFill>
        <p:spPr>
          <a:xfrm>
            <a:off x="3760353" y="1189812"/>
            <a:ext cx="3326247" cy="1516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7" b="58546"/>
          <a:stretch/>
        </p:blipFill>
        <p:spPr>
          <a:xfrm>
            <a:off x="7089479" y="1200519"/>
            <a:ext cx="1578410" cy="1305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41275" r="181"/>
          <a:stretch/>
        </p:blipFill>
        <p:spPr>
          <a:xfrm>
            <a:off x="3751475" y="2508181"/>
            <a:ext cx="4907536" cy="18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vectors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times column</a:t>
            </a:r>
          </a:p>
          <a:p>
            <a:r>
              <a:rPr lang="en-US" dirty="0" smtClean="0"/>
              <a:t>Vectors to matrix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2EDB789D-3C35-4693-A8AD-A46FE4DF32CC}" type="slidenum">
              <a:rPr lang="nl-NL" smtClean="0"/>
              <a:t>8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72" y="724688"/>
            <a:ext cx="5039428" cy="1238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" y="2410487"/>
            <a:ext cx="8229600" cy="15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2" b="51844"/>
          <a:stretch/>
        </p:blipFill>
        <p:spPr>
          <a:xfrm>
            <a:off x="3955596" y="965146"/>
            <a:ext cx="3017194" cy="137601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C30-677A-459C-B9E0-3981B050C64D}" type="slidenum">
              <a:rPr lang="nl-NL" smtClean="0"/>
              <a:t>9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b="1" dirty="0"/>
              <a:t>Neurons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Back propagation</a:t>
            </a:r>
          </a:p>
          <a:p>
            <a:r>
              <a:rPr lang="en-US" dirty="0"/>
              <a:t>Practicalities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Problems / questions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02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 CMBI_def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CMBI_def</Template>
  <TotalTime>170</TotalTime>
  <Words>537</Words>
  <Application>Microsoft Office PowerPoint</Application>
  <PresentationFormat>On-screen Show (4:3)</PresentationFormat>
  <Paragraphs>301</Paragraphs>
  <Slides>36</Slides>
  <Notes>12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Cambria Math</vt:lpstr>
      <vt:lpstr>DejaVu Sans</vt:lpstr>
      <vt:lpstr>Liberation Serif</vt:lpstr>
      <vt:lpstr>Merriweather</vt:lpstr>
      <vt:lpstr>Open Sans</vt:lpstr>
      <vt:lpstr>StarSymbol</vt:lpstr>
      <vt:lpstr>Verdana</vt:lpstr>
      <vt:lpstr>Wingdings</vt:lpstr>
      <vt:lpstr>Presentatie CMBI_def</vt:lpstr>
      <vt:lpstr>Image</vt:lpstr>
      <vt:lpstr>Background neural networks tutorial</vt:lpstr>
      <vt:lpstr>Teaching goals</vt:lpstr>
      <vt:lpstr>Content</vt:lpstr>
      <vt:lpstr>Software</vt:lpstr>
      <vt:lpstr>Software</vt:lpstr>
      <vt:lpstr>Building blocks</vt:lpstr>
      <vt:lpstr>Building blocks</vt:lpstr>
      <vt:lpstr>Recap: vectors</vt:lpstr>
      <vt:lpstr>Building blocks</vt:lpstr>
      <vt:lpstr>Building block: neuron</vt:lpstr>
      <vt:lpstr>Building block: Neural Network</vt:lpstr>
      <vt:lpstr>Neural Network – example1</vt:lpstr>
      <vt:lpstr>Neural Network – example2 </vt:lpstr>
      <vt:lpstr>Neural Network – example3</vt:lpstr>
      <vt:lpstr>Building blocks</vt:lpstr>
      <vt:lpstr>Loss function</vt:lpstr>
      <vt:lpstr>Building blocks</vt:lpstr>
      <vt:lpstr>Back propagation</vt:lpstr>
      <vt:lpstr>Recap: Differentiation</vt:lpstr>
      <vt:lpstr>Backpropagation - example</vt:lpstr>
      <vt:lpstr>W1 derivative</vt:lpstr>
      <vt:lpstr>W2 derivative</vt:lpstr>
      <vt:lpstr>W3 derivative</vt:lpstr>
      <vt:lpstr>Practicalities</vt:lpstr>
      <vt:lpstr>Practicalities</vt:lpstr>
      <vt:lpstr>Architectures</vt:lpstr>
      <vt:lpstr>Architectures</vt:lpstr>
      <vt:lpstr>Auto encoder</vt:lpstr>
      <vt:lpstr>Recurrent neural network</vt:lpstr>
      <vt:lpstr>Convolutional neural network</vt:lpstr>
      <vt:lpstr>Convolutional neural network</vt:lpstr>
      <vt:lpstr>GANS</vt:lpstr>
      <vt:lpstr>Problems / questions</vt:lpstr>
      <vt:lpstr>Problems</vt:lpstr>
      <vt:lpstr>Further reading</vt:lpstr>
      <vt:lpstr>Questions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neural networks tutorial</dc:title>
  <dc:creator>Windows User</dc:creator>
  <cp:lastModifiedBy>Windows User</cp:lastModifiedBy>
  <cp:revision>17</cp:revision>
  <dcterms:created xsi:type="dcterms:W3CDTF">2020-03-19T18:50:47Z</dcterms:created>
  <dcterms:modified xsi:type="dcterms:W3CDTF">2020-03-20T09:52:48Z</dcterms:modified>
</cp:coreProperties>
</file>