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522000" y="594000"/>
            <a:ext cx="8098560" cy="4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522000" y="6264000"/>
            <a:ext cx="8098560" cy="9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6972840" y="6451200"/>
            <a:ext cx="1330560" cy="25200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736920" y="6453360"/>
            <a:ext cx="44629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6991"/>
                </a:solidFill>
                <a:latin typeface="Calibri"/>
                <a:ea typeface="DejaVu Sans"/>
              </a:rPr>
              <a:t>CMBI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9936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521640" y="594000"/>
            <a:ext cx="8098560" cy="421092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521640" y="5292000"/>
            <a:ext cx="8098560" cy="9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2"/>
          <p:cNvPicPr/>
          <p:nvPr/>
        </p:nvPicPr>
        <p:blipFill>
          <a:blip r:embed="rId14"/>
          <a:stretch/>
        </p:blipFill>
        <p:spPr>
          <a:xfrm>
            <a:off x="5378760" y="6008400"/>
            <a:ext cx="2914560" cy="55332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755640" y="5517360"/>
            <a:ext cx="5932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6991"/>
                </a:solidFill>
                <a:latin typeface="Calibri"/>
                <a:ea typeface="DejaVu Sans"/>
              </a:rPr>
              <a:t> 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" name="CustomShape 8"/>
          <p:cNvSpPr/>
          <p:nvPr/>
        </p:nvSpPr>
        <p:spPr>
          <a:xfrm>
            <a:off x="738000" y="6076080"/>
            <a:ext cx="489528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6991"/>
                </a:solidFill>
                <a:latin typeface="Calibri"/>
                <a:ea typeface="DejaVu Sans"/>
              </a:rPr>
              <a:t>Center for Molecular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6991"/>
                </a:solidFill>
                <a:latin typeface="Calibri"/>
                <a:ea typeface="DejaVu Sans"/>
              </a:rPr>
              <a:t>and Biomolecular Informatics (CMBI)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22000" y="594000"/>
            <a:ext cx="8098560" cy="4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522000" y="6264000"/>
            <a:ext cx="8098560" cy="9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2"/>
          <p:cNvPicPr/>
          <p:nvPr/>
        </p:nvPicPr>
        <p:blipFill>
          <a:blip r:embed="rId14"/>
          <a:stretch/>
        </p:blipFill>
        <p:spPr>
          <a:xfrm>
            <a:off x="6972840" y="6451200"/>
            <a:ext cx="1330560" cy="25200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736920" y="6453360"/>
            <a:ext cx="44629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6991"/>
                </a:solidFill>
                <a:latin typeface="Calibri"/>
                <a:ea typeface="DejaVu Sans"/>
              </a:rPr>
              <a:t>CMBI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22000" y="594000"/>
            <a:ext cx="8098560" cy="4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522000" y="6264000"/>
            <a:ext cx="8098560" cy="9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Picture 2"/>
          <p:cNvPicPr/>
          <p:nvPr/>
        </p:nvPicPr>
        <p:blipFill>
          <a:blip r:embed="rId14"/>
          <a:stretch/>
        </p:blipFill>
        <p:spPr>
          <a:xfrm>
            <a:off x="6972840" y="6451200"/>
            <a:ext cx="1330560" cy="25200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736920" y="6453360"/>
            <a:ext cx="446292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6991"/>
                </a:solidFill>
                <a:latin typeface="Calibri"/>
                <a:ea typeface="DejaVu Sans"/>
              </a:rPr>
              <a:t>CMBI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59640" y="6183360"/>
            <a:ext cx="8261640" cy="64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Afbeelding 7"/>
          <p:cNvPicPr/>
          <p:nvPr/>
        </p:nvPicPr>
        <p:blipFill>
          <a:blip r:embed="rId15"/>
          <a:stretch/>
        </p:blipFill>
        <p:spPr>
          <a:xfrm>
            <a:off x="7650000" y="5940000"/>
            <a:ext cx="646560" cy="927720"/>
          </a:xfrm>
          <a:prstGeom prst="rect">
            <a:avLst/>
          </a:prstGeom>
          <a:ln>
            <a:noFill/>
          </a:ln>
        </p:spPr>
      </p:pic>
      <p:sp>
        <p:nvSpPr>
          <p:cNvPr id="9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46000" y="1003320"/>
            <a:ext cx="7450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1" strike="noStrike" spc="-1">
                <a:solidFill>
                  <a:srgbClr val="006991"/>
                </a:solidFill>
                <a:latin typeface="Calibri"/>
                <a:ea typeface="DejaVu Sans"/>
              </a:rPr>
              <a:t>Workshop deep learning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45640" y="1650240"/>
            <a:ext cx="7450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Jarek van Dijk</a:t>
            </a:r>
            <a:endParaRPr lang="en-US" sz="4000" b="0" strike="noStrike" spc="-1">
              <a:latin typeface="Arial"/>
            </a:endParaRPr>
          </a:p>
          <a:p>
            <a:pPr>
              <a:lnSpc>
                <a:spcPts val="4201"/>
              </a:lnSpc>
            </a:pPr>
            <a:r>
              <a:rPr lang="en-US" sz="2000" b="0" strike="noStrike" spc="-1">
                <a:solidFill>
                  <a:srgbClr val="006991"/>
                </a:solidFill>
                <a:latin typeface="Calibri"/>
                <a:ea typeface="DejaVu Sans"/>
              </a:rPr>
              <a:t>20-03-2020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46000" y="4078080"/>
            <a:ext cx="5344560" cy="63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r>
              <a:rPr lang="en-US" sz="2000" b="0" strike="noStrike" spc="-1">
                <a:solidFill>
                  <a:srgbClr val="006991"/>
                </a:solidFill>
                <a:latin typeface="Calibri"/>
                <a:ea typeface="DejaVu Sans"/>
              </a:rPr>
              <a:t>Follow up on background presentation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Torch.nn.Linear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5" name="Content Placeholder 2"/>
          <p:cNvPicPr/>
          <p:nvPr/>
        </p:nvPicPr>
        <p:blipFill>
          <a:blip r:embed="rId2"/>
          <a:stretch/>
        </p:blipFill>
        <p:spPr>
          <a:xfrm>
            <a:off x="142200" y="861120"/>
            <a:ext cx="8745120" cy="3249720"/>
          </a:xfrm>
          <a:prstGeom prst="rect">
            <a:avLst/>
          </a:prstGeom>
          <a:ln>
            <a:noFill/>
          </a:ln>
        </p:spPr>
      </p:pic>
      <p:sp>
        <p:nvSpPr>
          <p:cNvPr id="166" name="CustomShape 3"/>
          <p:cNvSpPr/>
          <p:nvPr/>
        </p:nvSpPr>
        <p:spPr>
          <a:xfrm>
            <a:off x="79920" y="5148360"/>
            <a:ext cx="1690200" cy="10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22200" indent="-320760">
              <a:lnSpc>
                <a:spcPct val="100000"/>
              </a:lnSpc>
              <a:buClr>
                <a:srgbClr val="006991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Torch.nn (build a basic network)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Linear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Activation functions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Batchnorm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Dropout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Softmax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Optimizer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Torch.nn.Linear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9" name="Picture 173"/>
          <p:cNvPicPr/>
          <p:nvPr/>
        </p:nvPicPr>
        <p:blipFill>
          <a:blip r:embed="rId2"/>
          <a:stretch/>
        </p:blipFill>
        <p:spPr>
          <a:xfrm>
            <a:off x="388800" y="4309560"/>
            <a:ext cx="7657200" cy="1541880"/>
          </a:xfrm>
          <a:prstGeom prst="rect">
            <a:avLst/>
          </a:prstGeom>
          <a:ln>
            <a:noFill/>
          </a:ln>
        </p:spPr>
      </p:pic>
      <p:pic>
        <p:nvPicPr>
          <p:cNvPr id="170" name="Picture 169"/>
          <p:cNvPicPr/>
          <p:nvPr/>
        </p:nvPicPr>
        <p:blipFill>
          <a:blip r:embed="rId3"/>
          <a:stretch/>
        </p:blipFill>
        <p:spPr>
          <a:xfrm>
            <a:off x="274320" y="909000"/>
            <a:ext cx="4587840" cy="320544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4"/>
          <a:stretch/>
        </p:blipFill>
        <p:spPr>
          <a:xfrm>
            <a:off x="3350880" y="1097280"/>
            <a:ext cx="5701320" cy="211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Torch.nn.ReLU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74" name="Picture 1"/>
          <p:cNvPicPr/>
          <p:nvPr/>
        </p:nvPicPr>
        <p:blipFill>
          <a:blip r:embed="rId2"/>
          <a:stretch/>
        </p:blipFill>
        <p:spPr>
          <a:xfrm>
            <a:off x="0" y="699480"/>
            <a:ext cx="7430040" cy="3655440"/>
          </a:xfrm>
          <a:prstGeom prst="rect">
            <a:avLst/>
          </a:prstGeom>
          <a:ln>
            <a:noFill/>
          </a:ln>
        </p:spPr>
      </p:pic>
      <p:pic>
        <p:nvPicPr>
          <p:cNvPr id="175" name="Picture 5"/>
          <p:cNvPicPr/>
          <p:nvPr/>
        </p:nvPicPr>
        <p:blipFill>
          <a:blip r:embed="rId3"/>
          <a:stretch/>
        </p:blipFill>
        <p:spPr>
          <a:xfrm>
            <a:off x="5321160" y="3118680"/>
            <a:ext cx="3706920" cy="277992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-141120" y="5225760"/>
            <a:ext cx="1690200" cy="10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22200" indent="-320760">
              <a:lnSpc>
                <a:spcPct val="100000"/>
              </a:lnSpc>
              <a:buClr>
                <a:srgbClr val="006991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Torch.nn (build a basic network)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Activation</a:t>
            </a: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Batchnorm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Dropout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Softmax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Optimizer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Torch.nn.ReLU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rcRect b="81880"/>
          <a:stretch/>
        </p:blipFill>
        <p:spPr>
          <a:xfrm>
            <a:off x="582840" y="1188720"/>
            <a:ext cx="4399920" cy="978480"/>
          </a:xfrm>
          <a:prstGeom prst="rect">
            <a:avLst/>
          </a:prstGeom>
          <a:ln>
            <a:noFill/>
          </a:ln>
        </p:spPr>
      </p:pic>
      <p:pic>
        <p:nvPicPr>
          <p:cNvPr id="180" name="Picture 179"/>
          <p:cNvPicPr/>
          <p:nvPr/>
        </p:nvPicPr>
        <p:blipFill>
          <a:blip r:embed="rId3"/>
          <a:srcRect b="77877"/>
          <a:stretch/>
        </p:blipFill>
        <p:spPr>
          <a:xfrm>
            <a:off x="640080" y="2468880"/>
            <a:ext cx="6238080" cy="127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Torch.nn.Batchnorm1D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83" name="Picture 1"/>
          <p:cNvPicPr/>
          <p:nvPr/>
        </p:nvPicPr>
        <p:blipFill>
          <a:blip r:embed="rId2"/>
          <a:stretch/>
        </p:blipFill>
        <p:spPr>
          <a:xfrm>
            <a:off x="522000" y="701640"/>
            <a:ext cx="7729200" cy="430128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57240" y="5104080"/>
            <a:ext cx="1690200" cy="10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22200" indent="-320760">
              <a:lnSpc>
                <a:spcPct val="100000"/>
              </a:lnSpc>
              <a:buClr>
                <a:srgbClr val="006991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Torch.nn (build a basic network)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Activation functions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Batchnorm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Dropout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Softmax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Optimizer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Torch.nn.Batchnorm1D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87" name="Picture 186"/>
          <p:cNvPicPr/>
          <p:nvPr/>
        </p:nvPicPr>
        <p:blipFill>
          <a:blip r:embed="rId2"/>
          <a:srcRect t="20275" b="61119"/>
          <a:stretch/>
        </p:blipFill>
        <p:spPr>
          <a:xfrm>
            <a:off x="628920" y="1737360"/>
            <a:ext cx="4399920" cy="1005120"/>
          </a:xfrm>
          <a:prstGeom prst="rect">
            <a:avLst/>
          </a:prstGeom>
          <a:ln>
            <a:noFill/>
          </a:ln>
        </p:spPr>
      </p:pic>
      <p:pic>
        <p:nvPicPr>
          <p:cNvPr id="188" name="Picture 187"/>
          <p:cNvPicPr/>
          <p:nvPr/>
        </p:nvPicPr>
        <p:blipFill>
          <a:blip r:embed="rId3"/>
          <a:srcRect t="21769" b="56114"/>
          <a:stretch/>
        </p:blipFill>
        <p:spPr>
          <a:xfrm>
            <a:off x="457200" y="4206240"/>
            <a:ext cx="6238080" cy="127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Torch.nn.Dropout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1" name="Picture 1"/>
          <p:cNvPicPr/>
          <p:nvPr/>
        </p:nvPicPr>
        <p:blipFill>
          <a:blip r:embed="rId2"/>
          <a:stretch/>
        </p:blipFill>
        <p:spPr>
          <a:xfrm>
            <a:off x="522000" y="821880"/>
            <a:ext cx="7590240" cy="307044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64800" y="5155920"/>
            <a:ext cx="1690200" cy="10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22200" indent="-320760">
              <a:lnSpc>
                <a:spcPct val="100000"/>
              </a:lnSpc>
              <a:buClr>
                <a:srgbClr val="006991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Torch.nn (build a basic network)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Activation functions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Batchnorm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Dropout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Softmax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Optimizer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Torch.nn.Dropout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5" name="Picture 194"/>
          <p:cNvPicPr/>
          <p:nvPr/>
        </p:nvPicPr>
        <p:blipFill>
          <a:blip r:embed="rId2"/>
          <a:srcRect t="40052" b="41336"/>
          <a:stretch/>
        </p:blipFill>
        <p:spPr>
          <a:xfrm>
            <a:off x="582840" y="1463400"/>
            <a:ext cx="4399920" cy="1005120"/>
          </a:xfrm>
          <a:prstGeom prst="rect">
            <a:avLst/>
          </a:prstGeom>
          <a:ln>
            <a:noFill/>
          </a:ln>
        </p:spPr>
      </p:pic>
      <p:pic>
        <p:nvPicPr>
          <p:cNvPr id="196" name="Picture 195"/>
          <p:cNvPicPr/>
          <p:nvPr/>
        </p:nvPicPr>
        <p:blipFill>
          <a:blip r:embed="rId3"/>
          <a:srcRect t="42289" b="34009"/>
          <a:stretch/>
        </p:blipFill>
        <p:spPr>
          <a:xfrm>
            <a:off x="640080" y="2560680"/>
            <a:ext cx="6238080" cy="137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Torch.nn.Softmax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4800" y="5155920"/>
            <a:ext cx="1690200" cy="10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22200" indent="-320760">
              <a:lnSpc>
                <a:spcPct val="100000"/>
              </a:lnSpc>
              <a:buClr>
                <a:srgbClr val="006991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Torch.nn (build a basic network)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Activation functions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Batchnorm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Dropout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Softmax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Optimizer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  <p:pic>
        <p:nvPicPr>
          <p:cNvPr id="200" name="Picture 6"/>
          <p:cNvPicPr/>
          <p:nvPr/>
        </p:nvPicPr>
        <p:blipFill>
          <a:blip r:embed="rId2"/>
          <a:stretch/>
        </p:blipFill>
        <p:spPr>
          <a:xfrm>
            <a:off x="373320" y="789480"/>
            <a:ext cx="8247240" cy="419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Torch.nn.Softmax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3"/>
          <p:cNvSpPr/>
          <p:nvPr/>
        </p:nvSpPr>
        <p:spPr>
          <a:xfrm>
            <a:off x="6800760" y="633960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052747F-20DF-405E-BAEA-47373AE8272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04" name="Picture 203"/>
          <p:cNvPicPr/>
          <p:nvPr/>
        </p:nvPicPr>
        <p:blipFill>
          <a:blip r:embed="rId2"/>
          <a:srcRect t="58637" b="21067"/>
          <a:stretch/>
        </p:blipFill>
        <p:spPr>
          <a:xfrm>
            <a:off x="628920" y="1463400"/>
            <a:ext cx="4399920" cy="1096560"/>
          </a:xfrm>
          <a:prstGeom prst="rect">
            <a:avLst/>
          </a:prstGeom>
          <a:ln>
            <a:noFill/>
          </a:ln>
        </p:spPr>
      </p:pic>
      <p:pic>
        <p:nvPicPr>
          <p:cNvPr id="205" name="Picture 204"/>
          <p:cNvPicPr/>
          <p:nvPr/>
        </p:nvPicPr>
        <p:blipFill>
          <a:blip r:embed="rId3"/>
          <a:srcRect t="67551" b="15068"/>
          <a:stretch/>
        </p:blipFill>
        <p:spPr>
          <a:xfrm>
            <a:off x="640080" y="2835000"/>
            <a:ext cx="6238080" cy="100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Goal of workshop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5760">
              <a:lnSpc>
                <a:spcPts val="2500"/>
              </a:lnSpc>
              <a:buClr>
                <a:srgbClr val="006991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some hand on experience</a:t>
            </a:r>
            <a:endParaRPr lang="en-US" sz="2000" b="0" strike="noStrike" spc="-1">
              <a:latin typeface="Arial"/>
            </a:endParaRPr>
          </a:p>
          <a:p>
            <a:pPr marL="457200" indent="-455760">
              <a:lnSpc>
                <a:spcPts val="2500"/>
              </a:lnSpc>
              <a:buClr>
                <a:srgbClr val="006991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Know where to start with your own project</a:t>
            </a:r>
            <a:endParaRPr lang="en-US" sz="2000" b="0" strike="noStrike" spc="-1">
              <a:latin typeface="Arial"/>
            </a:endParaRPr>
          </a:p>
          <a:p>
            <a:pPr marL="457200" indent="-455760">
              <a:lnSpc>
                <a:spcPts val="2500"/>
              </a:lnSpc>
              <a:buClr>
                <a:srgbClr val="006991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Less magic, more understanding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Torch.nn.CrossEntropyLoss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0" y="4940280"/>
            <a:ext cx="1690200" cy="10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22200" indent="-320760">
              <a:lnSpc>
                <a:spcPct val="100000"/>
              </a:lnSpc>
              <a:buClr>
                <a:srgbClr val="006991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Torch.nn (build a basic network)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Activation functions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Batchnorm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Dropout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Loss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Optimizer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  <p:pic>
        <p:nvPicPr>
          <p:cNvPr id="209" name="Picture 6"/>
          <p:cNvPicPr/>
          <p:nvPr/>
        </p:nvPicPr>
        <p:blipFill>
          <a:blip r:embed="rId2"/>
          <a:stretch/>
        </p:blipFill>
        <p:spPr>
          <a:xfrm>
            <a:off x="2735640" y="924480"/>
            <a:ext cx="5373360" cy="498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Torch.nn.CrossEntropyLoss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12" name="Picture 211"/>
          <p:cNvPicPr/>
          <p:nvPr/>
        </p:nvPicPr>
        <p:blipFill>
          <a:blip r:embed="rId2"/>
          <a:srcRect t="80603"/>
          <a:stretch/>
        </p:blipFill>
        <p:spPr>
          <a:xfrm>
            <a:off x="537480" y="1238040"/>
            <a:ext cx="4399920" cy="1047600"/>
          </a:xfrm>
          <a:prstGeom prst="rect">
            <a:avLst/>
          </a:prstGeom>
          <a:ln>
            <a:noFill/>
          </a:ln>
        </p:spPr>
      </p:pic>
      <p:pic>
        <p:nvPicPr>
          <p:cNvPr id="213" name="Picture 212"/>
          <p:cNvPicPr/>
          <p:nvPr/>
        </p:nvPicPr>
        <p:blipFill>
          <a:blip r:embed="rId3"/>
          <a:srcRect t="86492"/>
          <a:stretch/>
        </p:blipFill>
        <p:spPr>
          <a:xfrm>
            <a:off x="457200" y="2419560"/>
            <a:ext cx="6238080" cy="78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Torch.optim.Adam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4940280"/>
            <a:ext cx="1690200" cy="10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22200" indent="-320760">
              <a:lnSpc>
                <a:spcPct val="100000"/>
              </a:lnSpc>
              <a:buClr>
                <a:srgbClr val="006991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Torch.nn (build a basic network)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Activation functions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Batchnorm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Dropout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Softmax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Loss</a:t>
            </a:r>
            <a:endParaRPr lang="en-US" sz="800" b="0" strike="noStrike" spc="-1">
              <a:latin typeface="Arial"/>
            </a:endParaRPr>
          </a:p>
          <a:p>
            <a:pPr marL="647640" lvl="1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Optimizer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  <p:pic>
        <p:nvPicPr>
          <p:cNvPr id="217" name="Picture 1"/>
          <p:cNvPicPr/>
          <p:nvPr/>
        </p:nvPicPr>
        <p:blipFill>
          <a:blip r:embed="rId2"/>
          <a:stretch/>
        </p:blipFill>
        <p:spPr>
          <a:xfrm>
            <a:off x="906840" y="700560"/>
            <a:ext cx="5994720" cy="423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Torch.optim.Adam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20" name="Picture 219"/>
          <p:cNvPicPr/>
          <p:nvPr/>
        </p:nvPicPr>
        <p:blipFill>
          <a:blip r:embed="rId2"/>
          <a:stretch/>
        </p:blipFill>
        <p:spPr>
          <a:xfrm>
            <a:off x="582840" y="743400"/>
            <a:ext cx="5209560" cy="337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/>
          <p:nvPr/>
        </p:nvPicPr>
        <p:blipFill>
          <a:blip r:embed="rId2"/>
          <a:stretch/>
        </p:blipFill>
        <p:spPr>
          <a:xfrm>
            <a:off x="91440" y="182880"/>
            <a:ext cx="3029400" cy="2194200"/>
          </a:xfrm>
          <a:prstGeom prst="rect">
            <a:avLst/>
          </a:prstGeom>
          <a:ln>
            <a:noFill/>
          </a:ln>
        </p:spPr>
      </p:pic>
      <p:pic>
        <p:nvPicPr>
          <p:cNvPr id="222" name="Picture 221"/>
          <p:cNvPicPr/>
          <p:nvPr/>
        </p:nvPicPr>
        <p:blipFill>
          <a:blip r:embed="rId3"/>
          <a:stretch/>
        </p:blipFill>
        <p:spPr>
          <a:xfrm>
            <a:off x="548640" y="1554480"/>
            <a:ext cx="2970720" cy="2468520"/>
          </a:xfrm>
          <a:prstGeom prst="rect">
            <a:avLst/>
          </a:prstGeom>
          <a:ln>
            <a:noFill/>
          </a:ln>
        </p:spPr>
      </p:pic>
      <p:pic>
        <p:nvPicPr>
          <p:cNvPr id="223" name="Picture 222"/>
          <p:cNvPicPr/>
          <p:nvPr/>
        </p:nvPicPr>
        <p:blipFill>
          <a:blip r:embed="rId3"/>
          <a:stretch/>
        </p:blipFill>
        <p:spPr>
          <a:xfrm>
            <a:off x="1554480" y="2377440"/>
            <a:ext cx="3190680" cy="2651400"/>
          </a:xfrm>
          <a:prstGeom prst="rect">
            <a:avLst/>
          </a:prstGeom>
          <a:ln>
            <a:noFill/>
          </a:ln>
        </p:spPr>
      </p:pic>
      <p:pic>
        <p:nvPicPr>
          <p:cNvPr id="224" name="Picture 223"/>
          <p:cNvPicPr/>
          <p:nvPr/>
        </p:nvPicPr>
        <p:blipFill>
          <a:blip r:embed="rId4"/>
          <a:srcRect r="47933" b="17416"/>
          <a:stretch/>
        </p:blipFill>
        <p:spPr>
          <a:xfrm>
            <a:off x="3474720" y="3109320"/>
            <a:ext cx="3199680" cy="2651040"/>
          </a:xfrm>
          <a:prstGeom prst="rect">
            <a:avLst/>
          </a:prstGeom>
          <a:ln>
            <a:noFill/>
          </a:ln>
        </p:spPr>
      </p:pic>
      <p:pic>
        <p:nvPicPr>
          <p:cNvPr id="225" name="Picture 224"/>
          <p:cNvPicPr/>
          <p:nvPr/>
        </p:nvPicPr>
        <p:blipFill>
          <a:blip r:embed="rId4"/>
          <a:srcRect t="78264"/>
          <a:stretch/>
        </p:blipFill>
        <p:spPr>
          <a:xfrm>
            <a:off x="81360" y="5120640"/>
            <a:ext cx="8879400" cy="100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25"/>
          <p:cNvPicPr/>
          <p:nvPr/>
        </p:nvPicPr>
        <p:blipFill>
          <a:blip r:embed="rId2"/>
          <a:stretch/>
        </p:blipFill>
        <p:spPr>
          <a:xfrm>
            <a:off x="307080" y="1720080"/>
            <a:ext cx="7830720" cy="1205640"/>
          </a:xfrm>
          <a:prstGeom prst="rect">
            <a:avLst/>
          </a:prstGeom>
          <a:ln>
            <a:noFill/>
          </a:ln>
        </p:spPr>
      </p:pic>
      <p:pic>
        <p:nvPicPr>
          <p:cNvPr id="227" name="Picture 226"/>
          <p:cNvPicPr/>
          <p:nvPr/>
        </p:nvPicPr>
        <p:blipFill>
          <a:blip r:embed="rId3"/>
          <a:stretch/>
        </p:blipFill>
        <p:spPr>
          <a:xfrm>
            <a:off x="1371600" y="3551400"/>
            <a:ext cx="5123880" cy="129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22000" y="10044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Networks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Fully connected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 old: layer, activation, normalization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Real life: test, train and eval set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  <a:hlinkClick r:id="rId2"/>
              </a:rPr>
              <a:t>https://archive.ics.uci.edu/ml/datasets/Adult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Fully connected – wine dataset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Goal 1: classification of type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Goal 2: regression of quality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Overview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82840" y="978480"/>
            <a:ext cx="8098560" cy="48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Getting started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Python/Pytorch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Tensors: core of pytorch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‘network’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 layer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Activation function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Batchnorm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Dropout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Softmax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Loss function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Optimizer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 a network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Fully connected network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Recurrent network</a:t>
            </a:r>
            <a:endParaRPr lang="en-US" sz="2000" b="0" strike="noStrike" spc="-1">
              <a:latin typeface="Arial"/>
            </a:endParaRPr>
          </a:p>
          <a:p>
            <a:pPr marL="647640" lvl="1" indent="-324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Convolution network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RNN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 in functions exist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 memory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batchnorm (unless fancy)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6800760" y="633960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D155EFC-2971-4187-8187-E343BE9D8FA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CNN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Windows over your data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Re-using filters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6800760" y="633960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EC15BE8-176B-481B-9791-BE5EFA7FC26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39" name="Picture 5"/>
          <p:cNvPicPr/>
          <p:nvPr/>
        </p:nvPicPr>
        <p:blipFill>
          <a:blip r:embed="rId2"/>
          <a:stretch/>
        </p:blipFill>
        <p:spPr>
          <a:xfrm>
            <a:off x="868680" y="1738800"/>
            <a:ext cx="6148080" cy="3290040"/>
          </a:xfrm>
          <a:prstGeom prst="rect">
            <a:avLst/>
          </a:prstGeom>
          <a:ln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868680" y="4735080"/>
            <a:ext cx="457056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https://towardsdatascience.com/a-comprehensive-guide-to-convolutional-neural-networks-the-eli5-way-3bd2b1164a53</a:t>
            </a:r>
            <a:endParaRPr lang="en-US" sz="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CNN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42" name="Content Placeholder 4"/>
          <p:cNvPicPr/>
          <p:nvPr/>
        </p:nvPicPr>
        <p:blipFill>
          <a:blip r:embed="rId2"/>
          <a:stretch/>
        </p:blipFill>
        <p:spPr>
          <a:xfrm>
            <a:off x="522000" y="717120"/>
            <a:ext cx="4987440" cy="510300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6800760" y="633960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96998C7-A3A2-46AA-8AE3-25ECEC233E24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CNN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45" name="Content Placeholder 4"/>
          <p:cNvPicPr/>
          <p:nvPr/>
        </p:nvPicPr>
        <p:blipFill>
          <a:blip r:embed="rId2"/>
          <a:stretch/>
        </p:blipFill>
        <p:spPr>
          <a:xfrm>
            <a:off x="522000" y="772200"/>
            <a:ext cx="4317840" cy="41245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6800760" y="633960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44DCBCF-F749-4346-A0CF-52190A12263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CNN - dataset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6800760" y="633960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2898F74-D0B4-4410-B377-8C24BF83C36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Take home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Layer, activation, normalization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 creative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Try it out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Torch.nn.Functional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datasets: https://archive.ics.uci.edu/ml/index.php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6800760" y="633960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EF7CFBA-3F48-4736-9FC5-3CD605C035F0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3"/>
          <p:cNvSpPr/>
          <p:nvPr/>
        </p:nvSpPr>
        <p:spPr>
          <a:xfrm>
            <a:off x="6800760" y="6339600"/>
            <a:ext cx="2055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D775A0-47B2-450C-97B0-6DD88120DEF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12640" y="792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Getting started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Pytorch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Python 3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  <a:hlinkClick r:id="rId2"/>
              </a:rPr>
              <a:t>https://pytorch.org/get-started/locally/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10000" y="1485360"/>
            <a:ext cx="172296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pip install torch torchvision</a:t>
            </a:r>
            <a:r>
              <a:rPr lang="en-US" sz="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810000" y="1731600"/>
            <a:ext cx="268956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 Unicode MS"/>
                <a:ea typeface="DejaVu Sans"/>
              </a:rPr>
              <a:t>conda install pytorch torchvision -c pytorch</a:t>
            </a:r>
            <a:r>
              <a:rPr lang="en-US" sz="6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Tensors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Pytorch works with tensors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Just like numpy or a list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easily swap between numpy and tensor</a:t>
            </a:r>
            <a:endParaRPr lang="en-US" sz="2000" b="0" strike="noStrike" spc="-1">
              <a:latin typeface="Arial"/>
            </a:endParaRPr>
          </a:p>
          <a:p>
            <a:pPr marL="322200" indent="-320760">
              <a:lnSpc>
                <a:spcPts val="2500"/>
              </a:lnSpc>
              <a:buClr>
                <a:srgbClr val="00699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0" y="1920240"/>
            <a:ext cx="4235760" cy="329688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3"/>
          <a:stretch/>
        </p:blipFill>
        <p:spPr>
          <a:xfrm>
            <a:off x="5029200" y="2103120"/>
            <a:ext cx="3437640" cy="345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22000" y="10044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(over)Train a layer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53" name="Picture 5"/>
          <p:cNvPicPr/>
          <p:nvPr/>
        </p:nvPicPr>
        <p:blipFill>
          <a:blip r:embed="rId2"/>
          <a:srcRect b="71042"/>
          <a:stretch/>
        </p:blipFill>
        <p:spPr>
          <a:xfrm>
            <a:off x="348480" y="684360"/>
            <a:ext cx="8794080" cy="608400"/>
          </a:xfrm>
          <a:prstGeom prst="rect">
            <a:avLst/>
          </a:prstGeom>
          <a:ln>
            <a:noFill/>
          </a:ln>
        </p:spPr>
      </p:pic>
      <p:pic>
        <p:nvPicPr>
          <p:cNvPr id="154" name="Picture 6"/>
          <p:cNvPicPr/>
          <p:nvPr/>
        </p:nvPicPr>
        <p:blipFill>
          <a:blip r:embed="rId2"/>
          <a:srcRect t="72758"/>
          <a:stretch/>
        </p:blipFill>
        <p:spPr>
          <a:xfrm>
            <a:off x="444240" y="1068120"/>
            <a:ext cx="8794080" cy="572400"/>
          </a:xfrm>
          <a:prstGeom prst="rect">
            <a:avLst/>
          </a:prstGeom>
          <a:ln>
            <a:noFill/>
          </a:ln>
        </p:spPr>
      </p:pic>
      <p:pic>
        <p:nvPicPr>
          <p:cNvPr id="155" name="Picture 7"/>
          <p:cNvPicPr/>
          <p:nvPr/>
        </p:nvPicPr>
        <p:blipFill>
          <a:blip r:embed="rId3"/>
          <a:stretch/>
        </p:blipFill>
        <p:spPr>
          <a:xfrm>
            <a:off x="6815160" y="623520"/>
            <a:ext cx="2253960" cy="5281920"/>
          </a:xfrm>
          <a:prstGeom prst="rect">
            <a:avLst/>
          </a:prstGeom>
          <a:ln>
            <a:noFill/>
          </a:ln>
        </p:spPr>
      </p:pic>
      <p:pic>
        <p:nvPicPr>
          <p:cNvPr id="156" name="Picture 161"/>
          <p:cNvPicPr/>
          <p:nvPr/>
        </p:nvPicPr>
        <p:blipFill>
          <a:blip r:embed="rId4"/>
          <a:stretch/>
        </p:blipFill>
        <p:spPr>
          <a:xfrm>
            <a:off x="548640" y="4220640"/>
            <a:ext cx="5828400" cy="117360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74320" y="4480560"/>
            <a:ext cx="6309000" cy="2285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"/>
          <p:cNvPicPr/>
          <p:nvPr/>
        </p:nvPicPr>
        <p:blipFill>
          <a:blip r:embed="rId2"/>
          <a:stretch/>
        </p:blipFill>
        <p:spPr>
          <a:xfrm>
            <a:off x="141840" y="1333440"/>
            <a:ext cx="8224560" cy="430236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6815160" y="1346040"/>
            <a:ext cx="1551240" cy="41590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522000" y="90000"/>
            <a:ext cx="80985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ts val="4201"/>
              </a:lnSpc>
            </a:pPr>
            <a:r>
              <a:rPr lang="en-US" sz="4000" b="0" strike="noStrike" spc="-1">
                <a:solidFill>
                  <a:srgbClr val="006991"/>
                </a:solidFill>
                <a:latin typeface="Calibri"/>
                <a:ea typeface="DejaVu Sans"/>
              </a:rPr>
              <a:t>Torch.nn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82840" y="978480"/>
            <a:ext cx="8098560" cy="412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25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2" name="Picture 7"/>
          <p:cNvPicPr/>
          <p:nvPr/>
        </p:nvPicPr>
        <p:blipFill>
          <a:blip r:embed="rId3"/>
          <a:stretch/>
        </p:blipFill>
        <p:spPr>
          <a:xfrm>
            <a:off x="6269760" y="623520"/>
            <a:ext cx="2253960" cy="528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CMBI_def</Template>
  <TotalTime>159</TotalTime>
  <Words>325</Words>
  <Application>Microsoft Office PowerPoint</Application>
  <PresentationFormat>On-screen Show (4:3)</PresentationFormat>
  <Paragraphs>183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Unicode MS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deep learning</dc:title>
  <dc:subject/>
  <dc:creator>Windows User</dc:creator>
  <dc:description/>
  <cp:lastModifiedBy>Windows User</cp:lastModifiedBy>
  <cp:revision>14</cp:revision>
  <dcterms:created xsi:type="dcterms:W3CDTF">2020-03-20T10:08:48Z</dcterms:created>
  <dcterms:modified xsi:type="dcterms:W3CDTF">2020-03-25T17:08:58Z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33</vt:i4>
  </property>
</Properties>
</file>