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4" r:id="rId7"/>
    <p:sldId id="270" r:id="rId8"/>
    <p:sldId id="271" r:id="rId9"/>
    <p:sldId id="269" r:id="rId10"/>
    <p:sldId id="268" r:id="rId11"/>
    <p:sldId id="273" r:id="rId12"/>
    <p:sldId id="27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E6191-3FB0-4B3F-9C97-E8CDC6260DAD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64D7-9814-4235-9E8E-E3615F23D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3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89AB3-5CE9-49B5-99E5-288829E851FD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C2CF5-F006-47F0-B241-11D6295C8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DB967-5AAC-4708-91FD-7FDE5F0FDBD9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57EF9-D836-4FD3-AA41-4B2C26AEE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1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5005F-DCEE-48BD-B8F2-858F11E5DFEF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73264-91EA-4DCC-95B9-FDC1C788B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1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73232-203A-46FD-9CB7-45B0DE2B1C33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69869-9A5B-441C-9DE0-56D756870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8F20A-3710-4C1B-83C5-7BE88CC154C7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7869-7737-4E16-B33A-BD10F59C1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40373-AB11-4D1F-9E77-DDE32C7B12B6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157E6-1381-4DCB-921C-AAE7137B7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5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FE4BC-DD38-4434-896C-30D2D0261BB3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6036F-CF4A-4B20-BD89-1EEC43FB9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1C0F5-5F94-47E1-8FBC-2E41202B6F79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26F3F-EDAF-4F4E-8035-71D3DFC71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6782E-C61D-4142-AC28-FB936005EBE5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FA123-18D8-419D-A567-AF82BD906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6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404A-FDBE-40A7-9394-EAFB2D07F8D2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8628D-9F6B-4E9D-83A2-A45F1E874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5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E371AA-A7E3-49E4-9B89-2DF84A17AB48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19FA93-6600-43CA-9162-7C3F89007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ethods.net/stats/" TargetMode="External"/><Relationship Id="rId2" Type="http://schemas.openxmlformats.org/officeDocument/2006/relationships/hyperlink" Target="http://www.graphpad.com/articles/interpret/principles/stat_principle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ss.acs.unt.edu/Rdoc/library/gplots/html/plotCI.html" TargetMode="External"/><Relationship Id="rId4" Type="http://schemas.openxmlformats.org/officeDocument/2006/relationships/hyperlink" Target="http://www.statmethods.net/graphs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Statistical Analysis of </a:t>
            </a:r>
            <a:r>
              <a:rPr lang="en-US" sz="4000" b="1" smtClean="0"/>
              <a:t>Sample</a:t>
            </a:r>
            <a:r>
              <a:rPr lang="en-US" sz="4000" smtClean="0"/>
              <a:t> and </a:t>
            </a:r>
            <a:r>
              <a:rPr lang="en-US" sz="4000" b="1" smtClean="0"/>
              <a:t>Feature</a:t>
            </a:r>
            <a:r>
              <a:rPr lang="en-US" sz="4000" smtClean="0"/>
              <a:t> Sizes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Giri Anand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4/20/12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GEO: 5-Year Moving Window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2003-2007: 1927 datasets</a:t>
            </a:r>
            <a:endParaRPr lang="en-US" sz="1800" dirty="0"/>
          </a:p>
          <a:p>
            <a:pPr lvl="1">
              <a:defRPr/>
            </a:pPr>
            <a:r>
              <a:rPr lang="en-US" sz="1600" dirty="0"/>
              <a:t>Sample size: 11 (median), 16.99689 (mean)</a:t>
            </a:r>
          </a:p>
          <a:p>
            <a:pPr lvl="1">
              <a:defRPr/>
            </a:pPr>
            <a:r>
              <a:rPr lang="en-US" sz="1600" dirty="0"/>
              <a:t>Feature size: </a:t>
            </a:r>
            <a:r>
              <a:rPr lang="en-US" sz="1600" dirty="0" smtClean="0"/>
              <a:t>15923 (median</a:t>
            </a:r>
            <a:r>
              <a:rPr lang="en-US" sz="1600" dirty="0"/>
              <a:t>), 20099.97 (mean</a:t>
            </a:r>
            <a:r>
              <a:rPr lang="en-US" sz="1600" dirty="0" smtClean="0"/>
              <a:t>)</a:t>
            </a:r>
          </a:p>
          <a:p>
            <a:pPr lvl="1">
              <a:defRPr/>
            </a:pPr>
            <a:r>
              <a:rPr lang="en-US" sz="1600" dirty="0" smtClean="0"/>
              <a:t>S-F Ratio: 0.0006818957 (median), 0.001495661 (</a:t>
            </a:r>
            <a:r>
              <a:rPr lang="en-US" sz="1600" dirty="0"/>
              <a:t>mean</a:t>
            </a:r>
            <a:r>
              <a:rPr lang="en-US" sz="1600" dirty="0" smtClean="0"/>
              <a:t>)</a:t>
            </a:r>
          </a:p>
          <a:p>
            <a:pPr>
              <a:defRPr/>
            </a:pPr>
            <a:r>
              <a:rPr lang="en-US" sz="1800" dirty="0" smtClean="0"/>
              <a:t>2004-2008</a:t>
            </a:r>
            <a:r>
              <a:rPr lang="en-US" sz="1800" dirty="0"/>
              <a:t>: </a:t>
            </a:r>
            <a:r>
              <a:rPr lang="en-US" sz="1800" dirty="0" smtClean="0"/>
              <a:t>2138 datasets</a:t>
            </a:r>
            <a:endParaRPr lang="en-US" sz="1800" dirty="0"/>
          </a:p>
          <a:p>
            <a:pPr lvl="1">
              <a:defRPr/>
            </a:pPr>
            <a:r>
              <a:rPr lang="en-US" sz="1600" dirty="0"/>
              <a:t>Sample size: 11 (median), 18.08887 (mean)</a:t>
            </a:r>
          </a:p>
          <a:p>
            <a:pPr lvl="1">
              <a:defRPr/>
            </a:pPr>
            <a:r>
              <a:rPr lang="en-US" sz="1600" dirty="0"/>
              <a:t>Feature size: </a:t>
            </a:r>
            <a:r>
              <a:rPr lang="en-US" sz="1600" dirty="0" smtClean="0"/>
              <a:t>22283 (median</a:t>
            </a:r>
            <a:r>
              <a:rPr lang="en-US" sz="1600" dirty="0"/>
              <a:t>), 23177.36 (mean</a:t>
            </a:r>
            <a:r>
              <a:rPr lang="en-US" sz="1600" dirty="0" smtClean="0"/>
              <a:t>)</a:t>
            </a:r>
          </a:p>
          <a:p>
            <a:pPr lvl="1">
              <a:defRPr/>
            </a:pPr>
            <a:r>
              <a:rPr lang="en-US" sz="1600" dirty="0"/>
              <a:t>S-F Ratio: </a:t>
            </a:r>
            <a:r>
              <a:rPr lang="en-US" sz="1600" dirty="0" smtClean="0"/>
              <a:t>0.0005867643 </a:t>
            </a:r>
            <a:r>
              <a:rPr lang="en-US" sz="1600" dirty="0"/>
              <a:t>(median</a:t>
            </a:r>
            <a:r>
              <a:rPr lang="en-US" sz="1600" dirty="0" smtClean="0"/>
              <a:t>), 0.001410198 </a:t>
            </a:r>
            <a:r>
              <a:rPr lang="en-US" sz="1600" dirty="0"/>
              <a:t>(mean</a:t>
            </a:r>
            <a:r>
              <a:rPr lang="en-US" sz="1600" dirty="0" smtClean="0"/>
              <a:t>)</a:t>
            </a:r>
          </a:p>
          <a:p>
            <a:pPr>
              <a:defRPr/>
            </a:pPr>
            <a:r>
              <a:rPr lang="en-US" sz="1800" dirty="0" smtClean="0"/>
              <a:t>2005-2009: 2034 datasets</a:t>
            </a:r>
            <a:endParaRPr lang="en-US" sz="1800" dirty="0"/>
          </a:p>
          <a:p>
            <a:pPr lvl="1">
              <a:defRPr/>
            </a:pPr>
            <a:r>
              <a:rPr lang="en-US" sz="1600" dirty="0"/>
              <a:t>Sample size: 11 (median), </a:t>
            </a:r>
            <a:r>
              <a:rPr lang="en-US" sz="1600" dirty="0" smtClean="0"/>
              <a:t>18.19715 (</a:t>
            </a:r>
            <a:r>
              <a:rPr lang="en-US" sz="1600" dirty="0"/>
              <a:t>mean)</a:t>
            </a:r>
          </a:p>
          <a:p>
            <a:pPr lvl="1">
              <a:defRPr/>
            </a:pPr>
            <a:r>
              <a:rPr lang="en-US" sz="1600" dirty="0"/>
              <a:t>Feature size: </a:t>
            </a:r>
            <a:r>
              <a:rPr lang="en-US" sz="1600" dirty="0" smtClean="0"/>
              <a:t>22283 (median</a:t>
            </a:r>
            <a:r>
              <a:rPr lang="en-US" sz="1600" dirty="0"/>
              <a:t>), 25468.62 (mean</a:t>
            </a:r>
            <a:r>
              <a:rPr lang="en-US" sz="1600" dirty="0" smtClean="0"/>
              <a:t>)</a:t>
            </a:r>
          </a:p>
          <a:p>
            <a:pPr lvl="1">
              <a:defRPr/>
            </a:pPr>
            <a:r>
              <a:rPr lang="en-US" sz="1600" dirty="0"/>
              <a:t>S-F Ratio: </a:t>
            </a:r>
            <a:r>
              <a:rPr lang="en-US" sz="1600" dirty="0" smtClean="0"/>
              <a:t>0.0005321390 (median), 0.001308586 </a:t>
            </a:r>
            <a:r>
              <a:rPr lang="en-US" sz="1600" dirty="0"/>
              <a:t>(mean</a:t>
            </a:r>
            <a:r>
              <a:rPr lang="en-US" sz="1600" dirty="0" smtClean="0"/>
              <a:t>)</a:t>
            </a:r>
            <a:endParaRPr lang="en-US" sz="1600" dirty="0"/>
          </a:p>
          <a:p>
            <a:pPr>
              <a:defRPr/>
            </a:pPr>
            <a:r>
              <a:rPr lang="en-US" sz="1800" dirty="0" smtClean="0"/>
              <a:t>2006-2010: 1892 datasets</a:t>
            </a:r>
            <a:endParaRPr lang="en-US" sz="1800" dirty="0"/>
          </a:p>
          <a:p>
            <a:pPr lvl="1">
              <a:defRPr/>
            </a:pPr>
            <a:r>
              <a:rPr lang="en-US" sz="1600" dirty="0"/>
              <a:t>Sample size: 11 (median), 18.23784 (mean)</a:t>
            </a:r>
          </a:p>
          <a:p>
            <a:pPr lvl="1">
              <a:defRPr/>
            </a:pPr>
            <a:r>
              <a:rPr lang="en-US" sz="1600" dirty="0"/>
              <a:t>Feature size: </a:t>
            </a:r>
            <a:r>
              <a:rPr lang="en-US" sz="1600" dirty="0" smtClean="0"/>
              <a:t>22444 (median</a:t>
            </a:r>
            <a:r>
              <a:rPr lang="en-US" sz="1600" dirty="0"/>
              <a:t>), 27086.54 (</a:t>
            </a:r>
            <a:r>
              <a:rPr lang="en-US" sz="1600" dirty="0" smtClean="0"/>
              <a:t>mean)</a:t>
            </a:r>
          </a:p>
          <a:p>
            <a:pPr lvl="1">
              <a:defRPr/>
            </a:pPr>
            <a:r>
              <a:rPr lang="en-US" sz="1600" dirty="0"/>
              <a:t>S-F Ratio: </a:t>
            </a:r>
            <a:r>
              <a:rPr lang="en-US" sz="1600" dirty="0" smtClean="0"/>
              <a:t>0.0005021185 </a:t>
            </a:r>
            <a:r>
              <a:rPr lang="en-US" sz="1600" dirty="0"/>
              <a:t>(median</a:t>
            </a:r>
            <a:r>
              <a:rPr lang="en-US" sz="1600" dirty="0" smtClean="0"/>
              <a:t>), </a:t>
            </a:r>
            <a:r>
              <a:rPr lang="en-US" sz="1600" dirty="0"/>
              <a:t>0.001161465 (mean</a:t>
            </a:r>
            <a:r>
              <a:rPr lang="en-US" sz="1600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Other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1800" u="sng" dirty="0" smtClean="0">
                <a:cs typeface="Arial" charset="0"/>
              </a:rPr>
              <a:t>Genomics</a:t>
            </a:r>
          </a:p>
          <a:p>
            <a:pPr>
              <a:spcBef>
                <a:spcPct val="0"/>
              </a:spcBef>
            </a:pPr>
            <a:r>
              <a:rPr lang="en-US" sz="1800" dirty="0" smtClean="0">
                <a:cs typeface="Arial" charset="0"/>
              </a:rPr>
              <a:t>Gene Expression Omnibus (GEO)</a:t>
            </a:r>
          </a:p>
          <a:p>
            <a:pPr>
              <a:spcBef>
                <a:spcPct val="0"/>
              </a:spcBef>
            </a:pPr>
            <a:r>
              <a:rPr lang="en-US" sz="1800" dirty="0" err="1" smtClean="0">
                <a:cs typeface="Arial" charset="0"/>
              </a:rPr>
              <a:t>ArrayExpress</a:t>
            </a:r>
            <a:r>
              <a:rPr lang="en-US" sz="1800" dirty="0" smtClean="0">
                <a:cs typeface="Arial" charset="0"/>
              </a:rPr>
              <a:t> (AE)</a:t>
            </a:r>
          </a:p>
          <a:p>
            <a:pPr>
              <a:spcBef>
                <a:spcPct val="0"/>
              </a:spcBef>
            </a:pPr>
            <a:r>
              <a:rPr lang="en-US" sz="1800" dirty="0" smtClean="0">
                <a:cs typeface="Arial" charset="0"/>
              </a:rPr>
              <a:t>Gene Ontology Annotation (GOA)</a:t>
            </a:r>
          </a:p>
          <a:p>
            <a:pPr>
              <a:spcBef>
                <a:spcPct val="0"/>
              </a:spcBef>
            </a:pPr>
            <a:r>
              <a:rPr lang="en-US" sz="1800" dirty="0" smtClean="0">
                <a:cs typeface="Arial" charset="0"/>
              </a:rPr>
              <a:t>The Cancer Genome Atlas (TCGA)</a:t>
            </a:r>
          </a:p>
          <a:p>
            <a:pPr>
              <a:spcBef>
                <a:spcPct val="0"/>
              </a:spcBef>
            </a:pPr>
            <a:r>
              <a:rPr lang="en-US" sz="1800" dirty="0" smtClean="0">
                <a:cs typeface="Arial" charset="0"/>
              </a:rPr>
              <a:t>Database </a:t>
            </a:r>
            <a:r>
              <a:rPr lang="en-US" sz="1800" dirty="0" smtClean="0">
                <a:cs typeface="Arial" charset="0"/>
              </a:rPr>
              <a:t>of Genotypes and Phenotypes (</a:t>
            </a:r>
            <a:r>
              <a:rPr lang="en-US" sz="1800" dirty="0" err="1" smtClean="0">
                <a:cs typeface="Arial" charset="0"/>
              </a:rPr>
              <a:t>dbGaP</a:t>
            </a:r>
            <a:r>
              <a:rPr lang="en-US" sz="1800" dirty="0" smtClean="0">
                <a:cs typeface="Arial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dirty="0" smtClean="0"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u="sng" dirty="0" err="1" smtClean="0">
                <a:cs typeface="Arial" charset="0"/>
              </a:rPr>
              <a:t>Epigenomics</a:t>
            </a:r>
            <a:endParaRPr lang="en-US" sz="1800" u="sng" dirty="0" smtClean="0"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US" sz="1800" dirty="0" smtClean="0"/>
              <a:t>Human </a:t>
            </a:r>
            <a:r>
              <a:rPr lang="en-US" sz="1800" dirty="0" err="1" smtClean="0"/>
              <a:t>Epigenome</a:t>
            </a:r>
            <a:r>
              <a:rPr lang="en-US" sz="1800" dirty="0" smtClean="0"/>
              <a:t> Atlas</a:t>
            </a:r>
          </a:p>
          <a:p>
            <a:pPr>
              <a:spcBef>
                <a:spcPct val="0"/>
              </a:spcBef>
            </a:pPr>
            <a:r>
              <a:rPr lang="en-US" sz="1800" dirty="0" smtClean="0"/>
              <a:t>NCBI </a:t>
            </a:r>
            <a:r>
              <a:rPr lang="en-US" sz="1800" dirty="0" err="1" smtClean="0"/>
              <a:t>Epigenomics</a:t>
            </a:r>
            <a:r>
              <a:rPr lang="en-US" sz="1800" dirty="0" smtClean="0"/>
              <a:t> Data</a:t>
            </a:r>
          </a:p>
          <a:p>
            <a:pPr>
              <a:spcBef>
                <a:spcPct val="0"/>
              </a:spcBef>
            </a:pPr>
            <a:endParaRPr lang="en-US" sz="1800" dirty="0"/>
          </a:p>
          <a:p>
            <a:pPr marL="0" indent="0">
              <a:spcBef>
                <a:spcPct val="0"/>
              </a:spcBef>
              <a:buNone/>
            </a:pPr>
            <a:r>
              <a:rPr lang="en-US" sz="1800" u="sng" dirty="0" smtClean="0"/>
              <a:t>Proteomics</a:t>
            </a:r>
          </a:p>
          <a:p>
            <a:pPr>
              <a:spcBef>
                <a:spcPct val="0"/>
              </a:spcBef>
            </a:pPr>
            <a:r>
              <a:rPr lang="en-US" sz="1800" dirty="0" smtClean="0"/>
              <a:t>Proteomics Identifications Database (PRIDE)</a:t>
            </a:r>
          </a:p>
          <a:p>
            <a:pPr>
              <a:spcBef>
                <a:spcPct val="0"/>
              </a:spcBef>
            </a:pPr>
            <a:r>
              <a:rPr lang="en-US" sz="1800" dirty="0" smtClean="0"/>
              <a:t>Global Proteome Machine Database (GPMDB)</a:t>
            </a:r>
          </a:p>
          <a:p>
            <a:pPr>
              <a:spcBef>
                <a:spcPct val="0"/>
              </a:spcBef>
            </a:pPr>
            <a:r>
              <a:rPr lang="en-US" sz="1800" dirty="0" smtClean="0"/>
              <a:t>Peptide Atlas</a:t>
            </a:r>
          </a:p>
          <a:p>
            <a:pPr>
              <a:spcBef>
                <a:spcPct val="0"/>
              </a:spcBef>
            </a:pPr>
            <a:r>
              <a:rPr lang="en-US" sz="1800" dirty="0" smtClean="0"/>
              <a:t>NIST Proteomics Data</a:t>
            </a:r>
          </a:p>
          <a:p>
            <a:pPr>
              <a:spcBef>
                <a:spcPct val="0"/>
              </a:spcBef>
            </a:pPr>
            <a:r>
              <a:rPr lang="en-US" sz="1800" dirty="0" err="1" smtClean="0"/>
              <a:t>BiblioSpec</a:t>
            </a:r>
            <a:r>
              <a:rPr lang="en-US" sz="1800" dirty="0" smtClean="0"/>
              <a:t> Data</a:t>
            </a:r>
          </a:p>
          <a:p>
            <a:pPr>
              <a:spcBef>
                <a:spcPct val="0"/>
              </a:spcBef>
            </a:pPr>
            <a:endParaRPr lang="en-US" sz="1800" dirty="0" smtClean="0"/>
          </a:p>
          <a:p>
            <a:pPr marL="0" indent="0">
              <a:spcBef>
                <a:spcPct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786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hlinkClick r:id="rId2"/>
              </a:rPr>
              <a:t>http://www.graphpad.com/articles/interpret/principles/stat_principles.htm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http://www.statmethods.net/stats/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http://www.statmethods.net/graphs/index.html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http://rss.acs.unt.edu/Rdoc/library/gplots/html/plotCI.html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539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u="sng" dirty="0" smtClean="0"/>
              <a:t>Accurately</a:t>
            </a:r>
            <a:r>
              <a:rPr lang="en-US" sz="2800" dirty="0" smtClean="0"/>
              <a:t> map significant features (genes, SNPs) to diseases (Alzheimer, Schizophrenia, ADHD)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eaLnBrk="1" hangingPunct="1"/>
            <a:r>
              <a:rPr lang="en-US" sz="2400" dirty="0" smtClean="0"/>
              <a:t>Take into account sample size to feature ratio in studies</a:t>
            </a:r>
          </a:p>
          <a:p>
            <a:pPr eaLnBrk="1" hangingPunct="1"/>
            <a:r>
              <a:rPr lang="en-US" sz="2400" dirty="0" smtClean="0"/>
              <a:t>A large sample size to feature ratio </a:t>
            </a:r>
            <a:r>
              <a:rPr lang="en-US" sz="2400" dirty="0" smtClean="0"/>
              <a:t>indicates higher precision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A small sample size to feature ratio indicates </a:t>
            </a:r>
            <a:r>
              <a:rPr lang="en-US" sz="2400" dirty="0" smtClean="0"/>
              <a:t>lower precision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Look at sample and feature data in various databases to observe a trend in sample and feature sizes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 (Gene Expression Omnibus)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Genomics data repository</a:t>
            </a:r>
          </a:p>
          <a:p>
            <a:pPr eaLnBrk="1" hangingPunct="1"/>
            <a:r>
              <a:rPr lang="en-US" sz="2400" dirty="0" smtClean="0"/>
              <a:t>Studies on various organisms (mice, humans, flies, etc.)</a:t>
            </a:r>
          </a:p>
          <a:p>
            <a:pPr eaLnBrk="1" hangingPunct="1"/>
            <a:r>
              <a:rPr lang="en-US" sz="2400" dirty="0" smtClean="0"/>
              <a:t>2721 data sets</a:t>
            </a:r>
          </a:p>
          <a:p>
            <a:pPr eaLnBrk="1" hangingPunct="1"/>
            <a:r>
              <a:rPr lang="en-US" sz="2400" dirty="0" smtClean="0"/>
              <a:t>Information on sample size, feature size, year, etc</a:t>
            </a:r>
            <a:r>
              <a:rPr lang="en-US" sz="2400" dirty="0" smtClean="0"/>
              <a:t>.</a:t>
            </a:r>
          </a:p>
          <a:p>
            <a:pPr lvl="2" eaLnBrk="1" hangingPunct="1"/>
            <a:r>
              <a:rPr lang="en-US" sz="1600" dirty="0" smtClean="0"/>
              <a:t>Accessible through </a:t>
            </a:r>
            <a:r>
              <a:rPr lang="en-US" sz="1600" dirty="0" err="1" smtClean="0"/>
              <a:t>Bioconductor</a:t>
            </a:r>
            <a:r>
              <a:rPr lang="en-US" sz="1600" dirty="0" smtClean="0"/>
              <a:t> package </a:t>
            </a:r>
            <a:r>
              <a:rPr lang="en-US" sz="1600" dirty="0" err="1" smtClean="0"/>
              <a:t>GEOmetadb</a:t>
            </a:r>
            <a:r>
              <a:rPr lang="en-US" sz="1600" dirty="0" smtClean="0"/>
              <a:t> (converts matrices into </a:t>
            </a:r>
            <a:r>
              <a:rPr lang="en-US" sz="1600" dirty="0" err="1" smtClean="0"/>
              <a:t>eSet</a:t>
            </a:r>
            <a:r>
              <a:rPr lang="en-US" sz="1600" dirty="0" smtClean="0"/>
              <a:t> class, can be manipulated using R)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Using data sets, determine “average” (mean and median) sample count and feature </a:t>
            </a:r>
            <a:r>
              <a:rPr lang="en-US" sz="2400" dirty="0" smtClean="0"/>
              <a:t>count</a:t>
            </a:r>
          </a:p>
          <a:p>
            <a:pPr lvl="1" eaLnBrk="1" hangingPunct="1"/>
            <a:r>
              <a:rPr lang="en-US" sz="2000" dirty="0">
                <a:solidFill>
                  <a:prstClr val="black"/>
                </a:solidFill>
              </a:rPr>
              <a:t>sorted into two 4-year windows (2003-06, 2007-10) 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sorted </a:t>
            </a:r>
            <a:r>
              <a:rPr lang="en-US" sz="2000" dirty="0" smtClean="0"/>
              <a:t>into a moving 5-year window (03-07, 04-08, 05-09, 06-10)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Perform </a:t>
            </a:r>
            <a:r>
              <a:rPr lang="en-US" sz="2400" dirty="0" smtClean="0"/>
              <a:t>statistical tests to show whether there is a significant change in the sample size, feature size, and the sample to feature ratio from one window to another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GEO: Year-by-Year (Sample Sizes)</a:t>
            </a:r>
          </a:p>
        </p:txBody>
      </p:sp>
      <p:pic>
        <p:nvPicPr>
          <p:cNvPr id="5123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447800"/>
            <a:ext cx="442595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16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0"/>
            <a:ext cx="441166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GEO: 4-Year Window Results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2003-2006: 1386 datasets</a:t>
            </a:r>
          </a:p>
          <a:p>
            <a:pPr lvl="1">
              <a:defRPr/>
            </a:pPr>
            <a:r>
              <a:rPr lang="en-US" sz="2400" dirty="0" smtClean="0"/>
              <a:t>Sample size: 11 (median), 17.28139 (mean)</a:t>
            </a:r>
          </a:p>
          <a:p>
            <a:pPr lvl="1">
              <a:defRPr/>
            </a:pPr>
            <a:r>
              <a:rPr lang="en-US" sz="2400" dirty="0" smtClean="0"/>
              <a:t>Feature size: 12654 (median), 18168 (mean)</a:t>
            </a:r>
          </a:p>
          <a:p>
            <a:pPr lvl="1">
              <a:defRPr/>
            </a:pPr>
            <a:r>
              <a:rPr lang="en-US" sz="2400" dirty="0"/>
              <a:t>S-F ratio:  0.0007374178 </a:t>
            </a:r>
            <a:r>
              <a:rPr lang="en-US" sz="2400" dirty="0" smtClean="0"/>
              <a:t>(median), 0.001636094 (mean</a:t>
            </a:r>
            <a:r>
              <a:rPr lang="en-US" sz="2400" dirty="0" smtClean="0"/>
              <a:t>)</a:t>
            </a:r>
          </a:p>
          <a:p>
            <a:pPr marL="457200" lvl="1" indent="0"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800" dirty="0" smtClean="0"/>
              <a:t>2004-2008: 1335 datasets</a:t>
            </a:r>
          </a:p>
          <a:p>
            <a:pPr lvl="1">
              <a:defRPr/>
            </a:pPr>
            <a:r>
              <a:rPr lang="en-US" sz="2400" dirty="0" smtClean="0"/>
              <a:t>Sample size: 11 (median), 18.37903 (mean)</a:t>
            </a:r>
          </a:p>
          <a:p>
            <a:pPr lvl="1">
              <a:defRPr/>
            </a:pPr>
            <a:r>
              <a:rPr lang="en-US" sz="2400" dirty="0" smtClean="0"/>
              <a:t>Feature size: 22645 (median), 28920 (mean)</a:t>
            </a:r>
          </a:p>
          <a:p>
            <a:pPr lvl="1">
              <a:defRPr/>
            </a:pPr>
            <a:r>
              <a:rPr lang="en-US" sz="2400" dirty="0" smtClean="0"/>
              <a:t>S-F ratio: 0.0004545971 (median), 0.001016699 (mean)</a:t>
            </a:r>
          </a:p>
          <a:p>
            <a:pPr marL="457200" lvl="1" indent="0">
              <a:buFont typeface="Arial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r>
                  <a:rPr lang="en-US" sz="2800" dirty="0" smtClean="0"/>
                  <a:t>T-test</a:t>
                </a:r>
              </a:p>
              <a:p>
                <a:pPr lvl="3"/>
                <a:r>
                  <a:rPr lang="en-US" sz="1600" dirty="0"/>
                  <a:t>T</a:t>
                </a:r>
                <a:r>
                  <a:rPr lang="en-US" sz="1600" dirty="0" smtClean="0"/>
                  <a:t>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 smtClean="0"/>
                          <m:t>group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1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mean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–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group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2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mean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dirty="0" smtClean="0"/>
                          <m:t>std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error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between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means</m:t>
                        </m:r>
                      </m:den>
                    </m:f>
                  </m:oMath>
                </a14:m>
                <a:r>
                  <a:rPr lang="en-US" sz="1600" dirty="0" smtClean="0"/>
                  <a:t>  OR</a:t>
                </a:r>
              </a:p>
              <a:p>
                <a:pPr lvl="3"/>
                <a:r>
                  <a:rPr lang="en-US" sz="1600" dirty="0" smtClean="0"/>
                  <a:t>P value, probability of a random sampling with means as far apart as calculated above</a:t>
                </a:r>
              </a:p>
              <a:p>
                <a:pPr lvl="4"/>
                <a:r>
                  <a:rPr lang="en-US" sz="1400" dirty="0" smtClean="0"/>
                  <a:t>Large p: No  evidence to show a significant difference between the group means</a:t>
                </a:r>
              </a:p>
              <a:p>
                <a:pPr lvl="4"/>
                <a:r>
                  <a:rPr lang="en-US" sz="1400" dirty="0" smtClean="0"/>
                  <a:t>Small p: Likely that group means are significantly different</a:t>
                </a:r>
              </a:p>
              <a:p>
                <a:r>
                  <a:rPr lang="en-US" sz="2800" dirty="0" smtClean="0"/>
                  <a:t>Analysis of variance</a:t>
                </a:r>
              </a:p>
              <a:p>
                <a:pPr lvl="3"/>
                <a:r>
                  <a:rPr lang="en-US" sz="1800" dirty="0" smtClean="0"/>
                  <a:t>V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, variability within groups: Sum of (value – group mean)</a:t>
                </a:r>
                <a:r>
                  <a:rPr lang="en-US" sz="1800" baseline="30000" dirty="0" smtClean="0"/>
                  <a:t>2</a:t>
                </a:r>
              </a:p>
              <a:p>
                <a:pPr lvl="3"/>
                <a:r>
                  <a:rPr lang="en-US" sz="1800" dirty="0" smtClean="0"/>
                  <a:t>V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, total variability: </a:t>
                </a:r>
                <a:r>
                  <a:rPr lang="en-US" sz="1800" dirty="0" smtClean="0"/>
                  <a:t>Sum of (value – grand mean)</a:t>
                </a:r>
                <a:r>
                  <a:rPr lang="en-US" sz="1800" baseline="30000" dirty="0" smtClean="0"/>
                  <a:t>2 </a:t>
                </a:r>
              </a:p>
              <a:p>
                <a:pPr lvl="3"/>
                <a:r>
                  <a:rPr lang="en-US" sz="1800" dirty="0" smtClean="0"/>
                  <a:t>V</a:t>
                </a:r>
                <a:r>
                  <a:rPr lang="en-US" sz="1800" baseline="-25000" dirty="0" smtClean="0"/>
                  <a:t>3</a:t>
                </a:r>
                <a:r>
                  <a:rPr lang="en-US" sz="1800" dirty="0"/>
                  <a:t>,</a:t>
                </a:r>
                <a:r>
                  <a:rPr lang="en-US" sz="1800" dirty="0" smtClean="0"/>
                  <a:t> variability between groups: V</a:t>
                </a:r>
                <a:r>
                  <a:rPr lang="en-US" sz="1800" baseline="-25000" dirty="0" smtClean="0"/>
                  <a:t>2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– V</a:t>
                </a:r>
                <a:r>
                  <a:rPr lang="en-US" sz="1800" baseline="-25000" dirty="0" smtClean="0"/>
                  <a:t>1</a:t>
                </a:r>
              </a:p>
              <a:p>
                <a:pPr lvl="3"/>
                <a:r>
                  <a:rPr lang="en-US" sz="1800" dirty="0" smtClean="0"/>
                  <a:t>F ratio</a:t>
                </a:r>
                <a:r>
                  <a:rPr lang="en-US" sz="1800" dirty="0"/>
                  <a:t>,</a:t>
                </a:r>
                <a:r>
                  <a:rPr lang="en-US" sz="1800" dirty="0" smtClean="0"/>
                  <a:t> similarity of groups: V</a:t>
                </a:r>
                <a:r>
                  <a:rPr lang="en-US" sz="1800" baseline="-25000" dirty="0" smtClean="0"/>
                  <a:t>3 </a:t>
                </a:r>
                <a:r>
                  <a:rPr lang="en-US" sz="1800" dirty="0" smtClean="0"/>
                  <a:t>/ V</a:t>
                </a:r>
                <a:r>
                  <a:rPr lang="en-US" sz="1800" baseline="-25000" dirty="0" smtClean="0"/>
                  <a:t>1</a:t>
                </a:r>
                <a:endParaRPr lang="en-US" sz="1800" dirty="0"/>
              </a:p>
              <a:p>
                <a:pPr lvl="4"/>
                <a:r>
                  <a:rPr lang="en-US" sz="1800" dirty="0" smtClean="0"/>
                  <a:t>as F gets larger than 1 (V</a:t>
                </a:r>
                <a:r>
                  <a:rPr lang="en-US" sz="1800" baseline="-25000" dirty="0" smtClean="0"/>
                  <a:t>3 </a:t>
                </a:r>
                <a:r>
                  <a:rPr lang="en-US" sz="1800" dirty="0" smtClean="0"/>
                  <a:t>&gt; V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) the two groups are less similar, indicating a larger change in sample size, feature size, or sample to feature ratio </a:t>
                </a:r>
                <a:r>
                  <a:rPr lang="en-US" sz="1800" dirty="0" smtClean="0"/>
                  <a:t>from one window to another</a:t>
                </a:r>
              </a:p>
              <a:p>
                <a:pPr lvl="3"/>
                <a:r>
                  <a:rPr lang="en-US" sz="1800" dirty="0" smtClean="0">
                    <a:solidFill>
                      <a:prstClr val="black"/>
                    </a:solidFill>
                  </a:rPr>
                  <a:t>P value, probability of a random sampling having an F ratio ≥ calculated F ratio above</a:t>
                </a:r>
                <a:endParaRPr lang="en-US" sz="1800" dirty="0">
                  <a:solidFill>
                    <a:prstClr val="black"/>
                  </a:solidFill>
                </a:endParaRPr>
              </a:p>
              <a:p>
                <a:pPr lvl="4"/>
                <a:endParaRPr lang="en-US" dirty="0" smtClean="0"/>
              </a:p>
              <a:p>
                <a:pPr marL="1828800" lvl="4" indent="0">
                  <a:buNone/>
                </a:pPr>
                <a:endParaRPr lang="en-US" baseline="-25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259" t="-1044" r="-4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4" name="Picture 2" descr="t = {\overline{X}_1 - \overline{X}_2 \over s_{\overline{X}_1 - \overline{X}_2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79163"/>
            <a:ext cx="908426" cy="42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4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GEO: 4-Year Window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078332"/>
              </p:ext>
            </p:extLst>
          </p:nvPr>
        </p:nvGraphicFramePr>
        <p:xfrm>
          <a:off x="0" y="1371600"/>
          <a:ext cx="9144000" cy="3581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47675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Mean</a:t>
                      </a:r>
                      <a:r>
                        <a:rPr lang="en-US" b="0" baseline="0" dirty="0" smtClean="0"/>
                        <a:t> Fill-in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Median Fill-in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No Fill-in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T (P)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F</a:t>
                      </a:r>
                      <a:r>
                        <a:rPr lang="en-US" sz="1800" b="0" baseline="0" dirty="0" smtClean="0"/>
                        <a:t> (P)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T (P)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F</a:t>
                      </a:r>
                      <a:r>
                        <a:rPr lang="en-US" sz="1800" b="0" baseline="0" dirty="0" smtClean="0"/>
                        <a:t> (P)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T (P)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F</a:t>
                      </a:r>
                      <a:r>
                        <a:rPr lang="en-US" sz="1800" b="0" baseline="0" dirty="0" smtClean="0"/>
                        <a:t> (P)</a:t>
                      </a:r>
                      <a:endParaRPr lang="en-US" sz="1800" b="0" dirty="0"/>
                    </a:p>
                  </a:txBody>
                  <a:tcPr anchor="ctr"/>
                </a:tc>
              </a:tr>
              <a:tr h="447675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SAMPLES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1.334 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0.1823)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1.404 (0.236)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1.003 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0.316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1.366 (0.243)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1.3057 (0.1918)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1.399 (0.237)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47675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20.202 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2.20E-16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13.38 (2.65E-04)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19.733 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2.20E-16)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9.212 (2.45E-03)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19.710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(&lt; 2.20E-16)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14.89 (1.19E-04)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47675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SAMPLE-FEATURE RATIO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3.9497 (8.15E-05)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0.036 (0.849)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3.9838 (7.07E-05)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0.04 (0.842)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3.8478 (1.24E-04)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0.028 (0.868)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105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Trends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Samples: Low T and F ratios, high P values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ignificant difference between groups?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NO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Features: High T and F ratios, low P values </a:t>
            </a:r>
            <a:r>
              <a:rPr lang="en-US" dirty="0" smtClean="0">
                <a:sym typeface="Wingdings" pitchFamily="2" charset="2"/>
              </a:rPr>
              <a:t> Significant difference between groups?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YES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S-F Ratio: High T ratio, low F ratio, varying P values  Significant difference between groups?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16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0"/>
            <a:ext cx="441166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3959225"/>
            <a:ext cx="243681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6704013" y="4038600"/>
            <a:ext cx="992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 Zoomed in</a:t>
            </a:r>
          </a:p>
        </p:txBody>
      </p:sp>
      <p:cxnSp>
        <p:nvCxnSpPr>
          <p:cNvPr id="14" name="Elbow Connector 13"/>
          <p:cNvCxnSpPr>
            <a:stCxn id="8197" idx="1"/>
          </p:cNvCxnSpPr>
          <p:nvPr/>
        </p:nvCxnSpPr>
        <p:spPr>
          <a:xfrm rot="10800000" flipV="1">
            <a:off x="5638800" y="4192588"/>
            <a:ext cx="1065213" cy="608012"/>
          </a:xfrm>
          <a:prstGeom prst="bentConnector3">
            <a:avLst>
              <a:gd name="adj1" fmla="val 11542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862</Words>
  <Application>Microsoft Office PowerPoint</Application>
  <PresentationFormat>On-screen Show 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Statistical Analysis of Sample and Feature Sizes</vt:lpstr>
      <vt:lpstr>Objective</vt:lpstr>
      <vt:lpstr>GEO (Gene Expression Omnibus)</vt:lpstr>
      <vt:lpstr>GEO: Year-by-Year (Sample Sizes)</vt:lpstr>
      <vt:lpstr>PowerPoint Presentation</vt:lpstr>
      <vt:lpstr>GEO: 4-Year Window Results</vt:lpstr>
      <vt:lpstr>Statistical Tests</vt:lpstr>
      <vt:lpstr>GEO: 4-Year Window Analysis</vt:lpstr>
      <vt:lpstr>PowerPoint Presentation</vt:lpstr>
      <vt:lpstr>GEO: 5-Year Moving Window Results</vt:lpstr>
      <vt:lpstr>Other Databases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aanna</dc:creator>
  <cp:lastModifiedBy>aanna</cp:lastModifiedBy>
  <cp:revision>56</cp:revision>
  <dcterms:created xsi:type="dcterms:W3CDTF">2012-04-13T03:43:36Z</dcterms:created>
  <dcterms:modified xsi:type="dcterms:W3CDTF">2012-04-20T18:33:46Z</dcterms:modified>
</cp:coreProperties>
</file>