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75" r:id="rId10"/>
    <p:sldId id="273" r:id="rId11"/>
    <p:sldId id="274" r:id="rId12"/>
    <p:sldId id="271" r:id="rId13"/>
    <p:sldId id="272" r:id="rId14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PT Sans Narrow" panose="020B0506020203020204" pitchFamily="3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Tjqm6PJ7ipLmlXtH22u44CarU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8C6236-0BD0-47A6-8000-D584D4F77726}">
  <a:tblStyle styleId="{578C6236-0BD0-47A6-8000-D584D4F7772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FB83F699-96F4-DFC8-6E51-EA9F82C27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026016b16_0_39:notes">
            <a:extLst>
              <a:ext uri="{FF2B5EF4-FFF2-40B4-BE49-F238E27FC236}">
                <a16:creationId xmlns:a16="http://schemas.microsoft.com/office/drawing/2014/main" id="{ACB00D32-8FE1-49CA-22B8-44B90B2333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6026016b16_0_39:notes">
            <a:extLst>
              <a:ext uri="{FF2B5EF4-FFF2-40B4-BE49-F238E27FC236}">
                <a16:creationId xmlns:a16="http://schemas.microsoft.com/office/drawing/2014/main" id="{5525C8BA-7F2B-63D9-5811-DB410B63DB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987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30F6EF39-E7D1-59A4-D577-290532246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026016b16_0_39:notes">
            <a:extLst>
              <a:ext uri="{FF2B5EF4-FFF2-40B4-BE49-F238E27FC236}">
                <a16:creationId xmlns:a16="http://schemas.microsoft.com/office/drawing/2014/main" id="{68B688EF-EB6E-4B6B-206A-7B8E5BE8FB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6026016b16_0_39:notes">
            <a:extLst>
              <a:ext uri="{FF2B5EF4-FFF2-40B4-BE49-F238E27FC236}">
                <a16:creationId xmlns:a16="http://schemas.microsoft.com/office/drawing/2014/main" id="{795BBBAF-CC93-C539-7D9A-C751B155E2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235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026016b1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26026016b1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ef3b397c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23ef3b397c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7de8e2ade_3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277de8e2ade_3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026016b1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6026016b1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026016b1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6026016b1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73219897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973219897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ef3b397c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23ef3b397c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E8EB485F-0CA0-5672-06DD-ECD4E912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026016b16_0_39:notes">
            <a:extLst>
              <a:ext uri="{FF2B5EF4-FFF2-40B4-BE49-F238E27FC236}">
                <a16:creationId xmlns:a16="http://schemas.microsoft.com/office/drawing/2014/main" id="{DBC8E80F-702E-4B10-AA95-B2939EBCF6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6026016b16_0_39:notes">
            <a:extLst>
              <a:ext uri="{FF2B5EF4-FFF2-40B4-BE49-F238E27FC236}">
                <a16:creationId xmlns:a16="http://schemas.microsoft.com/office/drawing/2014/main" id="{1232E9A3-877F-40A2-BF1D-077D59BD62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087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2E58D593-9CF3-8470-C062-56BFC4189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026016b16_0_39:notes">
            <a:extLst>
              <a:ext uri="{FF2B5EF4-FFF2-40B4-BE49-F238E27FC236}">
                <a16:creationId xmlns:a16="http://schemas.microsoft.com/office/drawing/2014/main" id="{F642F80C-2B97-C6EB-E349-ED6486DF97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6026016b16_0_39:notes">
            <a:extLst>
              <a:ext uri="{FF2B5EF4-FFF2-40B4-BE49-F238E27FC236}">
                <a16:creationId xmlns:a16="http://schemas.microsoft.com/office/drawing/2014/main" id="{96682912-4C4E-BAB9-1862-ABD1D17D67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839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2509B2FF-CE45-2BE1-3BCB-E69CB0FEC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026016b16_0_39:notes">
            <a:extLst>
              <a:ext uri="{FF2B5EF4-FFF2-40B4-BE49-F238E27FC236}">
                <a16:creationId xmlns:a16="http://schemas.microsoft.com/office/drawing/2014/main" id="{37FAB2FE-7DC2-EE88-7AAD-9C168C7739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6026016b16_0_39:notes">
            <a:extLst>
              <a:ext uri="{FF2B5EF4-FFF2-40B4-BE49-F238E27FC236}">
                <a16:creationId xmlns:a16="http://schemas.microsoft.com/office/drawing/2014/main" id="{B58C145A-BDA2-A7A9-C1BA-A9B9D7C54F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43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1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1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1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1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1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1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1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1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2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/>
          <p:nvPr/>
        </p:nvSpPr>
        <p:spPr>
          <a:xfrm>
            <a:off x="1546500" y="3113450"/>
            <a:ext cx="675000" cy="1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6915275" y="3113450"/>
            <a:ext cx="675000" cy="1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"/>
          <p:cNvSpPr txBox="1">
            <a:spLocks noGrp="1"/>
          </p:cNvSpPr>
          <p:nvPr>
            <p:ph type="ctrTitle"/>
          </p:nvPr>
        </p:nvSpPr>
        <p:spPr>
          <a:xfrm>
            <a:off x="296832" y="1181442"/>
            <a:ext cx="85206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60"/>
              <a:buNone/>
            </a:pPr>
            <a:r>
              <a:rPr lang="en-US" sz="2200" dirty="0"/>
              <a:t>Improving Bengali Math Solutions with</a:t>
            </a:r>
            <a:br>
              <a:rPr lang="en-US" sz="2200" dirty="0"/>
            </a:br>
            <a:r>
              <a:rPr lang="en-US" sz="2200" dirty="0"/>
              <a:t> Multi-Agent TIR</a:t>
            </a:r>
            <a:endParaRPr lang="en-US" sz="2020" dirty="0"/>
          </a:p>
        </p:txBody>
      </p:sp>
      <p:sp>
        <p:nvSpPr>
          <p:cNvPr id="69" name="Google Shape;69;p1"/>
          <p:cNvSpPr txBox="1"/>
          <p:nvPr/>
        </p:nvSpPr>
        <p:spPr>
          <a:xfrm>
            <a:off x="4693309" y="2560376"/>
            <a:ext cx="2011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1"/>
          <p:cNvGrpSpPr/>
          <p:nvPr/>
        </p:nvGrpSpPr>
        <p:grpSpPr>
          <a:xfrm>
            <a:off x="1114501" y="2879602"/>
            <a:ext cx="6886474" cy="614421"/>
            <a:chOff x="1114501" y="2854548"/>
            <a:chExt cx="6886474" cy="850646"/>
          </a:xfrm>
        </p:grpSpPr>
        <p:sp>
          <p:nvSpPr>
            <p:cNvPr id="71" name="Google Shape;71;p1"/>
            <p:cNvSpPr txBox="1"/>
            <p:nvPr/>
          </p:nvSpPr>
          <p:spPr>
            <a:xfrm>
              <a:off x="5909375" y="2854548"/>
              <a:ext cx="209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 dirty="0">
                  <a:latin typeface="Open Sans"/>
                  <a:ea typeface="Open Sans"/>
                  <a:cs typeface="Open Sans"/>
                  <a:sym typeface="Open Sans"/>
                </a:rPr>
                <a:t>Siam Arefin</a:t>
              </a:r>
              <a:endParaRPr sz="12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1"/>
            <p:cNvSpPr txBox="1"/>
            <p:nvPr/>
          </p:nvSpPr>
          <p:spPr>
            <a:xfrm>
              <a:off x="3434513" y="2854548"/>
              <a:ext cx="1986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Abir Hasan</a:t>
              </a:r>
              <a:endParaRPr sz="12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" name="Google Shape;73;p1"/>
            <p:cNvSpPr txBox="1"/>
            <p:nvPr/>
          </p:nvSpPr>
          <p:spPr>
            <a:xfrm>
              <a:off x="1114501" y="2895494"/>
              <a:ext cx="1842900" cy="8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600" b="1" dirty="0">
                  <a:solidFill>
                    <a:srgbClr val="38761D"/>
                  </a:solidFill>
                  <a:latin typeface="Open Sans"/>
                  <a:ea typeface="Open Sans"/>
                  <a:cs typeface="Open Sans"/>
                  <a:sym typeface="Open Sans"/>
                </a:rPr>
                <a:t>Team_habijabi</a:t>
              </a:r>
              <a:endParaRPr sz="1600" b="1" i="0" u="none" strike="noStrike" cap="none" dirty="0">
                <a:solidFill>
                  <a:srgbClr val="DB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0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4" name="Google Shape;74;p1"/>
          <p:cNvSpPr txBox="1"/>
          <p:nvPr/>
        </p:nvSpPr>
        <p:spPr>
          <a:xfrm>
            <a:off x="1114501" y="2560376"/>
            <a:ext cx="1631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342E22"/>
                </a:solidFill>
              </a:rPr>
              <a:t>Team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"/>
          <p:cNvCxnSpPr/>
          <p:nvPr/>
        </p:nvCxnSpPr>
        <p:spPr>
          <a:xfrm flipH="1">
            <a:off x="3115388" y="2530700"/>
            <a:ext cx="10200" cy="12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"/>
          <p:cNvSpPr txBox="1"/>
          <p:nvPr/>
        </p:nvSpPr>
        <p:spPr>
          <a:xfrm>
            <a:off x="3449818" y="3297373"/>
            <a:ext cx="20118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Farzine Hossen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76;p1">
            <a:extLst>
              <a:ext uri="{FF2B5EF4-FFF2-40B4-BE49-F238E27FC236}">
                <a16:creationId xmlns:a16="http://schemas.microsoft.com/office/drawing/2014/main" id="{4217789F-860F-3538-56DF-467BA8CAC05C}"/>
              </a:ext>
            </a:extLst>
          </p:cNvPr>
          <p:cNvSpPr txBox="1"/>
          <p:nvPr/>
        </p:nvSpPr>
        <p:spPr>
          <a:xfrm>
            <a:off x="5909375" y="3279828"/>
            <a:ext cx="20118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Tahera Jannat</a:t>
            </a:r>
            <a:endParaRPr sz="12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DD2F1EB7-6365-F66A-9775-3B89347A9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026016b16_0_39">
            <a:extLst>
              <a:ext uri="{FF2B5EF4-FFF2-40B4-BE49-F238E27FC236}">
                <a16:creationId xmlns:a16="http://schemas.microsoft.com/office/drawing/2014/main" id="{3A5C64DA-BCCC-E329-2885-AE9980E097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6634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Model Selection</a:t>
            </a:r>
            <a:endParaRPr dirty="0"/>
          </a:p>
        </p:txBody>
      </p:sp>
      <p:sp>
        <p:nvSpPr>
          <p:cNvPr id="108" name="Google Shape;108;g26026016b16_0_39">
            <a:extLst>
              <a:ext uri="{FF2B5EF4-FFF2-40B4-BE49-F238E27FC236}">
                <a16:creationId xmlns:a16="http://schemas.microsoft.com/office/drawing/2014/main" id="{978ECDAB-B5B8-DC65-2F21-9D0495907A27}"/>
              </a:ext>
            </a:extLst>
          </p:cNvPr>
          <p:cNvSpPr txBox="1"/>
          <p:nvPr/>
        </p:nvSpPr>
        <p:spPr>
          <a:xfrm>
            <a:off x="1170150" y="1363900"/>
            <a:ext cx="64956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➔"/>
            </a:pPr>
            <a:r>
              <a:rPr lang="en-US" sz="1500" dirty="0" err="1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Qwen</a:t>
            </a:r>
            <a:r>
              <a:rPr lang="en-US" sz="1500" dirty="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/Qwen2.5-32B-Instruct-GPTQ-Int4</a:t>
            </a:r>
            <a:endParaRPr sz="1800" b="0" i="0" u="none" strike="noStrike" cap="none" baseline="30000" dirty="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g26026016b16_0_39">
            <a:extLst>
              <a:ext uri="{FF2B5EF4-FFF2-40B4-BE49-F238E27FC236}">
                <a16:creationId xmlns:a16="http://schemas.microsoft.com/office/drawing/2014/main" id="{3245617F-C3D0-BF1F-A23B-63C8E230FC74}"/>
              </a:ext>
            </a:extLst>
          </p:cNvPr>
          <p:cNvSpPr txBox="1"/>
          <p:nvPr/>
        </p:nvSpPr>
        <p:spPr>
          <a:xfrm>
            <a:off x="1783050" y="1951900"/>
            <a:ext cx="53583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 sz="1500" dirty="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Specially finetune for math problem</a:t>
            </a:r>
          </a:p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 sz="1500" dirty="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32 B model with quantization</a:t>
            </a:r>
            <a:endParaRPr lang="en-US" sz="1500" b="0" dirty="0">
              <a:solidFill>
                <a:schemeClr val="dk2"/>
              </a:solidFill>
              <a:effectLst/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 sz="1500" dirty="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Perform better than other model</a:t>
            </a:r>
          </a:p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 sz="1500" dirty="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Higher speed at inference time (approximately 6-7 hours)</a:t>
            </a:r>
          </a:p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endParaRPr lang="en-US" sz="1800" b="0" i="0" u="none" strike="noStrike" cap="none" baseline="30000" dirty="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9101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2AAF428D-CE28-1C76-7264-C7654BCB0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026016b16_0_39">
            <a:extLst>
              <a:ext uri="{FF2B5EF4-FFF2-40B4-BE49-F238E27FC236}">
                <a16:creationId xmlns:a16="http://schemas.microsoft.com/office/drawing/2014/main" id="{600F86DC-4386-87E6-8194-EB8BF27C6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68982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Model Performance</a:t>
            </a:r>
            <a:endParaRPr dirty="0"/>
          </a:p>
        </p:txBody>
      </p:sp>
      <p:pic>
        <p:nvPicPr>
          <p:cNvPr id="1026" name="Picture 2" descr="Qwen2.5 Specification">
            <a:extLst>
              <a:ext uri="{FF2B5EF4-FFF2-40B4-BE49-F238E27FC236}">
                <a16:creationId xmlns:a16="http://schemas.microsoft.com/office/drawing/2014/main" id="{B369B692-934F-0CB7-BDB9-FC2DE3F91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69" y="1063083"/>
            <a:ext cx="7524840" cy="357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67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026016b16_0_29"/>
          <p:cNvSpPr txBox="1">
            <a:spLocks noGrp="1"/>
          </p:cNvSpPr>
          <p:nvPr>
            <p:ph type="title"/>
          </p:nvPr>
        </p:nvSpPr>
        <p:spPr>
          <a:xfrm>
            <a:off x="311700" y="46634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24" name="Google Shape;224;g26026016b16_0_29"/>
          <p:cNvSpPr txBox="1"/>
          <p:nvPr/>
        </p:nvSpPr>
        <p:spPr>
          <a:xfrm>
            <a:off x="1170138" y="1546706"/>
            <a:ext cx="68037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 dirty="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Finetune with a Bengali Dataset.</a:t>
            </a:r>
            <a:endParaRPr sz="1800" b="0" i="0" u="none" strike="noStrike" cap="none" baseline="30000" dirty="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g26026016b16_0_29"/>
          <p:cNvSpPr txBox="1"/>
          <p:nvPr/>
        </p:nvSpPr>
        <p:spPr>
          <a:xfrm>
            <a:off x="1170138" y="2133081"/>
            <a:ext cx="68031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 dirty="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Explore more advanced architecture model</a:t>
            </a:r>
            <a:endParaRPr sz="2000" b="0" i="0" u="none" strike="noStrike" cap="none" baseline="30000" dirty="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g26026016b16_0_29"/>
          <p:cNvSpPr txBox="1"/>
          <p:nvPr/>
        </p:nvSpPr>
        <p:spPr>
          <a:xfrm>
            <a:off x="1170138" y="2687137"/>
            <a:ext cx="6803100" cy="62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 dirty="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Improve in prompt engineering</a:t>
            </a:r>
            <a:endParaRPr sz="2000" b="0" i="0" u="none" strike="noStrike" cap="none" baseline="30000" dirty="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226;g26026016b16_0_29">
            <a:extLst>
              <a:ext uri="{FF2B5EF4-FFF2-40B4-BE49-F238E27FC236}">
                <a16:creationId xmlns:a16="http://schemas.microsoft.com/office/drawing/2014/main" id="{E7635F1E-E9C4-E191-2F8F-233762C2FB9B}"/>
              </a:ext>
            </a:extLst>
          </p:cNvPr>
          <p:cNvSpPr txBox="1"/>
          <p:nvPr/>
        </p:nvSpPr>
        <p:spPr>
          <a:xfrm>
            <a:off x="1166425" y="3243772"/>
            <a:ext cx="68031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 dirty="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Experiment with different parameter</a:t>
            </a:r>
            <a:endParaRPr sz="2000" b="0" i="0" u="none" strike="noStrike" cap="none" baseline="30000" dirty="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ef3b397ce_0_21"/>
          <p:cNvSpPr txBox="1">
            <a:spLocks noGrp="1"/>
          </p:cNvSpPr>
          <p:nvPr>
            <p:ph type="body" idx="1"/>
          </p:nvPr>
        </p:nvSpPr>
        <p:spPr>
          <a:xfrm>
            <a:off x="1385325" y="2118150"/>
            <a:ext cx="57705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946"/>
              <a:buNone/>
            </a:pPr>
            <a:r>
              <a:rPr lang="en" sz="4000" b="1">
                <a:solidFill>
                  <a:srgbClr val="38761D"/>
                </a:solidFill>
              </a:rPr>
              <a:t>THANK </a:t>
            </a:r>
            <a:r>
              <a:rPr lang="en" sz="4000" b="1">
                <a:solidFill>
                  <a:srgbClr val="DB0000"/>
                </a:solidFill>
              </a:rPr>
              <a:t>YOU!</a:t>
            </a:r>
            <a:endParaRPr sz="4000" b="1">
              <a:solidFill>
                <a:srgbClr val="DB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7de8e2ade_3_61"/>
          <p:cNvSpPr txBox="1">
            <a:spLocks noGrp="1"/>
          </p:cNvSpPr>
          <p:nvPr>
            <p:ph type="body" idx="1"/>
          </p:nvPr>
        </p:nvSpPr>
        <p:spPr>
          <a:xfrm>
            <a:off x="230050" y="853050"/>
            <a:ext cx="8520600" cy="3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2" name="Google Shape;82;g277de8e2ade_3_61"/>
          <p:cNvSpPr/>
          <p:nvPr/>
        </p:nvSpPr>
        <p:spPr>
          <a:xfrm>
            <a:off x="818750" y="418650"/>
            <a:ext cx="4011000" cy="4306200"/>
          </a:xfrm>
          <a:prstGeom prst="verticalScroll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277de8e2ade_3_61"/>
          <p:cNvSpPr txBox="1"/>
          <p:nvPr/>
        </p:nvSpPr>
        <p:spPr>
          <a:xfrm>
            <a:off x="1417085" y="1055961"/>
            <a:ext cx="303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Open Sans"/>
              <a:buChar char="●"/>
            </a:pP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g277de8e2ade_3_61"/>
          <p:cNvSpPr txBox="1"/>
          <p:nvPr/>
        </p:nvSpPr>
        <p:spPr>
          <a:xfrm>
            <a:off x="1417085" y="1358635"/>
            <a:ext cx="303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Open Sans"/>
              <a:buChar char="●"/>
            </a:pP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Dataset Analysis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g277de8e2ade_3_61"/>
          <p:cNvSpPr txBox="1"/>
          <p:nvPr/>
        </p:nvSpPr>
        <p:spPr>
          <a:xfrm>
            <a:off x="1417085" y="1668738"/>
            <a:ext cx="3037800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Open Sans"/>
              <a:buChar char="●"/>
            </a:pP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Prompting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g277de8e2ade_3_61"/>
          <p:cNvSpPr txBox="1"/>
          <p:nvPr/>
        </p:nvSpPr>
        <p:spPr>
          <a:xfrm>
            <a:off x="1417085" y="2935718"/>
            <a:ext cx="303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Open Sans"/>
              <a:buChar char="●"/>
            </a:pP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Model Performance</a:t>
            </a:r>
            <a:endParaRPr sz="17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g277de8e2ade_3_61"/>
          <p:cNvSpPr txBox="1"/>
          <p:nvPr/>
        </p:nvSpPr>
        <p:spPr>
          <a:xfrm>
            <a:off x="1417085" y="2633051"/>
            <a:ext cx="303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Open Sans"/>
              <a:buChar char="●"/>
            </a:pP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Model Selection</a:t>
            </a:r>
            <a:endParaRPr sz="17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g277de8e2ade_3_61"/>
          <p:cNvSpPr/>
          <p:nvPr/>
        </p:nvSpPr>
        <p:spPr>
          <a:xfrm>
            <a:off x="5767725" y="-5825"/>
            <a:ext cx="3376200" cy="5143500"/>
          </a:xfrm>
          <a:prstGeom prst="rect">
            <a:avLst/>
          </a:prstGeom>
          <a:solidFill>
            <a:srgbClr val="4DB6A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g277de8e2ade_3_61"/>
          <p:cNvSpPr txBox="1"/>
          <p:nvPr/>
        </p:nvSpPr>
        <p:spPr>
          <a:xfrm>
            <a:off x="6396975" y="2114700"/>
            <a:ext cx="21177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Outline</a:t>
            </a:r>
            <a:endParaRPr sz="36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g277de8e2ade_3_61"/>
          <p:cNvSpPr/>
          <p:nvPr/>
        </p:nvSpPr>
        <p:spPr>
          <a:xfrm>
            <a:off x="-108000" y="4944000"/>
            <a:ext cx="5867100" cy="21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86;g277de8e2ade_3_61">
            <a:extLst>
              <a:ext uri="{FF2B5EF4-FFF2-40B4-BE49-F238E27FC236}">
                <a16:creationId xmlns:a16="http://schemas.microsoft.com/office/drawing/2014/main" id="{012507BF-1426-8985-239B-D4BAC81D3D56}"/>
              </a:ext>
            </a:extLst>
          </p:cNvPr>
          <p:cNvSpPr txBox="1"/>
          <p:nvPr/>
        </p:nvSpPr>
        <p:spPr>
          <a:xfrm>
            <a:off x="1413371" y="3244227"/>
            <a:ext cx="303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Open Sans"/>
              <a:buChar char="●"/>
            </a:pP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Experiment</a:t>
            </a:r>
            <a:endParaRPr sz="17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Google Shape;86;g277de8e2ade_3_61">
            <a:extLst>
              <a:ext uri="{FF2B5EF4-FFF2-40B4-BE49-F238E27FC236}">
                <a16:creationId xmlns:a16="http://schemas.microsoft.com/office/drawing/2014/main" id="{E8EB4625-4D94-C833-F40A-25F83FE83771}"/>
              </a:ext>
            </a:extLst>
          </p:cNvPr>
          <p:cNvSpPr txBox="1"/>
          <p:nvPr/>
        </p:nvSpPr>
        <p:spPr>
          <a:xfrm>
            <a:off x="1409657" y="3552745"/>
            <a:ext cx="303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Open Sans"/>
              <a:buChar char="●"/>
            </a:pP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Future Scope</a:t>
            </a:r>
            <a:endParaRPr sz="17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Google Shape;86;g277de8e2ade_3_61">
            <a:extLst>
              <a:ext uri="{FF2B5EF4-FFF2-40B4-BE49-F238E27FC236}">
                <a16:creationId xmlns:a16="http://schemas.microsoft.com/office/drawing/2014/main" id="{E6BA7A16-7D44-760A-9314-0E6B20CBED39}"/>
              </a:ext>
            </a:extLst>
          </p:cNvPr>
          <p:cNvSpPr txBox="1"/>
          <p:nvPr/>
        </p:nvSpPr>
        <p:spPr>
          <a:xfrm>
            <a:off x="1420818" y="2322399"/>
            <a:ext cx="303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Open Sans"/>
              <a:buChar char="●"/>
            </a:pP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Majority Voting</a:t>
            </a:r>
            <a:endParaRPr sz="17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6;g277de8e2ade_3_61">
            <a:extLst>
              <a:ext uri="{FF2B5EF4-FFF2-40B4-BE49-F238E27FC236}">
                <a16:creationId xmlns:a16="http://schemas.microsoft.com/office/drawing/2014/main" id="{6CE6C7DC-C464-EE6F-275E-179CB1844EB1}"/>
              </a:ext>
            </a:extLst>
          </p:cNvPr>
          <p:cNvSpPr txBox="1"/>
          <p:nvPr/>
        </p:nvSpPr>
        <p:spPr>
          <a:xfrm>
            <a:off x="1420817" y="2010163"/>
            <a:ext cx="303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Open Sans"/>
              <a:buChar char="●"/>
            </a:pP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Agent</a:t>
            </a:r>
            <a:endParaRPr sz="17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026016b16_0_19"/>
          <p:cNvSpPr txBox="1">
            <a:spLocks noGrp="1"/>
          </p:cNvSpPr>
          <p:nvPr>
            <p:ph type="title"/>
          </p:nvPr>
        </p:nvSpPr>
        <p:spPr>
          <a:xfrm>
            <a:off x="162925" y="25379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1" name="Google Shape;101;g26026016b16_0_19"/>
          <p:cNvSpPr txBox="1"/>
          <p:nvPr/>
        </p:nvSpPr>
        <p:spPr>
          <a:xfrm>
            <a:off x="1308856" y="2239862"/>
            <a:ext cx="531496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Our task is to solving math problems in Bengali Language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026016b16_0_39"/>
          <p:cNvSpPr txBox="1">
            <a:spLocks noGrp="1"/>
          </p:cNvSpPr>
          <p:nvPr>
            <p:ph type="title"/>
          </p:nvPr>
        </p:nvSpPr>
        <p:spPr>
          <a:xfrm>
            <a:off x="311700" y="46634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Dataset Analysis</a:t>
            </a:r>
            <a:endParaRPr dirty="0"/>
          </a:p>
        </p:txBody>
      </p:sp>
      <p:sp>
        <p:nvSpPr>
          <p:cNvPr id="108" name="Google Shape;108;g26026016b16_0_39"/>
          <p:cNvSpPr txBox="1"/>
          <p:nvPr/>
        </p:nvSpPr>
        <p:spPr>
          <a:xfrm>
            <a:off x="1170150" y="1363900"/>
            <a:ext cx="64956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➔"/>
            </a:pPr>
            <a:r>
              <a:rPr lang="en" sz="1500" dirty="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Contains different category problems in the train and test dataset. Such as:</a:t>
            </a:r>
            <a:endParaRPr sz="1800" b="0" i="0" u="none" strike="noStrike" cap="none" baseline="30000" dirty="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g26026016b16_0_39"/>
          <p:cNvSpPr txBox="1"/>
          <p:nvPr/>
        </p:nvSpPr>
        <p:spPr>
          <a:xfrm>
            <a:off x="1123096" y="3137212"/>
            <a:ext cx="7364400" cy="148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➔"/>
            </a:pPr>
            <a:r>
              <a:rPr lang="en" sz="1500" dirty="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Some problems are description-type problems and some problems are equational</a:t>
            </a:r>
            <a:endParaRPr sz="2000" b="0" i="0" u="none" strike="noStrike" cap="none" baseline="30000" dirty="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g26026016b16_0_39"/>
          <p:cNvSpPr txBox="1"/>
          <p:nvPr/>
        </p:nvSpPr>
        <p:spPr>
          <a:xfrm>
            <a:off x="1783050" y="1951900"/>
            <a:ext cx="53583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 sz="1500" dirty="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Algebra</a:t>
            </a:r>
          </a:p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 sz="1500" b="0" dirty="0">
                <a:solidFill>
                  <a:schemeClr val="dk2"/>
                </a:solidFill>
                <a:effectLst/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Combinatorics</a:t>
            </a:r>
          </a:p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 sz="1500" dirty="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Number Theory</a:t>
            </a:r>
          </a:p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 sz="1500" b="0" dirty="0">
                <a:solidFill>
                  <a:schemeClr val="dk2"/>
                </a:solidFill>
                <a:effectLst/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Geometry</a:t>
            </a:r>
            <a:endParaRPr lang="en-US" sz="1500" dirty="0">
              <a:solidFill>
                <a:schemeClr val="dk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endParaRPr lang="en-US" sz="1800" b="0" i="0" u="none" strike="noStrike" cap="none" baseline="30000" dirty="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Google Shape;112;g26026016b16_0_39">
            <a:extLst>
              <a:ext uri="{FF2B5EF4-FFF2-40B4-BE49-F238E27FC236}">
                <a16:creationId xmlns:a16="http://schemas.microsoft.com/office/drawing/2014/main" id="{87F052AA-304D-5A86-D4A7-AD3D9C6D7D94}"/>
              </a:ext>
            </a:extLst>
          </p:cNvPr>
          <p:cNvSpPr txBox="1"/>
          <p:nvPr/>
        </p:nvSpPr>
        <p:spPr>
          <a:xfrm>
            <a:off x="4634051" y="1906169"/>
            <a:ext cx="53583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500" b="0" dirty="0">
                <a:solidFill>
                  <a:schemeClr val="dk2"/>
                </a:solidFill>
                <a:effectLst/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5.    Logarithms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500" dirty="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6.    Factorials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500" b="0" dirty="0">
                <a:solidFill>
                  <a:schemeClr val="dk2"/>
                </a:solidFill>
                <a:effectLst/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7.    Prime Number 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500" dirty="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8.    Percentage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73219897d_0_29"/>
          <p:cNvSpPr txBox="1">
            <a:spLocks noGrp="1"/>
          </p:cNvSpPr>
          <p:nvPr>
            <p:ph type="title"/>
          </p:nvPr>
        </p:nvSpPr>
        <p:spPr>
          <a:xfrm>
            <a:off x="212525" y="26089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Dataset Analysis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4A7FA5-8E9B-6DB5-C379-F8BC2333A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293" y="1025908"/>
            <a:ext cx="6696638" cy="38657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ef3b397ce_0_10"/>
          <p:cNvSpPr txBox="1">
            <a:spLocks noGrp="1"/>
          </p:cNvSpPr>
          <p:nvPr>
            <p:ph type="title"/>
          </p:nvPr>
        </p:nvSpPr>
        <p:spPr>
          <a:xfrm>
            <a:off x="311700" y="4858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Prompting</a:t>
            </a:r>
            <a:endParaRPr dirty="0"/>
          </a:p>
        </p:txBody>
      </p:sp>
      <p:sp>
        <p:nvSpPr>
          <p:cNvPr id="124" name="Google Shape;124;g23ef3b397ce_0_10"/>
          <p:cNvSpPr/>
          <p:nvPr/>
        </p:nvSpPr>
        <p:spPr>
          <a:xfrm>
            <a:off x="2260693" y="2718057"/>
            <a:ext cx="4551300" cy="678300"/>
          </a:xfrm>
          <a:prstGeom prst="horizontalScroll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Using Chain of Thaught prompting with RAG implementation</a:t>
            </a:r>
            <a:endParaRPr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g23ef3b397ce_0_10"/>
          <p:cNvSpPr/>
          <p:nvPr/>
        </p:nvSpPr>
        <p:spPr>
          <a:xfrm>
            <a:off x="2260318" y="3756558"/>
            <a:ext cx="4551300" cy="679500"/>
          </a:xfrm>
          <a:prstGeom prst="horizontalScroll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Using TIR prompting with RAG implementation</a:t>
            </a:r>
            <a:endParaRPr lang="en-US"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g23ef3b397ce_0_10"/>
          <p:cNvSpPr/>
          <p:nvPr/>
        </p:nvSpPr>
        <p:spPr>
          <a:xfrm>
            <a:off x="2260318" y="1611100"/>
            <a:ext cx="4551300" cy="679500"/>
          </a:xfrm>
          <a:prstGeom prst="horizontalScroll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Using Zero-shot prompting implementation</a:t>
            </a:r>
            <a:endParaRPr lang="en-US"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63EA2C5D-4014-F798-CD41-D595F7EF1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026016b16_0_39">
            <a:extLst>
              <a:ext uri="{FF2B5EF4-FFF2-40B4-BE49-F238E27FC236}">
                <a16:creationId xmlns:a16="http://schemas.microsoft.com/office/drawing/2014/main" id="{1C98F502-E799-BF3D-76AF-B86BBCF863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6634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Agent Answer Generation</a:t>
            </a:r>
            <a:endParaRPr dirty="0"/>
          </a:p>
        </p:txBody>
      </p:sp>
      <p:sp>
        <p:nvSpPr>
          <p:cNvPr id="108" name="Google Shape;108;g26026016b16_0_39">
            <a:extLst>
              <a:ext uri="{FF2B5EF4-FFF2-40B4-BE49-F238E27FC236}">
                <a16:creationId xmlns:a16="http://schemas.microsoft.com/office/drawing/2014/main" id="{8AB39A6D-6FEC-8084-BBF4-11AA301A4124}"/>
              </a:ext>
            </a:extLst>
          </p:cNvPr>
          <p:cNvSpPr txBox="1"/>
          <p:nvPr/>
        </p:nvSpPr>
        <p:spPr>
          <a:xfrm>
            <a:off x="560551" y="1445677"/>
            <a:ext cx="852059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➔"/>
            </a:pPr>
            <a:r>
              <a:rPr lang="en-US" sz="1500" dirty="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Creates multiple agents to collaboratively solve a math problem with the LLM</a:t>
            </a:r>
            <a:endParaRPr lang="en-US" sz="1800" b="0" i="0" u="none" strike="noStrike" cap="none" baseline="30000" dirty="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108;g26026016b16_0_39">
            <a:extLst>
              <a:ext uri="{FF2B5EF4-FFF2-40B4-BE49-F238E27FC236}">
                <a16:creationId xmlns:a16="http://schemas.microsoft.com/office/drawing/2014/main" id="{6DC0ED47-6959-E8B3-B90A-3460F15CBEC8}"/>
              </a:ext>
            </a:extLst>
          </p:cNvPr>
          <p:cNvSpPr txBox="1"/>
          <p:nvPr/>
        </p:nvSpPr>
        <p:spPr>
          <a:xfrm>
            <a:off x="564271" y="1932612"/>
            <a:ext cx="852059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➔"/>
            </a:pPr>
            <a:r>
              <a:rPr lang="en-US" sz="1500" dirty="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Guides the LLM through iterative steps to solve the problem using </a:t>
            </a:r>
            <a:r>
              <a:rPr lang="en-US" sz="1500" dirty="0" err="1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SymPy</a:t>
            </a:r>
            <a:r>
              <a:rPr lang="en-US" sz="1500" dirty="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1800" b="0" i="0" u="none" strike="noStrike" cap="none" baseline="30000" dirty="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Google Shape;108;g26026016b16_0_39">
            <a:extLst>
              <a:ext uri="{FF2B5EF4-FFF2-40B4-BE49-F238E27FC236}">
                <a16:creationId xmlns:a16="http://schemas.microsoft.com/office/drawing/2014/main" id="{05BA05D3-4769-8B5D-B048-BB1BDE81AF6B}"/>
              </a:ext>
            </a:extLst>
          </p:cNvPr>
          <p:cNvSpPr txBox="1"/>
          <p:nvPr/>
        </p:nvSpPr>
        <p:spPr>
          <a:xfrm>
            <a:off x="567989" y="2412108"/>
            <a:ext cx="852059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➔"/>
            </a:pPr>
            <a:r>
              <a:rPr lang="en-US" sz="1500" dirty="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Executes and verifies generated code, providing feedback on errors or successes.</a:t>
            </a:r>
            <a:endParaRPr lang="en-US" sz="1800" b="0" i="0" u="none" strike="noStrike" cap="none" baseline="30000" dirty="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108;g26026016b16_0_39">
            <a:extLst>
              <a:ext uri="{FF2B5EF4-FFF2-40B4-BE49-F238E27FC236}">
                <a16:creationId xmlns:a16="http://schemas.microsoft.com/office/drawing/2014/main" id="{F075B8EF-5F60-6F4B-0077-4CD9B4533D91}"/>
              </a:ext>
            </a:extLst>
          </p:cNvPr>
          <p:cNvSpPr txBox="1"/>
          <p:nvPr/>
        </p:nvSpPr>
        <p:spPr>
          <a:xfrm>
            <a:off x="579143" y="2928779"/>
            <a:ext cx="852059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➔"/>
            </a:pPr>
            <a:r>
              <a:rPr lang="en-US" sz="1500" dirty="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Aggregates all agents' answers and chooses the most common one as the final answer.</a:t>
            </a:r>
            <a:endParaRPr lang="en-US" sz="1800" b="0" i="0" u="none" strike="noStrike" cap="none" baseline="30000" dirty="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64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F4198612-3112-5912-8BA2-B23361496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026016b16_0_39">
            <a:extLst>
              <a:ext uri="{FF2B5EF4-FFF2-40B4-BE49-F238E27FC236}">
                <a16:creationId xmlns:a16="http://schemas.microsoft.com/office/drawing/2014/main" id="{0B186500-5ED6-804F-EC63-3E21735FBD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6634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Majority Voting</a:t>
            </a:r>
            <a:endParaRPr dirty="0"/>
          </a:p>
        </p:txBody>
      </p:sp>
      <p:sp>
        <p:nvSpPr>
          <p:cNvPr id="6" name="Google Shape;108;g26026016b16_0_39">
            <a:extLst>
              <a:ext uri="{FF2B5EF4-FFF2-40B4-BE49-F238E27FC236}">
                <a16:creationId xmlns:a16="http://schemas.microsoft.com/office/drawing/2014/main" id="{A6762BC4-38F6-CF96-4AAA-BF819423C190}"/>
              </a:ext>
            </a:extLst>
          </p:cNvPr>
          <p:cNvSpPr txBox="1"/>
          <p:nvPr/>
        </p:nvSpPr>
        <p:spPr>
          <a:xfrm>
            <a:off x="560551" y="1445677"/>
            <a:ext cx="852059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➔"/>
            </a:pPr>
            <a:r>
              <a:rPr lang="en-US" sz="1500" dirty="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Remove None values to focus only on valid answers.</a:t>
            </a:r>
            <a:endParaRPr lang="en-US" sz="1800" b="0" i="0" u="none" strike="noStrike" cap="none" baseline="30000" dirty="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108;g26026016b16_0_39">
            <a:extLst>
              <a:ext uri="{FF2B5EF4-FFF2-40B4-BE49-F238E27FC236}">
                <a16:creationId xmlns:a16="http://schemas.microsoft.com/office/drawing/2014/main" id="{D7DEA4BA-DB39-53CF-F823-F14BCDD14AD1}"/>
              </a:ext>
            </a:extLst>
          </p:cNvPr>
          <p:cNvSpPr txBox="1"/>
          <p:nvPr/>
        </p:nvSpPr>
        <p:spPr>
          <a:xfrm>
            <a:off x="564271" y="1932612"/>
            <a:ext cx="852059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➔"/>
            </a:pPr>
            <a:r>
              <a:rPr lang="en-US" sz="1500" dirty="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Tracks how often each answer appears using a dictionary.</a:t>
            </a:r>
            <a:endParaRPr lang="en-US" sz="1800" b="0" i="0" u="none" strike="noStrike" cap="none" baseline="30000" dirty="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108;g26026016b16_0_39">
            <a:extLst>
              <a:ext uri="{FF2B5EF4-FFF2-40B4-BE49-F238E27FC236}">
                <a16:creationId xmlns:a16="http://schemas.microsoft.com/office/drawing/2014/main" id="{7E449282-EAFB-C63D-81F8-0A3D8EF535B7}"/>
              </a:ext>
            </a:extLst>
          </p:cNvPr>
          <p:cNvSpPr txBox="1"/>
          <p:nvPr/>
        </p:nvSpPr>
        <p:spPr>
          <a:xfrm>
            <a:off x="567989" y="2412108"/>
            <a:ext cx="852059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➔"/>
            </a:pPr>
            <a:r>
              <a:rPr lang="en-US" sz="1500" dirty="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Finds the answer with the highest count.</a:t>
            </a:r>
            <a:endParaRPr lang="en-US" sz="1800" b="0" i="0" u="none" strike="noStrike" cap="none" baseline="30000" dirty="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108;g26026016b16_0_39">
            <a:extLst>
              <a:ext uri="{FF2B5EF4-FFF2-40B4-BE49-F238E27FC236}">
                <a16:creationId xmlns:a16="http://schemas.microsoft.com/office/drawing/2014/main" id="{59F308DC-9AF4-FC32-2C4B-76BC537EA0ED}"/>
              </a:ext>
            </a:extLst>
          </p:cNvPr>
          <p:cNvSpPr txBox="1"/>
          <p:nvPr/>
        </p:nvSpPr>
        <p:spPr>
          <a:xfrm>
            <a:off x="579143" y="2943647"/>
            <a:ext cx="852059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➔"/>
            </a:pPr>
            <a:r>
              <a:rPr lang="en-US" sz="1500" dirty="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Returns the most common answer or ‘Null’ if there were no valid answers.</a:t>
            </a:r>
            <a:endParaRPr lang="en-US" sz="1800" b="0" i="0" u="none" strike="noStrike" cap="none" baseline="30000" dirty="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127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BDC14BD0-17A6-CFF9-77AD-161D5295D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026016b16_0_39">
            <a:extLst>
              <a:ext uri="{FF2B5EF4-FFF2-40B4-BE49-F238E27FC236}">
                <a16:creationId xmlns:a16="http://schemas.microsoft.com/office/drawing/2014/main" id="{32E7B278-7654-80A8-8AEC-43DC7B86CD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6634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Experiment with different model and parameters</a:t>
            </a:r>
            <a:endParaRPr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AB5FFFC-7DF8-1B9B-113D-80652022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08" y="1257068"/>
            <a:ext cx="6865783" cy="356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6988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280</Words>
  <Application>Microsoft Office PowerPoint</Application>
  <PresentationFormat>On-screen Show (16:9)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Open Sans</vt:lpstr>
      <vt:lpstr>PT Sans Narrow</vt:lpstr>
      <vt:lpstr>Comic Sans MS</vt:lpstr>
      <vt:lpstr>Consolas</vt:lpstr>
      <vt:lpstr>Arial</vt:lpstr>
      <vt:lpstr>Tropic</vt:lpstr>
      <vt:lpstr>Improving Bengali Math Solutions with  Multi-Agent TIR</vt:lpstr>
      <vt:lpstr>PowerPoint Presentation</vt:lpstr>
      <vt:lpstr>Introduction</vt:lpstr>
      <vt:lpstr>Dataset Analysis</vt:lpstr>
      <vt:lpstr>Dataset Analysis</vt:lpstr>
      <vt:lpstr>Prompting</vt:lpstr>
      <vt:lpstr>Agent Answer Generation</vt:lpstr>
      <vt:lpstr>Majority Voting</vt:lpstr>
      <vt:lpstr>Experiment with different model and parameters</vt:lpstr>
      <vt:lpstr>Model Selection</vt:lpstr>
      <vt:lpstr>Model Performance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Character-Level Bangla Text-to-IPA Transcription Using Transformer Architecture with Sequence Alignment</dc:title>
  <dc:creator>Abir</dc:creator>
  <cp:lastModifiedBy>Farzine Hossen</cp:lastModifiedBy>
  <cp:revision>6</cp:revision>
  <dcterms:modified xsi:type="dcterms:W3CDTF">2024-11-08T03:23:31Z</dcterms:modified>
</cp:coreProperties>
</file>