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1" r:id="rId7"/>
    <p:sldId id="264" r:id="rId8"/>
    <p:sldId id="272" r:id="rId9"/>
    <p:sldId id="262" r:id="rId10"/>
    <p:sldId id="263" r:id="rId11"/>
    <p:sldId id="265" r:id="rId12"/>
    <p:sldId id="266" r:id="rId13"/>
    <p:sldId id="268" r:id="rId14"/>
    <p:sldId id="269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90" d="100"/>
          <a:sy n="90" d="100"/>
        </p:scale>
        <p:origin x="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D495-5CEE-2848-906C-1DA7B85EF24F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7098-78C2-8F43-AF06-6A20E5931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690A997-6C93-C14F-A566-6655E79BDF9A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836BA1-016B-2049-9776-8B3329BB7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Drug-Target Interaction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End-to-End Deep Learning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338" y="5386388"/>
            <a:ext cx="504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Nelson R. C. </a:t>
            </a:r>
            <a:r>
              <a:rPr lang="en-US" dirty="0" smtClean="0"/>
              <a:t>Monteiro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Bernardete </a:t>
            </a:r>
            <a:r>
              <a:rPr lang="en-US" dirty="0" smtClean="0"/>
              <a:t>Ribeiro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Joel P. Arrais</a:t>
            </a:r>
          </a:p>
        </p:txBody>
      </p:sp>
    </p:spTree>
    <p:extLst>
      <p:ext uri="{BB962C8B-B14F-4D97-AF65-F5344CB8AC3E}">
        <p14:creationId xmlns:p14="http://schemas.microsoft.com/office/powerpoint/2010/main" val="7693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techniques used(contd...)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2638044"/>
            <a:ext cx="9678573" cy="3931568"/>
          </a:xfrm>
        </p:spPr>
        <p:txBody>
          <a:bodyPr/>
          <a:lstStyle/>
          <a:p>
            <a:r>
              <a:rPr lang="en-US" dirty="0"/>
              <a:t>Protein sequences and SMILES strings are initially </a:t>
            </a:r>
            <a:r>
              <a:rPr lang="en-US" dirty="0" smtClean="0"/>
              <a:t>processed </a:t>
            </a:r>
            <a:r>
              <a:rPr lang="en-US" dirty="0"/>
              <a:t>based on the length. and then encoded into integer values according </a:t>
            </a:r>
            <a:r>
              <a:rPr lang="en-US" dirty="0" smtClean="0"/>
              <a:t>to the </a:t>
            </a:r>
            <a:r>
              <a:rPr lang="en-US" dirty="0"/>
              <a:t>encoding scheme, </a:t>
            </a:r>
            <a:r>
              <a:rPr lang="en-US" dirty="0" smtClean="0"/>
              <a:t>as mentioned in data representation. </a:t>
            </a:r>
          </a:p>
          <a:p>
            <a:r>
              <a:rPr lang="en-US" dirty="0"/>
              <a:t>These integers values are still recognized as categorical </a:t>
            </a:r>
            <a:r>
              <a:rPr lang="en-US" dirty="0" smtClean="0"/>
              <a:t>variables</a:t>
            </a:r>
            <a:r>
              <a:rPr lang="en-US" dirty="0"/>
              <a:t>, therefore an one-hot encoding layer was applied </a:t>
            </a:r>
            <a:r>
              <a:rPr lang="en-US" dirty="0" smtClean="0"/>
              <a:t>to normalize </a:t>
            </a:r>
            <a:r>
              <a:rPr lang="en-US" dirty="0"/>
              <a:t>the importance of each categorical </a:t>
            </a:r>
            <a:r>
              <a:rPr lang="en-US" dirty="0" smtClean="0"/>
              <a:t>value.</a:t>
            </a:r>
          </a:p>
          <a:p>
            <a:r>
              <a:rPr lang="en-US" dirty="0"/>
              <a:t>One-Hot Layer </a:t>
            </a:r>
            <a:r>
              <a:rPr lang="en-US" dirty="0" smtClean="0"/>
              <a:t>assigns a </a:t>
            </a:r>
            <a:r>
              <a:rPr lang="en-US" dirty="0"/>
              <a:t>binary variable for each unique integer value, </a:t>
            </a:r>
            <a:r>
              <a:rPr lang="en-US" dirty="0" smtClean="0"/>
              <a:t>converting every </a:t>
            </a:r>
            <a:r>
              <a:rPr lang="en-US" dirty="0"/>
              <a:t>integer into a binary vector, which sets the </a:t>
            </a:r>
            <a:r>
              <a:rPr lang="en-US" dirty="0" smtClean="0"/>
              <a:t>corresponding </a:t>
            </a:r>
            <a:r>
              <a:rPr lang="en-US" dirty="0"/>
              <a:t>integer to “1” and “0” to the rest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891258"/>
            <a:ext cx="4533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techniques used(contd...)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3" y="2696101"/>
            <a:ext cx="9768114" cy="3457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convolutional </a:t>
            </a:r>
            <a:r>
              <a:rPr lang="en-US" dirty="0"/>
              <a:t>layer is composed </a:t>
            </a:r>
            <a:r>
              <a:rPr lang="en-US" dirty="0" smtClean="0"/>
              <a:t>of </a:t>
            </a:r>
            <a:r>
              <a:rPr lang="en-US" dirty="0"/>
              <a:t>filters, which are </a:t>
            </a:r>
            <a:r>
              <a:rPr lang="en-US" dirty="0" smtClean="0"/>
              <a:t>identified </a:t>
            </a:r>
            <a:r>
              <a:rPr lang="en-US" dirty="0"/>
              <a:t>as arrays of weights that slide over the entire input</a:t>
            </a:r>
            <a:r>
              <a:rPr lang="en-US" dirty="0" smtClean="0"/>
              <a:t>. These </a:t>
            </a:r>
            <a:r>
              <a:rPr lang="en-US" dirty="0"/>
              <a:t>filters work as feature identifiers and convolute </a:t>
            </a:r>
            <a:r>
              <a:rPr lang="en-US" dirty="0" smtClean="0"/>
              <a:t>at each </a:t>
            </a:r>
            <a:r>
              <a:rPr lang="en-US" dirty="0"/>
              <a:t>particular location, originating activation maps, </a:t>
            </a:r>
            <a:r>
              <a:rPr lang="en-US" dirty="0" smtClean="0"/>
              <a:t>which are </a:t>
            </a:r>
            <a:r>
              <a:rPr lang="en-US" dirty="0"/>
              <a:t>learnable feature maps composed by all the single </a:t>
            </a:r>
            <a:r>
              <a:rPr lang="en-US" dirty="0" smtClean="0"/>
              <a:t>convolution </a:t>
            </a:r>
            <a:r>
              <a:rPr lang="en-US" dirty="0"/>
              <a:t>outputs and used as the input of the next layer</a:t>
            </a:r>
            <a:r>
              <a:rPr lang="en-US" dirty="0" smtClean="0"/>
              <a:t>. </a:t>
            </a:r>
          </a:p>
          <a:p>
            <a:r>
              <a:rPr lang="en-US" dirty="0"/>
              <a:t>Here we used </a:t>
            </a:r>
            <a:r>
              <a:rPr lang="en-US" dirty="0" smtClean="0"/>
              <a:t>two </a:t>
            </a:r>
            <a:r>
              <a:rPr lang="en-US" dirty="0"/>
              <a:t>parallel series of 1D convolutional </a:t>
            </a:r>
            <a:r>
              <a:rPr lang="en-US" dirty="0" smtClean="0"/>
              <a:t>layers, </a:t>
            </a:r>
            <a:r>
              <a:rPr lang="en-US" dirty="0"/>
              <a:t>one for the protein sequences and another for </a:t>
            </a:r>
            <a:r>
              <a:rPr lang="en-US" dirty="0" smtClean="0"/>
              <a:t>the SMILES </a:t>
            </a:r>
            <a:r>
              <a:rPr lang="en-US" dirty="0"/>
              <a:t>strings, to uncover deep patterns (</a:t>
            </a:r>
            <a:r>
              <a:rPr lang="en-US" dirty="0" smtClean="0"/>
              <a:t>representations or </a:t>
            </a:r>
            <a:r>
              <a:rPr lang="en-US" dirty="0"/>
              <a:t>local dependencies</a:t>
            </a:r>
            <a:r>
              <a:rPr lang="en-US" dirty="0" smtClean="0"/>
              <a:t>).</a:t>
            </a:r>
          </a:p>
          <a:p>
            <a:r>
              <a:rPr lang="en-US" dirty="0"/>
              <a:t>A global max pooling layer </a:t>
            </a:r>
            <a:r>
              <a:rPr lang="en-US" dirty="0" smtClean="0"/>
              <a:t>was applied</a:t>
            </a:r>
            <a:r>
              <a:rPr lang="en-US" dirty="0"/>
              <a:t>, after each series of convolutional layers, to </a:t>
            </a:r>
            <a:r>
              <a:rPr lang="en-US" dirty="0" smtClean="0"/>
              <a:t>reduce the </a:t>
            </a:r>
            <a:r>
              <a:rPr lang="en-US" dirty="0"/>
              <a:t>spatial size of each feature map to its maximum </a:t>
            </a:r>
            <a:r>
              <a:rPr lang="en-US" dirty="0" smtClean="0"/>
              <a:t>representative </a:t>
            </a:r>
            <a:r>
              <a:rPr lang="en-US" dirty="0"/>
              <a:t>feature</a:t>
            </a:r>
            <a:r>
              <a:rPr lang="en-US" dirty="0" smtClean="0"/>
              <a:t>.</a:t>
            </a:r>
          </a:p>
          <a:p>
            <a:r>
              <a:rPr lang="en-US" dirty="0"/>
              <a:t>The obtained deep representations </a:t>
            </a:r>
            <a:r>
              <a:rPr lang="en-US" dirty="0" smtClean="0"/>
              <a:t>were concatenated </a:t>
            </a:r>
            <a:r>
              <a:rPr lang="en-US" dirty="0"/>
              <a:t>into a single feature vector, characterizing </a:t>
            </a:r>
            <a:r>
              <a:rPr lang="en-US" dirty="0" smtClean="0"/>
              <a:t>a Drug target interaction </a:t>
            </a:r>
            <a:r>
              <a:rPr lang="en-US" dirty="0"/>
              <a:t>pair</a:t>
            </a:r>
            <a:r>
              <a:rPr lang="en-US" dirty="0" smtClean="0"/>
              <a:t>.</a:t>
            </a:r>
          </a:p>
          <a:p>
            <a:r>
              <a:rPr lang="en-US" dirty="0"/>
              <a:t>The resulting features vectors were then used </a:t>
            </a:r>
            <a:r>
              <a:rPr lang="en-US" dirty="0" smtClean="0"/>
              <a:t>as the input of </a:t>
            </a:r>
            <a:r>
              <a:rPr lang="en-US" dirty="0"/>
              <a:t>a FCNN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6743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techniques used(contd...)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126" y="2609015"/>
            <a:ext cx="9363747" cy="3101983"/>
          </a:xfrm>
        </p:spPr>
        <p:txBody>
          <a:bodyPr/>
          <a:lstStyle/>
          <a:p>
            <a:r>
              <a:rPr lang="en-US" dirty="0"/>
              <a:t>Rectified Linear Unit (ReLU) </a:t>
            </a:r>
            <a:r>
              <a:rPr lang="en-US" dirty="0" smtClean="0"/>
              <a:t>is used </a:t>
            </a:r>
            <a:r>
              <a:rPr lang="en-US" dirty="0"/>
              <a:t>as the </a:t>
            </a:r>
            <a:r>
              <a:rPr lang="en-US" dirty="0" smtClean="0"/>
              <a:t>activation </a:t>
            </a:r>
            <a:r>
              <a:rPr lang="en-US" dirty="0"/>
              <a:t>function for each convolutional and dense layers. </a:t>
            </a:r>
            <a:r>
              <a:rPr lang="en-US" dirty="0" smtClean="0"/>
              <a:t>This function </a:t>
            </a:r>
            <a:r>
              <a:rPr lang="en-US" dirty="0"/>
              <a:t>is normally used in deep learning </a:t>
            </a:r>
            <a:r>
              <a:rPr lang="en-US" dirty="0" smtClean="0"/>
              <a:t>architectures </a:t>
            </a:r>
            <a:r>
              <a:rPr lang="en-US" dirty="0"/>
              <a:t>and returns zero if it receives any negative input or </a:t>
            </a:r>
            <a:r>
              <a:rPr lang="en-US" dirty="0" smtClean="0"/>
              <a:t>the value </a:t>
            </a:r>
            <a:r>
              <a:rPr lang="en-US" dirty="0"/>
              <a:t>itself if any positive </a:t>
            </a:r>
            <a:r>
              <a:rPr lang="en-US" dirty="0" smtClean="0"/>
              <a:t>input</a:t>
            </a:r>
          </a:p>
          <a:p>
            <a:pPr lvl="8"/>
            <a:r>
              <a:rPr lang="en-US" dirty="0" smtClean="0"/>
              <a:t>f(x) = max(0,x)</a:t>
            </a:r>
          </a:p>
        </p:txBody>
      </p:sp>
    </p:spTree>
    <p:extLst>
      <p:ext uri="{BB962C8B-B14F-4D97-AF65-F5344CB8AC3E}">
        <p14:creationId xmlns:p14="http://schemas.microsoft.com/office/powerpoint/2010/main" val="13342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obtained for Fully Connected Neural Network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14" y="3239252"/>
            <a:ext cx="4824257" cy="29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473" y="223457"/>
            <a:ext cx="7729728" cy="3101983"/>
          </a:xfrm>
        </p:spPr>
        <p:txBody>
          <a:bodyPr/>
          <a:lstStyle/>
          <a:p>
            <a:r>
              <a:rPr lang="en-US" dirty="0" smtClean="0"/>
              <a:t>Model obtained for CNN and FCNN combined.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26" y="649908"/>
            <a:ext cx="7139075" cy="61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9598" y="340546"/>
            <a:ext cx="7729728" cy="3101983"/>
          </a:xfrm>
        </p:spPr>
        <p:txBody>
          <a:bodyPr/>
          <a:lstStyle/>
          <a:p>
            <a:r>
              <a:rPr lang="en-US" dirty="0" smtClean="0"/>
              <a:t>Accuracy, sensitivity, specificity, f1_score in every epochs.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1" y="865942"/>
            <a:ext cx="11552568" cy="2051192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1359598" y="3117389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 of testing set classification for the </a:t>
            </a:r>
            <a:r>
              <a:rPr lang="en-US" dirty="0" smtClean="0"/>
              <a:t>proposed model.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9" y="3517900"/>
            <a:ext cx="3822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093" y="2666618"/>
            <a:ext cx="9173813" cy="3734181"/>
          </a:xfrm>
        </p:spPr>
        <p:txBody>
          <a:bodyPr>
            <a:normAutofit/>
          </a:bodyPr>
          <a:lstStyle/>
          <a:p>
            <a:r>
              <a:rPr lang="en-US" dirty="0"/>
              <a:t>we proposed an end-to-end deep </a:t>
            </a:r>
            <a:r>
              <a:rPr lang="en-US" dirty="0" smtClean="0"/>
              <a:t>learning approach </a:t>
            </a:r>
            <a:r>
              <a:rPr lang="en-US" dirty="0"/>
              <a:t>for drug-target interaction prediction, capable </a:t>
            </a:r>
            <a:r>
              <a:rPr lang="en-US" dirty="0" smtClean="0"/>
              <a:t>of automatically </a:t>
            </a:r>
            <a:r>
              <a:rPr lang="en-US" dirty="0"/>
              <a:t>feature (deep representations) extraction </a:t>
            </a:r>
            <a:r>
              <a:rPr lang="en-US" dirty="0" smtClean="0"/>
              <a:t>from sequential </a:t>
            </a:r>
            <a:r>
              <a:rPr lang="en-US" dirty="0"/>
              <a:t>raw data, protein sequences and SMILES </a:t>
            </a:r>
            <a:r>
              <a:rPr lang="en-US" dirty="0" smtClean="0"/>
              <a:t>strings, using </a:t>
            </a:r>
            <a:r>
              <a:rPr lang="en-US" dirty="0"/>
              <a:t>two parallel convolution neural </a:t>
            </a:r>
            <a:r>
              <a:rPr lang="en-US" dirty="0" smtClean="0"/>
              <a:t>networks.</a:t>
            </a:r>
          </a:p>
          <a:p>
            <a:r>
              <a:rPr lang="en-US" dirty="0"/>
              <a:t>Additionally, our model </a:t>
            </a:r>
            <a:r>
              <a:rPr lang="en-US" dirty="0" smtClean="0"/>
              <a:t>illustrates </a:t>
            </a:r>
            <a:r>
              <a:rPr lang="en-US" dirty="0"/>
              <a:t>the remarkable ability of applying these approaches</a:t>
            </a:r>
            <a:r>
              <a:rPr lang="en-US" dirty="0" smtClean="0"/>
              <a:t>, specifically </a:t>
            </a:r>
            <a:r>
              <a:rPr lang="en-US" dirty="0"/>
              <a:t>convolution neural networks, to </a:t>
            </a:r>
            <a:r>
              <a:rPr lang="en-US" dirty="0" smtClean="0"/>
              <a:t>automatically extract </a:t>
            </a:r>
            <a:r>
              <a:rPr lang="en-US" dirty="0"/>
              <a:t>deep representations, identified as local patterns </a:t>
            </a:r>
            <a:r>
              <a:rPr lang="en-US" dirty="0" smtClean="0"/>
              <a:t>or dependencies</a:t>
            </a:r>
            <a:r>
              <a:rPr lang="en-US" dirty="0"/>
              <a:t>, and use them to describe drug-target </a:t>
            </a:r>
            <a:r>
              <a:rPr lang="en-US" dirty="0" smtClean="0"/>
              <a:t>interactions.</a:t>
            </a:r>
          </a:p>
          <a:p>
            <a:r>
              <a:rPr lang="en-US" dirty="0"/>
              <a:t>We used Python 3.6.6 and </a:t>
            </a:r>
            <a:r>
              <a:rPr lang="en-US" dirty="0" smtClean="0"/>
              <a:t>Keras </a:t>
            </a:r>
            <a:r>
              <a:rPr lang="en-US" dirty="0"/>
              <a:t>with </a:t>
            </a:r>
            <a:r>
              <a:rPr lang="en-US" dirty="0" smtClean="0"/>
              <a:t>Tensor flow </a:t>
            </a:r>
            <a:r>
              <a:rPr lang="en-US" dirty="0"/>
              <a:t>back-end to develop our proposed model. Our </a:t>
            </a:r>
            <a:r>
              <a:rPr lang="en-US" dirty="0" smtClean="0"/>
              <a:t>experiments </a:t>
            </a:r>
            <a:r>
              <a:rPr lang="en-US" dirty="0"/>
              <a:t>were run on 2.20 GHz Intel i7-8750H and GeForceGTX 1060 6GB.</a:t>
            </a:r>
          </a:p>
        </p:txBody>
      </p:sp>
    </p:spTree>
    <p:extLst>
      <p:ext uri="{BB962C8B-B14F-4D97-AF65-F5344CB8AC3E}">
        <p14:creationId xmlns:p14="http://schemas.microsoft.com/office/powerpoint/2010/main" val="15006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FARHAN MUHAMED JAFFAR (2006170)</a:t>
            </a:r>
          </a:p>
          <a:p>
            <a:r>
              <a:rPr lang="en-US" dirty="0"/>
              <a:t>SAFI KU POONAM SHREE ZAGRU </a:t>
            </a:r>
            <a:r>
              <a:rPr lang="en-US" dirty="0" smtClean="0"/>
              <a:t>SAFI (2006021)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DATASETS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METHODS AND TECHNIQUES USED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6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057" y="2667073"/>
            <a:ext cx="10551886" cy="3101983"/>
          </a:xfrm>
        </p:spPr>
        <p:txBody>
          <a:bodyPr>
            <a:normAutofit/>
          </a:bodyPr>
          <a:lstStyle/>
          <a:p>
            <a:r>
              <a:rPr lang="en-US" dirty="0"/>
              <a:t>In this paper, we present a deep </a:t>
            </a:r>
            <a:r>
              <a:rPr lang="en-US" dirty="0" smtClean="0"/>
              <a:t>learning architecture </a:t>
            </a:r>
            <a:r>
              <a:rPr lang="en-US" dirty="0"/>
              <a:t>model, which exploits the particular ability of Convolutional Neural Networks (CNNs) to obtain 1D representations </a:t>
            </a:r>
            <a:r>
              <a:rPr lang="en-US" dirty="0" smtClean="0"/>
              <a:t>from protein </a:t>
            </a:r>
            <a:r>
              <a:rPr lang="en-US" dirty="0"/>
              <a:t>sequences (amino acid sequence) and compounds SMILES (Simplified Molecular Input Line Entry System) strings. </a:t>
            </a:r>
            <a:endParaRPr lang="en-US" dirty="0" smtClean="0"/>
          </a:p>
          <a:p>
            <a:r>
              <a:rPr lang="en-US" dirty="0" smtClean="0"/>
              <a:t>These representations </a:t>
            </a:r>
            <a:r>
              <a:rPr lang="en-US" dirty="0"/>
              <a:t>can be interpreted as features that express local dependencies or patterns that can then be used in a Fully </a:t>
            </a:r>
            <a:r>
              <a:rPr lang="en-US" dirty="0" smtClean="0"/>
              <a:t>Connected Neural </a:t>
            </a:r>
            <a:r>
              <a:rPr lang="en-US" dirty="0"/>
              <a:t>Network (FCNN), acting as a binary </a:t>
            </a:r>
            <a:r>
              <a:rPr lang="en-US" dirty="0" smtClean="0"/>
              <a:t>classifier</a:t>
            </a:r>
            <a:r>
              <a:rPr lang="en-US" dirty="0" smtClean="0"/>
              <a:t>.</a:t>
            </a:r>
          </a:p>
          <a:p>
            <a:r>
              <a:rPr lang="en-US" dirty="0"/>
              <a:t>A pipeline with </a:t>
            </a:r>
            <a:r>
              <a:rPr lang="en-US" dirty="0" smtClean="0"/>
              <a:t>two parallel </a:t>
            </a:r>
            <a:r>
              <a:rPr lang="en-US" dirty="0"/>
              <a:t>Convolutional Neural Networks is used to </a:t>
            </a:r>
            <a:r>
              <a:rPr lang="en-US" dirty="0" smtClean="0"/>
              <a:t>uncover deep </a:t>
            </a:r>
            <a:r>
              <a:rPr lang="en-US" dirty="0"/>
              <a:t>patterns (representations or </a:t>
            </a:r>
            <a:r>
              <a:rPr lang="en-US" dirty="0" smtClean="0"/>
              <a:t>local dependencies</a:t>
            </a:r>
            <a:r>
              <a:rPr lang="en-US" dirty="0"/>
              <a:t>) </a:t>
            </a:r>
            <a:r>
              <a:rPr lang="en-US" dirty="0" smtClean="0"/>
              <a:t>from raw </a:t>
            </a:r>
            <a:r>
              <a:rPr lang="en-US" dirty="0"/>
              <a:t>data instead of the conventional physicochemical </a:t>
            </a:r>
            <a:r>
              <a:rPr lang="en-US" dirty="0" smtClean="0"/>
              <a:t>and/or </a:t>
            </a:r>
            <a:r>
              <a:rPr lang="en-US" dirty="0"/>
              <a:t>structural descriptors, as they are general descriptors </a:t>
            </a:r>
            <a:r>
              <a:rPr lang="en-US" dirty="0" smtClean="0"/>
              <a:t>of the </a:t>
            </a:r>
            <a:r>
              <a:rPr lang="en-US" dirty="0"/>
              <a:t>whole sequence or chemical </a:t>
            </a:r>
            <a:r>
              <a:rPr lang="en-US" dirty="0" smtClean="0"/>
              <a:t>structure.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2652558"/>
            <a:ext cx="11814629" cy="3101983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Using combination of two deep </a:t>
            </a:r>
            <a:r>
              <a:rPr lang="en-US" sz="1800" dirty="0"/>
              <a:t>neural </a:t>
            </a:r>
            <a:r>
              <a:rPr lang="en-US" sz="1800" dirty="0" smtClean="0"/>
              <a:t>network architectures</a:t>
            </a:r>
            <a:r>
              <a:rPr lang="en-US" sz="1800" dirty="0"/>
              <a:t>, Convolutional </a:t>
            </a:r>
            <a:r>
              <a:rPr lang="en-US" sz="1800" dirty="0" smtClean="0"/>
              <a:t>Neural Network </a:t>
            </a:r>
            <a:r>
              <a:rPr lang="en-US" sz="1800" dirty="0"/>
              <a:t>and Fully Connected Neural Network, implement </a:t>
            </a:r>
            <a:r>
              <a:rPr lang="en-US" sz="1800" dirty="0" smtClean="0"/>
              <a:t>an end to end deep learning approach for interaction ( positive or negative ) between targets (proteins) and compounds (drugs), directly using </a:t>
            </a:r>
            <a:r>
              <a:rPr lang="en-US" sz="1800" dirty="0" smtClean="0"/>
              <a:t>1D </a:t>
            </a:r>
            <a:r>
              <a:rPr lang="en-US" sz="1800" dirty="0" smtClean="0"/>
              <a:t>raw data, protein amino acid sequences and smiles strings.</a:t>
            </a:r>
          </a:p>
          <a:p>
            <a:pPr lvl="1"/>
            <a:r>
              <a:rPr lang="en-US" sz="1800" b="1" dirty="0" smtClean="0"/>
              <a:t>INPUT</a:t>
            </a:r>
            <a:r>
              <a:rPr lang="en-US" sz="1800" dirty="0" smtClean="0"/>
              <a:t> </a:t>
            </a:r>
            <a:r>
              <a:rPr lang="en-US" sz="1800" dirty="0"/>
              <a:t>: 1D raw data, </a:t>
            </a:r>
            <a:r>
              <a:rPr lang="en-US" sz="1800" dirty="0" smtClean="0"/>
              <a:t>protein amino </a:t>
            </a:r>
            <a:r>
              <a:rPr lang="en-US" sz="1800" dirty="0"/>
              <a:t>acid </a:t>
            </a:r>
            <a:r>
              <a:rPr lang="en-US" sz="1800" dirty="0" smtClean="0"/>
              <a:t>sequences </a:t>
            </a:r>
            <a:r>
              <a:rPr lang="en-US" sz="1800" dirty="0"/>
              <a:t>and SMILES strings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OUTPUT</a:t>
            </a:r>
            <a:r>
              <a:rPr lang="en-US" sz="1800" dirty="0" smtClean="0"/>
              <a:t>:  Deep learning model to predict Positive </a:t>
            </a:r>
            <a:r>
              <a:rPr lang="en-US" sz="1800" dirty="0" smtClean="0"/>
              <a:t>or Negative interaction between proteins and drugs.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4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67" y="2595841"/>
            <a:ext cx="11012466" cy="3875298"/>
          </a:xfrm>
        </p:spPr>
        <p:txBody>
          <a:bodyPr>
            <a:normAutofit/>
          </a:bodyPr>
          <a:lstStyle/>
          <a:p>
            <a:r>
              <a:rPr lang="en-US" b="1" dirty="0" smtClean="0"/>
              <a:t>Drug </a:t>
            </a:r>
            <a:r>
              <a:rPr lang="en-US" b="1" dirty="0"/>
              <a:t>Target interaction pairs: </a:t>
            </a:r>
            <a:r>
              <a:rPr lang="en-US" dirty="0"/>
              <a:t>Positive interaction dataset was obtained from </a:t>
            </a:r>
            <a:r>
              <a:rPr lang="en-US" dirty="0" smtClean="0"/>
              <a:t>DrugBank </a:t>
            </a:r>
            <a:r>
              <a:rPr lang="en-US" dirty="0"/>
              <a:t>and </a:t>
            </a:r>
            <a:r>
              <a:rPr lang="en-US" dirty="0" smtClean="0"/>
              <a:t>Yamanishi </a:t>
            </a:r>
            <a:r>
              <a:rPr lang="en-US" dirty="0"/>
              <a:t>where all </a:t>
            </a:r>
            <a:r>
              <a:rPr lang="en-US" dirty="0" smtClean="0"/>
              <a:t>entries related </a:t>
            </a:r>
            <a:r>
              <a:rPr lang="en-US" dirty="0"/>
              <a:t>to specific classes of protein targets and </a:t>
            </a:r>
            <a:r>
              <a:rPr lang="en-US" dirty="0" smtClean="0"/>
              <a:t>proteins  with </a:t>
            </a:r>
            <a:r>
              <a:rPr lang="en-US" dirty="0"/>
              <a:t>unreviewed status were removed. On the other </a:t>
            </a:r>
            <a:r>
              <a:rPr lang="en-US" dirty="0" smtClean="0"/>
              <a:t>hand the </a:t>
            </a:r>
            <a:r>
              <a:rPr lang="en-US" dirty="0"/>
              <a:t>negative interaction dataset was collected from </a:t>
            </a:r>
            <a:r>
              <a:rPr lang="en-US" dirty="0" smtClean="0"/>
              <a:t>BioLiP </a:t>
            </a:r>
            <a:r>
              <a:rPr lang="en-US" dirty="0"/>
              <a:t>and BindingDB </a:t>
            </a:r>
            <a:r>
              <a:rPr lang="en-US" dirty="0" smtClean="0"/>
              <a:t>, </a:t>
            </a:r>
            <a:r>
              <a:rPr lang="en-US" dirty="0"/>
              <a:t>where a bioactivity threshold of10 mM was used to identify weak binding </a:t>
            </a:r>
            <a:r>
              <a:rPr lang="en-US" dirty="0" smtClean="0"/>
              <a:t>interactions</a:t>
            </a:r>
          </a:p>
          <a:p>
            <a:r>
              <a:rPr lang="en-US" b="1" dirty="0" smtClean="0"/>
              <a:t>Protein data: </a:t>
            </a:r>
            <a:r>
              <a:rPr lang="en-US" dirty="0"/>
              <a:t>Proteins are constituted by an </a:t>
            </a:r>
            <a:r>
              <a:rPr lang="en-US" dirty="0" smtClean="0"/>
              <a:t>unique amino </a:t>
            </a:r>
            <a:r>
              <a:rPr lang="en-US" dirty="0"/>
              <a:t>acid sequence, hence different proteins have </a:t>
            </a:r>
            <a:r>
              <a:rPr lang="en-US" dirty="0" smtClean="0"/>
              <a:t>different </a:t>
            </a:r>
            <a:r>
              <a:rPr lang="en-US" dirty="0"/>
              <a:t>sequence’s lengths. Since we are using protein </a:t>
            </a:r>
            <a:r>
              <a:rPr lang="en-US" dirty="0" smtClean="0"/>
              <a:t>sequences </a:t>
            </a:r>
            <a:r>
              <a:rPr lang="en-US" dirty="0"/>
              <a:t>directly and not global descriptors, each amino acid </a:t>
            </a:r>
            <a:r>
              <a:rPr lang="en-US" dirty="0" smtClean="0"/>
              <a:t>that constituted </a:t>
            </a:r>
            <a:r>
              <a:rPr lang="en-US" dirty="0"/>
              <a:t>the sequence is considered as a feature. </a:t>
            </a:r>
            <a:r>
              <a:rPr lang="en-US" dirty="0" smtClean="0"/>
              <a:t> An information </a:t>
            </a:r>
            <a:r>
              <a:rPr lang="en-US" dirty="0"/>
              <a:t>threshold of 95 percent was used, resulting in </a:t>
            </a:r>
            <a:r>
              <a:rPr lang="en-US" dirty="0" smtClean="0"/>
              <a:t>a maximum </a:t>
            </a:r>
            <a:r>
              <a:rPr lang="en-US" dirty="0"/>
              <a:t>length of 1,205 for the protein sequences.</a:t>
            </a:r>
            <a:endParaRPr lang="en-US" dirty="0" smtClean="0"/>
          </a:p>
          <a:p>
            <a:r>
              <a:rPr lang="en-US" b="1" dirty="0" smtClean="0"/>
              <a:t>Chemical Data</a:t>
            </a:r>
            <a:r>
              <a:rPr lang="en-US" b="1" dirty="0"/>
              <a:t>: </a:t>
            </a:r>
            <a:r>
              <a:rPr lang="en-US" dirty="0"/>
              <a:t>The SMILES </a:t>
            </a:r>
            <a:r>
              <a:rPr lang="en-US" dirty="0" smtClean="0"/>
              <a:t>(Simplified Molecular Input Line </a:t>
            </a:r>
            <a:r>
              <a:rPr lang="en-US" dirty="0"/>
              <a:t>E</a:t>
            </a:r>
            <a:r>
              <a:rPr lang="en-US" dirty="0" smtClean="0"/>
              <a:t>ntry System) strings </a:t>
            </a:r>
            <a:r>
              <a:rPr lang="en-US" dirty="0"/>
              <a:t>were collected from PubChem </a:t>
            </a:r>
            <a:r>
              <a:rPr lang="en-US" dirty="0" smtClean="0"/>
              <a:t>exclusively</a:t>
            </a:r>
            <a:r>
              <a:rPr lang="en-US" dirty="0"/>
              <a:t>, in their canonical format, to guarantee a </a:t>
            </a:r>
            <a:r>
              <a:rPr lang="en-US" dirty="0" smtClean="0"/>
              <a:t>consistent </a:t>
            </a:r>
            <a:r>
              <a:rPr lang="en-US" dirty="0"/>
              <a:t>notation to represent the chemical structure. </a:t>
            </a:r>
            <a:r>
              <a:rPr lang="en-US" dirty="0" smtClean="0"/>
              <a:t>A </a:t>
            </a:r>
            <a:r>
              <a:rPr lang="en-US" dirty="0"/>
              <a:t>threshold based </a:t>
            </a:r>
            <a:r>
              <a:rPr lang="en-US" dirty="0" smtClean="0"/>
              <a:t>on their </a:t>
            </a:r>
            <a:r>
              <a:rPr lang="en-US" dirty="0"/>
              <a:t>length was applied, resulting in a maximum length </a:t>
            </a:r>
            <a:r>
              <a:rPr lang="en-US" dirty="0" smtClean="0"/>
              <a:t>of 90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484" y="2427028"/>
            <a:ext cx="9483032" cy="3368860"/>
          </a:xfrm>
        </p:spPr>
        <p:txBody>
          <a:bodyPr>
            <a:normAutofit/>
          </a:bodyPr>
          <a:lstStyle/>
          <a:p>
            <a:r>
              <a:rPr lang="en-US" b="1" dirty="0"/>
              <a:t>Protein Sequence </a:t>
            </a:r>
            <a:r>
              <a:rPr lang="en-US" b="1" dirty="0" smtClean="0"/>
              <a:t>Encoding: </a:t>
            </a:r>
            <a:r>
              <a:rPr lang="en-US" dirty="0" smtClean="0"/>
              <a:t>Using protein substitution table, amino acid are classified into 7 groups based on their </a:t>
            </a:r>
            <a:r>
              <a:rPr lang="en-US" dirty="0"/>
              <a:t>physicochemical properties. Each amino acid is encoded into an integer based on the corresponding group. This kind of representation allows to directly </a:t>
            </a:r>
            <a:r>
              <a:rPr lang="en-US" dirty="0" smtClean="0"/>
              <a:t>use protein </a:t>
            </a:r>
            <a:r>
              <a:rPr lang="en-US" dirty="0"/>
              <a:t>sequences, preserve the sequential information </a:t>
            </a:r>
            <a:r>
              <a:rPr lang="en-US" dirty="0" smtClean="0"/>
              <a:t>and also </a:t>
            </a:r>
            <a:r>
              <a:rPr lang="en-US" dirty="0"/>
              <a:t>reduce the amount of categories from 20, </a:t>
            </a:r>
            <a:r>
              <a:rPr lang="en-US" dirty="0" smtClean="0"/>
              <a:t>associated with </a:t>
            </a:r>
            <a:r>
              <a:rPr lang="en-US" dirty="0"/>
              <a:t>the number of possible amino acids, to 7</a:t>
            </a:r>
            <a:r>
              <a:rPr lang="en-US" dirty="0" smtClean="0"/>
              <a:t>.</a:t>
            </a:r>
          </a:p>
          <a:p>
            <a:r>
              <a:rPr lang="en-US" b="1" dirty="0"/>
              <a:t>SMILES String Encoding: </a:t>
            </a:r>
            <a:r>
              <a:rPr lang="en-US" dirty="0"/>
              <a:t>A simple integer encoding, based on the number of </a:t>
            </a:r>
            <a:r>
              <a:rPr lang="en-US" dirty="0" smtClean="0"/>
              <a:t>different characters, </a:t>
            </a:r>
            <a:r>
              <a:rPr lang="en-US" dirty="0"/>
              <a:t>was used to transform each character of </a:t>
            </a:r>
            <a:r>
              <a:rPr lang="en-US" dirty="0" smtClean="0"/>
              <a:t>the SMILES </a:t>
            </a:r>
            <a:r>
              <a:rPr lang="en-US" dirty="0"/>
              <a:t>string into a integer. A dictionary containing 32 </a:t>
            </a:r>
            <a:r>
              <a:rPr lang="en-US" dirty="0" smtClean="0"/>
              <a:t>categories </a:t>
            </a:r>
            <a:r>
              <a:rPr lang="en-US" dirty="0"/>
              <a:t>(number of different characters) was </a:t>
            </a:r>
            <a:r>
              <a:rPr lang="en-US" dirty="0" smtClean="0"/>
              <a:t>established. </a:t>
            </a:r>
            <a:r>
              <a:rPr lang="en-US" dirty="0"/>
              <a:t>This representations preserves the structural information and has a low computational cost given </a:t>
            </a:r>
            <a:r>
              <a:rPr lang="en-US" dirty="0" smtClean="0"/>
              <a:t>the amount </a:t>
            </a:r>
            <a:r>
              <a:rPr lang="en-US" dirty="0"/>
              <a:t>of different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97575"/>
            <a:ext cx="7729728" cy="1188720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54226"/>
            <a:ext cx="7729728" cy="3101983"/>
          </a:xfrm>
        </p:spPr>
        <p:txBody>
          <a:bodyPr/>
          <a:lstStyle/>
          <a:p>
            <a:r>
              <a:rPr lang="en-US" dirty="0" smtClean="0"/>
              <a:t>Protein substitution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SMILES char-integer dictionary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540001"/>
            <a:ext cx="2692400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38" y="4918076"/>
            <a:ext cx="2603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drug target interaction prediction.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3" y="3093522"/>
            <a:ext cx="11035974" cy="31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3262</TotalTime>
  <Words>1070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Arial</vt:lpstr>
      <vt:lpstr>Parcel</vt:lpstr>
      <vt:lpstr>Drug-Target Interaction Prediction</vt:lpstr>
      <vt:lpstr>group members</vt:lpstr>
      <vt:lpstr>overview</vt:lpstr>
      <vt:lpstr>introduction</vt:lpstr>
      <vt:lpstr>problem statement</vt:lpstr>
      <vt:lpstr>datasets</vt:lpstr>
      <vt:lpstr>data representation</vt:lpstr>
      <vt:lpstr>DATA REPRESENTATION</vt:lpstr>
      <vt:lpstr>Methods and techniques used</vt:lpstr>
      <vt:lpstr>methods and techniques used(contd...)</vt:lpstr>
      <vt:lpstr>methods and techniques used(contd...)</vt:lpstr>
      <vt:lpstr>methods and techniques used(contd...)</vt:lpstr>
      <vt:lpstr>results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Drug-Target Interaction Prediction</dc:title>
  <dc:creator>Microsoft Office User</dc:creator>
  <cp:lastModifiedBy>Microsoft Office User</cp:lastModifiedBy>
  <cp:revision>29</cp:revision>
  <dcterms:created xsi:type="dcterms:W3CDTF">2022-11-27T04:33:30Z</dcterms:created>
  <dcterms:modified xsi:type="dcterms:W3CDTF">2022-11-29T15:36:16Z</dcterms:modified>
</cp:coreProperties>
</file>