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58" r:id="rId4"/>
    <p:sldId id="283" r:id="rId5"/>
    <p:sldId id="291" r:id="rId6"/>
    <p:sldId id="292" r:id="rId7"/>
    <p:sldId id="268" r:id="rId8"/>
    <p:sldId id="289" r:id="rId9"/>
    <p:sldId id="293" r:id="rId10"/>
    <p:sldId id="294" r:id="rId11"/>
    <p:sldId id="295" r:id="rId12"/>
    <p:sldId id="300" r:id="rId13"/>
    <p:sldId id="301" r:id="rId14"/>
    <p:sldId id="307" r:id="rId15"/>
    <p:sldId id="308" r:id="rId16"/>
    <p:sldId id="309" r:id="rId17"/>
    <p:sldId id="285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4" autoAdjust="0"/>
    <p:restoredTop sz="94660"/>
  </p:normalViewPr>
  <p:slideViewPr>
    <p:cSldViewPr snapToGrid="0">
      <p:cViewPr varScale="1">
        <p:scale>
          <a:sx n="66" d="100"/>
          <a:sy n="66" d="100"/>
        </p:scale>
        <p:origin x="5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훈 정" userId="b305bd83e70980ff" providerId="LiveId" clId="{064E37D0-6F3F-441D-B633-920790694B2C}"/>
    <pc:docChg chg="addSld delSld modSld">
      <pc:chgData name="지훈 정" userId="b305bd83e70980ff" providerId="LiveId" clId="{064E37D0-6F3F-441D-B633-920790694B2C}" dt="2020-11-19T23:58:11.643" v="2" actId="47"/>
      <pc:docMkLst>
        <pc:docMk/>
      </pc:docMkLst>
      <pc:sldChg chg="modSp mod">
        <pc:chgData name="지훈 정" userId="b305bd83e70980ff" providerId="LiveId" clId="{064E37D0-6F3F-441D-B633-920790694B2C}" dt="2020-11-19T23:46:18.521" v="0" actId="1076"/>
        <pc:sldMkLst>
          <pc:docMk/>
          <pc:sldMk cId="3954024039" sldId="268"/>
        </pc:sldMkLst>
        <pc:spChg chg="mod">
          <ac:chgData name="지훈 정" userId="b305bd83e70980ff" providerId="LiveId" clId="{064E37D0-6F3F-441D-B633-920790694B2C}" dt="2020-11-19T23:46:18.521" v="0" actId="1076"/>
          <ac:spMkLst>
            <pc:docMk/>
            <pc:sldMk cId="3954024039" sldId="268"/>
            <ac:spMk id="20" creationId="{A7E43E9A-11AD-4550-B9BC-9661472E5078}"/>
          </ac:spMkLst>
        </pc:spChg>
      </pc:sldChg>
      <pc:sldChg chg="new del">
        <pc:chgData name="지훈 정" userId="b305bd83e70980ff" providerId="LiveId" clId="{064E37D0-6F3F-441D-B633-920790694B2C}" dt="2020-11-19T23:58:11.643" v="2" actId="47"/>
        <pc:sldMkLst>
          <pc:docMk/>
          <pc:sldMk cId="1193930483" sldId="3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3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3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97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13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2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7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65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8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04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17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07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sv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435130" y="2437773"/>
            <a:ext cx="332174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5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SoftDev</a:t>
            </a:r>
            <a:endParaRPr kumimoji="0" lang="ko-KR" altLang="en-US" sz="75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나눔스퀘어 ExtraBold"/>
              <a:cs typeface="+mn-cs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3949151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23EFE58-73EB-423D-AF64-B937D5A95D90}"/>
              </a:ext>
            </a:extLst>
          </p:cNvPr>
          <p:cNvSpPr txBox="1"/>
          <p:nvPr/>
        </p:nvSpPr>
        <p:spPr>
          <a:xfrm>
            <a:off x="8329945" y="4741742"/>
            <a:ext cx="4023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1861020 </a:t>
            </a:r>
            <a:r>
              <a:rPr lang="ko-KR" altLang="en-US" sz="2800" dirty="0">
                <a:solidFill>
                  <a:schemeClr val="bg1"/>
                </a:solidFill>
              </a:rPr>
              <a:t>무니르압바스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2061058 </a:t>
            </a:r>
            <a:r>
              <a:rPr lang="ko-KR" altLang="en-US" sz="2800" dirty="0">
                <a:solidFill>
                  <a:schemeClr val="bg1"/>
                </a:solidFill>
              </a:rPr>
              <a:t>정지훈 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704022" y="2986603"/>
            <a:ext cx="34547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-300" dirty="0">
                <a:solidFill>
                  <a:schemeClr val="bg1"/>
                </a:solidFill>
                <a:latin typeface="+mj-ea"/>
                <a:ea typeface="+mj-ea"/>
              </a:rPr>
              <a:t>시장환경분석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882687"/>
            <a:ext cx="100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Part 2 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371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08844" y="215315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시장 동향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Part 2 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71A00-85F1-4713-9F2D-29E0732C8014}"/>
              </a:ext>
            </a:extLst>
          </p:cNvPr>
          <p:cNvSpPr txBox="1"/>
          <p:nvPr/>
        </p:nvSpPr>
        <p:spPr>
          <a:xfrm>
            <a:off x="135229" y="1253530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ko-KR" sz="2000" b="1" spc="-150" dirty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네트워크 플랫폼 시장의 성장</a:t>
            </a:r>
          </a:p>
        </p:txBody>
      </p:sp>
      <p:pic>
        <p:nvPicPr>
          <p:cNvPr id="22" name="Picture 6" descr="Chart, line chart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793" y="1876900"/>
            <a:ext cx="5923722" cy="4682925"/>
          </a:xfrm>
          <a:prstGeom prst="rect">
            <a:avLst/>
          </a:prstGeom>
        </p:spPr>
      </p:pic>
      <p:pic>
        <p:nvPicPr>
          <p:cNvPr id="23" name="Picture 7" descr="A picture containing diagram&#10;&#10;Description automatically generated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4051" y="1855304"/>
            <a:ext cx="5616933" cy="47177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6B71A00-85F1-4713-9F2D-29E0732C8014}"/>
              </a:ext>
            </a:extLst>
          </p:cNvPr>
          <p:cNvSpPr txBox="1"/>
          <p:nvPr/>
        </p:nvSpPr>
        <p:spPr>
          <a:xfrm>
            <a:off x="6459879" y="1253530"/>
            <a:ext cx="3236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b="1" spc="-150" dirty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높은 모바일 기기 사용 시간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0E62F-7A43-46A8-AB11-0577C98B532C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제목을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BB5CBB-E809-42FB-BEB8-2D65BC32F1FC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Part 2,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4C563F-9764-4420-B028-46DF2D3035F8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360FCB-59C9-4750-8A55-C5AD837314D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ED6256-470C-4054-A8D0-8F52A2D2EB4E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D773E4-E11F-4C1C-B03D-0294F22BE5E5}"/>
              </a:ext>
            </a:extLst>
          </p:cNvPr>
          <p:cNvSpPr/>
          <p:nvPr/>
        </p:nvSpPr>
        <p:spPr>
          <a:xfrm>
            <a:off x="-1" y="0"/>
            <a:ext cx="2093843" cy="86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705636-5DCC-4585-91F3-83BDF079C67B}"/>
              </a:ext>
            </a:extLst>
          </p:cNvPr>
          <p:cNvSpPr txBox="1"/>
          <p:nvPr/>
        </p:nvSpPr>
        <p:spPr>
          <a:xfrm>
            <a:off x="47398" y="202727"/>
            <a:ext cx="197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bg1"/>
                </a:solidFill>
              </a:rPr>
              <a:t>2 . </a:t>
            </a:r>
            <a:r>
              <a:rPr lang="ko-KR" altLang="en-US" sz="2000" spc="-300" dirty="0">
                <a:solidFill>
                  <a:schemeClr val="bg1"/>
                </a:solidFill>
              </a:rPr>
              <a:t>시장 환경 분석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A36D90-DCC7-4807-98AB-CD30DD9AEE75}"/>
              </a:ext>
            </a:extLst>
          </p:cNvPr>
          <p:cNvSpPr txBox="1"/>
          <p:nvPr/>
        </p:nvSpPr>
        <p:spPr>
          <a:xfrm>
            <a:off x="2190975" y="150987"/>
            <a:ext cx="601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시장 동향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1D74C4C-DB49-4CED-B06C-061A8864E3F2}"/>
              </a:ext>
            </a:extLst>
          </p:cNvPr>
          <p:cNvSpPr/>
          <p:nvPr/>
        </p:nvSpPr>
        <p:spPr>
          <a:xfrm>
            <a:off x="1975822" y="829986"/>
            <a:ext cx="10214837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30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08844" y="215315"/>
            <a:ext cx="4113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시장 경쟁력 강화 </a:t>
            </a: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( STP )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나눔스퀘어 Light"/>
                <a:cs typeface="+mn-cs"/>
              </a:rPr>
              <a:t>Part 3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나눔스퀘어 Ligh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71A00-85F1-4713-9F2D-29E0732C8014}"/>
              </a:ext>
            </a:extLst>
          </p:cNvPr>
          <p:cNvSpPr txBox="1"/>
          <p:nvPr/>
        </p:nvSpPr>
        <p:spPr>
          <a:xfrm>
            <a:off x="285859" y="1333042"/>
            <a:ext cx="2683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목표 선정 </a:t>
            </a: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 Targeting </a:t>
            </a: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)</a:t>
            </a:r>
            <a:endParaRPr kumimoji="0" lang="ko-KR" altLang="en-US" sz="2000" b="1" i="0" u="none" strike="noStrike" kern="1200" cap="none" spc="-150" normalizeH="0" baseline="0" noProof="0" dirty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+mj-ea"/>
              <a:ea typeface="나눔스퀘어 ExtraBold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004505" y="2332385"/>
            <a:ext cx="2182990" cy="2182990"/>
            <a:chOff x="4946376" y="2597428"/>
            <a:chExt cx="2182990" cy="2182990"/>
          </a:xfrm>
        </p:grpSpPr>
        <p:pic>
          <p:nvPicPr>
            <p:cNvPr id="22" name="그림 21" descr="world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6376" y="2597428"/>
              <a:ext cx="2182990" cy="2182990"/>
            </a:xfrm>
            <a:prstGeom prst="rect">
              <a:avLst/>
            </a:prstGeom>
          </p:spPr>
        </p:pic>
        <p:pic>
          <p:nvPicPr>
            <p:cNvPr id="21" name="그림 20" descr="peop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6459" y="3154017"/>
              <a:ext cx="1083060" cy="1083060"/>
            </a:xfrm>
            <a:prstGeom prst="rect">
              <a:avLst/>
            </a:prstGeom>
          </p:spPr>
        </p:pic>
      </p:grpSp>
      <p:sp>
        <p:nvSpPr>
          <p:cNvPr id="23" name="양쪽 대괄호 22"/>
          <p:cNvSpPr/>
          <p:nvPr/>
        </p:nvSpPr>
        <p:spPr>
          <a:xfrm>
            <a:off x="1007166" y="5049080"/>
            <a:ext cx="10177669" cy="1369459"/>
          </a:xfrm>
          <a:prstGeom prst="bracketPair">
            <a:avLst/>
          </a:prstGeom>
          <a:solidFill>
            <a:srgbClr val="BCDEE3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다른 문화를 받아들이는 데 어려움을 겪는 유학생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외국에서 거주하는 같은 국가 출신의 친구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교환학생 또는 해외유학을 갈 예정인 학생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나눔스퀘어 ExtraBol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399D4-B724-4B0C-9B40-8B668E79B35A}"/>
              </a:ext>
            </a:extLst>
          </p:cNvPr>
          <p:cNvSpPr txBox="1"/>
          <p:nvPr/>
        </p:nvSpPr>
        <p:spPr>
          <a:xfrm>
            <a:off x="132080" y="117305"/>
            <a:ext cx="7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나눔스퀘어 Light"/>
                <a:cs typeface="+mn-cs"/>
              </a:rPr>
              <a:t>Part 2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나눔스퀘어 Light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BACC8A-4E15-49C4-9592-D6F8EC165AA2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Part 1,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C274A-92EA-4190-8B9B-ADE12E2FBC9D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Part 1,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4230D-0427-4E50-B6A2-39098DF703A3}"/>
              </a:ext>
            </a:extLst>
          </p:cNvPr>
          <p:cNvSpPr txBox="1"/>
          <p:nvPr/>
        </p:nvSpPr>
        <p:spPr>
          <a:xfrm>
            <a:off x="47398" y="202727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1. </a:t>
            </a:r>
            <a:r>
              <a: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사업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3C1E1-78B1-4EC0-AE17-82775F48833A}"/>
              </a:ext>
            </a:extLst>
          </p:cNvPr>
          <p:cNvSpPr txBox="1"/>
          <p:nvPr/>
        </p:nvSpPr>
        <p:spPr>
          <a:xfrm>
            <a:off x="47398" y="202727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1 . </a:t>
            </a:r>
            <a:r>
              <a: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사업 개요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9A775E-9DC8-4845-971F-54FA61FCEE29}"/>
              </a:ext>
            </a:extLst>
          </p:cNvPr>
          <p:cNvSpPr/>
          <p:nvPr/>
        </p:nvSpPr>
        <p:spPr>
          <a:xfrm>
            <a:off x="5787" y="-2865"/>
            <a:ext cx="2093843" cy="86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5AF37-1710-491A-93B8-B75D5C61730F}"/>
              </a:ext>
            </a:extLst>
          </p:cNvPr>
          <p:cNvSpPr txBox="1"/>
          <p:nvPr/>
        </p:nvSpPr>
        <p:spPr>
          <a:xfrm>
            <a:off x="53186" y="199862"/>
            <a:ext cx="197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3 . </a:t>
            </a:r>
            <a:r>
              <a:rPr lang="ko-KR" altLang="en-US" sz="2800" spc="-300" dirty="0">
                <a:solidFill>
                  <a:prstClr val="white"/>
                </a:solidFill>
                <a:ea typeface="나눔스퀘어 Light"/>
              </a:rPr>
              <a:t>사업 분석</a:t>
            </a:r>
            <a:endParaRPr kumimoji="0" lang="ko-KR" altLang="en-US" sz="2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CE9E20-F8FA-482A-84E7-6715D3A66FF5}"/>
              </a:ext>
            </a:extLst>
          </p:cNvPr>
          <p:cNvSpPr/>
          <p:nvPr/>
        </p:nvSpPr>
        <p:spPr>
          <a:xfrm>
            <a:off x="1975822" y="829986"/>
            <a:ext cx="10214837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E16EDF-E955-4513-96BE-2B78E1BD6B8C}"/>
              </a:ext>
            </a:extLst>
          </p:cNvPr>
          <p:cNvSpPr txBox="1"/>
          <p:nvPr/>
        </p:nvSpPr>
        <p:spPr>
          <a:xfrm>
            <a:off x="2190975" y="150987"/>
            <a:ext cx="601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스퀘어 Light"/>
                <a:cs typeface="+mn-cs"/>
              </a:rPr>
              <a:t>시장 경쟁력 강화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스퀘어 Light"/>
                <a:cs typeface="+mn-cs"/>
              </a:rPr>
              <a:t>(</a:t>
            </a:r>
            <a:r>
              <a:rPr lang="en-US" altLang="ko-KR" sz="3200" dirty="0">
                <a:solidFill>
                  <a:prstClr val="black"/>
                </a:solidFill>
                <a:ea typeface="나눔스퀘어 Light"/>
              </a:rPr>
              <a:t>STP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스퀘어 Light"/>
                <a:cs typeface="+mn-cs"/>
              </a:rPr>
              <a:t>)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52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08844" y="215315"/>
            <a:ext cx="4113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시장 경쟁력 강화 </a:t>
            </a: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( STP )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나눔스퀘어 Light"/>
                <a:cs typeface="+mn-cs"/>
              </a:rPr>
              <a:t>Part 3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나눔스퀘어 Ligh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71A00-85F1-4713-9F2D-29E0732C8014}"/>
              </a:ext>
            </a:extLst>
          </p:cNvPr>
          <p:cNvSpPr txBox="1"/>
          <p:nvPr/>
        </p:nvSpPr>
        <p:spPr>
          <a:xfrm>
            <a:off x="285859" y="1333042"/>
            <a:ext cx="2803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포지셔닝 </a:t>
            </a: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 Positioning )</a:t>
            </a:r>
            <a:endParaRPr kumimoji="0" lang="ko-KR" altLang="en-US" sz="2000" b="1" i="0" u="none" strike="noStrike" kern="1200" cap="none" spc="-150" normalizeH="0" baseline="0" noProof="0" dirty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70714" y="4299164"/>
            <a:ext cx="5280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510820" y="2111942"/>
            <a:ext cx="0" cy="4374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295025" y="41235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" pitchFamily="50" charset="-127"/>
                <a:ea typeface="나눔스퀘어" pitchFamily="50" charset="-127"/>
              </a:rPr>
              <a:t>수익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6822" y="17392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나눔스퀘어" pitchFamily="50" charset="-127"/>
                <a:ea typeface="나눔스퀘어" pitchFamily="50" charset="-127"/>
              </a:rPr>
              <a:t>정보제공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+mn-cs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915248" y="4712290"/>
            <a:ext cx="1338469" cy="742121"/>
          </a:xfrm>
          <a:prstGeom prst="ellipse">
            <a:avLst/>
          </a:prstGeom>
          <a:solidFill>
            <a:srgbClr val="AE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Hello Talk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나눔스퀘어 ExtraBold"/>
              <a:cs typeface="+mn-c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841585" y="3875766"/>
            <a:ext cx="1338469" cy="742121"/>
          </a:xfrm>
          <a:prstGeom prst="ellipse">
            <a:avLst/>
          </a:prstGeom>
          <a:solidFill>
            <a:srgbClr val="AE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Snap Chat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나눔스퀘어 ExtraBold"/>
              <a:cs typeface="+mn-cs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671810" y="3057939"/>
            <a:ext cx="1338469" cy="742121"/>
          </a:xfrm>
          <a:prstGeom prst="ellipse">
            <a:avLst/>
          </a:prstGeom>
          <a:solidFill>
            <a:srgbClr val="AE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+mj-ea"/>
                <a:ea typeface="나눔스퀘어 ExtraBold"/>
              </a:rPr>
              <a:t>페이스북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나눔스퀘어 ExtraBold"/>
              <a:cs typeface="+mn-cs"/>
            </a:endParaRPr>
          </a:p>
        </p:txBody>
      </p:sp>
      <p:sp>
        <p:nvSpPr>
          <p:cNvPr id="19" name="양쪽 대괄호 18"/>
          <p:cNvSpPr/>
          <p:nvPr/>
        </p:nvSpPr>
        <p:spPr>
          <a:xfrm>
            <a:off x="384315" y="2001079"/>
            <a:ext cx="5247860" cy="4373218"/>
          </a:xfrm>
          <a:prstGeom prst="bracketPair">
            <a:avLst/>
          </a:prstGeom>
          <a:solidFill>
            <a:srgbClr val="BCDEE3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Freemium 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프리미엄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</a:b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기본적 기능 사용은 무료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편의성 기능 사용은 유료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</a:b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사용자에게 직업 지원 제공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</a:b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사용자에게 교육 자료 제공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15222-DF95-45A2-A99D-A398FAF8B961}"/>
              </a:ext>
            </a:extLst>
          </p:cNvPr>
          <p:cNvSpPr txBox="1"/>
          <p:nvPr/>
        </p:nvSpPr>
        <p:spPr>
          <a:xfrm>
            <a:off x="132080" y="117305"/>
            <a:ext cx="7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나눔스퀘어 Light"/>
                <a:cs typeface="+mn-cs"/>
              </a:rPr>
              <a:t>Part 2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나눔스퀘어 Light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CB0CB-238B-4D3D-BC89-9CCC50624418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Part 1,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EF4164-5254-4D6B-BC92-1236DE595B1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Part 1,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C84F3-230F-4B42-A208-3F836A307A87}"/>
              </a:ext>
            </a:extLst>
          </p:cNvPr>
          <p:cNvSpPr txBox="1"/>
          <p:nvPr/>
        </p:nvSpPr>
        <p:spPr>
          <a:xfrm>
            <a:off x="47398" y="202727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1. </a:t>
            </a:r>
            <a:r>
              <a: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사업 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31343-50DB-4D82-B425-6E20EFD363DF}"/>
              </a:ext>
            </a:extLst>
          </p:cNvPr>
          <p:cNvSpPr txBox="1"/>
          <p:nvPr/>
        </p:nvSpPr>
        <p:spPr>
          <a:xfrm>
            <a:off x="47398" y="202727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1 . </a:t>
            </a:r>
            <a:r>
              <a: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사업 개요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FEA465-CB58-4293-B0B9-63C7F357BFEB}"/>
              </a:ext>
            </a:extLst>
          </p:cNvPr>
          <p:cNvSpPr/>
          <p:nvPr/>
        </p:nvSpPr>
        <p:spPr>
          <a:xfrm>
            <a:off x="5787" y="-2865"/>
            <a:ext cx="2093843" cy="86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A911BB-C42A-4F63-B86C-8DE39001EB94}"/>
              </a:ext>
            </a:extLst>
          </p:cNvPr>
          <p:cNvSpPr txBox="1"/>
          <p:nvPr/>
        </p:nvSpPr>
        <p:spPr>
          <a:xfrm>
            <a:off x="53186" y="199862"/>
            <a:ext cx="197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3 . </a:t>
            </a:r>
            <a:r>
              <a:rPr lang="ko-KR" altLang="en-US" sz="2800" spc="-300" dirty="0">
                <a:solidFill>
                  <a:prstClr val="white"/>
                </a:solidFill>
                <a:ea typeface="나눔스퀘어 Light"/>
              </a:rPr>
              <a:t>사업 분석</a:t>
            </a:r>
            <a:endParaRPr kumimoji="0" lang="ko-KR" altLang="en-US" sz="2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DACB1C-66A2-4989-B178-08BD720BF967}"/>
              </a:ext>
            </a:extLst>
          </p:cNvPr>
          <p:cNvSpPr/>
          <p:nvPr/>
        </p:nvSpPr>
        <p:spPr>
          <a:xfrm>
            <a:off x="1975822" y="829986"/>
            <a:ext cx="10214837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A23993-8BEE-430A-B469-44D0422E014E}"/>
              </a:ext>
            </a:extLst>
          </p:cNvPr>
          <p:cNvSpPr txBox="1"/>
          <p:nvPr/>
        </p:nvSpPr>
        <p:spPr>
          <a:xfrm>
            <a:off x="2190975" y="150987"/>
            <a:ext cx="601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스퀘어 Light"/>
                <a:cs typeface="+mn-cs"/>
              </a:rPr>
              <a:t>시장 경쟁력 강화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스퀘어 Light"/>
                <a:cs typeface="+mn-cs"/>
              </a:rPr>
              <a:t>(</a:t>
            </a:r>
            <a:r>
              <a:rPr lang="en-US" altLang="ko-KR" sz="3200" dirty="0">
                <a:solidFill>
                  <a:prstClr val="black"/>
                </a:solidFill>
                <a:ea typeface="나눔스퀘어 Light"/>
              </a:rPr>
              <a:t>STP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스퀘어 Light"/>
                <a:cs typeface="+mn-cs"/>
              </a:rPr>
              <a:t>)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502033" y="2401797"/>
            <a:ext cx="1338469" cy="7421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스매쉬</a:t>
            </a:r>
            <a:r>
              <a:rPr lang="en-US" altLang="ko-KR" sz="1500" b="1" dirty="0">
                <a:solidFill>
                  <a:prstClr val="white"/>
                </a:solidFill>
                <a:latin typeface="+mj-ea"/>
                <a:ea typeface="나눔스퀘어 ExtraBold"/>
              </a:rPr>
              <a:t>K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나눔스퀘어 Extra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78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71893" y="0"/>
            <a:ext cx="6420107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995565" y="2986603"/>
            <a:ext cx="31521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차후계획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882687"/>
            <a:ext cx="100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Part 5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/>
              <a:ea typeface="+mj-ea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B3A2B89-DEC6-E543-AD3D-79C0BB8B977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2130" y="582850"/>
            <a:ext cx="6420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74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나눔스퀘어 Light"/>
                <a:cs typeface="+mn-cs"/>
              </a:rPr>
              <a:t>Part 5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나눔스퀘어 Light"/>
              <a:cs typeface="+mn-cs"/>
            </a:endParaRPr>
          </a:p>
        </p:txBody>
      </p:sp>
      <p:pic>
        <p:nvPicPr>
          <p:cNvPr id="16" name="그림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83" y="1517856"/>
            <a:ext cx="10591773" cy="50684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CB1C02-90B6-426A-B201-6CE0ACDF43BA}"/>
              </a:ext>
            </a:extLst>
          </p:cNvPr>
          <p:cNvSpPr txBox="1"/>
          <p:nvPr/>
        </p:nvSpPr>
        <p:spPr>
          <a:xfrm>
            <a:off x="132080" y="117305"/>
            <a:ext cx="7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나눔스퀘어 Light"/>
                <a:cs typeface="+mn-cs"/>
              </a:rPr>
              <a:t>Part 4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나눔스퀘어 Light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1001C-7864-4D1A-9F8B-84DA194817EF}"/>
              </a:ext>
            </a:extLst>
          </p:cNvPr>
          <p:cNvSpPr txBox="1"/>
          <p:nvPr/>
        </p:nvSpPr>
        <p:spPr>
          <a:xfrm>
            <a:off x="132080" y="117305"/>
            <a:ext cx="7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나눔스퀘어 Light"/>
                <a:cs typeface="+mn-cs"/>
              </a:rPr>
              <a:t>Part 4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1E1E9-8B23-4C07-A6D4-370CAF902F73}"/>
              </a:ext>
            </a:extLst>
          </p:cNvPr>
          <p:cNvSpPr txBox="1"/>
          <p:nvPr/>
        </p:nvSpPr>
        <p:spPr>
          <a:xfrm>
            <a:off x="132080" y="117305"/>
            <a:ext cx="7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나눔스퀘어 Light"/>
                <a:cs typeface="+mn-cs"/>
              </a:rPr>
              <a:t>Part 3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나눔스퀘어 Ligh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415DB1-653A-4C77-831C-3E6FFBF0A3C9}"/>
              </a:ext>
            </a:extLst>
          </p:cNvPr>
          <p:cNvSpPr txBox="1"/>
          <p:nvPr/>
        </p:nvSpPr>
        <p:spPr>
          <a:xfrm>
            <a:off x="132080" y="117305"/>
            <a:ext cx="7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나눔스퀘어 Light"/>
                <a:cs typeface="+mn-cs"/>
              </a:rPr>
              <a:t>Part 3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나눔스퀘어 Light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AA4C5-801E-4B64-8D2A-21F8CBD7F0E1}"/>
              </a:ext>
            </a:extLst>
          </p:cNvPr>
          <p:cNvSpPr txBox="1"/>
          <p:nvPr/>
        </p:nvSpPr>
        <p:spPr>
          <a:xfrm>
            <a:off x="132080" y="117305"/>
            <a:ext cx="7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나눔스퀘어 Light"/>
                <a:cs typeface="+mn-cs"/>
              </a:rPr>
              <a:t>Part 2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나눔스퀘어 Light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13931B-AF37-4EAA-9619-473FE11514A2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Part 1,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C7524C-DBE2-4F5A-ACE2-313438AC532D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Part 1,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24BC6F-2C96-4023-A7E5-B5DD88DA5FF3}"/>
              </a:ext>
            </a:extLst>
          </p:cNvPr>
          <p:cNvSpPr txBox="1"/>
          <p:nvPr/>
        </p:nvSpPr>
        <p:spPr>
          <a:xfrm>
            <a:off x="47398" y="202727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1. </a:t>
            </a:r>
            <a:r>
              <a: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사업 개요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FA93E1-28AB-497D-B446-BEC65AD8F7A3}"/>
              </a:ext>
            </a:extLst>
          </p:cNvPr>
          <p:cNvSpPr txBox="1"/>
          <p:nvPr/>
        </p:nvSpPr>
        <p:spPr>
          <a:xfrm>
            <a:off x="47398" y="202727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1 . </a:t>
            </a:r>
            <a:r>
              <a: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사업 개요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BF2DFD-4EF0-4A54-9549-241327822F2B}"/>
              </a:ext>
            </a:extLst>
          </p:cNvPr>
          <p:cNvSpPr/>
          <p:nvPr/>
        </p:nvSpPr>
        <p:spPr>
          <a:xfrm>
            <a:off x="5787" y="-2865"/>
            <a:ext cx="2093843" cy="86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C152C6-5E76-4DE1-A426-9394BD763D11}"/>
              </a:ext>
            </a:extLst>
          </p:cNvPr>
          <p:cNvSpPr txBox="1"/>
          <p:nvPr/>
        </p:nvSpPr>
        <p:spPr>
          <a:xfrm>
            <a:off x="53186" y="199862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pc="-300" dirty="0">
                <a:solidFill>
                  <a:prstClr val="white"/>
                </a:solidFill>
                <a:ea typeface="나눔스퀘어 Light"/>
              </a:rPr>
              <a:t>5</a:t>
            </a: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 . </a:t>
            </a:r>
            <a:r>
              <a: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차</a:t>
            </a:r>
            <a:r>
              <a:rPr lang="ko-KR" altLang="en-US" sz="2800" spc="-300" dirty="0">
                <a:solidFill>
                  <a:prstClr val="white"/>
                </a:solidFill>
                <a:ea typeface="나눔스퀘어 Light"/>
              </a:rPr>
              <a:t>후 계획</a:t>
            </a:r>
            <a:endParaRPr kumimoji="0" lang="ko-KR" altLang="en-US" sz="2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86C81B-3E4C-44AB-9B55-0FA3F2E30364}"/>
              </a:ext>
            </a:extLst>
          </p:cNvPr>
          <p:cNvSpPr/>
          <p:nvPr/>
        </p:nvSpPr>
        <p:spPr>
          <a:xfrm>
            <a:off x="1975822" y="829986"/>
            <a:ext cx="10214837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BC05A0-1DFD-4159-9314-80DC6608F9F8}"/>
              </a:ext>
            </a:extLst>
          </p:cNvPr>
          <p:cNvSpPr txBox="1"/>
          <p:nvPr/>
        </p:nvSpPr>
        <p:spPr>
          <a:xfrm>
            <a:off x="2190975" y="150987"/>
            <a:ext cx="601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스퀘어 Light"/>
                <a:cs typeface="+mn-cs"/>
              </a:rPr>
              <a:t>사업 추진 계획</a:t>
            </a:r>
          </a:p>
        </p:txBody>
      </p:sp>
    </p:spTree>
    <p:extLst>
      <p:ext uri="{BB962C8B-B14F-4D97-AF65-F5344CB8AC3E}">
        <p14:creationId xmlns:p14="http://schemas.microsoft.com/office/powerpoint/2010/main" val="486363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나눔스퀘어 Light"/>
                <a:cs typeface="+mn-cs"/>
              </a:rPr>
              <a:t>Part 5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나눔스퀘어 Light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74F6BE-E50B-4C8B-A2F6-E14B3BA02071}"/>
              </a:ext>
            </a:extLst>
          </p:cNvPr>
          <p:cNvCxnSpPr/>
          <p:nvPr/>
        </p:nvCxnSpPr>
        <p:spPr>
          <a:xfrm>
            <a:off x="0" y="3802753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2ECF3A-674D-426D-95BD-1664CF126A35}"/>
              </a:ext>
            </a:extLst>
          </p:cNvPr>
          <p:cNvCxnSpPr/>
          <p:nvPr/>
        </p:nvCxnSpPr>
        <p:spPr>
          <a:xfrm flipV="1">
            <a:off x="2868792" y="3794004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ADCD0C-D242-4BB0-9A87-DD8094D014E2}"/>
              </a:ext>
            </a:extLst>
          </p:cNvPr>
          <p:cNvSpPr txBox="1"/>
          <p:nvPr/>
        </p:nvSpPr>
        <p:spPr>
          <a:xfrm>
            <a:off x="3092974" y="4196604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/>
                <a:cs typeface="+mn-cs"/>
              </a:rPr>
              <a:t>2021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ExtraBold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03748-BBFE-4FA4-B3E5-9C78ECE6DD14}"/>
              </a:ext>
            </a:extLst>
          </p:cNvPr>
          <p:cNvSpPr txBox="1"/>
          <p:nvPr/>
        </p:nvSpPr>
        <p:spPr>
          <a:xfrm>
            <a:off x="724269" y="1813197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/>
                <a:cs typeface="+mn-cs"/>
              </a:rPr>
              <a:t>2020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ExtraBold"/>
              <a:cs typeface="+mn-cs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3E2A4A-EEDA-440A-A9F9-A247142E1DAA}"/>
              </a:ext>
            </a:extLst>
          </p:cNvPr>
          <p:cNvCxnSpPr/>
          <p:nvPr/>
        </p:nvCxnSpPr>
        <p:spPr>
          <a:xfrm flipV="1">
            <a:off x="5941354" y="2361413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E811CA-2400-4F5F-A3FA-2F9B41B3C85D}"/>
              </a:ext>
            </a:extLst>
          </p:cNvPr>
          <p:cNvSpPr txBox="1"/>
          <p:nvPr/>
        </p:nvSpPr>
        <p:spPr>
          <a:xfrm>
            <a:off x="6186269" y="1813197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/>
                <a:cs typeface="+mn-cs"/>
              </a:rPr>
              <a:t>2022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ExtraBold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974B81F-0B13-4015-8145-259A3E688222}"/>
              </a:ext>
            </a:extLst>
          </p:cNvPr>
          <p:cNvCxnSpPr/>
          <p:nvPr/>
        </p:nvCxnSpPr>
        <p:spPr>
          <a:xfrm>
            <a:off x="520195" y="2339107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49159B-49B7-40DC-83FE-B361097CF91D}"/>
              </a:ext>
            </a:extLst>
          </p:cNvPr>
          <p:cNvCxnSpPr/>
          <p:nvPr/>
        </p:nvCxnSpPr>
        <p:spPr>
          <a:xfrm flipV="1">
            <a:off x="7945757" y="3820543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DDA8CC-B139-49BD-8265-0CD23AC150C1}"/>
              </a:ext>
            </a:extLst>
          </p:cNvPr>
          <p:cNvSpPr txBox="1"/>
          <p:nvPr/>
        </p:nvSpPr>
        <p:spPr>
          <a:xfrm>
            <a:off x="8201465" y="4152715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/>
                <a:cs typeface="+mn-cs"/>
              </a:rPr>
              <a:t>2023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ExtraBold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765C38-10E7-4ADC-B16D-27C3F1493C7B}"/>
              </a:ext>
            </a:extLst>
          </p:cNvPr>
          <p:cNvSpPr txBox="1"/>
          <p:nvPr/>
        </p:nvSpPr>
        <p:spPr>
          <a:xfrm>
            <a:off x="726372" y="2737600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애플리케이션 디버깅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65C38-10E7-4ADC-B16D-27C3F1493C7B}"/>
              </a:ext>
            </a:extLst>
          </p:cNvPr>
          <p:cNvSpPr txBox="1"/>
          <p:nvPr/>
        </p:nvSpPr>
        <p:spPr>
          <a:xfrm>
            <a:off x="726372" y="2253896"/>
            <a:ext cx="237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765C38-10E7-4ADC-B16D-27C3F1493C7B}"/>
              </a:ext>
            </a:extLst>
          </p:cNvPr>
          <p:cNvSpPr txBox="1"/>
          <p:nvPr/>
        </p:nvSpPr>
        <p:spPr>
          <a:xfrm>
            <a:off x="3058755" y="5242260"/>
            <a:ext cx="4006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2,000</a:t>
            </a:r>
            <a:r>
              <a:rPr kumimoji="0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명 이상의 유료 사용자 및 인바운드 링크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765C38-10E7-4ADC-B16D-27C3F1493C7B}"/>
              </a:ext>
            </a:extLst>
          </p:cNvPr>
          <p:cNvSpPr txBox="1"/>
          <p:nvPr/>
        </p:nvSpPr>
        <p:spPr>
          <a:xfrm>
            <a:off x="3058755" y="4758556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월 </a:t>
            </a: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50</a:t>
            </a:r>
            <a:r>
              <a:rPr kumimoji="0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만 회 방문자 달성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765C38-10E7-4ADC-B16D-27C3F1493C7B}"/>
              </a:ext>
            </a:extLst>
          </p:cNvPr>
          <p:cNvSpPr txBox="1"/>
          <p:nvPr/>
        </p:nvSpPr>
        <p:spPr>
          <a:xfrm>
            <a:off x="6186269" y="2737600"/>
            <a:ext cx="2970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안드로이드 </a:t>
            </a: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 IOS </a:t>
            </a:r>
            <a:r>
              <a:rPr kumimoji="0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모바일 앱 개발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765C38-10E7-4ADC-B16D-27C3F1493C7B}"/>
              </a:ext>
            </a:extLst>
          </p:cNvPr>
          <p:cNvSpPr txBox="1"/>
          <p:nvPr/>
        </p:nvSpPr>
        <p:spPr>
          <a:xfrm>
            <a:off x="6186269" y="225389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웹 사이트 최적화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765C38-10E7-4ADC-B16D-27C3F1493C7B}"/>
              </a:ext>
            </a:extLst>
          </p:cNvPr>
          <p:cNvSpPr txBox="1"/>
          <p:nvPr/>
        </p:nvSpPr>
        <p:spPr>
          <a:xfrm>
            <a:off x="8201465" y="5242260"/>
            <a:ext cx="3974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비즈니스 감사를 수행하여 누락 된 기회 탐색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765C38-10E7-4ADC-B16D-27C3F1493C7B}"/>
              </a:ext>
            </a:extLst>
          </p:cNvPr>
          <p:cNvSpPr txBox="1"/>
          <p:nvPr/>
        </p:nvSpPr>
        <p:spPr>
          <a:xfrm>
            <a:off x="8201465" y="4758556"/>
            <a:ext cx="3841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 제휴 프로그램 개발 및 웹 사이트 성능 향상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C74CB-3BDA-4002-8B37-F2F2F2AD962E}"/>
              </a:ext>
            </a:extLst>
          </p:cNvPr>
          <p:cNvSpPr txBox="1"/>
          <p:nvPr/>
        </p:nvSpPr>
        <p:spPr>
          <a:xfrm>
            <a:off x="132080" y="117305"/>
            <a:ext cx="7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나눔스퀘어 Light"/>
                <a:cs typeface="+mn-cs"/>
              </a:rPr>
              <a:t>Part 4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나눔스퀘어 Light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F2BD2-88E7-4E8D-BAC0-A2C7994C3ECB}"/>
              </a:ext>
            </a:extLst>
          </p:cNvPr>
          <p:cNvSpPr txBox="1"/>
          <p:nvPr/>
        </p:nvSpPr>
        <p:spPr>
          <a:xfrm>
            <a:off x="132080" y="117305"/>
            <a:ext cx="7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나눔스퀘어 Light"/>
                <a:cs typeface="+mn-cs"/>
              </a:rPr>
              <a:t>Part 4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나눔스퀘어 Light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A04BA-4DDB-4EAC-A0B7-43850DEBC5AA}"/>
              </a:ext>
            </a:extLst>
          </p:cNvPr>
          <p:cNvSpPr txBox="1"/>
          <p:nvPr/>
        </p:nvSpPr>
        <p:spPr>
          <a:xfrm>
            <a:off x="132080" y="117305"/>
            <a:ext cx="7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나눔스퀘어 Light"/>
                <a:cs typeface="+mn-cs"/>
              </a:rPr>
              <a:t>Part 3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나눔스퀘어 Light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10F41-F667-4AEF-9A1D-63A639D1FB42}"/>
              </a:ext>
            </a:extLst>
          </p:cNvPr>
          <p:cNvSpPr txBox="1"/>
          <p:nvPr/>
        </p:nvSpPr>
        <p:spPr>
          <a:xfrm>
            <a:off x="132080" y="117305"/>
            <a:ext cx="7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나눔스퀘어 Light"/>
                <a:cs typeface="+mn-cs"/>
              </a:rPr>
              <a:t>Part 3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나눔스퀘어 Ligh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85CB2-3B0A-4340-9D44-9CE9896BD10C}"/>
              </a:ext>
            </a:extLst>
          </p:cNvPr>
          <p:cNvSpPr txBox="1"/>
          <p:nvPr/>
        </p:nvSpPr>
        <p:spPr>
          <a:xfrm>
            <a:off x="132080" y="117305"/>
            <a:ext cx="7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나눔스퀘어 Light"/>
                <a:cs typeface="+mn-cs"/>
              </a:rPr>
              <a:t>Part 2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나눔스퀘어 Light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F58B52-F3A9-44C6-A520-077161D4B1EC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Part 1,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34AF91-E9FF-41F3-8435-C0084D31DE02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Part 1,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4ACBA-0782-4968-B1ED-FEEE5D250B4B}"/>
              </a:ext>
            </a:extLst>
          </p:cNvPr>
          <p:cNvSpPr txBox="1"/>
          <p:nvPr/>
        </p:nvSpPr>
        <p:spPr>
          <a:xfrm>
            <a:off x="47398" y="202727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1. </a:t>
            </a:r>
            <a:r>
              <a: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사업 개요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20823B-5FB7-459C-A1BC-A4C19CE7FE4C}"/>
              </a:ext>
            </a:extLst>
          </p:cNvPr>
          <p:cNvSpPr txBox="1"/>
          <p:nvPr/>
        </p:nvSpPr>
        <p:spPr>
          <a:xfrm>
            <a:off x="47398" y="202727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1 . </a:t>
            </a:r>
            <a:r>
              <a: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사업 개요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F2CB1B-3DE5-4D1E-8462-4993ADE031D8}"/>
              </a:ext>
            </a:extLst>
          </p:cNvPr>
          <p:cNvSpPr/>
          <p:nvPr/>
        </p:nvSpPr>
        <p:spPr>
          <a:xfrm>
            <a:off x="5787" y="-2865"/>
            <a:ext cx="2093843" cy="86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24E50C-C411-4DB0-9EFE-3307B140840C}"/>
              </a:ext>
            </a:extLst>
          </p:cNvPr>
          <p:cNvSpPr txBox="1"/>
          <p:nvPr/>
        </p:nvSpPr>
        <p:spPr>
          <a:xfrm>
            <a:off x="53186" y="199862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pc="-300" dirty="0">
                <a:solidFill>
                  <a:prstClr val="white"/>
                </a:solidFill>
                <a:ea typeface="나눔스퀘어 Light"/>
              </a:rPr>
              <a:t>5</a:t>
            </a: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 . </a:t>
            </a:r>
            <a:r>
              <a: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차</a:t>
            </a:r>
            <a:r>
              <a:rPr lang="ko-KR" altLang="en-US" sz="2800" spc="-300" dirty="0">
                <a:solidFill>
                  <a:prstClr val="white"/>
                </a:solidFill>
                <a:ea typeface="나눔스퀘어 Light"/>
              </a:rPr>
              <a:t>후 계획</a:t>
            </a:r>
            <a:endParaRPr kumimoji="0" lang="ko-KR" altLang="en-US" sz="2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BA3B8E-2A30-4C03-97AA-065F9128140B}"/>
              </a:ext>
            </a:extLst>
          </p:cNvPr>
          <p:cNvSpPr/>
          <p:nvPr/>
        </p:nvSpPr>
        <p:spPr>
          <a:xfrm>
            <a:off x="1975822" y="829986"/>
            <a:ext cx="10214837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D6CDFD-ED2C-4202-B4A2-1AD510A278D9}"/>
              </a:ext>
            </a:extLst>
          </p:cNvPr>
          <p:cNvSpPr txBox="1"/>
          <p:nvPr/>
        </p:nvSpPr>
        <p:spPr>
          <a:xfrm>
            <a:off x="2190975" y="150987"/>
            <a:ext cx="601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스퀘어 Light"/>
                <a:cs typeface="+mn-cs"/>
              </a:rPr>
              <a:t>사업 </a:t>
            </a:r>
            <a:r>
              <a:rPr lang="ko-KR" altLang="en-US" sz="3200" dirty="0">
                <a:solidFill>
                  <a:prstClr val="black"/>
                </a:solidFill>
                <a:ea typeface="나눔스퀘어 Light"/>
              </a:rPr>
              <a:t>추진 계획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102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23826" y="1996351"/>
            <a:ext cx="9810448" cy="2940177"/>
            <a:chOff x="923826" y="1996351"/>
            <a:chExt cx="9810448" cy="294017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70D9A74-20C5-4797-A71C-3BADA5484665}"/>
                </a:ext>
              </a:extLst>
            </p:cNvPr>
            <p:cNvGrpSpPr/>
            <p:nvPr/>
          </p:nvGrpSpPr>
          <p:grpSpPr>
            <a:xfrm>
              <a:off x="923826" y="1996351"/>
              <a:ext cx="9810448" cy="2940177"/>
              <a:chOff x="974626" y="2162998"/>
              <a:chExt cx="9810448" cy="294017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28F93B-05A5-444E-AF24-4A2A30E38A22}"/>
                  </a:ext>
                </a:extLst>
              </p:cNvPr>
              <p:cNvSpPr txBox="1"/>
              <p:nvPr/>
            </p:nvSpPr>
            <p:spPr>
              <a:xfrm>
                <a:off x="974626" y="2162998"/>
                <a:ext cx="2641589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나눔스퀘어 Light"/>
                    <a:cs typeface="+mn-cs"/>
                  </a:rPr>
                  <a:t> 「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455BA2-BC83-497B-BB13-4D47B1322F37}"/>
                  </a:ext>
                </a:extLst>
              </p:cNvPr>
              <p:cNvSpPr txBox="1"/>
              <p:nvPr/>
            </p:nvSpPr>
            <p:spPr>
              <a:xfrm>
                <a:off x="9551136" y="2887184"/>
                <a:ext cx="123393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3800">
                    <a:solidFill>
                      <a:srgbClr val="0194E7"/>
                    </a:solidFill>
                  </a:defRPr>
                </a:lvl1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나눔스퀘어 Light"/>
                    <a:cs typeface="+mn-cs"/>
                  </a:rPr>
                  <a:t>」 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1AEC5A-5830-454D-8939-8073E476BB27}"/>
                </a:ext>
              </a:extLst>
            </p:cNvPr>
            <p:cNvSpPr txBox="1"/>
            <p:nvPr/>
          </p:nvSpPr>
          <p:spPr>
            <a:xfrm>
              <a:off x="2210161" y="2647202"/>
              <a:ext cx="7771678" cy="1815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남녀노소 누구나 부담 없이 취미 생활을 공유하며</a:t>
              </a:r>
              <a:endParaRPr kumimoji="0" lang="en-US" altLang="ko-KR" sz="2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부수적인 수익창출이 가능한 멀티 커뮤니티 플랫폼</a:t>
              </a:r>
              <a:endParaRPr kumimoji="0" lang="en-US" altLang="ko-KR" sz="2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- </a:t>
              </a:r>
              <a:r>
                <a:rPr kumimoji="0" lang="ko-KR" altLang="en-US" sz="2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스매쉬</a:t>
              </a:r>
              <a:r>
                <a:rPr kumimoji="0" lang="en-US" altLang="ko-KR" sz="2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-</a:t>
              </a:r>
              <a:r>
                <a:rPr lang="en-US" altLang="ko-KR" sz="2600" b="1" i="1" dirty="0">
                  <a:solidFill>
                    <a:prstClr val="white"/>
                  </a:solidFill>
                  <a:latin typeface="+mj-ea"/>
                  <a:ea typeface="+mj-ea"/>
                </a:rPr>
                <a:t>K</a:t>
              </a:r>
              <a:r>
                <a:rPr kumimoji="0" lang="ko-KR" altLang="en-US" sz="2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 </a:t>
              </a:r>
              <a:r>
                <a:rPr kumimoji="0" lang="en-US" altLang="ko-KR" sz="2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-</a:t>
              </a:r>
              <a:endParaRPr kumimoji="0" lang="ko-KR" altLang="en-US" sz="2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832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3950833" y="2967335"/>
            <a:ext cx="42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감사합니다</a:t>
            </a: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.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1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282272" y="480612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A Table of Contents.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나눔스퀘어 ExtraBold"/>
              <a:cs typeface="+mn-cs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619016" y="1719248"/>
            <a:ext cx="3834634" cy="707886"/>
            <a:chOff x="619016" y="1719248"/>
            <a:chExt cx="3834634" cy="70788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D65EFFB-77B3-4093-9EBE-5BC7CD9D594B}"/>
                </a:ext>
              </a:extLst>
            </p:cNvPr>
            <p:cNvGrpSpPr/>
            <p:nvPr/>
          </p:nvGrpSpPr>
          <p:grpSpPr>
            <a:xfrm>
              <a:off x="619016" y="1719248"/>
              <a:ext cx="2300168" cy="707886"/>
              <a:chOff x="294640" y="3596640"/>
              <a:chExt cx="2300168" cy="7078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775390-ADD7-4C94-8805-D912724ABC3E}"/>
                  </a:ext>
                </a:extLst>
              </p:cNvPr>
              <p:cNvSpPr txBox="1"/>
              <p:nvPr/>
            </p:nvSpPr>
            <p:spPr>
              <a:xfrm>
                <a:off x="294640" y="3596640"/>
                <a:ext cx="5020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E3252"/>
                    </a:solidFill>
                    <a:effectLst/>
                    <a:uLnTx/>
                    <a:uFillTx/>
                    <a:latin typeface="+mj-ea"/>
                    <a:ea typeface="나눔스퀘어 ExtraBold"/>
                    <a:cs typeface="+mn-cs"/>
                  </a:rPr>
                  <a:t>1</a:t>
                </a:r>
                <a:endParaRPr kumimoji="0" lang="ko-KR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E3252"/>
                  </a:solidFill>
                  <a:effectLst/>
                  <a:uLnTx/>
                  <a:uFillTx/>
                  <a:latin typeface="+mj-ea"/>
                  <a:ea typeface="나눔스퀘어 ExtraBold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461C2D-7B54-4B3D-9449-360FD650556A}"/>
                  </a:ext>
                </a:extLst>
              </p:cNvPr>
              <p:cNvSpPr txBox="1"/>
              <p:nvPr/>
            </p:nvSpPr>
            <p:spPr>
              <a:xfrm>
                <a:off x="943394" y="3688973"/>
                <a:ext cx="16514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800" spc="-150" dirty="0">
                    <a:solidFill>
                      <a:srgbClr val="393939"/>
                    </a:solidFill>
                    <a:latin typeface="+mj-ea"/>
                    <a:ea typeface="나눔스퀘어 ExtraBold"/>
                  </a:rPr>
                  <a:t>개발 동기</a:t>
                </a:r>
                <a:endPara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srgbClr val="393939"/>
                  </a:solidFill>
                  <a:effectLst/>
                  <a:uLnTx/>
                  <a:uFillTx/>
                  <a:latin typeface="+mj-ea"/>
                  <a:ea typeface="나눔스퀘어 ExtraBold"/>
                  <a:cs typeface="+mn-cs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15D7E5-60ED-43DF-A965-981DE5CCE4E8}"/>
                </a:ext>
              </a:extLst>
            </p:cNvPr>
            <p:cNvSpPr txBox="1"/>
            <p:nvPr/>
          </p:nvSpPr>
          <p:spPr>
            <a:xfrm>
              <a:off x="4268919" y="188852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19016" y="2702453"/>
            <a:ext cx="3834634" cy="707886"/>
            <a:chOff x="619016" y="2702453"/>
            <a:chExt cx="3834634" cy="70788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CF3CB36-97CB-4B01-AB5E-847ED38F7969}"/>
                </a:ext>
              </a:extLst>
            </p:cNvPr>
            <p:cNvGrpSpPr/>
            <p:nvPr/>
          </p:nvGrpSpPr>
          <p:grpSpPr>
            <a:xfrm>
              <a:off x="619016" y="2702453"/>
              <a:ext cx="2300168" cy="707886"/>
              <a:chOff x="294640" y="3596640"/>
              <a:chExt cx="2300168" cy="70788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33E10E-6802-4565-A9E8-5457EEEB6662}"/>
                  </a:ext>
                </a:extLst>
              </p:cNvPr>
              <p:cNvSpPr txBox="1"/>
              <p:nvPr/>
            </p:nvSpPr>
            <p:spPr>
              <a:xfrm>
                <a:off x="294640" y="3596640"/>
                <a:ext cx="5020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E3252"/>
                    </a:solidFill>
                    <a:effectLst/>
                    <a:uLnTx/>
                    <a:uFillTx/>
                    <a:latin typeface="+mj-ea"/>
                    <a:ea typeface="나눔스퀘어 ExtraBold"/>
                    <a:cs typeface="+mn-cs"/>
                  </a:rPr>
                  <a:t>2</a:t>
                </a:r>
                <a:endParaRPr kumimoji="0" lang="ko-KR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E3252"/>
                  </a:solidFill>
                  <a:effectLst/>
                  <a:uLnTx/>
                  <a:uFillTx/>
                  <a:latin typeface="+mj-ea"/>
                  <a:ea typeface="나눔스퀘어 ExtraBold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C73533-A9D9-4EEB-A800-80F0AD62009F}"/>
                  </a:ext>
                </a:extLst>
              </p:cNvPr>
              <p:cNvSpPr txBox="1"/>
              <p:nvPr/>
            </p:nvSpPr>
            <p:spPr>
              <a:xfrm>
                <a:off x="943394" y="3688973"/>
                <a:ext cx="16514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800" spc="-150" dirty="0">
                    <a:solidFill>
                      <a:srgbClr val="393939"/>
                    </a:solidFill>
                    <a:latin typeface="+mj-ea"/>
                    <a:ea typeface="나눔스퀘어 ExtraBold"/>
                  </a:rPr>
                  <a:t>개발 환경</a:t>
                </a:r>
                <a:endPara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srgbClr val="393939"/>
                  </a:solidFill>
                  <a:effectLst/>
                  <a:uLnTx/>
                  <a:uFillTx/>
                  <a:latin typeface="+mj-ea"/>
                  <a:ea typeface="나눔스퀘어 ExtraBold"/>
                  <a:cs typeface="+mn-cs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878532-1B29-4755-8161-781DC10241C0}"/>
                </a:ext>
              </a:extLst>
            </p:cNvPr>
            <p:cNvSpPr txBox="1"/>
            <p:nvPr/>
          </p:nvSpPr>
          <p:spPr>
            <a:xfrm>
              <a:off x="4268919" y="287173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19016" y="3685658"/>
            <a:ext cx="3834634" cy="707886"/>
            <a:chOff x="619016" y="3685658"/>
            <a:chExt cx="3834634" cy="70788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0D1E44C-6008-4F6E-880B-4E8105F0CF77}"/>
                </a:ext>
              </a:extLst>
            </p:cNvPr>
            <p:cNvGrpSpPr/>
            <p:nvPr/>
          </p:nvGrpSpPr>
          <p:grpSpPr>
            <a:xfrm>
              <a:off x="619016" y="3685658"/>
              <a:ext cx="2300168" cy="707886"/>
              <a:chOff x="294640" y="3596640"/>
              <a:chExt cx="2300168" cy="70788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C6CD2E-3CC1-4835-B282-AE92CEFFFE97}"/>
                  </a:ext>
                </a:extLst>
              </p:cNvPr>
              <p:cNvSpPr txBox="1"/>
              <p:nvPr/>
            </p:nvSpPr>
            <p:spPr>
              <a:xfrm>
                <a:off x="294640" y="3596640"/>
                <a:ext cx="5020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E3252"/>
                    </a:solidFill>
                    <a:effectLst/>
                    <a:uLnTx/>
                    <a:uFillTx/>
                    <a:latin typeface="+mj-ea"/>
                    <a:ea typeface="나눔스퀘어 ExtraBold"/>
                    <a:cs typeface="+mn-cs"/>
                  </a:rPr>
                  <a:t>3</a:t>
                </a:r>
                <a:endParaRPr kumimoji="0" lang="ko-KR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E3252"/>
                  </a:solidFill>
                  <a:effectLst/>
                  <a:uLnTx/>
                  <a:uFillTx/>
                  <a:latin typeface="+mj-ea"/>
                  <a:ea typeface="나눔스퀘어 ExtraBold"/>
                  <a:cs typeface="+mn-cs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245155-BF92-4471-AC62-A87A47A31390}"/>
                  </a:ext>
                </a:extLst>
              </p:cNvPr>
              <p:cNvSpPr txBox="1"/>
              <p:nvPr/>
            </p:nvSpPr>
            <p:spPr>
              <a:xfrm>
                <a:off x="943394" y="3688973"/>
                <a:ext cx="16514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800" b="0" i="0" u="none" strike="noStrike" kern="1200" cap="none" spc="-150" normalizeH="0" baseline="0" noProof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uLnTx/>
                    <a:uFillTx/>
                    <a:latin typeface="+mj-ea"/>
                    <a:ea typeface="나눔스퀘어 ExtraBold"/>
                    <a:cs typeface="+mn-cs"/>
                  </a:rPr>
                  <a:t>개발 역할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AC1990-BFF3-4AA5-95DC-8A41214D61CA}"/>
                </a:ext>
              </a:extLst>
            </p:cNvPr>
            <p:cNvSpPr txBox="1"/>
            <p:nvPr/>
          </p:nvSpPr>
          <p:spPr>
            <a:xfrm>
              <a:off x="4268919" y="385493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19016" y="4668863"/>
            <a:ext cx="3834634" cy="707886"/>
            <a:chOff x="619016" y="4668863"/>
            <a:chExt cx="3834634" cy="70788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D65EFFB-77B3-4093-9EBE-5BC7CD9D594B}"/>
                </a:ext>
              </a:extLst>
            </p:cNvPr>
            <p:cNvGrpSpPr/>
            <p:nvPr/>
          </p:nvGrpSpPr>
          <p:grpSpPr>
            <a:xfrm>
              <a:off x="619016" y="4668863"/>
              <a:ext cx="2979841" cy="707886"/>
              <a:chOff x="294640" y="3596640"/>
              <a:chExt cx="2979841" cy="707886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775390-ADD7-4C94-8805-D912724ABC3E}"/>
                  </a:ext>
                </a:extLst>
              </p:cNvPr>
              <p:cNvSpPr txBox="1"/>
              <p:nvPr/>
            </p:nvSpPr>
            <p:spPr>
              <a:xfrm>
                <a:off x="294640" y="3596640"/>
                <a:ext cx="5020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E3252"/>
                    </a:solidFill>
                    <a:effectLst/>
                    <a:uLnTx/>
                    <a:uFillTx/>
                    <a:latin typeface="+mj-ea"/>
                    <a:ea typeface="나눔스퀘어 ExtraBold"/>
                    <a:cs typeface="+mn-cs"/>
                  </a:rPr>
                  <a:t>4</a:t>
                </a:r>
                <a:endParaRPr kumimoji="0" lang="ko-KR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E3252"/>
                  </a:solidFill>
                  <a:effectLst/>
                  <a:uLnTx/>
                  <a:uFillTx/>
                  <a:latin typeface="+mj-ea"/>
                  <a:ea typeface="나눔스퀘어 ExtraBold"/>
                  <a:cs typeface="+mn-cs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4461C2D-7B54-4B3D-9449-360FD650556A}"/>
                  </a:ext>
                </a:extLst>
              </p:cNvPr>
              <p:cNvSpPr txBox="1"/>
              <p:nvPr/>
            </p:nvSpPr>
            <p:spPr>
              <a:xfrm>
                <a:off x="943394" y="3688973"/>
                <a:ext cx="23310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800" spc="-150" dirty="0">
                    <a:solidFill>
                      <a:srgbClr val="393939"/>
                    </a:solidFill>
                    <a:latin typeface="+mj-ea"/>
                    <a:ea typeface="나눔스퀘어 ExtraBold"/>
                  </a:rPr>
                  <a:t>액티비티 트리</a:t>
                </a:r>
                <a:endPara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srgbClr val="393939"/>
                  </a:solidFill>
                  <a:effectLst/>
                  <a:uLnTx/>
                  <a:uFillTx/>
                  <a:latin typeface="+mj-ea"/>
                  <a:ea typeface="나눔스퀘어 ExtraBold"/>
                  <a:cs typeface="+mn-cs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815D7E5-60ED-43DF-A965-981DE5CCE4E8}"/>
                </a:ext>
              </a:extLst>
            </p:cNvPr>
            <p:cNvSpPr txBox="1"/>
            <p:nvPr/>
          </p:nvSpPr>
          <p:spPr>
            <a:xfrm>
              <a:off x="4268919" y="483814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66115" y="5576568"/>
            <a:ext cx="3834634" cy="707886"/>
            <a:chOff x="619016" y="5652069"/>
            <a:chExt cx="3834634" cy="70788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CF3CB36-97CB-4B01-AB5E-847ED38F7969}"/>
                </a:ext>
              </a:extLst>
            </p:cNvPr>
            <p:cNvGrpSpPr/>
            <p:nvPr/>
          </p:nvGrpSpPr>
          <p:grpSpPr>
            <a:xfrm>
              <a:off x="619016" y="5652069"/>
              <a:ext cx="1960332" cy="707886"/>
              <a:chOff x="294640" y="3596640"/>
              <a:chExt cx="1960332" cy="707886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33E10E-6802-4565-A9E8-5457EEEB6662}"/>
                  </a:ext>
                </a:extLst>
              </p:cNvPr>
              <p:cNvSpPr txBox="1"/>
              <p:nvPr/>
            </p:nvSpPr>
            <p:spPr>
              <a:xfrm>
                <a:off x="294640" y="3596640"/>
                <a:ext cx="5020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E3252"/>
                    </a:solidFill>
                    <a:effectLst/>
                    <a:uLnTx/>
                    <a:uFillTx/>
                    <a:latin typeface="+mj-ea"/>
                    <a:ea typeface="나눔스퀘어 ExtraBold"/>
                    <a:cs typeface="+mn-cs"/>
                  </a:rPr>
                  <a:t>5</a:t>
                </a:r>
                <a:endParaRPr kumimoji="0" lang="ko-KR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E3252"/>
                  </a:solidFill>
                  <a:effectLst/>
                  <a:uLnTx/>
                  <a:uFillTx/>
                  <a:latin typeface="+mj-ea"/>
                  <a:ea typeface="나눔스퀘어 ExtraBold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C73533-A9D9-4EEB-A800-80F0AD62009F}"/>
                  </a:ext>
                </a:extLst>
              </p:cNvPr>
              <p:cNvSpPr txBox="1"/>
              <p:nvPr/>
            </p:nvSpPr>
            <p:spPr>
              <a:xfrm>
                <a:off x="943394" y="3688973"/>
                <a:ext cx="13115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800" spc="-150" dirty="0">
                    <a:solidFill>
                      <a:srgbClr val="393939"/>
                    </a:solidFill>
                    <a:latin typeface="+mj-ea"/>
                    <a:ea typeface="나눔스퀘어 ExtraBold"/>
                  </a:rPr>
                  <a:t>앱 설명</a:t>
                </a:r>
                <a:endPara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srgbClr val="393939"/>
                  </a:solidFill>
                  <a:effectLst/>
                  <a:uLnTx/>
                  <a:uFillTx/>
                  <a:latin typeface="+mj-ea"/>
                  <a:ea typeface="나눔스퀘어 ExtraBold"/>
                  <a:cs typeface="+mn-cs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0878532-1B29-4755-8161-781DC10241C0}"/>
                </a:ext>
              </a:extLst>
            </p:cNvPr>
            <p:cNvSpPr txBox="1"/>
            <p:nvPr/>
          </p:nvSpPr>
          <p:spPr>
            <a:xfrm>
              <a:off x="4268919" y="582134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0054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955810" y="2986603"/>
            <a:ext cx="3102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spc="-150" dirty="0">
                <a:solidFill>
                  <a:schemeClr val="bg1"/>
                </a:solidFill>
                <a:latin typeface="+mj-ea"/>
                <a:ea typeface="나눔스퀘어 ExtraBold"/>
              </a:rPr>
              <a:t>개발 동기</a:t>
            </a:r>
            <a:endParaRPr kumimoji="0" lang="ko-KR" altLang="en-US" sz="5400" b="0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나눔스퀘어 ExtraBol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882687"/>
            <a:ext cx="100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Part 1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나눔스퀘어 ExtraBold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BE460E-F308-417F-B011-D6EFAF35BE34}"/>
              </a:ext>
            </a:extLst>
          </p:cNvPr>
          <p:cNvSpPr txBox="1"/>
          <p:nvPr/>
        </p:nvSpPr>
        <p:spPr>
          <a:xfrm>
            <a:off x="503592" y="1159899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나눔스퀘어 ExtraBold"/>
                <a:cs typeface="+mn-cs"/>
              </a:rPr>
              <a:t>Q. </a:t>
            </a:r>
            <a:r>
              <a:rPr lang="ko-KR" altLang="en-US" sz="4000" dirty="0">
                <a:solidFill>
                  <a:prstClr val="black"/>
                </a:solidFill>
                <a:latin typeface="+mj-lt"/>
                <a:ea typeface="나눔스퀘어 ExtraBold"/>
              </a:rPr>
              <a:t>스매쉬</a:t>
            </a:r>
            <a:r>
              <a:rPr lang="en-US" altLang="ko-KR" sz="4000" dirty="0">
                <a:solidFill>
                  <a:prstClr val="black"/>
                </a:solidFill>
                <a:latin typeface="+mj-lt"/>
                <a:ea typeface="나눔스퀘어 ExtraBold"/>
              </a:rPr>
              <a:t>K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나눔스퀘어 ExtraBol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B1024-22CD-4142-A4C6-5BD36D4DD4E0}"/>
              </a:ext>
            </a:extLst>
          </p:cNvPr>
          <p:cNvSpPr txBox="1"/>
          <p:nvPr/>
        </p:nvSpPr>
        <p:spPr>
          <a:xfrm>
            <a:off x="257268" y="2581880"/>
            <a:ext cx="6135143" cy="3544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1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스퀘어 Light"/>
              <a:cs typeface="+mn-cs"/>
            </a:endParaRPr>
          </a:p>
          <a:p>
            <a:pPr marL="0" marR="0" lvl="0" indent="-22860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안드로이드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스마트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폰에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탑재되어있는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GPS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기능을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통해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자신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그리고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친구가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현재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어디에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위치하고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있는지와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그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친구에게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실시간으로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메시지를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서로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보내고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받기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위함과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동시에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실제로도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구현이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가능하고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누구나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쉽게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사용할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수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있고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실시간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위치를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통해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미약하지만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방범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효과뿐만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아니라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페이스북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애플리케이션을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만든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마크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저커버그가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처음으로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자신의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위치를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공유할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수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있는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기능으로부터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시작한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것을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통해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이처럼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우리도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만들어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본적이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없는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애플리케이션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개발을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간단한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위치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공유와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메시지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공유를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통해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시작하면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앞으로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다양한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것과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색다른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것을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만들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수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있다고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생각하기</a:t>
            </a:r>
            <a:r>
              <a:rPr lang="ko-K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때문이다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9ECDDEF-36A8-4F7B-9FB9-82EBC5FF0A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/>
        </p:blipFill>
        <p:spPr>
          <a:xfrm>
            <a:off x="6289420" y="1159899"/>
            <a:ext cx="5398988" cy="49660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2033368-87DB-4542-B92D-A150D587DE71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제목을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DC0F3D-0DA2-44AC-BD5B-9DB8527BE51B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Part 1,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637AA1-D70D-4583-9FAA-B7645A8493AB}"/>
              </a:ext>
            </a:extLst>
          </p:cNvPr>
          <p:cNvSpPr/>
          <p:nvPr/>
        </p:nvSpPr>
        <p:spPr>
          <a:xfrm>
            <a:off x="-1" y="0"/>
            <a:ext cx="2093843" cy="86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2A1CA5-954D-4CF3-8C1D-557D9442ACB0}"/>
              </a:ext>
            </a:extLst>
          </p:cNvPr>
          <p:cNvSpPr txBox="1"/>
          <p:nvPr/>
        </p:nvSpPr>
        <p:spPr>
          <a:xfrm>
            <a:off x="47398" y="202727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pc="-300" dirty="0">
                <a:solidFill>
                  <a:prstClr val="white"/>
                </a:solidFill>
                <a:ea typeface="나눔스퀘어 Light"/>
              </a:rPr>
              <a:t>1 </a:t>
            </a: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. </a:t>
            </a:r>
            <a:r>
              <a:rPr lang="ko-KR" altLang="en-US" sz="2800" spc="-300" dirty="0">
                <a:solidFill>
                  <a:prstClr val="white"/>
                </a:solidFill>
                <a:ea typeface="나눔스퀘어 Light"/>
              </a:rPr>
              <a:t>사업 개요</a:t>
            </a:r>
            <a:endParaRPr kumimoji="0" lang="ko-KR" altLang="en-US" sz="2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CE9C7F-74CF-4CB5-ADEC-60F1BE8B339B}"/>
              </a:ext>
            </a:extLst>
          </p:cNvPr>
          <p:cNvSpPr txBox="1"/>
          <p:nvPr/>
        </p:nvSpPr>
        <p:spPr>
          <a:xfrm>
            <a:off x="2190975" y="150987"/>
            <a:ext cx="601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스퀘어 Light"/>
                <a:cs typeface="+mn-cs"/>
              </a:rPr>
              <a:t>회사 소개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스퀘어 Light"/>
                <a:cs typeface="+mn-cs"/>
              </a:rPr>
              <a:t>: Soft</a:t>
            </a:r>
            <a:r>
              <a:rPr lang="en-US" altLang="ko-KR" sz="3200" dirty="0">
                <a:solidFill>
                  <a:prstClr val="black"/>
                </a:solidFill>
                <a:ea typeface="나눔스퀘어 Light"/>
              </a:rPr>
              <a:t>Dev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4CD08FE-31DA-4D53-AAAD-89658FA24174}"/>
              </a:ext>
            </a:extLst>
          </p:cNvPr>
          <p:cNvSpPr/>
          <p:nvPr/>
        </p:nvSpPr>
        <p:spPr>
          <a:xfrm>
            <a:off x="1975822" y="829986"/>
            <a:ext cx="10214837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815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0"/>
            <a:ext cx="2093843" cy="86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7398" y="202727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1 . </a:t>
            </a:r>
            <a:r>
              <a: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개발 대상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5FAEC3-C1C6-4B45-A8BE-455A3266B9CD}"/>
              </a:ext>
            </a:extLst>
          </p:cNvPr>
          <p:cNvSpPr/>
          <p:nvPr/>
        </p:nvSpPr>
        <p:spPr>
          <a:xfrm>
            <a:off x="1975822" y="829986"/>
            <a:ext cx="10214837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5A85D-E424-4340-921E-F43CB836F1E6}"/>
              </a:ext>
            </a:extLst>
          </p:cNvPr>
          <p:cNvSpPr txBox="1"/>
          <p:nvPr/>
        </p:nvSpPr>
        <p:spPr>
          <a:xfrm>
            <a:off x="2190975" y="150987"/>
            <a:ext cx="4730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ea typeface="나눔스퀘어 Light"/>
              </a:rPr>
              <a:t>사용 대상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pic>
        <p:nvPicPr>
          <p:cNvPr id="14" name="그림 13" descr="텍스트, 건물이(가) 표시된 사진&#10;&#10;자동 생성된 설명">
            <a:extLst>
              <a:ext uri="{FF2B5EF4-FFF2-40B4-BE49-F238E27FC236}">
                <a16:creationId xmlns:a16="http://schemas.microsoft.com/office/drawing/2014/main" id="{466B2475-0C26-45C3-85B6-AB9AB75FC2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27" y="960210"/>
            <a:ext cx="7204546" cy="554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7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Part 1,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나눔스퀘어 Light"/>
                <a:cs typeface="+mn-cs"/>
              </a:rPr>
              <a:t>Lorem Ipsum is simply dummy text of the printing and typesetting industry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 Light" panose="020B0304020202020204" pitchFamily="34" charset="0"/>
              <a:ea typeface="나눔스퀘어 Light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B71A00-85F1-4713-9F2D-29E0732C8014}"/>
              </a:ext>
            </a:extLst>
          </p:cNvPr>
          <p:cNvSpPr txBox="1"/>
          <p:nvPr/>
        </p:nvSpPr>
        <p:spPr>
          <a:xfrm>
            <a:off x="9088551" y="5517997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다양한 취미를 공유</a:t>
            </a:r>
          </a:p>
        </p:txBody>
      </p: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709" y="2358467"/>
            <a:ext cx="1974482" cy="1974482"/>
          </a:xfrm>
          <a:prstGeom prst="rect">
            <a:avLst/>
          </a:prstGeom>
        </p:spPr>
      </p:pic>
      <p:pic>
        <p:nvPicPr>
          <p:cNvPr id="33" name="그래픽 32" descr="자물쇠">
            <a:extLst>
              <a:ext uri="{FF2B5EF4-FFF2-40B4-BE49-F238E27FC236}">
                <a16:creationId xmlns:a16="http://schemas.microsoft.com/office/drawing/2014/main" id="{B1C923E4-48BC-49E6-99AA-A6344904F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8759" y="2292801"/>
            <a:ext cx="1974482" cy="1974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2629EF-EC2D-485C-B9C1-EF36B7B4FECB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제목을 입력하세요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9E97B-D2F6-42AC-BF3D-A6288CEEC35B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Part 1,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2CB295-CC57-465B-98B4-D9B8197C8AF8}"/>
              </a:ext>
            </a:extLst>
          </p:cNvPr>
          <p:cNvSpPr txBox="1"/>
          <p:nvPr/>
        </p:nvSpPr>
        <p:spPr>
          <a:xfrm>
            <a:off x="47398" y="202727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1. </a:t>
            </a:r>
            <a:r>
              <a: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사업 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5233A7-192E-42C2-80AE-6D2430136359}"/>
              </a:ext>
            </a:extLst>
          </p:cNvPr>
          <p:cNvSpPr txBox="1"/>
          <p:nvPr/>
        </p:nvSpPr>
        <p:spPr>
          <a:xfrm>
            <a:off x="2190975" y="150987"/>
            <a:ext cx="4730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스퀘어 Light"/>
                <a:cs typeface="+mn-cs"/>
              </a:rPr>
              <a:t>개발 의의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8F913-313E-4C00-B707-086E5CB57293}"/>
              </a:ext>
            </a:extLst>
          </p:cNvPr>
          <p:cNvSpPr/>
          <p:nvPr/>
        </p:nvSpPr>
        <p:spPr>
          <a:xfrm>
            <a:off x="1975822" y="829986"/>
            <a:ext cx="10214837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FA5125-1DCF-4AE4-B897-55D40E5C83A0}"/>
              </a:ext>
            </a:extLst>
          </p:cNvPr>
          <p:cNvSpPr txBox="1"/>
          <p:nvPr/>
        </p:nvSpPr>
        <p:spPr>
          <a:xfrm>
            <a:off x="5061252" y="5517997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다양한 문화와 소통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DADF4-5204-44D1-BB66-4A3F877D57D0}"/>
              </a:ext>
            </a:extLst>
          </p:cNvPr>
          <p:cNvSpPr txBox="1"/>
          <p:nvPr/>
        </p:nvSpPr>
        <p:spPr>
          <a:xfrm>
            <a:off x="854455" y="5527392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다양한 교육의 서비스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EE91635-A55B-4830-AD10-E06EBF3A1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7" y="1700764"/>
            <a:ext cx="3290400" cy="328988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2F7E883-BD7D-4ACF-969A-9013D6365F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581" y="1700765"/>
            <a:ext cx="3289886" cy="3289886"/>
          </a:xfrm>
          <a:prstGeom prst="rect">
            <a:avLst/>
          </a:prstGeom>
        </p:spPr>
      </p:pic>
      <p:pic>
        <p:nvPicPr>
          <p:cNvPr id="50" name="그림 49" descr="다른, 여러개이(가) 표시된 사진&#10;&#10;자동 생성된 설명">
            <a:extLst>
              <a:ext uri="{FF2B5EF4-FFF2-40B4-BE49-F238E27FC236}">
                <a16:creationId xmlns:a16="http://schemas.microsoft.com/office/drawing/2014/main" id="{CFA8AB86-EA7A-41AE-A540-48211DDC557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1" y="1784057"/>
            <a:ext cx="3289886" cy="32898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B35DE6A-1791-4730-BE2C-4BB87F103A14}"/>
              </a:ext>
            </a:extLst>
          </p:cNvPr>
          <p:cNvSpPr txBox="1"/>
          <p:nvPr/>
        </p:nvSpPr>
        <p:spPr>
          <a:xfrm>
            <a:off x="47398" y="202727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1 . </a:t>
            </a:r>
            <a:r>
              <a: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사업 개요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0D29352-4D0E-403D-A426-FF58DBD4EADB}"/>
              </a:ext>
            </a:extLst>
          </p:cNvPr>
          <p:cNvSpPr/>
          <p:nvPr/>
        </p:nvSpPr>
        <p:spPr>
          <a:xfrm>
            <a:off x="5787" y="-2865"/>
            <a:ext cx="2093843" cy="86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78BC4D-3184-4632-9832-F558A85E1241}"/>
              </a:ext>
            </a:extLst>
          </p:cNvPr>
          <p:cNvSpPr txBox="1"/>
          <p:nvPr/>
        </p:nvSpPr>
        <p:spPr>
          <a:xfrm>
            <a:off x="53186" y="199862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1 . </a:t>
            </a:r>
            <a:r>
              <a: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사업 개요</a:t>
            </a:r>
          </a:p>
        </p:txBody>
      </p:sp>
    </p:spTree>
    <p:extLst>
      <p:ext uri="{BB962C8B-B14F-4D97-AF65-F5344CB8AC3E}">
        <p14:creationId xmlns:p14="http://schemas.microsoft.com/office/powerpoint/2010/main" val="1820189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Part 2,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나눔스퀘어 Light"/>
                <a:cs typeface="+mn-cs"/>
              </a:rPr>
              <a:t>Lorem Ipsum is simply dummy text of the printing and typesetting industry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 Light" panose="020B0304020202020204" pitchFamily="34" charset="0"/>
              <a:ea typeface="나눔스퀘어 Light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22A060-9A25-4DFB-B3A8-DB9E9CE64455}"/>
              </a:ext>
            </a:extLst>
          </p:cNvPr>
          <p:cNvSpPr/>
          <p:nvPr/>
        </p:nvSpPr>
        <p:spPr>
          <a:xfrm>
            <a:off x="5751098" y="360266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834F69E-84F5-425C-BFFA-ECBD89D4C281}"/>
              </a:ext>
            </a:extLst>
          </p:cNvPr>
          <p:cNvSpPr/>
          <p:nvPr/>
        </p:nvSpPr>
        <p:spPr>
          <a:xfrm>
            <a:off x="3669656" y="3602664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18AA9DA-8513-4FC6-907C-82912F7DDFC9}"/>
              </a:ext>
            </a:extLst>
          </p:cNvPr>
          <p:cNvSpPr/>
          <p:nvPr/>
        </p:nvSpPr>
        <p:spPr>
          <a:xfrm>
            <a:off x="4745741" y="1753056"/>
            <a:ext cx="2738208" cy="2738208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43E9A-11AD-4550-B9BC-9661472E5078}"/>
              </a:ext>
            </a:extLst>
          </p:cNvPr>
          <p:cNvSpPr txBox="1"/>
          <p:nvPr/>
        </p:nvSpPr>
        <p:spPr>
          <a:xfrm>
            <a:off x="3937780" y="4841842"/>
            <a:ext cx="181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ea typeface="나눔스퀘어 Light"/>
                <a:cs typeface="+mn-cs"/>
              </a:rPr>
              <a:t>컨텐츠 컨설팅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814B5-8AAB-42E2-AFFE-798B7BC7A244}"/>
              </a:ext>
            </a:extLst>
          </p:cNvPr>
          <p:cNvSpPr txBox="1"/>
          <p:nvPr/>
        </p:nvSpPr>
        <p:spPr>
          <a:xfrm>
            <a:off x="6520708" y="4924690"/>
            <a:ext cx="1903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ea typeface="나눔스퀘어 Light"/>
                <a:cs typeface="+mn-cs"/>
              </a:rPr>
              <a:t>수익 창출 제공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8A733-300A-4730-A394-3E3185E89C0E}"/>
              </a:ext>
            </a:extLst>
          </p:cNvPr>
          <p:cNvSpPr txBox="1"/>
          <p:nvPr/>
        </p:nvSpPr>
        <p:spPr>
          <a:xfrm>
            <a:off x="5079946" y="2922105"/>
            <a:ext cx="2069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ea typeface="나눔스퀘어 Light"/>
                <a:cs typeface="+mn-cs"/>
              </a:rPr>
              <a:t>글로벌 네트워크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28651-36FE-4BC2-8397-53C6D06514A8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7590D-7126-4E63-8AC8-ED162E41550B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Part 2,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9C92A-F8CE-4D9F-84F5-86ED131858EF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나눔스퀘어 Light"/>
                <a:cs typeface="+mn-cs"/>
              </a:rPr>
              <a:t>Lorem Ipsum is simply dummy text of the printing and typesetting industry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 Light" panose="020B0304020202020204" pitchFamily="34" charset="0"/>
              <a:ea typeface="나눔스퀘어 Ligh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5C2809-3DFE-48AA-B12D-DC6E3D7CDFF4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21FFD0-A383-43FD-AA96-DCDD867CE57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Part 1,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F1DC5F-4CF5-4428-85DD-FC26CB662932}"/>
              </a:ext>
            </a:extLst>
          </p:cNvPr>
          <p:cNvSpPr/>
          <p:nvPr/>
        </p:nvSpPr>
        <p:spPr>
          <a:xfrm>
            <a:off x="-1" y="0"/>
            <a:ext cx="2093843" cy="86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CE3701-18FA-44B2-B268-97858A86E9DB}"/>
              </a:ext>
            </a:extLst>
          </p:cNvPr>
          <p:cNvSpPr txBox="1"/>
          <p:nvPr/>
        </p:nvSpPr>
        <p:spPr>
          <a:xfrm>
            <a:off x="47398" y="202727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pc="-300" dirty="0">
                <a:solidFill>
                  <a:prstClr val="white"/>
                </a:solidFill>
                <a:ea typeface="나눔스퀘어 Light"/>
              </a:rPr>
              <a:t>1 </a:t>
            </a: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. </a:t>
            </a:r>
            <a:r>
              <a:rPr lang="ko-KR" altLang="en-US" sz="2800" spc="-300" dirty="0">
                <a:solidFill>
                  <a:prstClr val="white"/>
                </a:solidFill>
                <a:ea typeface="나눔스퀘어 Light"/>
              </a:rPr>
              <a:t>사업 개요</a:t>
            </a:r>
            <a:endParaRPr kumimoji="0" lang="ko-KR" altLang="en-US" sz="2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4DCAD4-68D4-4F3C-9E31-0E1924732AF0}"/>
              </a:ext>
            </a:extLst>
          </p:cNvPr>
          <p:cNvSpPr txBox="1"/>
          <p:nvPr/>
        </p:nvSpPr>
        <p:spPr>
          <a:xfrm>
            <a:off x="2190975" y="150987"/>
            <a:ext cx="601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스퀘어 Light"/>
                <a:cs typeface="+mn-cs"/>
              </a:rPr>
              <a:t>개발 개요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FD98FB-62AC-460A-8D76-9CE04EA3BBB2}"/>
              </a:ext>
            </a:extLst>
          </p:cNvPr>
          <p:cNvSpPr/>
          <p:nvPr/>
        </p:nvSpPr>
        <p:spPr>
          <a:xfrm>
            <a:off x="1975822" y="829986"/>
            <a:ext cx="10214837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ACA310-EA44-4B03-AFFF-6A175D7C9F8F}"/>
              </a:ext>
            </a:extLst>
          </p:cNvPr>
          <p:cNvSpPr/>
          <p:nvPr/>
        </p:nvSpPr>
        <p:spPr>
          <a:xfrm>
            <a:off x="7818154" y="1176431"/>
            <a:ext cx="2738208" cy="1875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1E3252"/>
              </a:solidFill>
              <a:effectLst/>
              <a:uLnTx/>
              <a:uFillTx/>
              <a:latin typeface="+mj-ea"/>
              <a:ea typeface="나눔스퀘어 ExtraBold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  GPS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기능을 통한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온라인 영상 공유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다국어기능 한국어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기본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),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영어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일본어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중국어 등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040194-2438-441D-8FA0-1EC2379FDCB2}"/>
              </a:ext>
            </a:extLst>
          </p:cNvPr>
          <p:cNvSpPr/>
          <p:nvPr/>
        </p:nvSpPr>
        <p:spPr>
          <a:xfrm>
            <a:off x="8890962" y="4034478"/>
            <a:ext cx="2738208" cy="1875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  자신만의 전문적인 지식의 교육 및 공유 시스템으로 인한 수익 창출의 기회 제공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A8A248E-6BC2-48B5-BBCF-26786A55127F}"/>
              </a:ext>
            </a:extLst>
          </p:cNvPr>
          <p:cNvSpPr/>
          <p:nvPr/>
        </p:nvSpPr>
        <p:spPr>
          <a:xfrm>
            <a:off x="562830" y="4033457"/>
            <a:ext cx="2738209" cy="1876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같은 취미의 사람들을 매칭하여 취미 컨텐츠 제작 기회를 제공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1E3252"/>
              </a:solidFill>
              <a:effectLst/>
              <a:uLnTx/>
              <a:uFillTx/>
              <a:latin typeface="+mj-ea"/>
              <a:ea typeface="나눔스퀘어 Extra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024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08844" y="215315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사업 목표 및 주요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나눔스퀘어 Light"/>
                <a:cs typeface="+mn-cs"/>
              </a:rPr>
              <a:t>Part 1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나눔스퀘어 Light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35151" y="1990108"/>
            <a:ext cx="2698176" cy="4596416"/>
            <a:chOff x="8013128" y="1613802"/>
            <a:chExt cx="4277844" cy="728742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FB67FCB-6C0A-43A6-9430-B53E5B0CBDF9}"/>
                </a:ext>
              </a:extLst>
            </p:cNvPr>
            <p:cNvSpPr/>
            <p:nvPr/>
          </p:nvSpPr>
          <p:spPr>
            <a:xfrm>
              <a:off x="8485810" y="1613802"/>
              <a:ext cx="3332480" cy="3332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4D8DDC-AAEE-433E-AB6D-A55B54CF21F5}"/>
                </a:ext>
              </a:extLst>
            </p:cNvPr>
            <p:cNvSpPr txBox="1"/>
            <p:nvPr/>
          </p:nvSpPr>
          <p:spPr>
            <a:xfrm>
              <a:off x="8013128" y="5189425"/>
              <a:ext cx="4277844" cy="3711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-150" normalizeH="0" baseline="0" noProof="0" dirty="0">
                  <a:ln>
                    <a:noFill/>
                  </a:ln>
                  <a:solidFill>
                    <a:srgbClr val="393939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글로벌 네트워크 플랫폼</a:t>
              </a:r>
              <a:endPara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-150" normalizeH="0" baseline="0" noProof="0" dirty="0">
                  <a:ln>
                    <a:noFill/>
                  </a:ln>
                  <a:solidFill>
                    <a:srgbClr val="1E3252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+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-150" normalizeH="0" baseline="0" noProof="0" dirty="0">
                  <a:ln>
                    <a:noFill/>
                  </a:ln>
                  <a:solidFill>
                    <a:srgbClr val="1E3252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컨텐츠 컨설팅</a:t>
              </a:r>
              <a:endPara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E3252">
                    <a:lumMod val="60000"/>
                    <a:lumOff val="40000"/>
                  </a:srgbClr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-150" normalizeH="0" baseline="0" noProof="0" dirty="0">
                  <a:ln>
                    <a:noFill/>
                  </a:ln>
                  <a:solidFill>
                    <a:srgbClr val="1E3252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+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-150" normalizeH="0" baseline="0" noProof="0" dirty="0">
                  <a:ln>
                    <a:noFill/>
                  </a:ln>
                  <a:solidFill>
                    <a:srgbClr val="1E3252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E-</a:t>
              </a:r>
              <a:r>
                <a:rPr kumimoji="0" lang="ko-KR" altLang="en-US" sz="2000" b="1" i="0" u="none" strike="noStrike" kern="1200" cap="none" spc="-150" normalizeH="0" baseline="0" noProof="0" dirty="0">
                  <a:ln>
                    <a:noFill/>
                  </a:ln>
                  <a:solidFill>
                    <a:srgbClr val="1E3252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마켓 플레이스</a:t>
              </a:r>
              <a:endPara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E3252">
                    <a:lumMod val="60000"/>
                    <a:lumOff val="40000"/>
                  </a:srgbClr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pic>
          <p:nvPicPr>
            <p:cNvPr id="35" name="그래픽 34" descr="방패 선택 표시">
              <a:extLst>
                <a:ext uri="{FF2B5EF4-FFF2-40B4-BE49-F238E27FC236}">
                  <a16:creationId xmlns:a16="http://schemas.microsoft.com/office/drawing/2014/main" id="{CFECA9C8-8387-4473-8ABF-9CC633948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</a:blip>
            <a:stretch>
              <a:fillRect/>
            </a:stretch>
          </p:blipFill>
          <p:spPr>
            <a:xfrm>
              <a:off x="9164809" y="2292801"/>
              <a:ext cx="1974482" cy="1974482"/>
            </a:xfrm>
            <a:prstGeom prst="rect">
              <a:avLst/>
            </a:prstGeom>
          </p:spPr>
        </p:pic>
      </p:grpSp>
      <p:sp>
        <p:nvSpPr>
          <p:cNvPr id="22" name="양쪽 대괄호 21"/>
          <p:cNvSpPr/>
          <p:nvPr/>
        </p:nvSpPr>
        <p:spPr>
          <a:xfrm>
            <a:off x="3405807" y="2085076"/>
            <a:ext cx="8256105" cy="4465983"/>
          </a:xfrm>
          <a:prstGeom prst="bracketPair">
            <a:avLst/>
          </a:prstGeom>
          <a:solidFill>
            <a:srgbClr val="BCDEE3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같은 취미의 컨텐츠를 만들고 싶어하는 회원 매칭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중국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일본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미국 유럽 등 다양한 문화 배우기 가능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피드 서비스 제공하여 자유롭게 글 작성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취미에 대한 전문적 지식 포트폴리오 또는</a:t>
            </a:r>
            <a:b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</a:b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핸드메이드 제품 직접 판매 가능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71A00-85F1-4713-9F2D-29E0732C8014}"/>
              </a:ext>
            </a:extLst>
          </p:cNvPr>
          <p:cNvSpPr txBox="1"/>
          <p:nvPr/>
        </p:nvSpPr>
        <p:spPr>
          <a:xfrm>
            <a:off x="116193" y="1306538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기존 플랫폼과의 차별성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552CA-98FD-4531-B761-02040C9A4BB8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983F7-2D63-4FB8-B600-8EBE77FD5FB9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Part 2,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D5409-38EA-4163-85A9-DF1EE191718D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7C29D-67B5-4051-A81A-78F75D1F9E8D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Part 2,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54432-FE49-4591-AA7D-80CF23026793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1A10C3-C8EF-4FFC-B19E-6141EDB2C336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Part 1,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3B355E-003A-4BE2-AFF3-E95105B1D25F}"/>
              </a:ext>
            </a:extLst>
          </p:cNvPr>
          <p:cNvSpPr/>
          <p:nvPr/>
        </p:nvSpPr>
        <p:spPr>
          <a:xfrm>
            <a:off x="-1" y="0"/>
            <a:ext cx="2093843" cy="86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01686D-0317-4E41-8683-A0E72F83FECA}"/>
              </a:ext>
            </a:extLst>
          </p:cNvPr>
          <p:cNvSpPr txBox="1"/>
          <p:nvPr/>
        </p:nvSpPr>
        <p:spPr>
          <a:xfrm>
            <a:off x="47398" y="202727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pc="-300" dirty="0">
                <a:solidFill>
                  <a:prstClr val="white"/>
                </a:solidFill>
                <a:ea typeface="나눔스퀘어 Light"/>
              </a:rPr>
              <a:t>1 </a:t>
            </a: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. </a:t>
            </a:r>
            <a:r>
              <a:rPr lang="ko-KR" altLang="en-US" sz="2800" spc="-300" dirty="0">
                <a:solidFill>
                  <a:prstClr val="white"/>
                </a:solidFill>
                <a:ea typeface="나눔스퀘어 Light"/>
              </a:rPr>
              <a:t>사업 개요</a:t>
            </a:r>
            <a:endParaRPr kumimoji="0" lang="ko-KR" altLang="en-US" sz="2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A8D283-BC19-4E75-BB34-BA219A0B1F79}"/>
              </a:ext>
            </a:extLst>
          </p:cNvPr>
          <p:cNvSpPr txBox="1"/>
          <p:nvPr/>
        </p:nvSpPr>
        <p:spPr>
          <a:xfrm>
            <a:off x="2190975" y="150987"/>
            <a:ext cx="601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스퀘어 Light"/>
                <a:cs typeface="+mn-cs"/>
              </a:rPr>
              <a:t>사업 소개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566B72-F173-463E-A73C-879031972DB8}"/>
              </a:ext>
            </a:extLst>
          </p:cNvPr>
          <p:cNvSpPr/>
          <p:nvPr/>
        </p:nvSpPr>
        <p:spPr>
          <a:xfrm>
            <a:off x="1975822" y="829986"/>
            <a:ext cx="10214837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Part 2,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나눔스퀘어 Light"/>
                <a:cs typeface="+mn-cs"/>
              </a:rPr>
              <a:t>Lorem Ipsum is simply dummy text of the printing and typesetting industry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 Light" panose="020B0304020202020204" pitchFamily="34" charset="0"/>
              <a:ea typeface="나눔스퀘어 Light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0B8EB-682F-4533-BDAF-4319B6CCCAC5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E4F4D-9DFC-4DF8-B5CA-B0CB953D506B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FB4FDD-60D9-41E7-83A5-37A31FADA726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1F0BE7-4429-4CA0-A632-9E979DC9D8CD}"/>
              </a:ext>
            </a:extLst>
          </p:cNvPr>
          <p:cNvSpPr/>
          <p:nvPr/>
        </p:nvSpPr>
        <p:spPr>
          <a:xfrm>
            <a:off x="-1" y="0"/>
            <a:ext cx="2093843" cy="86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5DD6D6-E383-410E-90B6-4253A5F27214}"/>
              </a:ext>
            </a:extLst>
          </p:cNvPr>
          <p:cNvSpPr txBox="1"/>
          <p:nvPr/>
        </p:nvSpPr>
        <p:spPr>
          <a:xfrm>
            <a:off x="47398" y="202727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bg1"/>
                </a:solidFill>
              </a:rPr>
              <a:t>1 . </a:t>
            </a:r>
            <a:r>
              <a:rPr lang="ko-KR" altLang="en-US" sz="2800" spc="-300" dirty="0">
                <a:solidFill>
                  <a:schemeClr val="bg1"/>
                </a:solidFill>
              </a:rPr>
              <a:t>사업 개요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E3D5CA-3EEA-4C85-A51B-FB302654DE8B}"/>
              </a:ext>
            </a:extLst>
          </p:cNvPr>
          <p:cNvSpPr txBox="1"/>
          <p:nvPr/>
        </p:nvSpPr>
        <p:spPr>
          <a:xfrm>
            <a:off x="2190975" y="150987"/>
            <a:ext cx="601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사업 목표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725E4B-8B92-4E01-BF0F-72C76531B2A9}"/>
              </a:ext>
            </a:extLst>
          </p:cNvPr>
          <p:cNvSpPr/>
          <p:nvPr/>
        </p:nvSpPr>
        <p:spPr>
          <a:xfrm>
            <a:off x="1975822" y="829986"/>
            <a:ext cx="10214837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EE0CFE-3DCB-4D71-B6B1-F76C473BCAB9}"/>
              </a:ext>
            </a:extLst>
          </p:cNvPr>
          <p:cNvSpPr txBox="1"/>
          <p:nvPr/>
        </p:nvSpPr>
        <p:spPr>
          <a:xfrm>
            <a:off x="1141268" y="4294590"/>
            <a:ext cx="9909464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코로나</a:t>
            </a:r>
            <a:r>
              <a:rPr lang="ja-JP" altLang="ko-KR" sz="2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에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r>
              <a:rPr lang="ja-JP" altLang="ko-KR" sz="2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의해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r>
              <a:rPr lang="ko-KR" altLang="en-US" sz="2400" b="1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사람들이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r>
              <a:rPr lang="ja-JP" altLang="ko-KR" sz="2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오프라인으로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r>
              <a:rPr lang="ja-JP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소통</a:t>
            </a:r>
            <a:r>
              <a:rPr lang="ja-JP" altLang="ko-KR" sz="2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을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r>
              <a:rPr lang="ja-JP" altLang="ko-KR" sz="2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하기에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r>
              <a:rPr lang="ko-KR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불편한</a:t>
            </a:r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</a:rPr>
              <a:t> </a:t>
            </a:r>
            <a:r>
              <a:rPr lang="ja-JP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부분</a:t>
            </a:r>
            <a:r>
              <a:rPr lang="ja-JP" altLang="ko-KR" sz="2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을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</a:p>
          <a:p>
            <a:pPr algn="ctr">
              <a:lnSpc>
                <a:spcPct val="150000"/>
              </a:lnSpc>
            </a:pPr>
            <a:r>
              <a:rPr lang="ja-JP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해소</a:t>
            </a:r>
            <a:r>
              <a:rPr lang="ja-JP" altLang="ko-KR" sz="2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해주기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r>
              <a:rPr lang="ja-JP" altLang="ko-KR" sz="2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위</a:t>
            </a:r>
            <a:r>
              <a:rPr lang="ko-KR" altLang="en-US" sz="2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한 사람들을 대상으로 네트워크 플랫폼을 통해</a:t>
            </a:r>
            <a:endParaRPr lang="en-US" altLang="ko-KR" sz="2400" b="1" dirty="0">
              <a:solidFill>
                <a:srgbClr val="000000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고객 만족도 향상과 매출 증대의 기대</a:t>
            </a:r>
            <a:endParaRPr lang="ko-KR" altLang="en-US" sz="2400" b="1" dirty="0">
              <a:latin typeface="+mj-ea"/>
              <a:ea typeface="+mj-ea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B607DCF-FFE3-43C9-A825-B7BAD92DD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45" y="1676080"/>
            <a:ext cx="2618510" cy="26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96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742</Words>
  <Application>Microsoft Office PowerPoint</Application>
  <PresentationFormat>와이드스크린</PresentationFormat>
  <Paragraphs>179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나눔스퀘어</vt:lpstr>
      <vt:lpstr>나눔스퀘어 ExtraBold</vt:lpstr>
      <vt:lpstr>나눔스퀘어 Light</vt:lpstr>
      <vt:lpstr>Arial</vt:lpstr>
      <vt:lpstr>Arial Nova Light</vt:lpstr>
      <vt:lpstr>Calibri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성준</dc:creator>
  <cp:lastModifiedBy>지훈 정</cp:lastModifiedBy>
  <cp:revision>17</cp:revision>
  <dcterms:created xsi:type="dcterms:W3CDTF">2020-11-10T13:53:29Z</dcterms:created>
  <dcterms:modified xsi:type="dcterms:W3CDTF">2020-11-19T23:58:40Z</dcterms:modified>
</cp:coreProperties>
</file>