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6" r:id="rId2"/>
    <p:sldId id="266" r:id="rId3"/>
    <p:sldId id="257" r:id="rId4"/>
    <p:sldId id="258" r:id="rId5"/>
    <p:sldId id="259" r:id="rId6"/>
    <p:sldId id="276" r:id="rId7"/>
    <p:sldId id="277" r:id="rId8"/>
    <p:sldId id="260" r:id="rId9"/>
    <p:sldId id="261" r:id="rId10"/>
    <p:sldId id="262" r:id="rId11"/>
    <p:sldId id="263" r:id="rId12"/>
    <p:sldId id="264" r:id="rId13"/>
    <p:sldId id="265" r:id="rId14"/>
    <p:sldId id="267" r:id="rId15"/>
    <p:sldId id="268" r:id="rId16"/>
    <p:sldId id="269" r:id="rId17"/>
    <p:sldId id="270" r:id="rId18"/>
    <p:sldId id="271" r:id="rId19"/>
    <p:sldId id="272" r:id="rId20"/>
    <p:sldId id="275" r:id="rId21"/>
    <p:sldId id="273" r:id="rId22"/>
    <p:sldId id="274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2856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EE2A0B-86E8-46AD-8D7A-6254762C9557}" type="datetimeFigureOut">
              <a:rPr lang="en-US" smtClean="0"/>
              <a:t>8/18/2025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10DD26-6872-48E8-B2DB-0BE2E3E2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6725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B6C269-8C4E-4E0E-A28B-ACFB6E786E0F}" type="datetimeFigureOut">
              <a:rPr lang="en-US" smtClean="0"/>
              <a:t>8/18/2025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55096A-B891-4725-B4E4-581E6D34556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3000">
                <a:latin typeface="Bookman Old Style" panose="020506040505050202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484D9CC-97E9-43D0-9C0A-B38B6ADA7531}" type="datetime1">
              <a:rPr lang="en-US" smtClean="0"/>
              <a:t>8/18/2025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39A784A-D693-4B8B-8783-5F012B24800D}" type="datetime1">
              <a:rPr lang="en-US" smtClean="0"/>
              <a:t>8/18/2025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FA275D0-4AC1-4B77-8D20-030A30032762}" type="datetime1">
              <a:rPr lang="en-US" smtClean="0"/>
              <a:t>8/18/2025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464FA7C-9124-49C9-8D4B-6BB473ACFAEB}" type="datetime1">
              <a:rPr lang="en-US" smtClean="0"/>
              <a:t>8/18/2025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  <a:ln w="22225">
            <a:noFill/>
          </a:ln>
        </p:spPr>
        <p:txBody>
          <a:bodyPr>
            <a:normAutofit/>
          </a:bodyPr>
          <a:lstStyle>
            <a:lvl1pPr algn="l">
              <a:defRPr sz="3000">
                <a:solidFill>
                  <a:schemeClr val="accent2"/>
                </a:solidFill>
                <a:latin typeface="Bookman Old Style" panose="020506040505050202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77232"/>
            <a:ext cx="8229600" cy="4948932"/>
          </a:xfrm>
          <a:ln>
            <a:noFill/>
          </a:ln>
        </p:spPr>
        <p:txBody>
          <a:bodyPr/>
          <a:lstStyle>
            <a:lvl1pPr algn="just">
              <a:defRPr>
                <a:latin typeface="Bookman Old Style" panose="02050604050505020204" pitchFamily="18" charset="0"/>
                <a:cs typeface="Times New Roman" panose="02020603050405020304" pitchFamily="18" charset="0"/>
              </a:defRPr>
            </a:lvl1pPr>
            <a:lvl2pPr algn="just">
              <a:defRPr>
                <a:latin typeface="Bookman Old Style" panose="02050604050505020204" pitchFamily="18" charset="0"/>
                <a:cs typeface="Times New Roman" panose="02020603050405020304" pitchFamily="18" charset="0"/>
              </a:defRPr>
            </a:lvl2pPr>
            <a:lvl3pPr algn="just">
              <a:defRPr>
                <a:latin typeface="Bookman Old Style" panose="02050604050505020204" pitchFamily="18" charset="0"/>
                <a:cs typeface="Times New Roman" panose="02020603050405020304" pitchFamily="18" charset="0"/>
              </a:defRPr>
            </a:lvl3pPr>
            <a:lvl4pPr algn="just">
              <a:defRPr>
                <a:latin typeface="Bookman Old Style" panose="02050604050505020204" pitchFamily="18" charset="0"/>
                <a:cs typeface="Times New Roman" panose="02020603050405020304" pitchFamily="18" charset="0"/>
              </a:defRPr>
            </a:lvl4pPr>
            <a:lvl5pPr algn="just">
              <a:defRPr>
                <a:latin typeface="Bookman Old Style" panose="020506040505050202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66800" y="6356350"/>
            <a:ext cx="3048000" cy="365125"/>
          </a:xfrm>
        </p:spPr>
        <p:txBody>
          <a:bodyPr/>
          <a:lstStyle>
            <a:lvl1pPr algn="l">
              <a:defRPr sz="1200">
                <a:solidFill>
                  <a:schemeClr val="accent2"/>
                </a:solidFill>
                <a:latin typeface="Bookman Old Style" panose="02050604050505020204" pitchFamily="18" charset="0"/>
                <a:cs typeface="Times New Roman" pitchFamily="18" charset="0"/>
              </a:defRPr>
            </a:lvl1pPr>
          </a:lstStyle>
          <a:p>
            <a:r>
              <a:rPr lang="en-US" dirty="0"/>
              <a:t>Department of Computer Applications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6369229"/>
            <a:ext cx="381000" cy="365125"/>
          </a:xfrm>
        </p:spPr>
        <p:txBody>
          <a:bodyPr/>
          <a:lstStyle>
            <a:lvl1pPr>
              <a:defRPr sz="1200">
                <a:solidFill>
                  <a:schemeClr val="accent2"/>
                </a:solidFill>
                <a:latin typeface="Bookman Old Style" panose="02050604050505020204" pitchFamily="18" charset="0"/>
                <a:cs typeface="Times New Roman" pitchFamily="18" charset="0"/>
              </a:defRPr>
            </a:lvl1pPr>
          </a:lstStyle>
          <a:p>
            <a:fld id="{C65E9355-139B-4FED-8401-A2AF31A8FC3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logo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33400" y="6236595"/>
            <a:ext cx="507398" cy="523980"/>
          </a:xfrm>
          <a:prstGeom prst="rect">
            <a:avLst/>
          </a:prstGeom>
        </p:spPr>
      </p:pic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7555605" y="6363237"/>
            <a:ext cx="685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latin typeface="Times New Roman" pitchFamily="18" charset="0"/>
                <a:cs typeface="Times New Roman" pitchFamily="18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Times New Roman" pitchFamily="18" charset="0"/>
              </a:rPr>
              <a:t>Slides: </a:t>
            </a:r>
          </a:p>
        </p:txBody>
      </p:sp>
      <p:sp>
        <p:nvSpPr>
          <p:cNvPr id="9" name="Footer Placeholder 4"/>
          <p:cNvSpPr txBox="1">
            <a:spLocks/>
          </p:cNvSpPr>
          <p:nvPr userDrawn="1"/>
        </p:nvSpPr>
        <p:spPr>
          <a:xfrm>
            <a:off x="8305799" y="6363983"/>
            <a:ext cx="5291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latin typeface="Times New Roman" pitchFamily="18" charset="0"/>
                <a:cs typeface="Times New Roman" pitchFamily="18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Times New Roman" pitchFamily="18" charset="0"/>
              </a:rPr>
              <a:t>/ 20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57200" y="6126163"/>
            <a:ext cx="8229600" cy="0"/>
          </a:xfrm>
          <a:prstGeom prst="line">
            <a:avLst/>
          </a:prstGeom>
          <a:ln w="22225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457200" y="1066800"/>
            <a:ext cx="8229600" cy="0"/>
          </a:xfrm>
          <a:prstGeom prst="line">
            <a:avLst/>
          </a:prstGeom>
          <a:ln w="22225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5029200"/>
          </a:xfrm>
        </p:spPr>
        <p:txBody>
          <a:bodyPr>
            <a:normAutofit/>
          </a:bodyPr>
          <a:lstStyle>
            <a:lvl1pPr>
              <a:defRPr sz="3000">
                <a:latin typeface="Bookman Old Style" panose="020506040505050202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05853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DBD8763-1223-4E1C-9348-E4479451FFA2}" type="datetime1">
              <a:rPr lang="en-US" smtClean="0"/>
              <a:t>8/18/2025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53A3728-E260-4992-8842-3C089F6C3D88}" type="datetime1">
              <a:rPr lang="en-US" smtClean="0"/>
              <a:t>8/18/2025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63DE32F-317A-4950-B3B6-7B500923F79A}" type="datetime1">
              <a:rPr lang="en-US" smtClean="0"/>
              <a:t>8/18/2025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A1D3D62-0C66-4F15-9588-8CB96F41B0D1}" type="datetime1">
              <a:rPr lang="en-US" smtClean="0"/>
              <a:t>8/18/2025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976A512-578D-4C36-9299-7E9D9DEF4439}" type="datetime1">
              <a:rPr lang="en-US" smtClean="0"/>
              <a:t>8/18/2025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5A72B38-B580-4B82-B7C4-B42B85713C86}" type="datetime1">
              <a:rPr lang="en-US" smtClean="0"/>
              <a:t>8/18/2025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Department of Computer Applications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11175"/>
            <a:ext cx="7772400" cy="1470025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chemeClr val="accent2"/>
                </a:solidFill>
                <a:cs typeface="Times New Roman" pitchFamily="18" charset="0"/>
              </a:rPr>
              <a:t>LAND SELLING THROUGH APP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209800"/>
          </a:xfrm>
        </p:spPr>
        <p:txBody>
          <a:bodyPr>
            <a:normAutofit lnSpcReduction="10000"/>
          </a:bodyPr>
          <a:lstStyle/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en-US" sz="1700" b="1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itchFamily="18" charset="0"/>
              </a:rPr>
              <a:t>FASAL RAHMAN</a:t>
            </a:r>
          </a:p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en-US" sz="1700" b="1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itchFamily="18" charset="0"/>
              </a:rPr>
              <a:t>MES24MCA-2014</a:t>
            </a:r>
          </a:p>
          <a:p>
            <a:pPr lvl="0">
              <a:spcBef>
                <a:spcPts val="0"/>
              </a:spcBef>
            </a:pPr>
            <a:endParaRPr lang="en-US" sz="1700" b="1" dirty="0">
              <a:solidFill>
                <a:schemeClr val="tx1"/>
              </a:solidFill>
              <a:latin typeface="Bookman Old Style" panose="02050604050505020204" pitchFamily="18" charset="0"/>
              <a:cs typeface="Times New Roman" pitchFamily="18" charset="0"/>
            </a:endParaRPr>
          </a:p>
          <a:p>
            <a:pPr lvl="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SzPct val="76000"/>
              <a:defRPr/>
            </a:pPr>
            <a:r>
              <a:rPr lang="en-US" sz="1500" b="1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itchFamily="18" charset="0"/>
              </a:rPr>
              <a:t>Department of Computer Applications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SzPct val="76000"/>
              <a:defRPr/>
            </a:pPr>
            <a:r>
              <a:rPr lang="en-US" sz="1500" b="1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itchFamily="18" charset="0"/>
              </a:rPr>
              <a:t>MES College of Engineering, </a:t>
            </a:r>
            <a:r>
              <a:rPr lang="en-US" sz="1500" b="1" dirty="0" err="1">
                <a:solidFill>
                  <a:schemeClr val="tx1"/>
                </a:solidFill>
                <a:latin typeface="Bookman Old Style" panose="02050604050505020204" pitchFamily="18" charset="0"/>
                <a:cs typeface="Times New Roman" pitchFamily="18" charset="0"/>
              </a:rPr>
              <a:t>Kuttippuram</a:t>
            </a:r>
            <a:endParaRPr lang="en-US" sz="1500" b="1" dirty="0">
              <a:solidFill>
                <a:schemeClr val="tx1"/>
              </a:solidFill>
              <a:latin typeface="Bookman Old Style" panose="02050604050505020204" pitchFamily="18" charset="0"/>
              <a:cs typeface="Times New Roman" pitchFamily="18" charset="0"/>
            </a:endParaRPr>
          </a:p>
          <a:p>
            <a:pPr lvl="0">
              <a:spcBef>
                <a:spcPts val="0"/>
              </a:spcBef>
              <a:buClr>
                <a:schemeClr val="accent1"/>
              </a:buClr>
              <a:buSzPct val="76000"/>
              <a:defRPr/>
            </a:pPr>
            <a:endParaRPr lang="en-US" sz="1900" b="1" dirty="0">
              <a:solidFill>
                <a:schemeClr val="tx1"/>
              </a:solidFill>
              <a:latin typeface="Bookman Old Style" panose="02050604050505020204" pitchFamily="18" charset="0"/>
              <a:cs typeface="Times New Roman" pitchFamily="18" charset="0"/>
            </a:endParaRPr>
          </a:p>
          <a:p>
            <a:pPr>
              <a:spcBef>
                <a:spcPts val="0"/>
              </a:spcBef>
              <a:buClr>
                <a:schemeClr val="accent1"/>
              </a:buClr>
              <a:buSzPct val="76000"/>
              <a:defRPr/>
            </a:pPr>
            <a:r>
              <a:rPr lang="en-US" sz="1200" b="1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itchFamily="18" charset="0"/>
              </a:rPr>
              <a:t>20-08-2025</a:t>
            </a:r>
            <a:endParaRPr lang="en-US" sz="1200" dirty="0">
              <a:solidFill>
                <a:schemeClr val="tx1"/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3236" y="2000040"/>
            <a:ext cx="1457529" cy="150516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MODULE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b="1" dirty="0"/>
              <a:t>User Module</a:t>
            </a:r>
            <a:r>
              <a:rPr lang="en-GB" dirty="0"/>
              <a:t> –</a:t>
            </a:r>
          </a:p>
          <a:p>
            <a:pPr lvl="1"/>
            <a:r>
              <a:rPr lang="en-GB" dirty="0"/>
              <a:t>Handles registration and login.</a:t>
            </a:r>
          </a:p>
          <a:p>
            <a:pPr lvl="1"/>
            <a:r>
              <a:rPr lang="en-GB" dirty="0"/>
              <a:t>Allows users to create and manage land listings.</a:t>
            </a:r>
          </a:p>
          <a:p>
            <a:pPr lvl="1"/>
            <a:r>
              <a:rPr lang="en-GB" dirty="0"/>
              <a:t>Enables searching and filtering of available properties.</a:t>
            </a:r>
          </a:p>
          <a:p>
            <a:pPr lvl="1"/>
            <a:r>
              <a:rPr lang="en-GB" dirty="0"/>
              <a:t>Provides in-app messaging to communicate with potential buyers/sellers.</a:t>
            </a:r>
          </a:p>
          <a:p>
            <a:r>
              <a:rPr lang="en-GB" b="1" dirty="0"/>
              <a:t>Admin Module</a:t>
            </a:r>
            <a:r>
              <a:rPr lang="en-GB" dirty="0"/>
              <a:t> –</a:t>
            </a:r>
          </a:p>
          <a:p>
            <a:pPr lvl="1"/>
            <a:r>
              <a:rPr lang="en-GB" dirty="0"/>
              <a:t>Manages verification of users and property listings.</a:t>
            </a:r>
          </a:p>
          <a:p>
            <a:pPr lvl="1"/>
            <a:r>
              <a:rPr lang="en-GB" dirty="0"/>
              <a:t>Controls content approval and listing visibility.</a:t>
            </a:r>
          </a:p>
          <a:p>
            <a:pPr lvl="1"/>
            <a:r>
              <a:rPr lang="en-GB" dirty="0"/>
              <a:t>Oversees secure storage of user data and documents.</a:t>
            </a:r>
          </a:p>
          <a:p>
            <a:pPr lvl="1"/>
            <a:r>
              <a:rPr lang="en-GB" dirty="0"/>
              <a:t>Provides dashboard for monitoring system activities.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DEVELOPING ENVIRONMENT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Operating System: Windows</a:t>
            </a:r>
          </a:p>
          <a:p>
            <a:r>
              <a:rPr lang="en-IN" dirty="0"/>
              <a:t>Backend Framework: Django (Python)</a:t>
            </a:r>
          </a:p>
          <a:p>
            <a:r>
              <a:rPr lang="en-IN" dirty="0"/>
              <a:t>Frontend: HTML, CSS, Bootstrap</a:t>
            </a:r>
          </a:p>
          <a:p>
            <a:r>
              <a:rPr lang="en-IN" dirty="0"/>
              <a:t>Database: SQLite (development) </a:t>
            </a:r>
          </a:p>
          <a:p>
            <a:r>
              <a:rPr lang="en-IN" dirty="0"/>
              <a:t>IDE: VS Code</a:t>
            </a:r>
          </a:p>
          <a:p>
            <a:r>
              <a:rPr lang="en-IN" dirty="0"/>
              <a:t>Version Control: Git / GitHub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BACKLOG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12</a:t>
            </a:fld>
            <a:endParaRPr lang="en-US"/>
          </a:p>
        </p:txBody>
      </p:sp>
      <p:graphicFrame>
        <p:nvGraphicFramePr>
          <p:cNvPr id="6" name="Google Shape;409;p32"/>
          <p:cNvGraphicFramePr/>
          <p:nvPr>
            <p:extLst>
              <p:ext uri="{D42A27DB-BD31-4B8C-83A1-F6EECF244321}">
                <p14:modId xmlns:p14="http://schemas.microsoft.com/office/powerpoint/2010/main" val="2396882921"/>
              </p:ext>
            </p:extLst>
          </p:nvPr>
        </p:nvGraphicFramePr>
        <p:xfrm>
          <a:off x="457200" y="1177233"/>
          <a:ext cx="8229599" cy="4917949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355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55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23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82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199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413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016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361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361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361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361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5361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53614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88331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/>
                        <a:t>Backlog tem </a:t>
                      </a:r>
                      <a:endParaRPr sz="12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/>
                        <a:t>Status And Completion Date</a:t>
                      </a:r>
                      <a:endParaRPr sz="12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/>
                        <a:t>Original Estimation in Hours </a:t>
                      </a:r>
                      <a:endParaRPr sz="12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Day 1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hrs</a:t>
                      </a:r>
                      <a:endParaRPr sz="1100"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Day 2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hrs</a:t>
                      </a:r>
                      <a:endParaRPr sz="1100"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Day 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3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hrs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Day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4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hrs</a:t>
                      </a:r>
                      <a:endParaRPr sz="1100"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Day 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5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hrs</a:t>
                      </a:r>
                      <a:endParaRPr sz="1100"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Day 6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hrs</a:t>
                      </a:r>
                      <a:endParaRPr sz="1100"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Day 7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hrs</a:t>
                      </a:r>
                      <a:endParaRPr sz="1100"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Day 8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hrs</a:t>
                      </a:r>
                      <a:endParaRPr sz="1100"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Day 9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hrs</a:t>
                      </a:r>
                      <a:endParaRPr sz="1100"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Day 10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hrs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4318">
                <a:tc gridSpan="1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dirty="0"/>
                        <a:t>SPRINT1</a:t>
                      </a:r>
                      <a:endParaRPr sz="13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628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Project setup (Django + config)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22/08/2025</a:t>
                      </a:r>
                      <a:endParaRPr sz="10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628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Basic </a:t>
                      </a:r>
                      <a:r>
                        <a:rPr lang="en-IN" sz="1100" dirty="0"/>
                        <a:t>homepage + routing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24/08/2025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4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4318">
                <a:tc gridSpan="1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dirty="0"/>
                        <a:t>SPRINT 2</a:t>
                      </a:r>
                      <a:endParaRPr sz="13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628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User authentication (</a:t>
                      </a:r>
                      <a:r>
                        <a:rPr lang="en-IN" sz="1100" dirty="0"/>
                        <a:t>login/signup)</a:t>
                      </a:r>
                      <a:r>
                        <a:rPr lang="en" sz="1100" dirty="0"/>
                        <a:t> 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28/08/2025</a:t>
                      </a:r>
                      <a:endParaRPr sz="10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6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3137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Use</a:t>
                      </a:r>
                      <a:r>
                        <a:rPr lang="en-IN" sz="1100" dirty="0"/>
                        <a:t>r profile dashboard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30/08/2025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BACKLOG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09600" y="5650468"/>
            <a:ext cx="784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table given above is for reference only. Update/create a table with your data. </a:t>
            </a:r>
          </a:p>
        </p:txBody>
      </p:sp>
      <p:graphicFrame>
        <p:nvGraphicFramePr>
          <p:cNvPr id="8" name="Google Shape;417;p33"/>
          <p:cNvGraphicFramePr/>
          <p:nvPr>
            <p:extLst>
              <p:ext uri="{D42A27DB-BD31-4B8C-83A1-F6EECF244321}">
                <p14:modId xmlns:p14="http://schemas.microsoft.com/office/powerpoint/2010/main" val="2815345359"/>
              </p:ext>
            </p:extLst>
          </p:nvPr>
        </p:nvGraphicFramePr>
        <p:xfrm>
          <a:off x="457199" y="1241610"/>
          <a:ext cx="8229603" cy="5446912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355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55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23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82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19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413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016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361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361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361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361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5361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5361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93935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/>
                        <a:t>Backlog </a:t>
                      </a:r>
                      <a:r>
                        <a:rPr lang="en-IN" sz="1200" b="1" dirty="0"/>
                        <a:t>I</a:t>
                      </a:r>
                      <a:r>
                        <a:rPr lang="en" sz="1200" b="1" dirty="0"/>
                        <a:t>tem </a:t>
                      </a:r>
                      <a:endParaRPr sz="12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/>
                        <a:t>Status And Completion Date</a:t>
                      </a:r>
                      <a:endParaRPr sz="12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/>
                        <a:t>Original Estimation in Hours </a:t>
                      </a:r>
                      <a:endParaRPr sz="12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Day 1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hrs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Day 2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hrs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Day 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3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hrs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Day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4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hrs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Day 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5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hrs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Day 6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hrs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Day 7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hrs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Day 8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hrs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Day 9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hrs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Day 10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hrs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2623">
                <a:tc gridSpan="1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dirty="0"/>
                        <a:t>SPRINT3</a:t>
                      </a:r>
                      <a:endParaRPr sz="13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369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Land listing module (</a:t>
                      </a:r>
                      <a:r>
                        <a:rPr lang="en-IN" sz="1100" dirty="0"/>
                        <a:t>CRUD operation)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03/09/2025</a:t>
                      </a:r>
                      <a:endParaRPr sz="10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7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685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Search and filters   functionalit</a:t>
                      </a:r>
                      <a:r>
                        <a:rPr lang="en-IN" sz="1100" dirty="0"/>
                        <a:t>y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06/09/2025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2623">
                <a:tc gridSpan="1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dirty="0"/>
                        <a:t>SPRINT 4</a:t>
                      </a:r>
                      <a:endParaRPr sz="13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685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Inquiry/contact module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10/09/2025</a:t>
                      </a:r>
                      <a:endParaRPr sz="10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6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631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UI improvement and testing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15/09/2025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631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TOTAL</a:t>
                      </a:r>
                      <a:endParaRPr sz="1100"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47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14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14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4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BACKLOG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14</a:t>
            </a:fld>
            <a:endParaRPr lang="en-US" dirty="0"/>
          </a:p>
        </p:txBody>
      </p:sp>
      <p:graphicFrame>
        <p:nvGraphicFramePr>
          <p:cNvPr id="6" name="Google Shape;374;p27"/>
          <p:cNvGraphicFramePr/>
          <p:nvPr>
            <p:extLst>
              <p:ext uri="{D42A27DB-BD31-4B8C-83A1-F6EECF244321}">
                <p14:modId xmlns:p14="http://schemas.microsoft.com/office/powerpoint/2010/main" val="1480580942"/>
              </p:ext>
            </p:extLst>
          </p:nvPr>
        </p:nvGraphicFramePr>
        <p:xfrm>
          <a:off x="914400" y="1143001"/>
          <a:ext cx="7162802" cy="4857918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4144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44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144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144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0482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7787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        </a:t>
                      </a:r>
                      <a:r>
                        <a:rPr lang="en" sz="1100" b="1" dirty="0"/>
                        <a:t> ID</a:t>
                      </a:r>
                      <a:endParaRPr sz="1100" b="1" dirty="0"/>
                    </a:p>
                  </a:txBody>
                  <a:tcPr marL="51804" marR="51804" marT="51804" marB="5180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     </a:t>
                      </a:r>
                      <a:r>
                        <a:rPr lang="en" sz="1100" b="1" dirty="0"/>
                        <a:t>NAME</a:t>
                      </a:r>
                      <a:endParaRPr sz="1100" b="1" dirty="0"/>
                    </a:p>
                  </a:txBody>
                  <a:tcPr marL="51804" marR="51804" marT="51804" marB="5180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PRIORITY</a:t>
                      </a:r>
                      <a:endParaRPr sz="1100" b="1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   &lt;high/medium/low&gt;</a:t>
                      </a:r>
                      <a:endParaRPr sz="1100" b="1" dirty="0"/>
                    </a:p>
                  </a:txBody>
                  <a:tcPr marL="51804" marR="51804" marT="51804" marB="5180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ESTIMATE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(Hours)</a:t>
                      </a:r>
                      <a:endParaRPr sz="1100" b="1" dirty="0"/>
                    </a:p>
                  </a:txBody>
                  <a:tcPr marL="51804" marR="51804" marT="51804" marB="5180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STATUS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&lt;Planned/In progress/Completed&gt;</a:t>
                      </a:r>
                      <a:endParaRPr sz="1100" b="1" dirty="0"/>
                    </a:p>
                  </a:txBody>
                  <a:tcPr marL="51804" marR="51804" marT="51804" marB="51804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957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1</a:t>
                      </a:r>
                      <a:endParaRPr sz="1100" dirty="0"/>
                    </a:p>
                  </a:txBody>
                  <a:tcPr marL="51804" marR="51804" marT="51804" marB="5180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PROJECT SETUP</a:t>
                      </a:r>
                      <a:endParaRPr sz="1100" dirty="0"/>
                    </a:p>
                  </a:txBody>
                  <a:tcPr marL="51804" marR="51804" marT="51804" marB="5180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Medium</a:t>
                      </a:r>
                      <a:endParaRPr sz="1100" dirty="0"/>
                    </a:p>
                  </a:txBody>
                  <a:tcPr marL="51804" marR="51804" marT="51804" marB="5180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5</a:t>
                      </a:r>
                      <a:endParaRPr sz="1100" dirty="0"/>
                    </a:p>
                  </a:txBody>
                  <a:tcPr marL="51804" marR="51804" marT="51804" marB="5180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PLANNED</a:t>
                      </a:r>
                      <a:endParaRPr sz="1100" dirty="0"/>
                    </a:p>
                  </a:txBody>
                  <a:tcPr marL="51804" marR="51804" marT="51804" marB="51804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242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2</a:t>
                      </a:r>
                      <a:endParaRPr sz="1100" dirty="0"/>
                    </a:p>
                  </a:txBody>
                  <a:tcPr marL="51804" marR="51804" marT="51804" marB="5180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HOMEPAGE DESIGN + ROUTING</a:t>
                      </a:r>
                      <a:endParaRPr sz="1100" dirty="0"/>
                    </a:p>
                  </a:txBody>
                  <a:tcPr marL="51804" marR="51804" marT="51804" marB="5180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Medium</a:t>
                      </a:r>
                      <a:endParaRPr sz="1100" dirty="0"/>
                    </a:p>
                  </a:txBody>
                  <a:tcPr marL="51804" marR="51804" marT="51804" marB="5180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4</a:t>
                      </a:r>
                      <a:endParaRPr sz="1100" dirty="0"/>
                    </a:p>
                  </a:txBody>
                  <a:tcPr marL="51804" marR="51804" marT="51804" marB="5180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PLANNED</a:t>
                      </a:r>
                      <a:endParaRPr sz="1100" dirty="0"/>
                    </a:p>
                  </a:txBody>
                  <a:tcPr marL="51804" marR="51804" marT="51804" marB="51804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527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3</a:t>
                      </a:r>
                      <a:endParaRPr sz="1100" dirty="0"/>
                    </a:p>
                  </a:txBody>
                  <a:tcPr marL="51804" marR="51804" marT="51804" marB="5180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USER AUTHENTICATION (</a:t>
                      </a:r>
                      <a:r>
                        <a:rPr lang="en-IN" sz="1100" dirty="0"/>
                        <a:t>Login/Signup)</a:t>
                      </a:r>
                      <a:endParaRPr sz="1100" dirty="0"/>
                    </a:p>
                  </a:txBody>
                  <a:tcPr marL="51804" marR="51804" marT="51804" marB="5180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100" dirty="0"/>
                        <a:t>High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/>
                    </a:p>
                  </a:txBody>
                  <a:tcPr marL="51804" marR="51804" marT="51804" marB="5180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6</a:t>
                      </a:r>
                      <a:endParaRPr sz="1100" dirty="0"/>
                    </a:p>
                  </a:txBody>
                  <a:tcPr marL="51804" marR="51804" marT="51804" marB="5180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PLANNED</a:t>
                      </a:r>
                      <a:endParaRPr sz="1100" dirty="0"/>
                    </a:p>
                  </a:txBody>
                  <a:tcPr marL="51804" marR="51804" marT="51804" marB="51804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242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4</a:t>
                      </a:r>
                      <a:endParaRPr sz="1100" dirty="0"/>
                    </a:p>
                  </a:txBody>
                  <a:tcPr marL="51804" marR="51804" marT="51804" marB="5180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USER DASHBOARD PROFILE</a:t>
                      </a:r>
                      <a:endParaRPr sz="1100" dirty="0"/>
                    </a:p>
                  </a:txBody>
                  <a:tcPr marL="51804" marR="51804" marT="51804" marB="5180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dirty="0"/>
                        <a:t>High</a:t>
                      </a:r>
                      <a:endParaRPr sz="1100" dirty="0"/>
                    </a:p>
                  </a:txBody>
                  <a:tcPr marL="51804" marR="51804" marT="51804" marB="5180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5</a:t>
                      </a:r>
                      <a:endParaRPr sz="1100" dirty="0"/>
                    </a:p>
                  </a:txBody>
                  <a:tcPr marL="51804" marR="51804" marT="51804" marB="5180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PLANNED</a:t>
                      </a:r>
                      <a:endParaRPr sz="1100" dirty="0"/>
                    </a:p>
                  </a:txBody>
                  <a:tcPr marL="51804" marR="51804" marT="51804" marB="51804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242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5</a:t>
                      </a:r>
                      <a:endParaRPr sz="1100" dirty="0"/>
                    </a:p>
                  </a:txBody>
                  <a:tcPr marL="51804" marR="51804" marT="51804" marB="5180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LAND LISTING MODULE (CRUD)</a:t>
                      </a:r>
                      <a:endParaRPr sz="1100" dirty="0"/>
                    </a:p>
                  </a:txBody>
                  <a:tcPr marL="51804" marR="51804" marT="51804" marB="5180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High</a:t>
                      </a:r>
                      <a:endParaRPr sz="1100" dirty="0"/>
                    </a:p>
                  </a:txBody>
                  <a:tcPr marL="51804" marR="51804" marT="51804" marB="5180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7</a:t>
                      </a:r>
                      <a:endParaRPr sz="1100" dirty="0"/>
                    </a:p>
                  </a:txBody>
                  <a:tcPr marL="51804" marR="51804" marT="51804" marB="5180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PLANNED</a:t>
                      </a:r>
                      <a:endParaRPr sz="1100" dirty="0"/>
                    </a:p>
                  </a:txBody>
                  <a:tcPr marL="51804" marR="51804" marT="51804" marB="51804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637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dirty="0"/>
                        <a:t>6</a:t>
                      </a:r>
                      <a:endParaRPr sz="1100" dirty="0"/>
                    </a:p>
                  </a:txBody>
                  <a:tcPr marL="51804" marR="51804" marT="51804" marB="5180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dirty="0"/>
                        <a:t>SEARCH AND FILTER</a:t>
                      </a:r>
                      <a:endParaRPr sz="1100" dirty="0"/>
                    </a:p>
                  </a:txBody>
                  <a:tcPr marL="51804" marR="51804" marT="51804" marB="5180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dirty="0"/>
                        <a:t>High</a:t>
                      </a:r>
                      <a:endParaRPr sz="1100" dirty="0"/>
                    </a:p>
                  </a:txBody>
                  <a:tcPr marL="51804" marR="51804" marT="51804" marB="5180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dirty="0"/>
                        <a:t>5</a:t>
                      </a:r>
                      <a:endParaRPr sz="1100" dirty="0"/>
                    </a:p>
                  </a:txBody>
                  <a:tcPr marL="51804" marR="51804" marT="51804" marB="5180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dirty="0"/>
                        <a:t>PLANNED</a:t>
                      </a:r>
                      <a:endParaRPr sz="1100" dirty="0"/>
                    </a:p>
                  </a:txBody>
                  <a:tcPr marL="51804" marR="51804" marT="51804" marB="51804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3751718"/>
                  </a:ext>
                </a:extLst>
              </a:tr>
              <a:tr h="51637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dirty="0"/>
                        <a:t>7</a:t>
                      </a:r>
                      <a:endParaRPr sz="1100" dirty="0"/>
                    </a:p>
                  </a:txBody>
                  <a:tcPr marL="51804" marR="51804" marT="51804" marB="5180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dirty="0"/>
                        <a:t>INQUIRY/CONTACT MODULE</a:t>
                      </a:r>
                      <a:endParaRPr sz="1100" dirty="0"/>
                    </a:p>
                  </a:txBody>
                  <a:tcPr marL="51804" marR="51804" marT="51804" marB="5180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100" dirty="0"/>
                        <a:t>Medium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/>
                    </a:p>
                  </a:txBody>
                  <a:tcPr marL="51804" marR="51804" marT="51804" marB="5180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dirty="0"/>
                        <a:t>6</a:t>
                      </a:r>
                      <a:endParaRPr sz="1100" dirty="0"/>
                    </a:p>
                  </a:txBody>
                  <a:tcPr marL="51804" marR="51804" marT="51804" marB="5180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dirty="0"/>
                        <a:t>PLANNED</a:t>
                      </a:r>
                      <a:endParaRPr sz="1100" dirty="0"/>
                    </a:p>
                  </a:txBody>
                  <a:tcPr marL="51804" marR="51804" marT="51804" marB="51804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7476843"/>
                  </a:ext>
                </a:extLst>
              </a:tr>
              <a:tr h="57787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dirty="0"/>
                        <a:t>8</a:t>
                      </a:r>
                      <a:endParaRPr sz="1100" dirty="0"/>
                    </a:p>
                  </a:txBody>
                  <a:tcPr marL="51804" marR="51804" marT="51804" marB="5180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dirty="0"/>
                        <a:t>UI IMPROVEMENTS + TESTING + DEPLOYMENT</a:t>
                      </a:r>
                      <a:endParaRPr sz="1100" dirty="0"/>
                    </a:p>
                  </a:txBody>
                  <a:tcPr marL="51804" marR="51804" marT="51804" marB="5180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dirty="0"/>
                        <a:t>High</a:t>
                      </a:r>
                      <a:endParaRPr sz="1100" dirty="0"/>
                    </a:p>
                  </a:txBody>
                  <a:tcPr marL="51804" marR="51804" marT="51804" marB="5180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dirty="0"/>
                        <a:t>7</a:t>
                      </a:r>
                      <a:endParaRPr sz="1100" dirty="0"/>
                    </a:p>
                  </a:txBody>
                  <a:tcPr marL="51804" marR="51804" marT="51804" marB="5180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dirty="0"/>
                        <a:t>PLANNED</a:t>
                      </a:r>
                      <a:endParaRPr sz="1100" dirty="0"/>
                    </a:p>
                  </a:txBody>
                  <a:tcPr marL="51804" marR="51804" marT="51804" marB="51804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46543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93277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STORY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15</a:t>
            </a:fld>
            <a:endParaRPr lang="en-US" dirty="0"/>
          </a:p>
        </p:txBody>
      </p:sp>
      <p:graphicFrame>
        <p:nvGraphicFramePr>
          <p:cNvPr id="6" name="Google Shape;381;p28"/>
          <p:cNvGraphicFramePr/>
          <p:nvPr>
            <p:extLst>
              <p:ext uri="{D42A27DB-BD31-4B8C-83A1-F6EECF244321}">
                <p14:modId xmlns:p14="http://schemas.microsoft.com/office/powerpoint/2010/main" val="74829538"/>
              </p:ext>
            </p:extLst>
          </p:nvPr>
        </p:nvGraphicFramePr>
        <p:xfrm>
          <a:off x="990601" y="1215449"/>
          <a:ext cx="7238999" cy="4831398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625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63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03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365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1421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 dirty="0"/>
                        <a:t> User Story ID</a:t>
                      </a:r>
                      <a:endParaRPr sz="1500" b="1" dirty="0"/>
                    </a:p>
                  </a:txBody>
                  <a:tcPr marL="69427" marR="69427" marT="69427" marB="6942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 dirty="0"/>
                        <a:t>As a type of User</a:t>
                      </a:r>
                      <a:endParaRPr sz="1500" b="1" dirty="0"/>
                    </a:p>
                  </a:txBody>
                  <a:tcPr marL="69427" marR="69427" marT="69427" marB="6942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 dirty="0"/>
                        <a:t>I want to </a:t>
                      </a:r>
                      <a:endParaRPr sz="15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/>
                        <a:t>&lt;Perform some task&gt;</a:t>
                      </a:r>
                      <a:endParaRPr sz="1000" b="1" dirty="0"/>
                    </a:p>
                  </a:txBody>
                  <a:tcPr marL="69427" marR="69427" marT="69427" marB="6942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 dirty="0"/>
                        <a:t>So that i can</a:t>
                      </a:r>
                      <a:endParaRPr sz="15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/>
                        <a:t>&lt;Achieve Some Goal&gt; </a:t>
                      </a:r>
                      <a:endParaRPr sz="1000" b="1" dirty="0"/>
                    </a:p>
                  </a:txBody>
                  <a:tcPr marL="69427" marR="69427" marT="69427" marB="69427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377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dirty="0"/>
                        <a:t>  1 </a:t>
                      </a:r>
                      <a:endParaRPr sz="1500" dirty="0"/>
                    </a:p>
                  </a:txBody>
                  <a:tcPr marL="69427" marR="69427" marT="69427" marB="6942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dirty="0"/>
                        <a:t>ADMIN</a:t>
                      </a:r>
                      <a:endParaRPr sz="1500" dirty="0"/>
                    </a:p>
                  </a:txBody>
                  <a:tcPr marL="69427" marR="69427" marT="69427" marB="6942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Login</a:t>
                      </a:r>
                      <a:endParaRPr sz="15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9427" marR="69427" marT="69427" marB="6942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Access </a:t>
                      </a:r>
                      <a:r>
                        <a:rPr lang="en-IN" sz="1000" dirty="0"/>
                        <a:t>and manage all land listing and user data securely</a:t>
                      </a:r>
                      <a:endParaRPr sz="1500" dirty="0"/>
                    </a:p>
                  </a:txBody>
                  <a:tcPr marL="69427" marR="69427" marT="69427" marB="69427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615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 2</a:t>
                      </a:r>
                      <a:endParaRPr sz="1500"/>
                    </a:p>
                  </a:txBody>
                  <a:tcPr marL="69427" marR="69427" marT="69427" marB="6942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dirty="0"/>
                        <a:t>ADMIN</a:t>
                      </a:r>
                      <a:endParaRPr sz="1500" dirty="0"/>
                    </a:p>
                  </a:txBody>
                  <a:tcPr marL="69427" marR="69427" marT="69427" marB="6942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Approve or reject land listing</a:t>
                      </a:r>
                      <a:endParaRPr sz="15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9427" marR="69427" marT="69427" marB="6942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Ensure only verified lands are displayed to buyers</a:t>
                      </a:r>
                      <a:endParaRPr sz="1000" dirty="0"/>
                    </a:p>
                  </a:txBody>
                  <a:tcPr marL="69427" marR="69427" marT="69427" marB="69427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615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3</a:t>
                      </a:r>
                      <a:endParaRPr sz="1500"/>
                    </a:p>
                  </a:txBody>
                  <a:tcPr marL="69427" marR="69427" marT="69427" marB="6942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dirty="0"/>
                        <a:t>ADMIN</a:t>
                      </a:r>
                      <a:endParaRPr sz="1500" dirty="0"/>
                    </a:p>
                  </a:txBody>
                  <a:tcPr marL="69427" marR="69427" marT="69427" marB="6942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500" dirty="0"/>
                        <a:t>M</a:t>
                      </a:r>
                      <a:r>
                        <a:rPr lang="en" sz="1500" dirty="0"/>
                        <a:t>anage users(Add/Block)</a:t>
                      </a:r>
                      <a:endParaRPr sz="1500" dirty="0"/>
                    </a:p>
                  </a:txBody>
                  <a:tcPr marL="69427" marR="69427" marT="69427" marB="6942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 dirty="0"/>
                        <a:t>Maintain platform integrity and security</a:t>
                      </a:r>
                      <a:endParaRPr sz="1000" dirty="0"/>
                    </a:p>
                  </a:txBody>
                  <a:tcPr marL="69427" marR="69427" marT="69427" marB="69427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377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4</a:t>
                      </a:r>
                      <a:endParaRPr sz="1500"/>
                    </a:p>
                  </a:txBody>
                  <a:tcPr marL="69427" marR="69427" marT="69427" marB="6942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dirty="0"/>
                        <a:t>SELLER</a:t>
                      </a:r>
                      <a:endParaRPr sz="1500" dirty="0"/>
                    </a:p>
                  </a:txBody>
                  <a:tcPr marL="69427" marR="69427" marT="69427" marB="6942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dirty="0"/>
                        <a:t>Register and login</a:t>
                      </a:r>
                      <a:endParaRPr sz="1500" dirty="0"/>
                    </a:p>
                  </a:txBody>
                  <a:tcPr marL="69427" marR="69427" marT="69427" marB="6942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Post land details for sale security</a:t>
                      </a:r>
                      <a:endParaRPr sz="1000" dirty="0"/>
                    </a:p>
                  </a:txBody>
                  <a:tcPr marL="69427" marR="69427" marT="69427" marB="69427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615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5</a:t>
                      </a:r>
                      <a:endParaRPr sz="1500"/>
                    </a:p>
                  </a:txBody>
                  <a:tcPr marL="69427" marR="69427" marT="69427" marB="6942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dirty="0"/>
                        <a:t>SELLER</a:t>
                      </a:r>
                      <a:endParaRPr sz="1500" dirty="0"/>
                    </a:p>
                  </a:txBody>
                  <a:tcPr marL="69427" marR="69427" marT="69427" marB="6942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dirty="0"/>
                        <a:t>Add / Update / Delete and listing</a:t>
                      </a:r>
                      <a:endParaRPr sz="1500" dirty="0"/>
                    </a:p>
                  </a:txBody>
                  <a:tcPr marL="69427" marR="69427" marT="69427" marB="6942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dirty="0"/>
                        <a:t>Keep my land information accurate and up to date</a:t>
                      </a:r>
                    </a:p>
                  </a:txBody>
                  <a:tcPr marL="69427" marR="69427" marT="69427" marB="69427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377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6</a:t>
                      </a:r>
                      <a:endParaRPr sz="1500"/>
                    </a:p>
                  </a:txBody>
                  <a:tcPr marL="69427" marR="69427" marT="69427" marB="6942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dirty="0"/>
                        <a:t>BUYER</a:t>
                      </a:r>
                      <a:endParaRPr sz="1500" dirty="0"/>
                    </a:p>
                  </a:txBody>
                  <a:tcPr marL="69427" marR="69427" marT="69427" marB="6942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dirty="0"/>
                        <a:t>Search and filter lands</a:t>
                      </a:r>
                      <a:endParaRPr sz="1500" dirty="0"/>
                    </a:p>
                  </a:txBody>
                  <a:tcPr marL="69427" marR="69427" marT="69427" marB="6942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dirty="0"/>
                        <a:t>Easily find suitable land by </a:t>
                      </a:r>
                      <a:r>
                        <a:rPr lang="en-GB" sz="1000" dirty="0" err="1"/>
                        <a:t>location,size,and</a:t>
                      </a:r>
                      <a:r>
                        <a:rPr lang="en-GB" sz="1000" dirty="0"/>
                        <a:t> price</a:t>
                      </a:r>
                    </a:p>
                  </a:txBody>
                  <a:tcPr marL="69427" marR="69427" marT="69427" marB="69427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8123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7</a:t>
                      </a:r>
                      <a:endParaRPr sz="1500"/>
                    </a:p>
                  </a:txBody>
                  <a:tcPr marL="69427" marR="69427" marT="69427" marB="6942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dirty="0"/>
                        <a:t>BUYER</a:t>
                      </a:r>
                      <a:endParaRPr sz="1500" dirty="0"/>
                    </a:p>
                  </a:txBody>
                  <a:tcPr marL="69427" marR="69427" marT="69427" marB="6942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dirty="0"/>
                        <a:t>View </a:t>
                      </a:r>
                      <a:r>
                        <a:rPr lang="en-IN" sz="1500" dirty="0"/>
                        <a:t>land details</a:t>
                      </a:r>
                      <a:endParaRPr sz="1500" dirty="0"/>
                    </a:p>
                  </a:txBody>
                  <a:tcPr marL="69427" marR="69427" marT="69427" marB="6942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dirty="0"/>
                        <a:t>Get complete information before contacting seller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69427" marR="69427" marT="69427" marB="69427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8123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500" dirty="0"/>
                        <a:t>8</a:t>
                      </a:r>
                      <a:endParaRPr sz="1500" dirty="0"/>
                    </a:p>
                  </a:txBody>
                  <a:tcPr marL="69427" marR="69427" marT="69427" marB="6942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500" dirty="0"/>
                        <a:t>BUYER</a:t>
                      </a:r>
                      <a:endParaRPr sz="1500" dirty="0"/>
                    </a:p>
                  </a:txBody>
                  <a:tcPr marL="69427" marR="69427" marT="69427" marB="6942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500" dirty="0"/>
                        <a:t>Contact seller</a:t>
                      </a:r>
                      <a:endParaRPr sz="1500" dirty="0"/>
                    </a:p>
                  </a:txBody>
                  <a:tcPr marL="69427" marR="69427" marT="69427" marB="6942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 dirty="0"/>
                        <a:t>Directly communicate to negotiate and proceed with purchase</a:t>
                      </a:r>
                      <a:endParaRPr sz="1000" dirty="0"/>
                    </a:p>
                  </a:txBody>
                  <a:tcPr marL="69427" marR="69427" marT="69427" marB="69427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60666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03359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PLAN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16</a:t>
            </a:fld>
            <a:endParaRPr lang="en-US" dirty="0"/>
          </a:p>
        </p:txBody>
      </p:sp>
      <p:graphicFrame>
        <p:nvGraphicFramePr>
          <p:cNvPr id="7" name="Google Shape;395;p30"/>
          <p:cNvGraphicFramePr/>
          <p:nvPr>
            <p:extLst>
              <p:ext uri="{D42A27DB-BD31-4B8C-83A1-F6EECF244321}">
                <p14:modId xmlns:p14="http://schemas.microsoft.com/office/powerpoint/2010/main" val="1566965571"/>
              </p:ext>
            </p:extLst>
          </p:nvPr>
        </p:nvGraphicFramePr>
        <p:xfrm>
          <a:off x="502150" y="2097072"/>
          <a:ext cx="8139700" cy="256017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3112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56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56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656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56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6569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693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User</a:t>
                      </a:r>
                      <a:endParaRPr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StoryID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Task Name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Start Date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End Date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   Days 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  Status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4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 Sprint 1</a:t>
                      </a:r>
                      <a:endParaRPr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     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16/08/2022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17/08/2022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10</a:t>
                      </a:r>
                      <a:endParaRPr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Completed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4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4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18/08/2022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19/08/2022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Completed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21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Sprint 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13/09/2022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23/09/2022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16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Completed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72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23/09/2022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24/09/2022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Completed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97222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PLAN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17</a:t>
            </a:fld>
            <a:endParaRPr lang="en-US" dirty="0"/>
          </a:p>
        </p:txBody>
      </p:sp>
      <p:graphicFrame>
        <p:nvGraphicFramePr>
          <p:cNvPr id="6" name="Google Shape;402;p31"/>
          <p:cNvGraphicFramePr/>
          <p:nvPr>
            <p:extLst>
              <p:ext uri="{D42A27DB-BD31-4B8C-83A1-F6EECF244321}">
                <p14:modId xmlns:p14="http://schemas.microsoft.com/office/powerpoint/2010/main" val="1360624281"/>
              </p:ext>
            </p:extLst>
          </p:nvPr>
        </p:nvGraphicFramePr>
        <p:xfrm>
          <a:off x="466578" y="1870003"/>
          <a:ext cx="8137449" cy="3117994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3451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84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84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84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584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584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5084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User</a:t>
                      </a:r>
                      <a:endParaRPr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StoryID</a:t>
                      </a:r>
                      <a:endParaRPr b="1"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Task Name</a:t>
                      </a:r>
                      <a:endParaRPr b="1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Start Date</a:t>
                      </a:r>
                      <a:endParaRPr b="1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End Date</a:t>
                      </a:r>
                      <a:endParaRPr b="1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   Days </a:t>
                      </a:r>
                      <a:endParaRPr b="1"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  Status</a:t>
                      </a:r>
                      <a:endParaRPr b="1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178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3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SPRINT 3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03/10/2022</a:t>
                      </a:r>
                      <a:endParaRPr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06/10/2022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  14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Completed</a:t>
                      </a:r>
                      <a:endParaRPr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178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6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07/10/2022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10/10/2022</a:t>
                      </a:r>
                      <a:endParaRPr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Completed</a:t>
                      </a:r>
                      <a:endParaRPr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178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14</a:t>
                      </a:r>
                      <a:endParaRPr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SPRINT 4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28/10/2022</a:t>
                      </a:r>
                      <a:endParaRPr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5/11/2022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10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Completed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178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7/11/2022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11/11/2022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Completed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06521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FLOW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LEVEL 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6" name="Google Shape;317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47800" y="1600200"/>
            <a:ext cx="6155475" cy="4019589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990600" y="5638800"/>
            <a:ext cx="723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 figure given above is for reference only. Create a figure with your data. </a:t>
            </a:r>
          </a:p>
        </p:txBody>
      </p:sp>
    </p:spTree>
    <p:extLst>
      <p:ext uri="{BB962C8B-B14F-4D97-AF65-F5344CB8AC3E}">
        <p14:creationId xmlns:p14="http://schemas.microsoft.com/office/powerpoint/2010/main" val="29430133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FLOW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Level 1.1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6" name="Google Shape;325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79224" y="1600200"/>
            <a:ext cx="8207576" cy="4191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1066800" y="5638800"/>
            <a:ext cx="723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 figure given above is for reference only. Create a figure with your data. </a:t>
            </a:r>
          </a:p>
        </p:txBody>
      </p:sp>
    </p:spTree>
    <p:extLst>
      <p:ext uri="{BB962C8B-B14F-4D97-AF65-F5344CB8AC3E}">
        <p14:creationId xmlns:p14="http://schemas.microsoft.com/office/powerpoint/2010/main" val="354542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0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PRODUCT OWNER</a:t>
            </a:r>
            <a:br>
              <a:rPr lang="en-US" dirty="0"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br>
              <a:rPr lang="en-US" dirty="0"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Dr. GEEVAR C ZACHARIAS</a:t>
            </a:r>
            <a:br>
              <a:rPr lang="en-US" dirty="0"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br>
              <a:rPr lang="en-US" dirty="0"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Assistant Professor</a:t>
            </a:r>
            <a:br>
              <a:rPr lang="en-US" sz="2000" dirty="0"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DEPARTMENT OF COMPUTER APPLICATIONS</a:t>
            </a:r>
            <a:br>
              <a:rPr lang="en-US" sz="2000" dirty="0"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MES COLLEGE OF ENGINEERING, KUTTIPPURAM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71055" y="1037459"/>
            <a:ext cx="2590800" cy="1678031"/>
            <a:chOff x="471055" y="1037459"/>
            <a:chExt cx="2590800" cy="1678031"/>
          </a:xfrm>
        </p:grpSpPr>
        <p:cxnSp>
          <p:nvCxnSpPr>
            <p:cNvPr id="4" name="Straight Connector 3"/>
            <p:cNvCxnSpPr/>
            <p:nvPr/>
          </p:nvCxnSpPr>
          <p:spPr>
            <a:xfrm>
              <a:off x="471055" y="1037459"/>
              <a:ext cx="2590800" cy="0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471055" y="1039090"/>
              <a:ext cx="0" cy="1676400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6019800" y="4343400"/>
            <a:ext cx="2590800" cy="1676400"/>
            <a:chOff x="6019800" y="4343400"/>
            <a:chExt cx="2590800" cy="1676400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6019800" y="6019800"/>
              <a:ext cx="2590800" cy="0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8610600" y="4343400"/>
              <a:ext cx="0" cy="1676400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799197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FLOW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Level 1.2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6" name="Google Shape;332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2734" y="1600200"/>
            <a:ext cx="8087865" cy="41148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1066800" y="5638800"/>
            <a:ext cx="723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 figure given above is for reference only. Create a figure with your data. </a:t>
            </a:r>
          </a:p>
        </p:txBody>
      </p:sp>
    </p:spTree>
    <p:extLst>
      <p:ext uri="{BB962C8B-B14F-4D97-AF65-F5344CB8AC3E}">
        <p14:creationId xmlns:p14="http://schemas.microsoft.com/office/powerpoint/2010/main" val="23051611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Place you ER Diagram (if any) here.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50022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22872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OF CONTENTS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System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Functionalities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Description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Developing Environment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Sprint Backlog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 Backlog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Story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Plans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Flow Diagrams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</a:rPr>
              <a:t>ER Diagram</a:t>
            </a:r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72432"/>
          </a:xfrm>
        </p:spPr>
        <p:txBody>
          <a:bodyPr>
            <a:normAutofit/>
          </a:bodyPr>
          <a:lstStyle/>
          <a:p>
            <a:r>
              <a:rPr lang="en-IN" dirty="0"/>
              <a:t>LAND SELLING THROUGH APP 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Web-based platform to streamline land selling and buying.</a:t>
            </a:r>
          </a:p>
          <a:p>
            <a:r>
              <a:rPr lang="en-IN" dirty="0"/>
              <a:t>Eliminates intermediaries, delays, and lack of transparency.</a:t>
            </a:r>
          </a:p>
          <a:p>
            <a:r>
              <a:rPr lang="en-IN" dirty="0"/>
              <a:t>Built using Django backend and HTML/CSS/Bootstrap frontend.</a:t>
            </a:r>
          </a:p>
          <a:p>
            <a:r>
              <a:rPr lang="en-IN" dirty="0"/>
              <a:t>Centralized system for verified users to list, browse, and connect.</a:t>
            </a:r>
          </a:p>
          <a:p>
            <a:r>
              <a:rPr lang="en-IN" dirty="0"/>
              <a:t>Secure storage using SQLite</a:t>
            </a:r>
            <a:endParaRPr lang="en-US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Provide centralized, secure platform for land transactions.</a:t>
            </a:r>
          </a:p>
          <a:p>
            <a:r>
              <a:rPr lang="en-GB" dirty="0"/>
              <a:t>Ensure transparency between buyers and sellers.</a:t>
            </a:r>
          </a:p>
          <a:p>
            <a:r>
              <a:rPr lang="en-GB" dirty="0"/>
              <a:t>Enable easy land listing with complete details.</a:t>
            </a:r>
          </a:p>
          <a:p>
            <a:r>
              <a:rPr lang="en-GB" dirty="0"/>
              <a:t>Support advanced search and filtering options.</a:t>
            </a:r>
          </a:p>
          <a:p>
            <a:r>
              <a:rPr lang="en-GB" dirty="0"/>
              <a:t>Include admin dashboard for verification and control.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5CA5DB-C95B-9274-6CC6-BBDD612434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7FD21-F072-514B-1259-00E2A2C72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EXISTING SYSTEM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3013F8-EA75-8B73-B691-9967DDB144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Manual land selling process with paperwork.</a:t>
            </a:r>
          </a:p>
          <a:p>
            <a:r>
              <a:rPr lang="en-GB" dirty="0"/>
              <a:t>Dependence on brokers and middlemen.</a:t>
            </a:r>
          </a:p>
          <a:p>
            <a:r>
              <a:rPr lang="en-GB" dirty="0"/>
              <a:t>Delayed communication between buyers and sellers.</a:t>
            </a:r>
          </a:p>
          <a:p>
            <a:r>
              <a:rPr lang="en-GB" dirty="0"/>
              <a:t>Lack of trust and verification mechanisms.</a:t>
            </a:r>
          </a:p>
          <a:p>
            <a:r>
              <a:rPr lang="en-GB" dirty="0"/>
              <a:t>No centralized online system for land listings.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633661-B8A5-5F64-B0B3-F069AAD48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645143-4DA4-EC25-D400-31811F433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6803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A89323-CAA4-5F8F-BC23-AF2428BA79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72957-0B3A-B1DC-4183-C152345F0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PROPOSED SYSTEM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9433FB-9787-5DBA-F8F3-B665601963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Digital platform accessible via web application.</a:t>
            </a:r>
          </a:p>
          <a:p>
            <a:r>
              <a:rPr lang="en-GB" dirty="0"/>
              <a:t>User authentication and profile verification.</a:t>
            </a:r>
          </a:p>
          <a:p>
            <a:r>
              <a:rPr lang="en-GB" dirty="0"/>
              <a:t>Direct interaction between landowners and buyers.</a:t>
            </a:r>
          </a:p>
          <a:p>
            <a:r>
              <a:rPr lang="en-GB" dirty="0"/>
              <a:t>Structured data and document storage.</a:t>
            </a:r>
          </a:p>
          <a:p>
            <a:r>
              <a:rPr lang="en-GB" dirty="0"/>
              <a:t>Faster and more transparent transactions.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A7E54E-77D1-E994-4D0C-795437799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8B7F26-E457-6E29-93A0-124CF9B8E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7493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MOTIVATIONS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Increasing need for digitization of real estate services.</a:t>
            </a:r>
          </a:p>
          <a:p>
            <a:r>
              <a:rPr lang="en-GB" dirty="0"/>
              <a:t>Demand for trustworthy and efficient platform.</a:t>
            </a:r>
          </a:p>
          <a:p>
            <a:r>
              <a:rPr lang="en-GB" dirty="0"/>
              <a:t>Eliminate fraud, misinformation, and delays.</a:t>
            </a:r>
          </a:p>
          <a:p>
            <a:r>
              <a:rPr lang="en-GB" dirty="0"/>
              <a:t>Promote digital adoption in rural and urban markets.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FUNCTIONALITIES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User Registration &amp; Login – Secure sign-up and authentication.</a:t>
            </a:r>
          </a:p>
          <a:p>
            <a:r>
              <a:rPr lang="en-IN" dirty="0"/>
              <a:t>Land Listing – Add photos, location, price, and documents.</a:t>
            </a:r>
          </a:p>
          <a:p>
            <a:r>
              <a:rPr lang="en-IN" dirty="0"/>
              <a:t>Search &amp; Filter – Find properties quickly.</a:t>
            </a:r>
          </a:p>
          <a:p>
            <a:r>
              <a:rPr lang="en-IN" dirty="0"/>
              <a:t>In-App Messaging – Direct user communication.</a:t>
            </a:r>
          </a:p>
          <a:p>
            <a:r>
              <a:rPr lang="en-IN" dirty="0"/>
              <a:t>Admin Dashboard – Approve and verify listings.</a:t>
            </a:r>
          </a:p>
          <a:p>
            <a:r>
              <a:rPr lang="en-IN" dirty="0"/>
              <a:t>Document Upload &amp; Verification – Ensure transparency.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</TotalTime>
  <Words>1174</Words>
  <Application>Microsoft Office PowerPoint</Application>
  <PresentationFormat>On-screen Show (4:3)</PresentationFormat>
  <Paragraphs>448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Bookman Old Style</vt:lpstr>
      <vt:lpstr>Calibri</vt:lpstr>
      <vt:lpstr>Times New Roman</vt:lpstr>
      <vt:lpstr>Office Theme</vt:lpstr>
      <vt:lpstr>LAND SELLING THROUGH APP </vt:lpstr>
      <vt:lpstr>PRODUCT OWNER  Dr. GEEVAR C ZACHARIAS  Assistant Professor DEPARTMENT OF COMPUTER APPLICATIONS MES COLLEGE OF ENGINEERING, KUTTIPPURAM</vt:lpstr>
      <vt:lpstr>TABLE OF CONTENTS</vt:lpstr>
      <vt:lpstr>LAND SELLING THROUGH APP </vt:lpstr>
      <vt:lpstr>OBJECTIVES</vt:lpstr>
      <vt:lpstr>EXISTING SYSTEM</vt:lpstr>
      <vt:lpstr>PROPOSED SYSTEM</vt:lpstr>
      <vt:lpstr>MOTIVATIONS</vt:lpstr>
      <vt:lpstr>FUNCTIONALITIES</vt:lpstr>
      <vt:lpstr>MODULE DESCRIPTION</vt:lpstr>
      <vt:lpstr>DEVELOPING ENVIRONMENT</vt:lpstr>
      <vt:lpstr>SPRINT BACKLOG</vt:lpstr>
      <vt:lpstr>SPRINT BACKLOG</vt:lpstr>
      <vt:lpstr>PRODUCT BACKLOG</vt:lpstr>
      <vt:lpstr>USER STORY</vt:lpstr>
      <vt:lpstr>PROJECT PLAN</vt:lpstr>
      <vt:lpstr>PROJECT PLAN</vt:lpstr>
      <vt:lpstr>DATA FLOW DIAGRAM</vt:lpstr>
      <vt:lpstr>DATA FLOW DIAGRAM</vt:lpstr>
      <vt:lpstr>DATA FLOW DIAGRAM</vt:lpstr>
      <vt:lpstr>ER DIAGRAM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Faculty</dc:creator>
  <cp:lastModifiedBy>Admin</cp:lastModifiedBy>
  <cp:revision>49</cp:revision>
  <dcterms:created xsi:type="dcterms:W3CDTF">2024-09-27T10:56:22Z</dcterms:created>
  <dcterms:modified xsi:type="dcterms:W3CDTF">2025-08-18T07:05:37Z</dcterms:modified>
</cp:coreProperties>
</file>