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7" r:id="rId3"/>
    <p:sldId id="259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5" r:id="rId19"/>
    <p:sldId id="27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710"/>
    <a:srgbClr val="273C7F"/>
    <a:srgbClr val="283D7E"/>
    <a:srgbClr val="11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73FC0-1507-454F-877A-F4390FC22DB8}" type="doc">
      <dgm:prSet loTypeId="urn:microsoft.com/office/officeart/2005/8/layout/vList3" loCatId="pictur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357FDE2-357A-4F9E-8AA2-75D23D272A7B}">
      <dgm:prSet phldrT="[Testo]" custT="1"/>
      <dgm:spPr>
        <a:solidFill>
          <a:srgbClr val="EE5710"/>
        </a:solidFill>
      </dgm:spPr>
      <dgm:t>
        <a:bodyPr/>
        <a:lstStyle/>
        <a:p>
          <a:pPr>
            <a:buNone/>
          </a:pPr>
          <a:r>
            <a:rPr lang="it-IT" sz="2400" kern="1200" dirty="0">
              <a:solidFill>
                <a:schemeClr val="bg1"/>
              </a:solidFill>
              <a:latin typeface="Aptos SemiBold" panose="020B0004020202020204" pitchFamily="34" charset="0"/>
              <a:ea typeface="+mn-ea"/>
              <a:cs typeface="+mn-cs"/>
            </a:rPr>
            <a:t>L’obiettivo è fornire strumenti per analizzare le discussioni su Reddit, offrendo insight utili su sentiment e temi principali. </a:t>
          </a:r>
        </a:p>
      </dgm:t>
    </dgm:pt>
    <dgm:pt modelId="{646E111B-2E6B-4504-8EF5-B1BB8F86B417}" type="parTrans" cxnId="{C46AA3FA-33F9-45EB-8D73-1FFE3FCEDB57}">
      <dgm:prSet/>
      <dgm:spPr/>
      <dgm:t>
        <a:bodyPr/>
        <a:lstStyle/>
        <a:p>
          <a:endParaRPr lang="it-IT"/>
        </a:p>
      </dgm:t>
    </dgm:pt>
    <dgm:pt modelId="{1870BA02-A23A-432E-BB44-F967F878A4D4}" type="sibTrans" cxnId="{C46AA3FA-33F9-45EB-8D73-1FFE3FCEDB57}">
      <dgm:prSet/>
      <dgm:spPr/>
      <dgm:t>
        <a:bodyPr/>
        <a:lstStyle/>
        <a:p>
          <a:endParaRPr lang="it-IT"/>
        </a:p>
      </dgm:t>
    </dgm:pt>
    <dgm:pt modelId="{729F79A8-67C6-4DFD-ABEC-58AB4CA21BB7}">
      <dgm:prSet phldrT="[Testo]" custT="1"/>
      <dgm:spPr>
        <a:solidFill>
          <a:srgbClr val="EE5710"/>
        </a:solidFill>
      </dgm:spPr>
      <dgm:t>
        <a:bodyPr/>
        <a:lstStyle/>
        <a:p>
          <a:r>
            <a:rPr lang="it-IT" sz="2400" kern="1200" dirty="0">
              <a:solidFill>
                <a:schemeClr val="bg1"/>
              </a:solidFill>
              <a:latin typeface="Aptos SemiBold" panose="020B0004020202020204" pitchFamily="34" charset="0"/>
              <a:ea typeface="+mn-ea"/>
              <a:cs typeface="+mn-cs"/>
            </a:rPr>
            <a:t>È rivolto ad analisti di mercato e sviluppatori di giochi interessati a comprendere opinioni e tendenze degli utenti.</a:t>
          </a:r>
        </a:p>
      </dgm:t>
    </dgm:pt>
    <dgm:pt modelId="{384AB07E-E42E-4307-B712-6C9C11F5330A}" type="parTrans" cxnId="{CFE4027F-0BEC-47DA-B458-DE48FE9354C6}">
      <dgm:prSet/>
      <dgm:spPr/>
      <dgm:t>
        <a:bodyPr/>
        <a:lstStyle/>
        <a:p>
          <a:endParaRPr lang="it-IT"/>
        </a:p>
      </dgm:t>
    </dgm:pt>
    <dgm:pt modelId="{CE1B9441-02DA-4DBC-80D0-3ACDBBADED66}" type="sibTrans" cxnId="{CFE4027F-0BEC-47DA-B458-DE48FE9354C6}">
      <dgm:prSet/>
      <dgm:spPr/>
      <dgm:t>
        <a:bodyPr/>
        <a:lstStyle/>
        <a:p>
          <a:endParaRPr lang="it-IT"/>
        </a:p>
      </dgm:t>
    </dgm:pt>
    <dgm:pt modelId="{CF7CA550-66BB-4A66-8D4D-F8EFAA816C52}" type="pres">
      <dgm:prSet presAssocID="{4AC73FC0-1507-454F-877A-F4390FC22DB8}" presName="linearFlow" presStyleCnt="0">
        <dgm:presLayoutVars>
          <dgm:dir/>
          <dgm:resizeHandles val="exact"/>
        </dgm:presLayoutVars>
      </dgm:prSet>
      <dgm:spPr/>
    </dgm:pt>
    <dgm:pt modelId="{261E6668-BA3B-48C6-A434-C89B4B6F1115}" type="pres">
      <dgm:prSet presAssocID="{D357FDE2-357A-4F9E-8AA2-75D23D272A7B}" presName="composite" presStyleCnt="0"/>
      <dgm:spPr/>
    </dgm:pt>
    <dgm:pt modelId="{2478E880-3A36-4DA8-B59B-114F04B886B0}" type="pres">
      <dgm:prSet presAssocID="{D357FDE2-357A-4F9E-8AA2-75D23D272A7B}" presName="imgShp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68C5D8C-D7C6-4474-A103-7DAEE4847366}" type="pres">
      <dgm:prSet presAssocID="{D357FDE2-357A-4F9E-8AA2-75D23D272A7B}" presName="txShp" presStyleLbl="node1" presStyleIdx="0" presStyleCnt="2">
        <dgm:presLayoutVars>
          <dgm:bulletEnabled val="1"/>
        </dgm:presLayoutVars>
      </dgm:prSet>
      <dgm:spPr/>
    </dgm:pt>
    <dgm:pt modelId="{669FCF05-E0CA-4647-9109-9178D261404A}" type="pres">
      <dgm:prSet presAssocID="{1870BA02-A23A-432E-BB44-F967F878A4D4}" presName="spacing" presStyleCnt="0"/>
      <dgm:spPr/>
    </dgm:pt>
    <dgm:pt modelId="{E6F13718-AC66-47F4-BE2A-DCDE89909874}" type="pres">
      <dgm:prSet presAssocID="{729F79A8-67C6-4DFD-ABEC-58AB4CA21BB7}" presName="composite" presStyleCnt="0"/>
      <dgm:spPr/>
    </dgm:pt>
    <dgm:pt modelId="{0E335259-3250-452F-A9E7-C8ABCA51CEE7}" type="pres">
      <dgm:prSet presAssocID="{729F79A8-67C6-4DFD-ABEC-58AB4CA21BB7}" presName="imgShp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5EA04C08-6B52-4C0A-8AAA-C96388300C55}" type="pres">
      <dgm:prSet presAssocID="{729F79A8-67C6-4DFD-ABEC-58AB4CA21BB7}" presName="txShp" presStyleLbl="node1" presStyleIdx="1" presStyleCnt="2">
        <dgm:presLayoutVars>
          <dgm:bulletEnabled val="1"/>
        </dgm:presLayoutVars>
      </dgm:prSet>
      <dgm:spPr/>
    </dgm:pt>
  </dgm:ptLst>
  <dgm:cxnLst>
    <dgm:cxn modelId="{6E183D2A-D776-4870-B489-E68597B9E565}" type="presOf" srcId="{D357FDE2-357A-4F9E-8AA2-75D23D272A7B}" destId="{568C5D8C-D7C6-4474-A103-7DAEE4847366}" srcOrd="0" destOrd="0" presId="urn:microsoft.com/office/officeart/2005/8/layout/vList3"/>
    <dgm:cxn modelId="{3D0B0031-8783-4EEA-A606-C6862942197C}" type="presOf" srcId="{729F79A8-67C6-4DFD-ABEC-58AB4CA21BB7}" destId="{5EA04C08-6B52-4C0A-8AAA-C96388300C55}" srcOrd="0" destOrd="0" presId="urn:microsoft.com/office/officeart/2005/8/layout/vList3"/>
    <dgm:cxn modelId="{39EA7836-30F2-400E-A8DB-D5706E5638D9}" type="presOf" srcId="{4AC73FC0-1507-454F-877A-F4390FC22DB8}" destId="{CF7CA550-66BB-4A66-8D4D-F8EFAA816C52}" srcOrd="0" destOrd="0" presId="urn:microsoft.com/office/officeart/2005/8/layout/vList3"/>
    <dgm:cxn modelId="{CFE4027F-0BEC-47DA-B458-DE48FE9354C6}" srcId="{4AC73FC0-1507-454F-877A-F4390FC22DB8}" destId="{729F79A8-67C6-4DFD-ABEC-58AB4CA21BB7}" srcOrd="1" destOrd="0" parTransId="{384AB07E-E42E-4307-B712-6C9C11F5330A}" sibTransId="{CE1B9441-02DA-4DBC-80D0-3ACDBBADED66}"/>
    <dgm:cxn modelId="{C46AA3FA-33F9-45EB-8D73-1FFE3FCEDB57}" srcId="{4AC73FC0-1507-454F-877A-F4390FC22DB8}" destId="{D357FDE2-357A-4F9E-8AA2-75D23D272A7B}" srcOrd="0" destOrd="0" parTransId="{646E111B-2E6B-4504-8EF5-B1BB8F86B417}" sibTransId="{1870BA02-A23A-432E-BB44-F967F878A4D4}"/>
    <dgm:cxn modelId="{61D11416-B4DD-4F23-964F-B8561930717F}" type="presParOf" srcId="{CF7CA550-66BB-4A66-8D4D-F8EFAA816C52}" destId="{261E6668-BA3B-48C6-A434-C89B4B6F1115}" srcOrd="0" destOrd="0" presId="urn:microsoft.com/office/officeart/2005/8/layout/vList3"/>
    <dgm:cxn modelId="{9B705B9B-074A-43E1-B8B6-7ABA01037017}" type="presParOf" srcId="{261E6668-BA3B-48C6-A434-C89B4B6F1115}" destId="{2478E880-3A36-4DA8-B59B-114F04B886B0}" srcOrd="0" destOrd="0" presId="urn:microsoft.com/office/officeart/2005/8/layout/vList3"/>
    <dgm:cxn modelId="{B5F0F973-F280-47B2-9543-8C84CB20C3D5}" type="presParOf" srcId="{261E6668-BA3B-48C6-A434-C89B4B6F1115}" destId="{568C5D8C-D7C6-4474-A103-7DAEE4847366}" srcOrd="1" destOrd="0" presId="urn:microsoft.com/office/officeart/2005/8/layout/vList3"/>
    <dgm:cxn modelId="{26AE838F-FFBC-4A8C-8D57-12DD2F246F1C}" type="presParOf" srcId="{CF7CA550-66BB-4A66-8D4D-F8EFAA816C52}" destId="{669FCF05-E0CA-4647-9109-9178D261404A}" srcOrd="1" destOrd="0" presId="urn:microsoft.com/office/officeart/2005/8/layout/vList3"/>
    <dgm:cxn modelId="{7F9AEC9D-D61C-4B31-BC09-E96CD59CDF0B}" type="presParOf" srcId="{CF7CA550-66BB-4A66-8D4D-F8EFAA816C52}" destId="{E6F13718-AC66-47F4-BE2A-DCDE89909874}" srcOrd="2" destOrd="0" presId="urn:microsoft.com/office/officeart/2005/8/layout/vList3"/>
    <dgm:cxn modelId="{2E9A8A8A-B856-481A-BE1E-5963D5B4CF67}" type="presParOf" srcId="{E6F13718-AC66-47F4-BE2A-DCDE89909874}" destId="{0E335259-3250-452F-A9E7-C8ABCA51CEE7}" srcOrd="0" destOrd="0" presId="urn:microsoft.com/office/officeart/2005/8/layout/vList3"/>
    <dgm:cxn modelId="{9BC09D2D-3993-4181-8218-F25664BF4A7F}" type="presParOf" srcId="{E6F13718-AC66-47F4-BE2A-DCDE89909874}" destId="{5EA04C08-6B52-4C0A-8AAA-C96388300C5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5BFFE-819B-443D-BA11-39B5A293519B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423BC3D4-D8D6-421A-85B7-30CAE3BB5680}">
      <dgm:prSet phldrT="[Testo]"/>
      <dgm:spPr>
        <a:solidFill>
          <a:srgbClr val="EE5710"/>
        </a:solidFill>
      </dgm:spPr>
      <dgm:t>
        <a:bodyPr/>
        <a:lstStyle/>
        <a:p>
          <a:r>
            <a:rPr lang="it-IT" dirty="0"/>
            <a:t>«Questo gioco è fantastico!»</a:t>
          </a:r>
        </a:p>
      </dgm:t>
    </dgm:pt>
    <dgm:pt modelId="{D2C21962-4F74-407B-AB0A-54CBCE37A17C}" type="parTrans" cxnId="{1F72AB1B-CE75-4B97-AC4C-A0F7F94C9DDF}">
      <dgm:prSet/>
      <dgm:spPr/>
      <dgm:t>
        <a:bodyPr/>
        <a:lstStyle/>
        <a:p>
          <a:endParaRPr lang="it-IT"/>
        </a:p>
      </dgm:t>
    </dgm:pt>
    <dgm:pt modelId="{1ECE3433-6B06-4925-8B88-21BD69D87402}" type="sibTrans" cxnId="{1F72AB1B-CE75-4B97-AC4C-A0F7F94C9DDF}">
      <dgm:prSet/>
      <dgm:spPr/>
      <dgm:t>
        <a:bodyPr/>
        <a:lstStyle/>
        <a:p>
          <a:endParaRPr lang="it-IT"/>
        </a:p>
      </dgm:t>
    </dgm:pt>
    <dgm:pt modelId="{703D8AB6-ABC1-4EB8-8599-277B47624F89}">
      <dgm:prSet phldrT="[Testo]"/>
      <dgm:spPr>
        <a:solidFill>
          <a:srgbClr val="EE5710"/>
        </a:solidFill>
      </dgm:spPr>
      <dgm:t>
        <a:bodyPr/>
        <a:lstStyle/>
        <a:p>
          <a:r>
            <a:rPr lang="it-IT" dirty="0"/>
            <a:t>«Grafica Deludente.»</a:t>
          </a:r>
        </a:p>
      </dgm:t>
    </dgm:pt>
    <dgm:pt modelId="{2A184337-D538-40FB-A477-7F85633A5793}" type="parTrans" cxnId="{AC2FAC16-AB94-414F-A5A6-1C846734CFBF}">
      <dgm:prSet/>
      <dgm:spPr/>
      <dgm:t>
        <a:bodyPr/>
        <a:lstStyle/>
        <a:p>
          <a:endParaRPr lang="it-IT"/>
        </a:p>
      </dgm:t>
    </dgm:pt>
    <dgm:pt modelId="{971E407C-F6A3-44EA-96FE-00AD39434A52}" type="sibTrans" cxnId="{AC2FAC16-AB94-414F-A5A6-1C846734CFBF}">
      <dgm:prSet/>
      <dgm:spPr/>
      <dgm:t>
        <a:bodyPr/>
        <a:lstStyle/>
        <a:p>
          <a:endParaRPr lang="it-IT"/>
        </a:p>
      </dgm:t>
    </dgm:pt>
    <dgm:pt modelId="{A8DEFF23-6DD8-4E5C-BBC4-62E71229987A}" type="pres">
      <dgm:prSet presAssocID="{1E95BFFE-819B-443D-BA11-39B5A293519B}" presName="Name0" presStyleCnt="0">
        <dgm:presLayoutVars>
          <dgm:chMax val="7"/>
          <dgm:chPref val="7"/>
          <dgm:dir/>
        </dgm:presLayoutVars>
      </dgm:prSet>
      <dgm:spPr/>
    </dgm:pt>
    <dgm:pt modelId="{D231E4EF-579B-4E1A-BC12-2A14D7B11126}" type="pres">
      <dgm:prSet presAssocID="{1E95BFFE-819B-443D-BA11-39B5A293519B}" presName="Name1" presStyleCnt="0"/>
      <dgm:spPr/>
    </dgm:pt>
    <dgm:pt modelId="{7C0A1554-D829-451D-A34A-D35F9A5A61E8}" type="pres">
      <dgm:prSet presAssocID="{1E95BFFE-819B-443D-BA11-39B5A293519B}" presName="cycle" presStyleCnt="0"/>
      <dgm:spPr/>
    </dgm:pt>
    <dgm:pt modelId="{44F5714B-5805-4BF9-B210-C66810FA4322}" type="pres">
      <dgm:prSet presAssocID="{1E95BFFE-819B-443D-BA11-39B5A293519B}" presName="srcNode" presStyleLbl="node1" presStyleIdx="0" presStyleCnt="2"/>
      <dgm:spPr/>
    </dgm:pt>
    <dgm:pt modelId="{B41D5BAC-704D-4EF8-BFAE-F26C98D06EAF}" type="pres">
      <dgm:prSet presAssocID="{1E95BFFE-819B-443D-BA11-39B5A293519B}" presName="conn" presStyleLbl="parChTrans1D2" presStyleIdx="0" presStyleCnt="1" custLinFactNeighborX="145" custLinFactNeighborY="-349"/>
      <dgm:spPr/>
    </dgm:pt>
    <dgm:pt modelId="{52142082-748A-4CC1-9357-C8574AECB5A8}" type="pres">
      <dgm:prSet presAssocID="{1E95BFFE-819B-443D-BA11-39B5A293519B}" presName="extraNode" presStyleLbl="node1" presStyleIdx="0" presStyleCnt="2"/>
      <dgm:spPr/>
    </dgm:pt>
    <dgm:pt modelId="{AA6D096C-DBCB-447F-B1CA-3075F72C87E6}" type="pres">
      <dgm:prSet presAssocID="{1E95BFFE-819B-443D-BA11-39B5A293519B}" presName="dstNode" presStyleLbl="node1" presStyleIdx="0" presStyleCnt="2"/>
      <dgm:spPr/>
    </dgm:pt>
    <dgm:pt modelId="{0A9B8522-A553-4DA1-B7DE-74AE4C4E2DB3}" type="pres">
      <dgm:prSet presAssocID="{423BC3D4-D8D6-421A-85B7-30CAE3BB5680}" presName="text_1" presStyleLbl="node1" presStyleIdx="0" presStyleCnt="2" custLinFactNeighborX="230">
        <dgm:presLayoutVars>
          <dgm:bulletEnabled val="1"/>
        </dgm:presLayoutVars>
      </dgm:prSet>
      <dgm:spPr/>
    </dgm:pt>
    <dgm:pt modelId="{BAB1423C-0DFC-4F6B-83FD-D1C22F8BA635}" type="pres">
      <dgm:prSet presAssocID="{423BC3D4-D8D6-421A-85B7-30CAE3BB5680}" presName="accent_1" presStyleCnt="0"/>
      <dgm:spPr/>
    </dgm:pt>
    <dgm:pt modelId="{419B70E3-6FE5-4944-AD04-E9C74592DADE}" type="pres">
      <dgm:prSet presAssocID="{423BC3D4-D8D6-421A-85B7-30CAE3BB5680}" presName="accentRepeatNode" presStyleLbl="solidFgAcc1" presStyleIdx="0" presStyleCnt="2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7236DF8-E58B-426B-B5CE-2FC2082E2D4F}" type="pres">
      <dgm:prSet presAssocID="{703D8AB6-ABC1-4EB8-8599-277B47624F89}" presName="text_2" presStyleLbl="node1" presStyleIdx="1" presStyleCnt="2">
        <dgm:presLayoutVars>
          <dgm:bulletEnabled val="1"/>
        </dgm:presLayoutVars>
      </dgm:prSet>
      <dgm:spPr/>
    </dgm:pt>
    <dgm:pt modelId="{190AE17C-39E3-4F66-9E99-AAAEAE4B3035}" type="pres">
      <dgm:prSet presAssocID="{703D8AB6-ABC1-4EB8-8599-277B47624F89}" presName="accent_2" presStyleCnt="0"/>
      <dgm:spPr/>
    </dgm:pt>
    <dgm:pt modelId="{2CCF71C4-F84F-41B6-B77C-E9C0C2B99393}" type="pres">
      <dgm:prSet presAssocID="{703D8AB6-ABC1-4EB8-8599-277B47624F89}" presName="accentRepeatNode" presStyleLbl="solidFgAcc1" presStyleIdx="1" presStyleCnt="2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</dgm:ptLst>
  <dgm:cxnLst>
    <dgm:cxn modelId="{AC2FAC16-AB94-414F-A5A6-1C846734CFBF}" srcId="{1E95BFFE-819B-443D-BA11-39B5A293519B}" destId="{703D8AB6-ABC1-4EB8-8599-277B47624F89}" srcOrd="1" destOrd="0" parTransId="{2A184337-D538-40FB-A477-7F85633A5793}" sibTransId="{971E407C-F6A3-44EA-96FE-00AD39434A52}"/>
    <dgm:cxn modelId="{1F72AB1B-CE75-4B97-AC4C-A0F7F94C9DDF}" srcId="{1E95BFFE-819B-443D-BA11-39B5A293519B}" destId="{423BC3D4-D8D6-421A-85B7-30CAE3BB5680}" srcOrd="0" destOrd="0" parTransId="{D2C21962-4F74-407B-AB0A-54CBCE37A17C}" sibTransId="{1ECE3433-6B06-4925-8B88-21BD69D87402}"/>
    <dgm:cxn modelId="{7A053226-6FCB-476D-ADC2-AF6C2159F534}" type="presOf" srcId="{703D8AB6-ABC1-4EB8-8599-277B47624F89}" destId="{27236DF8-E58B-426B-B5CE-2FC2082E2D4F}" srcOrd="0" destOrd="0" presId="urn:microsoft.com/office/officeart/2008/layout/VerticalCurvedList"/>
    <dgm:cxn modelId="{3EF4B93F-B3DD-48F4-ABFF-F14A3D74FDEC}" type="presOf" srcId="{423BC3D4-D8D6-421A-85B7-30CAE3BB5680}" destId="{0A9B8522-A553-4DA1-B7DE-74AE4C4E2DB3}" srcOrd="0" destOrd="0" presId="urn:microsoft.com/office/officeart/2008/layout/VerticalCurvedList"/>
    <dgm:cxn modelId="{414353A2-1D3C-43B6-AFE5-6DE8715F48F1}" type="presOf" srcId="{1ECE3433-6B06-4925-8B88-21BD69D87402}" destId="{B41D5BAC-704D-4EF8-BFAE-F26C98D06EAF}" srcOrd="0" destOrd="0" presId="urn:microsoft.com/office/officeart/2008/layout/VerticalCurvedList"/>
    <dgm:cxn modelId="{874345CB-B778-424E-9814-C456BD485859}" type="presOf" srcId="{1E95BFFE-819B-443D-BA11-39B5A293519B}" destId="{A8DEFF23-6DD8-4E5C-BBC4-62E71229987A}" srcOrd="0" destOrd="0" presId="urn:microsoft.com/office/officeart/2008/layout/VerticalCurvedList"/>
    <dgm:cxn modelId="{9160684B-7EB4-4636-8A15-2DEA5E0C023F}" type="presParOf" srcId="{A8DEFF23-6DD8-4E5C-BBC4-62E71229987A}" destId="{D231E4EF-579B-4E1A-BC12-2A14D7B11126}" srcOrd="0" destOrd="0" presId="urn:microsoft.com/office/officeart/2008/layout/VerticalCurvedList"/>
    <dgm:cxn modelId="{C1F2D4EF-3A7D-4EF4-96C4-5BD8A3388273}" type="presParOf" srcId="{D231E4EF-579B-4E1A-BC12-2A14D7B11126}" destId="{7C0A1554-D829-451D-A34A-D35F9A5A61E8}" srcOrd="0" destOrd="0" presId="urn:microsoft.com/office/officeart/2008/layout/VerticalCurvedList"/>
    <dgm:cxn modelId="{8D68D14D-C066-41A0-B745-7F698B08DEAD}" type="presParOf" srcId="{7C0A1554-D829-451D-A34A-D35F9A5A61E8}" destId="{44F5714B-5805-4BF9-B210-C66810FA4322}" srcOrd="0" destOrd="0" presId="urn:microsoft.com/office/officeart/2008/layout/VerticalCurvedList"/>
    <dgm:cxn modelId="{93E63360-D074-441A-9E43-49526F42776F}" type="presParOf" srcId="{7C0A1554-D829-451D-A34A-D35F9A5A61E8}" destId="{B41D5BAC-704D-4EF8-BFAE-F26C98D06EAF}" srcOrd="1" destOrd="0" presId="urn:microsoft.com/office/officeart/2008/layout/VerticalCurvedList"/>
    <dgm:cxn modelId="{21597E42-6297-4CA1-8884-9619E4FEB7EE}" type="presParOf" srcId="{7C0A1554-D829-451D-A34A-D35F9A5A61E8}" destId="{52142082-748A-4CC1-9357-C8574AECB5A8}" srcOrd="2" destOrd="0" presId="urn:microsoft.com/office/officeart/2008/layout/VerticalCurvedList"/>
    <dgm:cxn modelId="{1BCED169-C3A6-4C85-99E4-5F3D7A155B67}" type="presParOf" srcId="{7C0A1554-D829-451D-A34A-D35F9A5A61E8}" destId="{AA6D096C-DBCB-447F-B1CA-3075F72C87E6}" srcOrd="3" destOrd="0" presId="urn:microsoft.com/office/officeart/2008/layout/VerticalCurvedList"/>
    <dgm:cxn modelId="{37A721AA-088A-48C5-AE44-491077EF40A5}" type="presParOf" srcId="{D231E4EF-579B-4E1A-BC12-2A14D7B11126}" destId="{0A9B8522-A553-4DA1-B7DE-74AE4C4E2DB3}" srcOrd="1" destOrd="0" presId="urn:microsoft.com/office/officeart/2008/layout/VerticalCurvedList"/>
    <dgm:cxn modelId="{E037339F-23B6-4154-80A3-3F8B109A9FC1}" type="presParOf" srcId="{D231E4EF-579B-4E1A-BC12-2A14D7B11126}" destId="{BAB1423C-0DFC-4F6B-83FD-D1C22F8BA635}" srcOrd="2" destOrd="0" presId="urn:microsoft.com/office/officeart/2008/layout/VerticalCurvedList"/>
    <dgm:cxn modelId="{A3037F01-408D-412B-91C9-6B83064EFC70}" type="presParOf" srcId="{BAB1423C-0DFC-4F6B-83FD-D1C22F8BA635}" destId="{419B70E3-6FE5-4944-AD04-E9C74592DADE}" srcOrd="0" destOrd="0" presId="urn:microsoft.com/office/officeart/2008/layout/VerticalCurvedList"/>
    <dgm:cxn modelId="{115D310E-F32B-4736-BBD6-B099E97732E9}" type="presParOf" srcId="{D231E4EF-579B-4E1A-BC12-2A14D7B11126}" destId="{27236DF8-E58B-426B-B5CE-2FC2082E2D4F}" srcOrd="3" destOrd="0" presId="urn:microsoft.com/office/officeart/2008/layout/VerticalCurvedList"/>
    <dgm:cxn modelId="{BD631495-2113-40DF-9C69-CC885FE1ECAC}" type="presParOf" srcId="{D231E4EF-579B-4E1A-BC12-2A14D7B11126}" destId="{190AE17C-39E3-4F66-9E99-AAAEAE4B3035}" srcOrd="4" destOrd="0" presId="urn:microsoft.com/office/officeart/2008/layout/VerticalCurvedList"/>
    <dgm:cxn modelId="{D592F272-1763-474A-B862-CD863FE4C5ED}" type="presParOf" srcId="{190AE17C-39E3-4F66-9E99-AAAEAE4B3035}" destId="{2CCF71C4-F84F-41B6-B77C-E9C0C2B993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D563ED-8B6E-46FA-B8EE-0DC69B40C045}" type="doc">
      <dgm:prSet loTypeId="urn:microsoft.com/office/officeart/2005/8/layout/hierarchy3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87DF651D-3BE5-4AF0-8695-A820C043F3AE}">
      <dgm:prSet phldrT="[Testo]"/>
      <dgm:spPr/>
      <dgm:t>
        <a:bodyPr/>
        <a:lstStyle/>
        <a:p>
          <a:r>
            <a:rPr lang="it-IT" dirty="0"/>
            <a:t>Gameplay</a:t>
          </a:r>
        </a:p>
      </dgm:t>
    </dgm:pt>
    <dgm:pt modelId="{AF714206-F023-49FF-BD16-61382B49415A}" type="parTrans" cxnId="{FB97FF6D-7FEB-46D3-96B6-CD2FE5C86C9F}">
      <dgm:prSet/>
      <dgm:spPr/>
      <dgm:t>
        <a:bodyPr/>
        <a:lstStyle/>
        <a:p>
          <a:endParaRPr lang="it-IT"/>
        </a:p>
      </dgm:t>
    </dgm:pt>
    <dgm:pt modelId="{8434A4A1-523F-4041-8019-2B5A23E6D7D3}" type="sibTrans" cxnId="{FB97FF6D-7FEB-46D3-96B6-CD2FE5C86C9F}">
      <dgm:prSet/>
      <dgm:spPr/>
      <dgm:t>
        <a:bodyPr/>
        <a:lstStyle/>
        <a:p>
          <a:endParaRPr lang="it-IT"/>
        </a:p>
      </dgm:t>
    </dgm:pt>
    <dgm:pt modelId="{096B4153-DDE7-495F-A6E4-374F8F391DA5}">
      <dgm:prSet phldrT="[Testo]"/>
      <dgm:spPr/>
      <dgm:t>
        <a:bodyPr/>
        <a:lstStyle/>
        <a:p>
          <a:r>
            <a:rPr lang="it-IT" dirty="0"/>
            <a:t>«Le missioni secondarie sono incredibili.»</a:t>
          </a:r>
        </a:p>
      </dgm:t>
    </dgm:pt>
    <dgm:pt modelId="{94EEB5C3-11B7-4FA8-BF44-4658B7A42898}" type="parTrans" cxnId="{AAD61CA8-1247-4EA7-9A5D-634CA0B2264D}">
      <dgm:prSet/>
      <dgm:spPr/>
      <dgm:t>
        <a:bodyPr/>
        <a:lstStyle/>
        <a:p>
          <a:endParaRPr lang="it-IT"/>
        </a:p>
      </dgm:t>
    </dgm:pt>
    <dgm:pt modelId="{A164DD4C-8B74-4399-AE42-6DDA89024B26}" type="sibTrans" cxnId="{AAD61CA8-1247-4EA7-9A5D-634CA0B2264D}">
      <dgm:prSet/>
      <dgm:spPr/>
      <dgm:t>
        <a:bodyPr/>
        <a:lstStyle/>
        <a:p>
          <a:endParaRPr lang="it-IT"/>
        </a:p>
      </dgm:t>
    </dgm:pt>
    <dgm:pt modelId="{1A8CF160-2F01-43E7-AD35-CF11644589F9}">
      <dgm:prSet phldrT="[Testo]"/>
      <dgm:spPr/>
      <dgm:t>
        <a:bodyPr/>
        <a:lstStyle/>
        <a:p>
          <a:r>
            <a:rPr lang="it-IT" dirty="0"/>
            <a:t>Audio</a:t>
          </a:r>
        </a:p>
      </dgm:t>
    </dgm:pt>
    <dgm:pt modelId="{780C4601-DBDC-43D4-8FE5-61C1ED905597}" type="parTrans" cxnId="{659715B0-16E0-4C3C-89CF-803E9189A686}">
      <dgm:prSet/>
      <dgm:spPr/>
      <dgm:t>
        <a:bodyPr/>
        <a:lstStyle/>
        <a:p>
          <a:endParaRPr lang="it-IT"/>
        </a:p>
      </dgm:t>
    </dgm:pt>
    <dgm:pt modelId="{CD5E8540-92F8-4224-8E2C-AC6A33E1076B}" type="sibTrans" cxnId="{659715B0-16E0-4C3C-89CF-803E9189A686}">
      <dgm:prSet/>
      <dgm:spPr/>
      <dgm:t>
        <a:bodyPr/>
        <a:lstStyle/>
        <a:p>
          <a:endParaRPr lang="it-IT"/>
        </a:p>
      </dgm:t>
    </dgm:pt>
    <dgm:pt modelId="{9C7CEE4E-E282-4636-B3E2-F3FB2A409120}">
      <dgm:prSet phldrT="[Testo]"/>
      <dgm:spPr/>
      <dgm:t>
        <a:bodyPr/>
        <a:lstStyle/>
        <a:p>
          <a:r>
            <a:rPr lang="it-IT" dirty="0"/>
            <a:t>«La colonna sonora è ipnotica!»</a:t>
          </a:r>
        </a:p>
      </dgm:t>
    </dgm:pt>
    <dgm:pt modelId="{52B15D58-5D8A-4276-8014-A6C87284EC98}" type="parTrans" cxnId="{0C0A4223-EFF2-4F03-869F-6A34526B8611}">
      <dgm:prSet/>
      <dgm:spPr/>
      <dgm:t>
        <a:bodyPr/>
        <a:lstStyle/>
        <a:p>
          <a:endParaRPr lang="it-IT"/>
        </a:p>
      </dgm:t>
    </dgm:pt>
    <dgm:pt modelId="{4B88782B-CCC0-4B7C-82D4-DC514D067941}" type="sibTrans" cxnId="{0C0A4223-EFF2-4F03-869F-6A34526B8611}">
      <dgm:prSet/>
      <dgm:spPr/>
      <dgm:t>
        <a:bodyPr/>
        <a:lstStyle/>
        <a:p>
          <a:endParaRPr lang="it-IT"/>
        </a:p>
      </dgm:t>
    </dgm:pt>
    <dgm:pt modelId="{1691DE01-05C9-4448-8F3D-532D0327AFC9}" type="pres">
      <dgm:prSet presAssocID="{2ED563ED-8B6E-46FA-B8EE-0DC69B40C0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DBD9C1-BB91-4B4D-B1F3-67C1FBE20466}" type="pres">
      <dgm:prSet presAssocID="{87DF651D-3BE5-4AF0-8695-A820C043F3AE}" presName="root" presStyleCnt="0"/>
      <dgm:spPr/>
    </dgm:pt>
    <dgm:pt modelId="{AC1DE677-216D-4504-829F-6EC67EB5187B}" type="pres">
      <dgm:prSet presAssocID="{87DF651D-3BE5-4AF0-8695-A820C043F3AE}" presName="rootComposite" presStyleCnt="0"/>
      <dgm:spPr/>
    </dgm:pt>
    <dgm:pt modelId="{CAC52ABC-B2B9-4AA6-9DC5-7E653A272884}" type="pres">
      <dgm:prSet presAssocID="{87DF651D-3BE5-4AF0-8695-A820C043F3AE}" presName="rootText" presStyleLbl="node1" presStyleIdx="0" presStyleCnt="2"/>
      <dgm:spPr/>
    </dgm:pt>
    <dgm:pt modelId="{7DBD0461-A290-487F-A577-F5A208AE47E7}" type="pres">
      <dgm:prSet presAssocID="{87DF651D-3BE5-4AF0-8695-A820C043F3AE}" presName="rootConnector" presStyleLbl="node1" presStyleIdx="0" presStyleCnt="2"/>
      <dgm:spPr/>
    </dgm:pt>
    <dgm:pt modelId="{07BFCD40-10AF-4F63-BA5C-62A6202E0B73}" type="pres">
      <dgm:prSet presAssocID="{87DF651D-3BE5-4AF0-8695-A820C043F3AE}" presName="childShape" presStyleCnt="0"/>
      <dgm:spPr/>
    </dgm:pt>
    <dgm:pt modelId="{235A0E79-0314-4E13-AAEC-10161886151D}" type="pres">
      <dgm:prSet presAssocID="{94EEB5C3-11B7-4FA8-BF44-4658B7A42898}" presName="Name13" presStyleLbl="parChTrans1D2" presStyleIdx="0" presStyleCnt="2"/>
      <dgm:spPr/>
    </dgm:pt>
    <dgm:pt modelId="{B7EAC142-33DB-46A3-B545-0DF4EFFC3B18}" type="pres">
      <dgm:prSet presAssocID="{096B4153-DDE7-495F-A6E4-374F8F391DA5}" presName="childText" presStyleLbl="bgAcc1" presStyleIdx="0" presStyleCnt="2" custScaleX="101984">
        <dgm:presLayoutVars>
          <dgm:bulletEnabled val="1"/>
        </dgm:presLayoutVars>
      </dgm:prSet>
      <dgm:spPr/>
    </dgm:pt>
    <dgm:pt modelId="{6B2EC73A-4079-4716-AB46-D8F4121AADE3}" type="pres">
      <dgm:prSet presAssocID="{1A8CF160-2F01-43E7-AD35-CF11644589F9}" presName="root" presStyleCnt="0"/>
      <dgm:spPr/>
    </dgm:pt>
    <dgm:pt modelId="{9F52A6E8-94E6-492D-A870-0387D2658FE8}" type="pres">
      <dgm:prSet presAssocID="{1A8CF160-2F01-43E7-AD35-CF11644589F9}" presName="rootComposite" presStyleCnt="0"/>
      <dgm:spPr/>
    </dgm:pt>
    <dgm:pt modelId="{26E6D5A8-2F34-493F-BBE1-F372B8D338A5}" type="pres">
      <dgm:prSet presAssocID="{1A8CF160-2F01-43E7-AD35-CF11644589F9}" presName="rootText" presStyleLbl="node1" presStyleIdx="1" presStyleCnt="2"/>
      <dgm:spPr/>
    </dgm:pt>
    <dgm:pt modelId="{43898336-B9A5-4D7E-924F-FA699C58B482}" type="pres">
      <dgm:prSet presAssocID="{1A8CF160-2F01-43E7-AD35-CF11644589F9}" presName="rootConnector" presStyleLbl="node1" presStyleIdx="1" presStyleCnt="2"/>
      <dgm:spPr/>
    </dgm:pt>
    <dgm:pt modelId="{AFC3C048-EEA7-4C49-8B89-FE1B23CCEA73}" type="pres">
      <dgm:prSet presAssocID="{1A8CF160-2F01-43E7-AD35-CF11644589F9}" presName="childShape" presStyleCnt="0"/>
      <dgm:spPr/>
    </dgm:pt>
    <dgm:pt modelId="{966ECC73-C1D4-4416-BD47-A83D9AFCCE2E}" type="pres">
      <dgm:prSet presAssocID="{52B15D58-5D8A-4276-8014-A6C87284EC98}" presName="Name13" presStyleLbl="parChTrans1D2" presStyleIdx="1" presStyleCnt="2"/>
      <dgm:spPr/>
    </dgm:pt>
    <dgm:pt modelId="{A3464992-0DA8-4E37-B22F-0629ABECA262}" type="pres">
      <dgm:prSet presAssocID="{9C7CEE4E-E282-4636-B3E2-F3FB2A40912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675720A-F42E-4A43-82F4-22F8C0A1E272}" type="presOf" srcId="{94EEB5C3-11B7-4FA8-BF44-4658B7A42898}" destId="{235A0E79-0314-4E13-AAEC-10161886151D}" srcOrd="0" destOrd="0" presId="urn:microsoft.com/office/officeart/2005/8/layout/hierarchy3"/>
    <dgm:cxn modelId="{0C0A4223-EFF2-4F03-869F-6A34526B8611}" srcId="{1A8CF160-2F01-43E7-AD35-CF11644589F9}" destId="{9C7CEE4E-E282-4636-B3E2-F3FB2A409120}" srcOrd="0" destOrd="0" parTransId="{52B15D58-5D8A-4276-8014-A6C87284EC98}" sibTransId="{4B88782B-CCC0-4B7C-82D4-DC514D067941}"/>
    <dgm:cxn modelId="{2A545D2D-4178-4A86-A6B2-1DC0089D772D}" type="presOf" srcId="{9C7CEE4E-E282-4636-B3E2-F3FB2A409120}" destId="{A3464992-0DA8-4E37-B22F-0629ABECA262}" srcOrd="0" destOrd="0" presId="urn:microsoft.com/office/officeart/2005/8/layout/hierarchy3"/>
    <dgm:cxn modelId="{ECB9325D-6401-4A91-AF21-2C54E40774A2}" type="presOf" srcId="{1A8CF160-2F01-43E7-AD35-CF11644589F9}" destId="{26E6D5A8-2F34-493F-BBE1-F372B8D338A5}" srcOrd="0" destOrd="0" presId="urn:microsoft.com/office/officeart/2005/8/layout/hierarchy3"/>
    <dgm:cxn modelId="{2B282F61-77FD-41DB-9B8B-309156A9714C}" type="presOf" srcId="{87DF651D-3BE5-4AF0-8695-A820C043F3AE}" destId="{7DBD0461-A290-487F-A577-F5A208AE47E7}" srcOrd="1" destOrd="0" presId="urn:microsoft.com/office/officeart/2005/8/layout/hierarchy3"/>
    <dgm:cxn modelId="{9DD8B461-D3F9-43D5-80DA-A0A668CD6427}" type="presOf" srcId="{2ED563ED-8B6E-46FA-B8EE-0DC69B40C045}" destId="{1691DE01-05C9-4448-8F3D-532D0327AFC9}" srcOrd="0" destOrd="0" presId="urn:microsoft.com/office/officeart/2005/8/layout/hierarchy3"/>
    <dgm:cxn modelId="{2A921C45-06A2-4343-9634-03D65EAF8F0E}" type="presOf" srcId="{096B4153-DDE7-495F-A6E4-374F8F391DA5}" destId="{B7EAC142-33DB-46A3-B545-0DF4EFFC3B18}" srcOrd="0" destOrd="0" presId="urn:microsoft.com/office/officeart/2005/8/layout/hierarchy3"/>
    <dgm:cxn modelId="{FB97FF6D-7FEB-46D3-96B6-CD2FE5C86C9F}" srcId="{2ED563ED-8B6E-46FA-B8EE-0DC69B40C045}" destId="{87DF651D-3BE5-4AF0-8695-A820C043F3AE}" srcOrd="0" destOrd="0" parTransId="{AF714206-F023-49FF-BD16-61382B49415A}" sibTransId="{8434A4A1-523F-4041-8019-2B5A23E6D7D3}"/>
    <dgm:cxn modelId="{AAD61CA8-1247-4EA7-9A5D-634CA0B2264D}" srcId="{87DF651D-3BE5-4AF0-8695-A820C043F3AE}" destId="{096B4153-DDE7-495F-A6E4-374F8F391DA5}" srcOrd="0" destOrd="0" parTransId="{94EEB5C3-11B7-4FA8-BF44-4658B7A42898}" sibTransId="{A164DD4C-8B74-4399-AE42-6DDA89024B26}"/>
    <dgm:cxn modelId="{659715B0-16E0-4C3C-89CF-803E9189A686}" srcId="{2ED563ED-8B6E-46FA-B8EE-0DC69B40C045}" destId="{1A8CF160-2F01-43E7-AD35-CF11644589F9}" srcOrd="1" destOrd="0" parTransId="{780C4601-DBDC-43D4-8FE5-61C1ED905597}" sibTransId="{CD5E8540-92F8-4224-8E2C-AC6A33E1076B}"/>
    <dgm:cxn modelId="{BEC51FB9-03F6-4B88-B5FD-48BD38262E11}" type="presOf" srcId="{87DF651D-3BE5-4AF0-8695-A820C043F3AE}" destId="{CAC52ABC-B2B9-4AA6-9DC5-7E653A272884}" srcOrd="0" destOrd="0" presId="urn:microsoft.com/office/officeart/2005/8/layout/hierarchy3"/>
    <dgm:cxn modelId="{8C6478F0-37B3-4CA4-BE94-35FF3DAC27B1}" type="presOf" srcId="{1A8CF160-2F01-43E7-AD35-CF11644589F9}" destId="{43898336-B9A5-4D7E-924F-FA699C58B482}" srcOrd="1" destOrd="0" presId="urn:microsoft.com/office/officeart/2005/8/layout/hierarchy3"/>
    <dgm:cxn modelId="{EFAA06FB-7B13-4A2B-BACA-2EF4F107DFD9}" type="presOf" srcId="{52B15D58-5D8A-4276-8014-A6C87284EC98}" destId="{966ECC73-C1D4-4416-BD47-A83D9AFCCE2E}" srcOrd="0" destOrd="0" presId="urn:microsoft.com/office/officeart/2005/8/layout/hierarchy3"/>
    <dgm:cxn modelId="{90216C00-1C1C-4196-8CB7-377D894B5232}" type="presParOf" srcId="{1691DE01-05C9-4448-8F3D-532D0327AFC9}" destId="{A2DBD9C1-BB91-4B4D-B1F3-67C1FBE20466}" srcOrd="0" destOrd="0" presId="urn:microsoft.com/office/officeart/2005/8/layout/hierarchy3"/>
    <dgm:cxn modelId="{AEBF1F23-8716-4F32-A4B6-53817AA7C3F1}" type="presParOf" srcId="{A2DBD9C1-BB91-4B4D-B1F3-67C1FBE20466}" destId="{AC1DE677-216D-4504-829F-6EC67EB5187B}" srcOrd="0" destOrd="0" presId="urn:microsoft.com/office/officeart/2005/8/layout/hierarchy3"/>
    <dgm:cxn modelId="{3C99F1FC-D9FF-4B59-A739-1C397C44658E}" type="presParOf" srcId="{AC1DE677-216D-4504-829F-6EC67EB5187B}" destId="{CAC52ABC-B2B9-4AA6-9DC5-7E653A272884}" srcOrd="0" destOrd="0" presId="urn:microsoft.com/office/officeart/2005/8/layout/hierarchy3"/>
    <dgm:cxn modelId="{B0582B26-A0FB-4A46-9F3A-6D28A3969BEB}" type="presParOf" srcId="{AC1DE677-216D-4504-829F-6EC67EB5187B}" destId="{7DBD0461-A290-487F-A577-F5A208AE47E7}" srcOrd="1" destOrd="0" presId="urn:microsoft.com/office/officeart/2005/8/layout/hierarchy3"/>
    <dgm:cxn modelId="{5E1C8952-890C-45AF-9FB0-9AB2531A2D95}" type="presParOf" srcId="{A2DBD9C1-BB91-4B4D-B1F3-67C1FBE20466}" destId="{07BFCD40-10AF-4F63-BA5C-62A6202E0B73}" srcOrd="1" destOrd="0" presId="urn:microsoft.com/office/officeart/2005/8/layout/hierarchy3"/>
    <dgm:cxn modelId="{99F409D8-9AD6-408A-8906-6C4DC9613C17}" type="presParOf" srcId="{07BFCD40-10AF-4F63-BA5C-62A6202E0B73}" destId="{235A0E79-0314-4E13-AAEC-10161886151D}" srcOrd="0" destOrd="0" presId="urn:microsoft.com/office/officeart/2005/8/layout/hierarchy3"/>
    <dgm:cxn modelId="{5F184517-8615-4919-9886-65BC93D1E356}" type="presParOf" srcId="{07BFCD40-10AF-4F63-BA5C-62A6202E0B73}" destId="{B7EAC142-33DB-46A3-B545-0DF4EFFC3B18}" srcOrd="1" destOrd="0" presId="urn:microsoft.com/office/officeart/2005/8/layout/hierarchy3"/>
    <dgm:cxn modelId="{35691D81-A5BE-4AC5-B3C6-B38546016535}" type="presParOf" srcId="{1691DE01-05C9-4448-8F3D-532D0327AFC9}" destId="{6B2EC73A-4079-4716-AB46-D8F4121AADE3}" srcOrd="1" destOrd="0" presId="urn:microsoft.com/office/officeart/2005/8/layout/hierarchy3"/>
    <dgm:cxn modelId="{56F6A127-5E7A-40FF-9E6F-1901BF774883}" type="presParOf" srcId="{6B2EC73A-4079-4716-AB46-D8F4121AADE3}" destId="{9F52A6E8-94E6-492D-A870-0387D2658FE8}" srcOrd="0" destOrd="0" presId="urn:microsoft.com/office/officeart/2005/8/layout/hierarchy3"/>
    <dgm:cxn modelId="{A2496DE3-45BA-4B4B-AFA6-9081285FACA4}" type="presParOf" srcId="{9F52A6E8-94E6-492D-A870-0387D2658FE8}" destId="{26E6D5A8-2F34-493F-BBE1-F372B8D338A5}" srcOrd="0" destOrd="0" presId="urn:microsoft.com/office/officeart/2005/8/layout/hierarchy3"/>
    <dgm:cxn modelId="{36057859-0F8D-4ED6-A6F9-4CA0A66FB927}" type="presParOf" srcId="{9F52A6E8-94E6-492D-A870-0387D2658FE8}" destId="{43898336-B9A5-4D7E-924F-FA699C58B482}" srcOrd="1" destOrd="0" presId="urn:microsoft.com/office/officeart/2005/8/layout/hierarchy3"/>
    <dgm:cxn modelId="{44DD4BF1-923E-4E91-B044-E089B9DE5DAF}" type="presParOf" srcId="{6B2EC73A-4079-4716-AB46-D8F4121AADE3}" destId="{AFC3C048-EEA7-4C49-8B89-FE1B23CCEA73}" srcOrd="1" destOrd="0" presId="urn:microsoft.com/office/officeart/2005/8/layout/hierarchy3"/>
    <dgm:cxn modelId="{467DFE98-24B5-4963-AA48-1F541DF87DBE}" type="presParOf" srcId="{AFC3C048-EEA7-4C49-8B89-FE1B23CCEA73}" destId="{966ECC73-C1D4-4416-BD47-A83D9AFCCE2E}" srcOrd="0" destOrd="0" presId="urn:microsoft.com/office/officeart/2005/8/layout/hierarchy3"/>
    <dgm:cxn modelId="{C190A2BC-7624-4D23-BBD1-9147C0D24EA3}" type="presParOf" srcId="{AFC3C048-EEA7-4C49-8B89-FE1B23CCEA73}" destId="{A3464992-0DA8-4E37-B22F-0629ABECA26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C5D8C-D7C6-4474-A103-7DAEE4847366}">
      <dsp:nvSpPr>
        <dsp:cNvPr id="0" name=""/>
        <dsp:cNvSpPr/>
      </dsp:nvSpPr>
      <dsp:spPr>
        <a:xfrm rot="10800000">
          <a:off x="2529541" y="411"/>
          <a:ext cx="8554403" cy="1499444"/>
        </a:xfrm>
        <a:prstGeom prst="homePlate">
          <a:avLst/>
        </a:prstGeom>
        <a:solidFill>
          <a:srgbClr val="EE5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2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  <a:latin typeface="Aptos SemiBold" panose="020B0004020202020204" pitchFamily="34" charset="0"/>
              <a:ea typeface="+mn-ea"/>
              <a:cs typeface="+mn-cs"/>
            </a:rPr>
            <a:t>L’obiettivo è fornire strumenti per analizzare le discussioni su Reddit, offrendo insight utili su sentiment e temi principali. </a:t>
          </a:r>
        </a:p>
      </dsp:txBody>
      <dsp:txXfrm rot="10800000">
        <a:off x="2904402" y="411"/>
        <a:ext cx="8179542" cy="1499444"/>
      </dsp:txXfrm>
    </dsp:sp>
    <dsp:sp modelId="{2478E880-3A36-4DA8-B59B-114F04B886B0}">
      <dsp:nvSpPr>
        <dsp:cNvPr id="0" name=""/>
        <dsp:cNvSpPr/>
      </dsp:nvSpPr>
      <dsp:spPr>
        <a:xfrm>
          <a:off x="1779819" y="411"/>
          <a:ext cx="1499444" cy="149944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04C08-6B52-4C0A-8AAA-C96388300C55}">
      <dsp:nvSpPr>
        <dsp:cNvPr id="0" name=""/>
        <dsp:cNvSpPr/>
      </dsp:nvSpPr>
      <dsp:spPr>
        <a:xfrm rot="10800000">
          <a:off x="2529541" y="1874717"/>
          <a:ext cx="8554403" cy="1499444"/>
        </a:xfrm>
        <a:prstGeom prst="homePlate">
          <a:avLst/>
        </a:prstGeom>
        <a:solidFill>
          <a:srgbClr val="EE5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21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  <a:latin typeface="Aptos SemiBold" panose="020B0004020202020204" pitchFamily="34" charset="0"/>
              <a:ea typeface="+mn-ea"/>
              <a:cs typeface="+mn-cs"/>
            </a:rPr>
            <a:t>È rivolto ad analisti di mercato e sviluppatori di giochi interessati a comprendere opinioni e tendenze degli utenti.</a:t>
          </a:r>
        </a:p>
      </dsp:txBody>
      <dsp:txXfrm rot="10800000">
        <a:off x="2904402" y="1874717"/>
        <a:ext cx="8179542" cy="1499444"/>
      </dsp:txXfrm>
    </dsp:sp>
    <dsp:sp modelId="{0E335259-3250-452F-A9E7-C8ABCA51CEE7}">
      <dsp:nvSpPr>
        <dsp:cNvPr id="0" name=""/>
        <dsp:cNvSpPr/>
      </dsp:nvSpPr>
      <dsp:spPr>
        <a:xfrm>
          <a:off x="1779819" y="1874717"/>
          <a:ext cx="1499444" cy="149944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D5BAC-704D-4EF8-BFAE-F26C98D06EAF}">
      <dsp:nvSpPr>
        <dsp:cNvPr id="0" name=""/>
        <dsp:cNvSpPr/>
      </dsp:nvSpPr>
      <dsp:spPr>
        <a:xfrm>
          <a:off x="-5746004" y="-911953"/>
          <a:ext cx="6906229" cy="6906229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B8522-A553-4DA1-B7DE-74AE4C4E2DB3}">
      <dsp:nvSpPr>
        <dsp:cNvPr id="0" name=""/>
        <dsp:cNvSpPr/>
      </dsp:nvSpPr>
      <dsp:spPr>
        <a:xfrm>
          <a:off x="962808" y="732947"/>
          <a:ext cx="8560552" cy="1465689"/>
        </a:xfrm>
        <a:prstGeom prst="rect">
          <a:avLst/>
        </a:prstGeom>
        <a:solidFill>
          <a:srgbClr val="EE571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3391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«Questo gioco è fantastico!»</a:t>
          </a:r>
        </a:p>
      </dsp:txBody>
      <dsp:txXfrm>
        <a:off x="962808" y="732947"/>
        <a:ext cx="8560552" cy="1465689"/>
      </dsp:txXfrm>
    </dsp:sp>
    <dsp:sp modelId="{419B70E3-6FE5-4944-AD04-E9C74592DADE}">
      <dsp:nvSpPr>
        <dsp:cNvPr id="0" name=""/>
        <dsp:cNvSpPr/>
      </dsp:nvSpPr>
      <dsp:spPr>
        <a:xfrm>
          <a:off x="27063" y="549736"/>
          <a:ext cx="1832111" cy="1832111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236DF8-E58B-426B-B5CE-2FC2082E2D4F}">
      <dsp:nvSpPr>
        <dsp:cNvPr id="0" name=""/>
        <dsp:cNvSpPr/>
      </dsp:nvSpPr>
      <dsp:spPr>
        <a:xfrm>
          <a:off x="943119" y="2931891"/>
          <a:ext cx="8560552" cy="1465689"/>
        </a:xfrm>
        <a:prstGeom prst="rect">
          <a:avLst/>
        </a:prstGeom>
        <a:solidFill>
          <a:srgbClr val="EE571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3391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«Grafica Deludente.»</a:t>
          </a:r>
        </a:p>
      </dsp:txBody>
      <dsp:txXfrm>
        <a:off x="943119" y="2931891"/>
        <a:ext cx="8560552" cy="1465689"/>
      </dsp:txXfrm>
    </dsp:sp>
    <dsp:sp modelId="{2CCF71C4-F84F-41B6-B77C-E9C0C2B99393}">
      <dsp:nvSpPr>
        <dsp:cNvPr id="0" name=""/>
        <dsp:cNvSpPr/>
      </dsp:nvSpPr>
      <dsp:spPr>
        <a:xfrm>
          <a:off x="27063" y="2748680"/>
          <a:ext cx="1832111" cy="1832111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52ABC-B2B9-4AA6-9DC5-7E653A272884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 dirty="0"/>
            <a:t>Gameplay</a:t>
          </a:r>
        </a:p>
      </dsp:txBody>
      <dsp:txXfrm>
        <a:off x="53882" y="730719"/>
        <a:ext cx="3505782" cy="1700001"/>
      </dsp:txXfrm>
    </dsp:sp>
    <dsp:sp modelId="{235A0E79-0314-4E13-AAEC-10161886151D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C142-33DB-46A3-B545-0DF4EFFC3B18}">
      <dsp:nvSpPr>
        <dsp:cNvPr id="0" name=""/>
        <dsp:cNvSpPr/>
      </dsp:nvSpPr>
      <dsp:spPr>
        <a:xfrm>
          <a:off x="723304" y="2935056"/>
          <a:ext cx="2946572" cy="1805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«Le missioni secondarie sono incredibili.»</a:t>
          </a:r>
        </a:p>
      </dsp:txBody>
      <dsp:txXfrm>
        <a:off x="776194" y="2987946"/>
        <a:ext cx="2840792" cy="1700001"/>
      </dsp:txXfrm>
    </dsp:sp>
    <dsp:sp modelId="{26E6D5A8-2F34-493F-BBE1-F372B8D338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 dirty="0"/>
            <a:t>Audio</a:t>
          </a:r>
        </a:p>
      </dsp:txBody>
      <dsp:txXfrm>
        <a:off x="4568335" y="730719"/>
        <a:ext cx="3505782" cy="1700001"/>
      </dsp:txXfrm>
    </dsp:sp>
    <dsp:sp modelId="{966ECC73-C1D4-4416-BD47-A83D9AFCCE2E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64992-0DA8-4E37-B22F-0629ABECA262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«La colonna sonora è ipnotica!»</a:t>
          </a:r>
        </a:p>
      </dsp:txBody>
      <dsp:txXfrm>
        <a:off x="5290647" y="2987946"/>
        <a:ext cx="2783469" cy="1700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A0048-4CAD-9619-0D01-2BF5E4857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E57871-B00D-DF41-AF1D-D81F8FFAC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4330-BCD9-BAA8-2C33-C10F4837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02888-1590-9853-9B1F-3957A65F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3F9E78-24E2-56F2-0EB6-ECCE804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15792-594E-8924-C0FF-928E672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48455-763D-0FD7-F8BB-4933DBB4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C023A9-E2AF-6188-AE8C-DC18436C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6942C-B92C-7980-932E-FFF1710A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3195F-14C4-62CD-1113-49733E13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2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6D87A5-5BAC-A902-C562-AD785D77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DDB574-DDAD-09B7-32BA-27EC3B21F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5B963-D154-68B7-DD35-82D6717C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118405-79FC-9B1D-0E37-301CC179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34DBB9-569F-E392-E23F-0E43809C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24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CADF2-B72D-F1C5-16E7-ABC14CA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C6AB01-D552-1F4D-3893-82409274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8710C-E902-6D87-3B54-2427C2CC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FCD0A-F5C5-33BA-D738-FAD5F9E1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D911AB-6D46-3711-947C-FFEF0AFE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8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963F4-1F45-5E87-CD7C-A4F81133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3E77F-8F62-F6E5-F11B-4AABC3BA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6E0952-01BE-9DF1-313C-C1F25300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A8951-9760-F49D-6413-532924CE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9C321F-3BF9-E31D-1D93-58FE8805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9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963D9-A183-A4DB-CC4A-213B44B5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E8B49-3938-32F5-F19F-CF98B9A0F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330B21-B9AA-3707-7545-F0C44EE2D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7FD066-4629-9974-4762-538E67B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F7271A-26E1-8B3C-CF00-18DE9E82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638D-54EF-2F16-DFED-84500831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3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AE4E2-1276-5F1A-0DE8-01DAA4E0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B12FA7-B0D7-E2E7-3E18-4629CB2D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688C94-2BB6-F194-2B2A-E9E15137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FF1912-EA15-8FBF-9F61-1D926C72C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83BF4-F099-E988-BB1B-7038AAB99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E1080B-C10D-F8DF-77B2-6CAE1837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71FACA-773B-00EB-5690-7AA9E9B8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54D385-DEFC-DD9A-CDE0-EEF97810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78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26AF4-3C94-9615-28D0-F9FA124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90CA20-B4E5-D210-524D-12D44C69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0B1880-6A10-6777-D289-A9F084AA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378606-1780-6371-C25A-E6096B3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42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81FF6E-804B-80FF-E4ED-78BF3EB8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49354B-917F-FBD3-67FE-4FB9D6A1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4FBA75-CB7A-3D8A-7AAA-710E161C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8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9DD60-36ED-5D2A-F3CE-26CF5A0C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DDC9C1-C0FE-FD48-E48A-F455CDC2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E0783B-8443-154A-779A-78803C9D9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08F249-D1A5-9B12-0551-59D5DCE3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51052-EBF2-14C8-3655-63F2DBD6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CEC5ED-232A-5D3B-09CA-21902317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9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3FCFD-2DE1-C41B-86AC-0DF1726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1ABCDE-8665-563C-A66E-53E19DFAC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DA4CCE-165F-7A53-22EF-4D1950A3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ACB07F-84D7-13B5-B480-46A8A8DA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5B4DF2-F265-8CC0-D63D-58FA196A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58DA57-5242-0590-06DF-B39958FE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07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BF6656-A438-4EE5-96E3-3D219A4E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C61E4-02A9-BB17-A398-C63EB744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9DA2CF-5899-EF8E-FC8C-AF296020A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085B4-8BD4-4B67-8382-A5D7ED9640AC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738262-9AF4-C152-336A-C2750C8DE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1A1A4-98E5-E91F-B915-27779B93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CDFCA-1DC0-46E1-BBC9-06265A81C8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0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17A09-E88E-266F-28C7-24ACFA2A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0739307-6736-F114-FDA4-B5EB88402C6D}"/>
              </a:ext>
            </a:extLst>
          </p:cNvPr>
          <p:cNvGrpSpPr/>
          <p:nvPr/>
        </p:nvGrpSpPr>
        <p:grpSpPr>
          <a:xfrm>
            <a:off x="-6153336" y="4634825"/>
            <a:ext cx="7111100" cy="1938992"/>
            <a:chOff x="252453" y="4634825"/>
            <a:chExt cx="7111100" cy="1938992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3E8AB4A7-7E2B-E493-0446-A5C846327FF3}"/>
                </a:ext>
              </a:extLst>
            </p:cNvPr>
            <p:cNvSpPr txBox="1"/>
            <p:nvPr/>
          </p:nvSpPr>
          <p:spPr>
            <a:xfrm>
              <a:off x="252453" y="4634825"/>
              <a:ext cx="71111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 w="19050">
                    <a:solidFill>
                      <a:srgbClr val="283D7E"/>
                    </a:solidFill>
                  </a:ln>
                  <a:solidFill>
                    <a:srgbClr val="EE5710"/>
                  </a:solidFill>
                  <a:effectLst>
                    <a:glow rad="165100">
                      <a:srgbClr val="273C7F">
                        <a:alpha val="54000"/>
                      </a:srgbClr>
                    </a:glow>
                    <a:outerShdw blurRad="50800" dist="50800" dir="5400000" algn="ctr" rotWithShape="0">
                      <a:srgbClr val="283D7E"/>
                    </a:outerShdw>
                  </a:effectLst>
                  <a:uLnTx/>
                  <a:uFillTx/>
                  <a:latin typeface="Montserrat Black" panose="00000A00000000000000" pitchFamily="2" charset="0"/>
                  <a:ea typeface="+mn-ea"/>
                  <a:cs typeface="+mn-cs"/>
                </a:rPr>
                <a:t>R.I.S.E.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 w="19050">
                    <a:solidFill>
                      <a:srgbClr val="283D7E"/>
                    </a:solidFill>
                  </a:ln>
                  <a:solidFill>
                    <a:srgbClr val="EE5710"/>
                  </a:solidFill>
                  <a:effectLst>
                    <a:glow rad="165100">
                      <a:srgbClr val="273C7F">
                        <a:alpha val="54000"/>
                      </a:srgbClr>
                    </a:glow>
                    <a:outerShdw blurRad="50800" dist="50800" dir="5400000" algn="ctr" rotWithShape="0">
                      <a:srgbClr val="283D7E"/>
                    </a:outerShdw>
                  </a:effectLst>
                  <a:uLnTx/>
                  <a:uFillTx/>
                  <a:latin typeface="Montserrat Black" panose="00000A00000000000000" pitchFamily="2" charset="0"/>
                  <a:ea typeface="+mn-ea"/>
                  <a:cs typeface="+mn-cs"/>
                </a:rPr>
                <a:t> </a:t>
              </a:r>
              <a:endParaRPr kumimoji="0" lang="it-IT" sz="4000" b="0" i="0" u="none" strike="noStrike" kern="1200" cap="none" spc="0" normalizeH="0" baseline="0" noProof="0" dirty="0">
                <a:ln w="19050">
                  <a:solidFill>
                    <a:srgbClr val="283D7E"/>
                  </a:solidFill>
                </a:ln>
                <a:solidFill>
                  <a:srgbClr val="EE5710"/>
                </a:solidFill>
                <a:effectLst>
                  <a:glow rad="165100">
                    <a:srgbClr val="273C7F">
                      <a:alpha val="54000"/>
                    </a:srgbClr>
                  </a:glow>
                  <a:outerShdw blurRad="50800" dist="50800" dir="5400000" algn="ctr" rotWithShape="0">
                    <a:srgbClr val="283D7E"/>
                  </a:outerShdw>
                </a:effectLst>
                <a:uLnTx/>
                <a:uFillTx/>
                <a:latin typeface="Montserrat Black" panose="00000A00000000000000" pitchFamily="2" charset="0"/>
                <a:ea typeface="+mn-ea"/>
                <a:cs typeface="+mn-cs"/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319624F7-B148-B91A-D884-34970FEEF2F6}"/>
                </a:ext>
              </a:extLst>
            </p:cNvPr>
            <p:cNvSpPr txBox="1"/>
            <p:nvPr/>
          </p:nvSpPr>
          <p:spPr>
            <a:xfrm>
              <a:off x="903704" y="5889523"/>
              <a:ext cx="5808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83D7E"/>
                  </a:solidFill>
                  <a:effectLst/>
                  <a:uLnTx/>
                  <a:uFillTx/>
                  <a:latin typeface="Aptos SemiBold" panose="020B0004020202020204" pitchFamily="34" charset="0"/>
                  <a:ea typeface="+mn-ea"/>
                  <a:cs typeface="+mn-cs"/>
                </a:rPr>
                <a:t>Reddit Insights and Sentiment Exploration</a:t>
              </a:r>
              <a:endPara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283D7E"/>
                </a:solidFill>
                <a:effectLst/>
                <a:uLnTx/>
                <a:uFillTx/>
                <a:latin typeface="Aptos SemiBold" panose="020B00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5BD54C-00F8-D518-47AD-B376A910A129}"/>
              </a:ext>
            </a:extLst>
          </p:cNvPr>
          <p:cNvSpPr txBox="1"/>
          <p:nvPr/>
        </p:nvSpPr>
        <p:spPr>
          <a:xfrm rot="19689051">
            <a:off x="10215718" y="3647768"/>
            <a:ext cx="1848464" cy="646331"/>
          </a:xfrm>
          <a:prstGeom prst="rect">
            <a:avLst/>
          </a:prstGeom>
          <a:noFill/>
          <a:effectLst>
            <a:glow rad="1308100">
              <a:schemeClr val="bg1">
                <a:lumMod val="9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srgbClr val="273C7F"/>
                </a:solidFill>
                <a:effectLst>
                  <a:glow rad="38100">
                    <a:prstClr val="black">
                      <a:alpha val="44000"/>
                    </a:prst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Tommaso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srgbClr val="273C7F"/>
                </a:solidFill>
                <a:effectLst>
                  <a:glow rad="38100">
                    <a:prstClr val="black">
                      <a:alpha val="44000"/>
                    </a:prst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Fassari</a:t>
            </a:r>
          </a:p>
        </p:txBody>
      </p:sp>
    </p:spTree>
    <p:extLst>
      <p:ext uri="{BB962C8B-B14F-4D97-AF65-F5344CB8AC3E}">
        <p14:creationId xmlns:p14="http://schemas.microsoft.com/office/powerpoint/2010/main" val="10221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/>
    </mc:Choice>
    <mc:Fallback xmlns="">
      <p:transition advTm="1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78408FB-C132-2E8A-2CC2-7068D9ED1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7019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47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821DCE-990B-5F81-D207-4CDE4F7A3548}"/>
              </a:ext>
            </a:extLst>
          </p:cNvPr>
          <p:cNvSpPr txBox="1"/>
          <p:nvPr/>
        </p:nvSpPr>
        <p:spPr>
          <a:xfrm>
            <a:off x="2231920" y="1896087"/>
            <a:ext cx="7728157" cy="2554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it-IT" sz="8000" dirty="0">
                <a:solidFill>
                  <a:srgbClr val="EE5710"/>
                </a:solidFill>
                <a:effectLst>
                  <a:outerShdw blurRad="50800" dist="38100" dir="13500000" algn="br" rotWithShape="0">
                    <a:prstClr val="black">
                      <a:alpha val="95000"/>
                    </a:prstClr>
                  </a:outerShdw>
                  <a:reflection blurRad="6350" stA="12000" endPos="45500" dir="5400000" sy="-100000" algn="bl" rotWithShape="0"/>
                </a:effectLst>
                <a:latin typeface="Montserrat Black" panose="00000A00000000000000" pitchFamily="2" charset="0"/>
              </a:rPr>
              <a:t>PIPELINE E TECNOLOGIE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E29C43-6AC8-7CAC-8EC2-649FDB5E61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56122" y="4817807"/>
            <a:ext cx="1479755" cy="14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0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677BDD-5954-7E2C-9C5E-E5C08E36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58765"/>
            <a:ext cx="5257799" cy="1325563"/>
          </a:xfrm>
        </p:spPr>
        <p:txBody>
          <a:bodyPr>
            <a:no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</a:t>
            </a:r>
            <a:r>
              <a:rPr lang="it-IT" sz="4800" dirty="0" err="1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Ingestion</a:t>
            </a:r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: Logstash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8CE6EE-F4E7-2DBA-B845-87202AC4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89" y="2429315"/>
            <a:ext cx="5092194" cy="345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ptos SemiBold" panose="020B0004020202020204" pitchFamily="34" charset="0"/>
              </a:rPr>
              <a:t>Utilizzo il </a:t>
            </a:r>
            <a:r>
              <a:rPr lang="it-IT" sz="2400" dirty="0" err="1">
                <a:latin typeface="Aptos SemiBold" panose="020B0004020202020204" pitchFamily="34" charset="0"/>
              </a:rPr>
              <a:t>wrapper</a:t>
            </a:r>
            <a:r>
              <a:rPr lang="it-IT" sz="2400" dirty="0">
                <a:latin typeface="Aptos SemiBold" panose="020B0004020202020204" pitchFamily="34" charset="0"/>
              </a:rPr>
              <a:t> PRAW con le API di Reddit per monitorare nuovi post in un </a:t>
            </a:r>
            <a:r>
              <a:rPr lang="it-IT" sz="2400" dirty="0" err="1">
                <a:latin typeface="Aptos SemiBold" panose="020B0004020202020204" pitchFamily="34" charset="0"/>
              </a:rPr>
              <a:t>subreddit</a:t>
            </a:r>
            <a:r>
              <a:rPr lang="it-IT" sz="2400" dirty="0">
                <a:latin typeface="Aptos SemiBold" panose="020B0004020202020204" pitchFamily="34" charset="0"/>
              </a:rPr>
              <a:t> selezionato. </a:t>
            </a:r>
          </a:p>
          <a:p>
            <a:pPr marL="0" indent="0">
              <a:buNone/>
            </a:pPr>
            <a:r>
              <a:rPr lang="it-IT" sz="2400" dirty="0">
                <a:latin typeface="Aptos SemiBold" panose="020B0004020202020204" pitchFamily="34" charset="0"/>
              </a:rPr>
              <a:t>Un modello di ML basato su </a:t>
            </a:r>
            <a:r>
              <a:rPr lang="it-IT" sz="2400" dirty="0" err="1">
                <a:latin typeface="Aptos SemiBold" panose="020B0004020202020204" pitchFamily="34" charset="0"/>
              </a:rPr>
              <a:t>Logistic</a:t>
            </a:r>
            <a:r>
              <a:rPr lang="it-IT" sz="2400" dirty="0">
                <a:latin typeface="Aptos SemiBold" panose="020B0004020202020204" pitchFamily="34" charset="0"/>
              </a:rPr>
              <a:t> </a:t>
            </a:r>
            <a:r>
              <a:rPr lang="it-IT" sz="2400" dirty="0" err="1">
                <a:latin typeface="Aptos SemiBold" panose="020B0004020202020204" pitchFamily="34" charset="0"/>
              </a:rPr>
              <a:t>Regression</a:t>
            </a:r>
            <a:r>
              <a:rPr lang="it-IT" sz="2400" dirty="0">
                <a:latin typeface="Aptos SemiBold" panose="020B0004020202020204" pitchFamily="34" charset="0"/>
              </a:rPr>
              <a:t> decide se il post è un annuncio o no. </a:t>
            </a:r>
          </a:p>
          <a:p>
            <a:pPr marL="0" indent="0">
              <a:buNone/>
            </a:pPr>
            <a:r>
              <a:rPr lang="it-IT" sz="2400" dirty="0">
                <a:latin typeface="Aptos SemiBold" panose="020B0004020202020204" pitchFamily="34" charset="0"/>
              </a:rPr>
              <a:t>I post e i commenti approvati vengono salvati in un file NDJSON, poi inviati a Kafka tramite Logstash.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A7E28D-3507-212E-C002-2EF8B670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74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FE6D0B-4A7C-D535-2796-2D51E47D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15" r="3" b="6618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448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CAE9739-C036-F98D-49B0-29F7AF45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083222"/>
            <a:ext cx="4304501" cy="469155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8" name="Arc 1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2A4E57-1394-3408-DA96-A3445517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85939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Streaming: Kafka</a:t>
            </a:r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B1FE7-7084-395F-015E-69068181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ptos SemiBold" panose="020B0004020202020204" pitchFamily="34" charset="0"/>
              </a:rPr>
              <a:t>Kafka </a:t>
            </a:r>
            <a:r>
              <a:rPr lang="en-US" sz="2400" dirty="0" err="1">
                <a:latin typeface="Aptos SemiBold" panose="020B0004020202020204" pitchFamily="34" charset="0"/>
              </a:rPr>
              <a:t>invia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i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dati</a:t>
            </a:r>
            <a:r>
              <a:rPr lang="en-US" sz="2400" dirty="0">
                <a:latin typeface="Aptos SemiBold" panose="020B0004020202020204" pitchFamily="34" charset="0"/>
              </a:rPr>
              <a:t> a Spark per </a:t>
            </a:r>
            <a:r>
              <a:rPr lang="en-US" sz="2400" dirty="0" err="1">
                <a:latin typeface="Aptos SemiBold" panose="020B0004020202020204" pitchFamily="34" charset="0"/>
              </a:rPr>
              <a:t>l'elaborazione</a:t>
            </a:r>
            <a:r>
              <a:rPr lang="en-US" sz="2400" dirty="0">
                <a:latin typeface="Aptos SemiBold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34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D66FEA-2D4E-A15D-F276-C95F7598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1085624"/>
            <a:ext cx="5397237" cy="1325563"/>
          </a:xfrm>
        </p:spPr>
        <p:txBody>
          <a:bodyPr>
            <a:no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Processing: Spark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F066A41-41DD-40A0-AE3F-CBA8338F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780842"/>
            <a:ext cx="4555700" cy="236896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Consulting: Supercharge Your Research with Hugging Face's Toolkit | D-Lab">
            <a:extLst>
              <a:ext uri="{FF2B5EF4-FFF2-40B4-BE49-F238E27FC236}">
                <a16:creationId xmlns:a16="http://schemas.microsoft.com/office/drawing/2014/main" id="{B38551E1-67A0-BBF0-9D8C-5B64EBAC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27332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3510C-E118-212B-9563-40730A20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2789964"/>
            <a:ext cx="5397237" cy="28361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400" dirty="0">
                <a:latin typeface="Aptos SemiBold" panose="020B0004020202020204" pitchFamily="34" charset="0"/>
              </a:rPr>
              <a:t>Spark legge i messaggi dal </a:t>
            </a:r>
            <a:r>
              <a:rPr lang="it-IT" sz="2400" dirty="0" err="1">
                <a:latin typeface="Aptos SemiBold" panose="020B0004020202020204" pitchFamily="34" charset="0"/>
              </a:rPr>
              <a:t>topic</a:t>
            </a:r>
            <a:r>
              <a:rPr lang="it-IT" sz="2400" dirty="0">
                <a:latin typeface="Aptos SemiBold" panose="020B0004020202020204" pitchFamily="34" charset="0"/>
              </a:rPr>
              <a:t> Kafka e applica due modelli di </a:t>
            </a:r>
            <a:r>
              <a:rPr lang="it-IT" sz="2400" dirty="0" err="1">
                <a:latin typeface="Aptos SemiBold" panose="020B0004020202020204" pitchFamily="34" charset="0"/>
              </a:rPr>
              <a:t>HuggingFace</a:t>
            </a:r>
            <a:r>
              <a:rPr lang="it-IT" sz="2400" dirty="0">
                <a:latin typeface="Aptos SemiBold" panose="020B000402020202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latin typeface="Aptos SemiBold" panose="020B0004020202020204" pitchFamily="34" charset="0"/>
              </a:rPr>
              <a:t>Sentiment </a:t>
            </a:r>
            <a:r>
              <a:rPr lang="it-IT" sz="2400">
                <a:latin typeface="Aptos SemiBold" panose="020B0004020202020204" pitchFamily="34" charset="0"/>
              </a:rPr>
              <a:t>Analysis (Roberta)</a:t>
            </a:r>
            <a:endParaRPr lang="it-IT" sz="2400" dirty="0">
              <a:latin typeface="Aptos SemiBold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sz="2400" dirty="0">
                <a:latin typeface="Aptos SemiBold" panose="020B0004020202020204" pitchFamily="34" charset="0"/>
              </a:rPr>
              <a:t>Zero Shot </a:t>
            </a:r>
            <a:r>
              <a:rPr lang="it-IT" sz="2400" dirty="0" err="1">
                <a:latin typeface="Aptos SemiBold" panose="020B0004020202020204" pitchFamily="34" charset="0"/>
              </a:rPr>
              <a:t>Classification</a:t>
            </a:r>
            <a:r>
              <a:rPr lang="it-IT" sz="2400" dirty="0">
                <a:latin typeface="Aptos SemiBold" panose="020B0004020202020204" pitchFamily="34" charset="0"/>
              </a:rPr>
              <a:t> (BART).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2400" dirty="0">
                <a:latin typeface="Aptos SemiBold" panose="020B0004020202020204" pitchFamily="34" charset="0"/>
              </a:rPr>
              <a:t>I dati elaborati vengono inoltrati a </a:t>
            </a:r>
            <a:r>
              <a:rPr lang="it-IT" sz="2400" dirty="0" err="1">
                <a:latin typeface="Aptos SemiBold" panose="020B0004020202020204" pitchFamily="34" charset="0"/>
              </a:rPr>
              <a:t>Elasticsearch</a:t>
            </a:r>
            <a:r>
              <a:rPr lang="it-IT" sz="2400" dirty="0">
                <a:latin typeface="Aptos SemiBold" panose="020B0004020202020204" pitchFamily="34" charset="0"/>
              </a:rPr>
              <a:t>.</a:t>
            </a:r>
          </a:p>
        </p:txBody>
      </p:sp>
      <p:sp>
        <p:nvSpPr>
          <p:cNvPr id="2070" name="Arc 2069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4E336A-C1E7-CFDD-0702-681D2483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809" y="3530774"/>
            <a:ext cx="2504203" cy="25042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EDA5F2E-B3DC-9D85-34BA-E4828B0CD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867" y="5174323"/>
            <a:ext cx="2672864" cy="15765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454F35-E097-BC73-B66D-F90E0FE03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7390" y="3429000"/>
            <a:ext cx="941793" cy="16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AB39EE-577F-8D7F-523D-CF76218D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961"/>
            <a:ext cx="5266599" cy="586807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C6CEDF-F808-AA6F-CE75-FC903065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Indexing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79FBA-6572-15DE-C2A8-E3D56493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9212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ptos SemiBold" panose="020B0004020202020204" pitchFamily="34" charset="0"/>
              </a:rPr>
              <a:t>Elasticsearch </a:t>
            </a:r>
            <a:r>
              <a:rPr lang="en-US" sz="2400" dirty="0" err="1">
                <a:latin typeface="Aptos SemiBold" panose="020B0004020202020204" pitchFamily="34" charset="0"/>
              </a:rPr>
              <a:t>indicizza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i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dati</a:t>
            </a:r>
            <a:r>
              <a:rPr lang="en-US" sz="2400" dirty="0">
                <a:latin typeface="Aptos SemiBold" panose="020B0004020202020204" pitchFamily="34" charset="0"/>
              </a:rPr>
              <a:t> </a:t>
            </a:r>
            <a:r>
              <a:rPr lang="en-US" sz="2400" dirty="0" err="1">
                <a:latin typeface="Aptos SemiBold" panose="020B0004020202020204" pitchFamily="34" charset="0"/>
              </a:rPr>
              <a:t>ricevuti</a:t>
            </a:r>
            <a:r>
              <a:rPr lang="en-US" sz="2400" dirty="0">
                <a:latin typeface="Aptos SemiBold" panose="020B0004020202020204" pitchFamily="34" charset="0"/>
              </a:rPr>
              <a:t> da Spark.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4CCB39-3C92-E58C-475A-2262897C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3069"/>
          <a:stretch/>
        </p:blipFill>
        <p:spPr>
          <a:xfrm>
            <a:off x="5771096" y="325448"/>
            <a:ext cx="2472560" cy="23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63FBF0-A8F1-A623-3FFA-9F9BCB4A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51600" cy="13255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Data </a:t>
            </a:r>
            <a:r>
              <a:rPr lang="it-IT" sz="4800" dirty="0" err="1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Visualization</a:t>
            </a:r>
            <a:endParaRPr lang="it-IT" sz="4800" dirty="0">
              <a:solidFill>
                <a:srgbClr val="FF0000"/>
              </a:solidFill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A39FA7-308B-5DD9-7A92-5DD4A998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7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err="1">
                <a:latin typeface="Aptos SemiBold" panose="020B0004020202020204" pitchFamily="34" charset="0"/>
              </a:rPr>
              <a:t>Kibana</a:t>
            </a:r>
            <a:r>
              <a:rPr lang="it-IT" sz="3200" dirty="0">
                <a:latin typeface="Aptos SemiBold" panose="020B0004020202020204" pitchFamily="34" charset="0"/>
              </a:rPr>
              <a:t> visualizza i dati e le statistiche utilizzando l'indice di </a:t>
            </a:r>
            <a:r>
              <a:rPr lang="it-IT" sz="3200" dirty="0" err="1">
                <a:latin typeface="Aptos SemiBold" panose="020B0004020202020204" pitchFamily="34" charset="0"/>
              </a:rPr>
              <a:t>Elasticsearch</a:t>
            </a:r>
            <a:r>
              <a:rPr lang="it-IT" sz="3200" dirty="0">
                <a:latin typeface="Aptos SemiBold" panose="020B0004020202020204" pitchFamily="34" charset="0"/>
              </a:rPr>
              <a:t>.</a:t>
            </a:r>
          </a:p>
        </p:txBody>
      </p:sp>
      <p:pic>
        <p:nvPicPr>
          <p:cNvPr id="4" name="Immagine 3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0884346C-EA76-1475-2AEB-6DEA1552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374920" y="12792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6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1A5CC2-D2B2-F8DE-0F48-08C0926B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47" y="2271914"/>
            <a:ext cx="7644627" cy="275108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Struttura</a:t>
            </a:r>
            <a:r>
              <a:rPr lang="en-US" sz="8000" dirty="0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 </a:t>
            </a:r>
            <a:r>
              <a:rPr lang="en-US" sz="8000" dirty="0" err="1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della</a:t>
            </a:r>
            <a:r>
              <a:rPr lang="en-US" sz="8000" dirty="0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 pipeline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323ECFD-0F16-1833-C354-6F30669B33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4477" y="2302791"/>
            <a:ext cx="148336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31B3AB2-FFD8-3B3E-EF4A-4FEF545D8B41}"/>
              </a:ext>
            </a:extLst>
          </p:cNvPr>
          <p:cNvCxnSpPr>
            <a:cxnSpLocks/>
          </p:cNvCxnSpPr>
          <p:nvPr/>
        </p:nvCxnSpPr>
        <p:spPr>
          <a:xfrm>
            <a:off x="4916129" y="3244645"/>
            <a:ext cx="0" cy="37362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83658DB5-9CD9-76B1-08EC-28BD7829BB91}"/>
              </a:ext>
            </a:extLst>
          </p:cNvPr>
          <p:cNvCxnSpPr/>
          <p:nvPr/>
        </p:nvCxnSpPr>
        <p:spPr>
          <a:xfrm>
            <a:off x="3736258" y="4109884"/>
            <a:ext cx="74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A1FBF3E-C61F-184B-7F7D-70FA97F4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98" y="168787"/>
            <a:ext cx="9914603" cy="63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718610-5D78-B595-3FC0-0B62E22F5B50}"/>
              </a:ext>
            </a:extLst>
          </p:cNvPr>
          <p:cNvSpPr txBox="1">
            <a:spLocks/>
          </p:cNvSpPr>
          <p:nvPr/>
        </p:nvSpPr>
        <p:spPr>
          <a:xfrm>
            <a:off x="1749947" y="1861085"/>
            <a:ext cx="8829759" cy="2781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Grazie per </a:t>
            </a:r>
          </a:p>
          <a:p>
            <a:pPr algn="ctr"/>
            <a:r>
              <a:rPr lang="en-US" sz="8000" dirty="0">
                <a:ln w="12700">
                  <a:solidFill>
                    <a:schemeClr val="tx1"/>
                  </a:solidFill>
                </a:ln>
                <a:solidFill>
                  <a:srgbClr val="EE5710"/>
                </a:solidFill>
                <a:effectLst/>
                <a:latin typeface="Montserrat Black" panose="00000A00000000000000" pitchFamily="2" charset="0"/>
                <a:ea typeface="+mn-ea"/>
                <a:cs typeface="+mn-cs"/>
              </a:rPr>
              <a:t>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8210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0DC6C-E3DC-D06F-6F70-A0339187E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98F9FE4C-75B9-B901-776D-49F2E005F42C}"/>
              </a:ext>
            </a:extLst>
          </p:cNvPr>
          <p:cNvGrpSpPr/>
          <p:nvPr/>
        </p:nvGrpSpPr>
        <p:grpSpPr>
          <a:xfrm>
            <a:off x="252453" y="4634825"/>
            <a:ext cx="7111100" cy="1938992"/>
            <a:chOff x="252453" y="4634825"/>
            <a:chExt cx="7111100" cy="1938992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D8F8B0D-A09B-71CA-3351-54198B692A15}"/>
                </a:ext>
              </a:extLst>
            </p:cNvPr>
            <p:cNvSpPr txBox="1"/>
            <p:nvPr/>
          </p:nvSpPr>
          <p:spPr>
            <a:xfrm>
              <a:off x="252453" y="4634825"/>
              <a:ext cx="71111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 w="19050">
                    <a:solidFill>
                      <a:srgbClr val="283D7E"/>
                    </a:solidFill>
                  </a:ln>
                  <a:solidFill>
                    <a:srgbClr val="EE5710"/>
                  </a:solidFill>
                  <a:effectLst>
                    <a:glow rad="165100">
                      <a:srgbClr val="273C7F">
                        <a:alpha val="54000"/>
                      </a:srgbClr>
                    </a:glow>
                    <a:outerShdw blurRad="50800" dist="50800" dir="5400000" algn="ctr" rotWithShape="0">
                      <a:srgbClr val="283D7E"/>
                    </a:outerShdw>
                  </a:effectLst>
                  <a:uLnTx/>
                  <a:uFillTx/>
                  <a:latin typeface="Montserrat Black" panose="00000A00000000000000" pitchFamily="2" charset="0"/>
                  <a:ea typeface="+mn-ea"/>
                  <a:cs typeface="+mn-cs"/>
                </a:rPr>
                <a:t>R.I.S.E.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 w="19050">
                    <a:solidFill>
                      <a:srgbClr val="283D7E"/>
                    </a:solidFill>
                  </a:ln>
                  <a:solidFill>
                    <a:srgbClr val="EE5710"/>
                  </a:solidFill>
                  <a:effectLst>
                    <a:glow rad="165100">
                      <a:srgbClr val="273C7F">
                        <a:alpha val="54000"/>
                      </a:srgbClr>
                    </a:glow>
                    <a:outerShdw blurRad="50800" dist="50800" dir="5400000" algn="ctr" rotWithShape="0">
                      <a:srgbClr val="283D7E"/>
                    </a:outerShdw>
                  </a:effectLst>
                  <a:uLnTx/>
                  <a:uFillTx/>
                  <a:latin typeface="Montserrat Black" panose="00000A00000000000000" pitchFamily="2" charset="0"/>
                  <a:ea typeface="+mn-ea"/>
                  <a:cs typeface="+mn-cs"/>
                </a:rPr>
                <a:t> </a:t>
              </a:r>
              <a:endParaRPr kumimoji="0" lang="it-IT" sz="4000" b="0" i="0" u="none" strike="noStrike" kern="1200" cap="none" spc="0" normalizeH="0" baseline="0" noProof="0" dirty="0">
                <a:ln w="19050">
                  <a:solidFill>
                    <a:srgbClr val="283D7E"/>
                  </a:solidFill>
                </a:ln>
                <a:solidFill>
                  <a:srgbClr val="EE5710"/>
                </a:solidFill>
                <a:effectLst>
                  <a:glow rad="165100">
                    <a:srgbClr val="273C7F">
                      <a:alpha val="54000"/>
                    </a:srgbClr>
                  </a:glow>
                  <a:outerShdw blurRad="50800" dist="50800" dir="5400000" algn="ctr" rotWithShape="0">
                    <a:srgbClr val="283D7E"/>
                  </a:outerShdw>
                </a:effectLst>
                <a:uLnTx/>
                <a:uFillTx/>
                <a:latin typeface="Montserrat Black" panose="00000A00000000000000" pitchFamily="2" charset="0"/>
                <a:ea typeface="+mn-ea"/>
                <a:cs typeface="+mn-cs"/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C7731E8-C4A7-F31F-8530-3E85E19E9726}"/>
                </a:ext>
              </a:extLst>
            </p:cNvPr>
            <p:cNvSpPr txBox="1"/>
            <p:nvPr/>
          </p:nvSpPr>
          <p:spPr>
            <a:xfrm>
              <a:off x="903704" y="5889523"/>
              <a:ext cx="5808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83D7E"/>
                  </a:solidFill>
                  <a:effectLst/>
                  <a:uLnTx/>
                  <a:uFillTx/>
                  <a:latin typeface="Aptos SemiBold" panose="020B0004020202020204" pitchFamily="34" charset="0"/>
                  <a:ea typeface="+mn-ea"/>
                  <a:cs typeface="+mn-cs"/>
                </a:rPr>
                <a:t>Reddit Insights and Sentiment Exploration</a:t>
              </a:r>
              <a:endPara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283D7E"/>
                </a:solidFill>
                <a:effectLst/>
                <a:uLnTx/>
                <a:uFillTx/>
                <a:latin typeface="Aptos SemiBold" panose="020B00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986B4B-31A4-59D3-501A-F14E23706ADB}"/>
              </a:ext>
            </a:extLst>
          </p:cNvPr>
          <p:cNvSpPr txBox="1"/>
          <p:nvPr/>
        </p:nvSpPr>
        <p:spPr>
          <a:xfrm rot="19689051">
            <a:off x="10215718" y="3647768"/>
            <a:ext cx="1848464" cy="646331"/>
          </a:xfrm>
          <a:prstGeom prst="rect">
            <a:avLst/>
          </a:prstGeom>
          <a:noFill/>
          <a:effectLst>
            <a:glow rad="1308100">
              <a:schemeClr val="bg1">
                <a:lumMod val="95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srgbClr val="273C7F"/>
                </a:solidFill>
                <a:effectLst>
                  <a:glow rad="38100">
                    <a:prstClr val="black">
                      <a:alpha val="44000"/>
                    </a:prst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Tommaso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srgbClr val="273C7F"/>
                </a:solidFill>
                <a:effectLst>
                  <a:glow rad="38100">
                    <a:prstClr val="black">
                      <a:alpha val="44000"/>
                    </a:prst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Fassari</a:t>
            </a:r>
          </a:p>
        </p:txBody>
      </p:sp>
    </p:spTree>
    <p:extLst>
      <p:ext uri="{BB962C8B-B14F-4D97-AF65-F5344CB8AC3E}">
        <p14:creationId xmlns:p14="http://schemas.microsoft.com/office/powerpoint/2010/main" val="389303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F8B08AB-BE99-A503-30B1-911A0BD53BBA}"/>
              </a:ext>
            </a:extLst>
          </p:cNvPr>
          <p:cNvSpPr txBox="1"/>
          <p:nvPr/>
        </p:nvSpPr>
        <p:spPr>
          <a:xfrm>
            <a:off x="412956" y="1691146"/>
            <a:ext cx="6862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 SemiBold" panose="020B0004020202020204" pitchFamily="34" charset="0"/>
              </a:rPr>
              <a:t>Il progetto monitora in tempo reale un </a:t>
            </a:r>
            <a:r>
              <a:rPr lang="it-IT" sz="2400" dirty="0" err="1">
                <a:latin typeface="Aptos SemiBold" panose="020B0004020202020204" pitchFamily="34" charset="0"/>
              </a:rPr>
              <a:t>subreddit</a:t>
            </a:r>
            <a:r>
              <a:rPr lang="it-IT" sz="2400" dirty="0">
                <a:latin typeface="Aptos SemiBold" panose="020B0004020202020204" pitchFamily="34" charset="0"/>
              </a:rPr>
              <a:t>, catturando nuovi post e inviandoli a una pipeline di elaborazione. </a:t>
            </a:r>
          </a:p>
          <a:p>
            <a:endParaRPr lang="it-IT" sz="2400" dirty="0">
              <a:latin typeface="Aptos Semi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Aptos SemiBold" panose="020B0004020202020204" pitchFamily="34" charset="0"/>
              </a:rPr>
              <a:t>Sentiment Analysis: </a:t>
            </a:r>
            <a:r>
              <a:rPr lang="it-IT" sz="2400" dirty="0">
                <a:latin typeface="Aptos SemiBold" panose="020B0004020202020204" pitchFamily="34" charset="0"/>
              </a:rPr>
              <a:t>Analisi del sentiment (Positivo/Negativo/Neutrale) dei commenti.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Aptos SemiBold" panose="020B0004020202020204" pitchFamily="34" charset="0"/>
              </a:rPr>
              <a:t>Category</a:t>
            </a:r>
            <a:r>
              <a:rPr lang="it-IT" sz="2400" b="1" dirty="0">
                <a:latin typeface="Aptos SemiBold" panose="020B0004020202020204" pitchFamily="34" charset="0"/>
              </a:rPr>
              <a:t> </a:t>
            </a:r>
            <a:r>
              <a:rPr lang="it-IT" sz="2400" b="1" dirty="0" err="1">
                <a:latin typeface="Aptos SemiBold" panose="020B0004020202020204" pitchFamily="34" charset="0"/>
              </a:rPr>
              <a:t>Classification</a:t>
            </a:r>
            <a:r>
              <a:rPr lang="it-IT" sz="2400" b="1" dirty="0">
                <a:latin typeface="Aptos SemiBold" panose="020B0004020202020204" pitchFamily="34" charset="0"/>
              </a:rPr>
              <a:t>: </a:t>
            </a:r>
            <a:r>
              <a:rPr lang="it-IT" sz="2400" dirty="0">
                <a:latin typeface="Aptos SemiBold" panose="020B0004020202020204" pitchFamily="34" charset="0"/>
              </a:rPr>
              <a:t>Classificazione tematica (es. Gameplay, Story, Graphics, ecc.). </a:t>
            </a:r>
          </a:p>
          <a:p>
            <a:endParaRPr lang="it-IT" sz="2400" dirty="0">
              <a:latin typeface="Aptos SemiBold" panose="020B0004020202020204" pitchFamily="34" charset="0"/>
            </a:endParaRPr>
          </a:p>
          <a:p>
            <a:r>
              <a:rPr lang="it-IT" sz="2400" dirty="0">
                <a:latin typeface="Aptos SemiBold" panose="020B0004020202020204" pitchFamily="34" charset="0"/>
              </a:rPr>
              <a:t>I dati arricchiti sono visualizzati su dashboard </a:t>
            </a:r>
            <a:r>
              <a:rPr lang="it-IT" sz="2400" dirty="0" err="1">
                <a:latin typeface="Aptos SemiBold" panose="020B0004020202020204" pitchFamily="34" charset="0"/>
              </a:rPr>
              <a:t>Kibana</a:t>
            </a:r>
            <a:r>
              <a:rPr lang="it-IT" sz="2400" dirty="0">
                <a:latin typeface="Aptos SemiBold" panose="020B0004020202020204" pitchFamily="34" charset="0"/>
              </a:rPr>
              <a:t> per un’analisi intuitiva</a:t>
            </a:r>
            <a:r>
              <a:rPr lang="it-IT" sz="2400" dirty="0"/>
              <a:t>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6C95CEB-D188-64A5-CCC9-76E2730F9485}"/>
              </a:ext>
            </a:extLst>
          </p:cNvPr>
          <p:cNvGrpSpPr/>
          <p:nvPr/>
        </p:nvGrpSpPr>
        <p:grpSpPr>
          <a:xfrm>
            <a:off x="8211294" y="1923393"/>
            <a:ext cx="2861096" cy="2133601"/>
            <a:chOff x="8211294" y="1923393"/>
            <a:chExt cx="2861096" cy="2133601"/>
          </a:xfrm>
        </p:grpSpPr>
        <p:pic>
          <p:nvPicPr>
            <p:cNvPr id="1027" name="Picture 3" descr="Sentiment Analysis: Concepts, Models, and Examples - Turbolab Technologies">
              <a:extLst>
                <a:ext uri="{FF2B5EF4-FFF2-40B4-BE49-F238E27FC236}">
                  <a16:creationId xmlns:a16="http://schemas.microsoft.com/office/drawing/2014/main" id="{9DE0A28B-E47B-8837-BA6D-7484B5AAB1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3" t="16472" r="67821" b="16193"/>
            <a:stretch/>
          </p:blipFill>
          <p:spPr bwMode="auto">
            <a:xfrm>
              <a:off x="8211294" y="1923393"/>
              <a:ext cx="1393723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Sentiment Analysis: Concepts, Models, and Examples - Turbolab Technologies">
              <a:extLst>
                <a:ext uri="{FF2B5EF4-FFF2-40B4-BE49-F238E27FC236}">
                  <a16:creationId xmlns:a16="http://schemas.microsoft.com/office/drawing/2014/main" id="{DB1300A7-35DA-DCFD-40DA-121A23E299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71" t="25104" r="7948" b="23310"/>
            <a:stretch/>
          </p:blipFill>
          <p:spPr bwMode="auto">
            <a:xfrm>
              <a:off x="9800470" y="2196662"/>
              <a:ext cx="1271920" cy="1629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utoShape 7" descr="Announcement SVG Vector Icon">
            <a:extLst>
              <a:ext uri="{FF2B5EF4-FFF2-40B4-BE49-F238E27FC236}">
                <a16:creationId xmlns:a16="http://schemas.microsoft.com/office/drawing/2014/main" id="{6F023BE2-A0EC-8632-2E8F-D8307CA70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1BEBC0-5E94-812A-5C04-08784149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58" y="4199944"/>
            <a:ext cx="3103179" cy="310317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13B827-2988-C6BA-A24B-7C9FA4B19069}"/>
              </a:ext>
            </a:extLst>
          </p:cNvPr>
          <p:cNvSpPr txBox="1"/>
          <p:nvPr/>
        </p:nvSpPr>
        <p:spPr>
          <a:xfrm>
            <a:off x="412956" y="627149"/>
            <a:ext cx="8946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DESCRIZIONE DEL PROGETTO</a:t>
            </a:r>
          </a:p>
        </p:txBody>
      </p:sp>
    </p:spTree>
    <p:extLst>
      <p:ext uri="{BB962C8B-B14F-4D97-AF65-F5344CB8AC3E}">
        <p14:creationId xmlns:p14="http://schemas.microsoft.com/office/powerpoint/2010/main" val="149945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C323F-00E3-ADF1-B940-C72677BA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Scopo del progetto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A3BDCB4D-B0B8-8D1A-DAB0-A13CFC7A9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232279"/>
              </p:ext>
            </p:extLst>
          </p:nvPr>
        </p:nvGraphicFramePr>
        <p:xfrm>
          <a:off x="-335882" y="2311401"/>
          <a:ext cx="12863764" cy="337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8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6BBF23-56B4-C990-4018-ACFC9E85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18" y="1819164"/>
            <a:ext cx="5062129" cy="1820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SENTIMENT ANALYSIS</a:t>
            </a:r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arte, Policromia, dipinto, cartone animato&#10;&#10;Descrizione generata automaticamente">
            <a:extLst>
              <a:ext uri="{FF2B5EF4-FFF2-40B4-BE49-F238E27FC236}">
                <a16:creationId xmlns:a16="http://schemas.microsoft.com/office/drawing/2014/main" id="{14D21378-B297-762F-0966-0E71B9F7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" b="-4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0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048B26-4976-A0A9-E5EE-7B68C695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53330"/>
            <a:ext cx="11562735" cy="45280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COS'È?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Aptos SemiBold" panose="020B0004020202020204" pitchFamily="34" charset="0"/>
              </a:rPr>
              <a:t>L'analisi del sentiment rileva il tono emotivo di un testo, classificandolo come positivo, negativo, neutrale.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2400" dirty="0">
              <a:latin typeface="Aptos SemiBold" panose="020B00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it-IT" sz="3900" dirty="0">
                <a:solidFill>
                  <a:srgbClr val="FF0000"/>
                </a:solidFill>
                <a:latin typeface="Amasis MT Pro Black" panose="02040A04050005020304" pitchFamily="18" charset="0"/>
              </a:rPr>
              <a:t>A COSA SERVE IN QUESTO PROGETTO?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Aptos SemiBold" panose="020B0004020202020204" pitchFamily="34" charset="0"/>
              </a:rPr>
              <a:t>Comprendere le reazioni della community ai nuovi post.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Aptos SemiBold" panose="020B0004020202020204" pitchFamily="34" charset="0"/>
              </a:rPr>
              <a:t>Monitorare l'impatto di argomenti specifici (ad esempio, post positivi su nuovi aggiornamenti).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71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FDEDBFCF-188A-2EF6-7D94-8D2B84F3F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037407"/>
              </p:ext>
            </p:extLst>
          </p:nvPr>
        </p:nvGraphicFramePr>
        <p:xfrm>
          <a:off x="1330632" y="863736"/>
          <a:ext cx="9530735" cy="513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32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700807-63DC-FED1-082C-03D4015F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2379406"/>
            <a:ext cx="5334930" cy="16793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Amasis MT Pro Black" panose="02040A04050005020304" pitchFamily="18" charset="0"/>
                <a:ea typeface="+mn-ea"/>
                <a:cs typeface="+mn-cs"/>
              </a:rPr>
              <a:t>Category Classification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magine 4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DCCC233C-AE73-BA46-27E5-A5C91F418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3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C59D3A-D2FE-0EFB-0B5E-4C056D13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3" y="1253331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Cos'è?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ptos SemiBold" panose="020B0004020202020204" pitchFamily="34" charset="0"/>
              </a:rPr>
              <a:t>La classificazione tematica assegna un argomento specifico a un testo, come Gameplay, Story, Graphics, ecc.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>
              <a:latin typeface="Aptos SemiBold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A cosa serve in questo progetto?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ptos SemiBold" panose="020B0004020202020204" pitchFamily="34" charset="0"/>
              </a:rPr>
              <a:t>Analizzare quali temi sono più discussi.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ptos SemiBold" panose="020B0004020202020204" pitchFamily="34" charset="0"/>
              </a:rPr>
              <a:t>Aiutare gli sviluppatori a identificare aree di miglioramento.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647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412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Amasis MT Pro Black</vt:lpstr>
      <vt:lpstr>Aptos</vt:lpstr>
      <vt:lpstr>Aptos Display</vt:lpstr>
      <vt:lpstr>Aptos SemiBold</vt:lpstr>
      <vt:lpstr>Arial</vt:lpstr>
      <vt:lpstr>Arial Rounded MT Bold</vt:lpstr>
      <vt:lpstr>Calibri</vt:lpstr>
      <vt:lpstr>Montserrat Black</vt:lpstr>
      <vt:lpstr>Tema di Office</vt:lpstr>
      <vt:lpstr>Presentazione standard di PowerPoint</vt:lpstr>
      <vt:lpstr>Presentazione standard di PowerPoint</vt:lpstr>
      <vt:lpstr>Presentazione standard di PowerPoint</vt:lpstr>
      <vt:lpstr>Scopo del progetto</vt:lpstr>
      <vt:lpstr>SENTIMENT ANALYSIS</vt:lpstr>
      <vt:lpstr>Presentazione standard di PowerPoint</vt:lpstr>
      <vt:lpstr>Presentazione standard di PowerPoint</vt:lpstr>
      <vt:lpstr>Category Classification</vt:lpstr>
      <vt:lpstr>Presentazione standard di PowerPoint</vt:lpstr>
      <vt:lpstr>Presentazione standard di PowerPoint</vt:lpstr>
      <vt:lpstr>Presentazione standard di PowerPoint</vt:lpstr>
      <vt:lpstr>Data Ingestion: Logstash</vt:lpstr>
      <vt:lpstr>Data Streaming: Kafka</vt:lpstr>
      <vt:lpstr>Data Processing: Spark</vt:lpstr>
      <vt:lpstr>Data Indexing</vt:lpstr>
      <vt:lpstr>Data Visualization</vt:lpstr>
      <vt:lpstr>Struttura della pipeline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GIULIA PULVIRENTI</dc:creator>
  <cp:lastModifiedBy>GIULIA PULVIRENTI</cp:lastModifiedBy>
  <cp:revision>14</cp:revision>
  <dcterms:created xsi:type="dcterms:W3CDTF">2025-01-14T07:36:55Z</dcterms:created>
  <dcterms:modified xsi:type="dcterms:W3CDTF">2025-01-27T07:20:39Z</dcterms:modified>
</cp:coreProperties>
</file>