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1" r:id="rId4"/>
    <p:sldId id="261" r:id="rId5"/>
    <p:sldId id="282" r:id="rId6"/>
    <p:sldId id="284" r:id="rId7"/>
    <p:sldId id="285" r:id="rId8"/>
    <p:sldId id="286" r:id="rId9"/>
    <p:sldId id="287" r:id="rId10"/>
    <p:sldId id="288" r:id="rId11"/>
    <p:sldId id="28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2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ing\Python\CEPR\Presentation\OECD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ing\Python\CEPR\Presentation\BLS_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247594050743664E-2"/>
          <c:y val="5.0925925925925923E-2"/>
          <c:w val="0.80964129483814529"/>
          <c:h val="0.83299358413531654"/>
        </c:manualLayout>
      </c:layout>
      <c:lineChart>
        <c:grouping val="standard"/>
        <c:varyColors val="0"/>
        <c:ser>
          <c:idx val="0"/>
          <c:order val="0"/>
          <c:tx>
            <c:v>Poor</c:v>
          </c:tx>
          <c:spPr>
            <a:ln w="5715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Sheet1!$C$3:$C$11</c:f>
              <c:numCache>
                <c:formatCode>General</c:formatCode>
                <c:ptCount val="9"/>
                <c:pt idx="0">
                  <c:v>1989</c:v>
                </c:pt>
                <c:pt idx="1">
                  <c:v>1995</c:v>
                </c:pt>
                <c:pt idx="2">
                  <c:v>2000</c:v>
                </c:pt>
                <c:pt idx="3">
                  <c:v>2005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</c:numCache>
            </c:numRef>
          </c:cat>
          <c:val>
            <c:numRef>
              <c:f>Sheet1!$D$3:$D$11</c:f>
              <c:numCache>
                <c:formatCode>General</c:formatCode>
                <c:ptCount val="9"/>
                <c:pt idx="0">
                  <c:v>100</c:v>
                </c:pt>
                <c:pt idx="1">
                  <c:v>99.8</c:v>
                </c:pt>
                <c:pt idx="2">
                  <c:v>106</c:v>
                </c:pt>
                <c:pt idx="3">
                  <c:v>98</c:v>
                </c:pt>
                <c:pt idx="4">
                  <c:v>96.6</c:v>
                </c:pt>
                <c:pt idx="5">
                  <c:v>96.9</c:v>
                </c:pt>
                <c:pt idx="6">
                  <c:v>89.5</c:v>
                </c:pt>
                <c:pt idx="7">
                  <c:v>91</c:v>
                </c:pt>
                <c:pt idx="8">
                  <c:v>91.5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C29-437F-A900-F091D48E289F}"/>
            </c:ext>
          </c:extLst>
        </c:ser>
        <c:ser>
          <c:idx val="1"/>
          <c:order val="1"/>
          <c:tx>
            <c:v>Median</c:v>
          </c:tx>
          <c:spPr>
            <a:ln w="5715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Sheet1!$C$3:$C$11</c:f>
              <c:numCache>
                <c:formatCode>General</c:formatCode>
                <c:ptCount val="9"/>
                <c:pt idx="0">
                  <c:v>1989</c:v>
                </c:pt>
                <c:pt idx="1">
                  <c:v>1995</c:v>
                </c:pt>
                <c:pt idx="2">
                  <c:v>2000</c:v>
                </c:pt>
                <c:pt idx="3">
                  <c:v>2005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</c:numCache>
            </c:numRef>
          </c:cat>
          <c:val>
            <c:numRef>
              <c:f>Sheet1!$E$3:$E$11</c:f>
              <c:numCache>
                <c:formatCode>General</c:formatCode>
                <c:ptCount val="9"/>
                <c:pt idx="0">
                  <c:v>100</c:v>
                </c:pt>
                <c:pt idx="1">
                  <c:v>99.5</c:v>
                </c:pt>
                <c:pt idx="2">
                  <c:v>108.7</c:v>
                </c:pt>
                <c:pt idx="3">
                  <c:v>109.5</c:v>
                </c:pt>
                <c:pt idx="4">
                  <c:v>107.2</c:v>
                </c:pt>
                <c:pt idx="5">
                  <c:v>107.5</c:v>
                </c:pt>
                <c:pt idx="6">
                  <c:v>105</c:v>
                </c:pt>
                <c:pt idx="7">
                  <c:v>106.6</c:v>
                </c:pt>
                <c:pt idx="8">
                  <c:v>106.8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C29-437F-A900-F091D48E289F}"/>
            </c:ext>
          </c:extLst>
        </c:ser>
        <c:ser>
          <c:idx val="2"/>
          <c:order val="2"/>
          <c:tx>
            <c:v>Rich</c:v>
          </c:tx>
          <c:spPr>
            <a:ln w="57150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Sheet1!$C$3:$C$11</c:f>
              <c:numCache>
                <c:formatCode>General</c:formatCode>
                <c:ptCount val="9"/>
                <c:pt idx="0">
                  <c:v>1989</c:v>
                </c:pt>
                <c:pt idx="1">
                  <c:v>1995</c:v>
                </c:pt>
                <c:pt idx="2">
                  <c:v>2000</c:v>
                </c:pt>
                <c:pt idx="3">
                  <c:v>2005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</c:numCache>
            </c:numRef>
          </c:cat>
          <c:val>
            <c:numRef>
              <c:f>Sheet1!$F$3:$F$11</c:f>
              <c:numCache>
                <c:formatCode>General</c:formatCode>
                <c:ptCount val="9"/>
                <c:pt idx="0">
                  <c:v>100</c:v>
                </c:pt>
                <c:pt idx="1">
                  <c:v>105</c:v>
                </c:pt>
                <c:pt idx="2">
                  <c:v>113</c:v>
                </c:pt>
                <c:pt idx="3">
                  <c:v>126</c:v>
                </c:pt>
                <c:pt idx="4">
                  <c:v>121.5</c:v>
                </c:pt>
                <c:pt idx="5">
                  <c:v>122</c:v>
                </c:pt>
                <c:pt idx="6">
                  <c:v>119</c:v>
                </c:pt>
                <c:pt idx="7">
                  <c:v>126</c:v>
                </c:pt>
                <c:pt idx="8">
                  <c:v>125.5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C29-437F-A900-F091D48E28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421721168"/>
        <c:axId val="-421720624"/>
      </c:lineChart>
      <c:catAx>
        <c:axId val="-42172116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-421720624"/>
        <c:crosses val="autoZero"/>
        <c:auto val="1"/>
        <c:lblAlgn val="ctr"/>
        <c:lblOffset val="100"/>
        <c:noMultiLvlLbl val="0"/>
      </c:catAx>
      <c:valAx>
        <c:axId val="-421720624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-421721168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BLS_data!$P$1</c:f>
              <c:strCache>
                <c:ptCount val="1"/>
                <c:pt idx="0">
                  <c:v>Emp</c:v>
                </c:pt>
              </c:strCache>
            </c:strRef>
          </c:tx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BLS_data!$O$2:$O$570</c:f>
              <c:numCache>
                <c:formatCode>m/d/yyyy</c:formatCode>
                <c:ptCount val="569"/>
                <c:pt idx="0">
                  <c:v>25569</c:v>
                </c:pt>
                <c:pt idx="1">
                  <c:v>25600</c:v>
                </c:pt>
                <c:pt idx="2">
                  <c:v>25628</c:v>
                </c:pt>
                <c:pt idx="3">
                  <c:v>25659</c:v>
                </c:pt>
                <c:pt idx="4">
                  <c:v>25689</c:v>
                </c:pt>
                <c:pt idx="5">
                  <c:v>25720</c:v>
                </c:pt>
                <c:pt idx="6">
                  <c:v>25750</c:v>
                </c:pt>
                <c:pt idx="7">
                  <c:v>25781</c:v>
                </c:pt>
                <c:pt idx="8">
                  <c:v>25812</c:v>
                </c:pt>
                <c:pt idx="9">
                  <c:v>25842</c:v>
                </c:pt>
                <c:pt idx="10">
                  <c:v>25873</c:v>
                </c:pt>
                <c:pt idx="11">
                  <c:v>25903</c:v>
                </c:pt>
                <c:pt idx="12">
                  <c:v>25934</c:v>
                </c:pt>
                <c:pt idx="13">
                  <c:v>25965</c:v>
                </c:pt>
                <c:pt idx="14">
                  <c:v>25993</c:v>
                </c:pt>
                <c:pt idx="15">
                  <c:v>26024</c:v>
                </c:pt>
                <c:pt idx="16">
                  <c:v>26054</c:v>
                </c:pt>
                <c:pt idx="17">
                  <c:v>26085</c:v>
                </c:pt>
                <c:pt idx="18">
                  <c:v>26115</c:v>
                </c:pt>
                <c:pt idx="19">
                  <c:v>26146</c:v>
                </c:pt>
                <c:pt idx="20">
                  <c:v>26177</c:v>
                </c:pt>
                <c:pt idx="21">
                  <c:v>26207</c:v>
                </c:pt>
                <c:pt idx="22">
                  <c:v>26238</c:v>
                </c:pt>
                <c:pt idx="23">
                  <c:v>26268</c:v>
                </c:pt>
                <c:pt idx="24">
                  <c:v>26299</c:v>
                </c:pt>
                <c:pt idx="25">
                  <c:v>26330</c:v>
                </c:pt>
                <c:pt idx="26">
                  <c:v>26359</c:v>
                </c:pt>
                <c:pt idx="27">
                  <c:v>26390</c:v>
                </c:pt>
                <c:pt idx="28">
                  <c:v>26420</c:v>
                </c:pt>
                <c:pt idx="29">
                  <c:v>26451</c:v>
                </c:pt>
                <c:pt idx="30">
                  <c:v>26481</c:v>
                </c:pt>
                <c:pt idx="31">
                  <c:v>26512</c:v>
                </c:pt>
                <c:pt idx="32">
                  <c:v>26543</c:v>
                </c:pt>
                <c:pt idx="33">
                  <c:v>26573</c:v>
                </c:pt>
                <c:pt idx="34">
                  <c:v>26604</c:v>
                </c:pt>
                <c:pt idx="35">
                  <c:v>26634</c:v>
                </c:pt>
                <c:pt idx="36">
                  <c:v>26665</c:v>
                </c:pt>
                <c:pt idx="37">
                  <c:v>26696</c:v>
                </c:pt>
                <c:pt idx="38">
                  <c:v>26724</c:v>
                </c:pt>
                <c:pt idx="39">
                  <c:v>26755</c:v>
                </c:pt>
                <c:pt idx="40">
                  <c:v>26785</c:v>
                </c:pt>
                <c:pt idx="41">
                  <c:v>26816</c:v>
                </c:pt>
                <c:pt idx="42">
                  <c:v>26846</c:v>
                </c:pt>
                <c:pt idx="43">
                  <c:v>26877</c:v>
                </c:pt>
                <c:pt idx="44">
                  <c:v>26908</c:v>
                </c:pt>
                <c:pt idx="45">
                  <c:v>26938</c:v>
                </c:pt>
                <c:pt idx="46">
                  <c:v>26969</c:v>
                </c:pt>
                <c:pt idx="47">
                  <c:v>26999</c:v>
                </c:pt>
                <c:pt idx="48">
                  <c:v>27030</c:v>
                </c:pt>
                <c:pt idx="49">
                  <c:v>27061</c:v>
                </c:pt>
                <c:pt idx="50">
                  <c:v>27089</c:v>
                </c:pt>
                <c:pt idx="51">
                  <c:v>27120</c:v>
                </c:pt>
                <c:pt idx="52">
                  <c:v>27150</c:v>
                </c:pt>
                <c:pt idx="53">
                  <c:v>27181</c:v>
                </c:pt>
                <c:pt idx="54">
                  <c:v>27211</c:v>
                </c:pt>
                <c:pt idx="55">
                  <c:v>27242</c:v>
                </c:pt>
                <c:pt idx="56">
                  <c:v>27273</c:v>
                </c:pt>
                <c:pt idx="57">
                  <c:v>27303</c:v>
                </c:pt>
                <c:pt idx="58">
                  <c:v>27334</c:v>
                </c:pt>
                <c:pt idx="59">
                  <c:v>27364</c:v>
                </c:pt>
                <c:pt idx="60">
                  <c:v>27395</c:v>
                </c:pt>
                <c:pt idx="61">
                  <c:v>27426</c:v>
                </c:pt>
                <c:pt idx="62">
                  <c:v>27454</c:v>
                </c:pt>
                <c:pt idx="63">
                  <c:v>27485</c:v>
                </c:pt>
                <c:pt idx="64">
                  <c:v>27515</c:v>
                </c:pt>
                <c:pt idx="65">
                  <c:v>27546</c:v>
                </c:pt>
                <c:pt idx="66">
                  <c:v>27576</c:v>
                </c:pt>
                <c:pt idx="67">
                  <c:v>27607</c:v>
                </c:pt>
                <c:pt idx="68">
                  <c:v>27638</c:v>
                </c:pt>
                <c:pt idx="69">
                  <c:v>27668</c:v>
                </c:pt>
                <c:pt idx="70">
                  <c:v>27699</c:v>
                </c:pt>
                <c:pt idx="71">
                  <c:v>27729</c:v>
                </c:pt>
                <c:pt idx="72">
                  <c:v>27760</c:v>
                </c:pt>
                <c:pt idx="73">
                  <c:v>27791</c:v>
                </c:pt>
                <c:pt idx="74">
                  <c:v>27820</c:v>
                </c:pt>
                <c:pt idx="75">
                  <c:v>27851</c:v>
                </c:pt>
                <c:pt idx="76">
                  <c:v>27881</c:v>
                </c:pt>
                <c:pt idx="77">
                  <c:v>27912</c:v>
                </c:pt>
                <c:pt idx="78">
                  <c:v>27942</c:v>
                </c:pt>
                <c:pt idx="79">
                  <c:v>27973</c:v>
                </c:pt>
                <c:pt idx="80">
                  <c:v>28004</c:v>
                </c:pt>
                <c:pt idx="81">
                  <c:v>28034</c:v>
                </c:pt>
                <c:pt idx="82">
                  <c:v>28065</c:v>
                </c:pt>
                <c:pt idx="83">
                  <c:v>28095</c:v>
                </c:pt>
                <c:pt idx="84">
                  <c:v>28126</c:v>
                </c:pt>
                <c:pt idx="85">
                  <c:v>28157</c:v>
                </c:pt>
                <c:pt idx="86">
                  <c:v>28185</c:v>
                </c:pt>
                <c:pt idx="87">
                  <c:v>28216</c:v>
                </c:pt>
                <c:pt idx="88">
                  <c:v>28246</c:v>
                </c:pt>
                <c:pt idx="89">
                  <c:v>28277</c:v>
                </c:pt>
                <c:pt idx="90">
                  <c:v>28307</c:v>
                </c:pt>
                <c:pt idx="91">
                  <c:v>28338</c:v>
                </c:pt>
                <c:pt idx="92">
                  <c:v>28369</c:v>
                </c:pt>
                <c:pt idx="93">
                  <c:v>28399</c:v>
                </c:pt>
                <c:pt idx="94">
                  <c:v>28430</c:v>
                </c:pt>
                <c:pt idx="95">
                  <c:v>28460</c:v>
                </c:pt>
                <c:pt idx="96">
                  <c:v>28491</c:v>
                </c:pt>
                <c:pt idx="97">
                  <c:v>28522</c:v>
                </c:pt>
                <c:pt idx="98">
                  <c:v>28550</c:v>
                </c:pt>
                <c:pt idx="99">
                  <c:v>28581</c:v>
                </c:pt>
                <c:pt idx="100">
                  <c:v>28611</c:v>
                </c:pt>
                <c:pt idx="101">
                  <c:v>28642</c:v>
                </c:pt>
                <c:pt idx="102">
                  <c:v>28672</c:v>
                </c:pt>
                <c:pt idx="103">
                  <c:v>28703</c:v>
                </c:pt>
                <c:pt idx="104">
                  <c:v>28734</c:v>
                </c:pt>
                <c:pt idx="105">
                  <c:v>28764</c:v>
                </c:pt>
                <c:pt idx="106">
                  <c:v>28795</c:v>
                </c:pt>
                <c:pt idx="107">
                  <c:v>28825</c:v>
                </c:pt>
                <c:pt idx="108">
                  <c:v>28856</c:v>
                </c:pt>
                <c:pt idx="109">
                  <c:v>28887</c:v>
                </c:pt>
                <c:pt idx="110">
                  <c:v>28915</c:v>
                </c:pt>
                <c:pt idx="111">
                  <c:v>28946</c:v>
                </c:pt>
                <c:pt idx="112">
                  <c:v>28976</c:v>
                </c:pt>
                <c:pt idx="113">
                  <c:v>29007</c:v>
                </c:pt>
                <c:pt idx="114">
                  <c:v>29037</c:v>
                </c:pt>
                <c:pt idx="115">
                  <c:v>29068</c:v>
                </c:pt>
                <c:pt idx="116">
                  <c:v>29099</c:v>
                </c:pt>
                <c:pt idx="117">
                  <c:v>29129</c:v>
                </c:pt>
                <c:pt idx="118">
                  <c:v>29160</c:v>
                </c:pt>
                <c:pt idx="119">
                  <c:v>29190</c:v>
                </c:pt>
                <c:pt idx="120">
                  <c:v>29221</c:v>
                </c:pt>
                <c:pt idx="121">
                  <c:v>29252</c:v>
                </c:pt>
                <c:pt idx="122">
                  <c:v>29281</c:v>
                </c:pt>
                <c:pt idx="123">
                  <c:v>29312</c:v>
                </c:pt>
                <c:pt idx="124">
                  <c:v>29342</c:v>
                </c:pt>
                <c:pt idx="125">
                  <c:v>29373</c:v>
                </c:pt>
                <c:pt idx="126">
                  <c:v>29403</c:v>
                </c:pt>
                <c:pt idx="127">
                  <c:v>29434</c:v>
                </c:pt>
                <c:pt idx="128">
                  <c:v>29465</c:v>
                </c:pt>
                <c:pt idx="129">
                  <c:v>29495</c:v>
                </c:pt>
                <c:pt idx="130">
                  <c:v>29526</c:v>
                </c:pt>
                <c:pt idx="131">
                  <c:v>29556</c:v>
                </c:pt>
                <c:pt idx="132">
                  <c:v>29587</c:v>
                </c:pt>
                <c:pt idx="133">
                  <c:v>29618</c:v>
                </c:pt>
                <c:pt idx="134">
                  <c:v>29646</c:v>
                </c:pt>
                <c:pt idx="135">
                  <c:v>29677</c:v>
                </c:pt>
                <c:pt idx="136">
                  <c:v>29707</c:v>
                </c:pt>
                <c:pt idx="137">
                  <c:v>29738</c:v>
                </c:pt>
                <c:pt idx="138">
                  <c:v>29768</c:v>
                </c:pt>
                <c:pt idx="139">
                  <c:v>29799</c:v>
                </c:pt>
                <c:pt idx="140">
                  <c:v>29830</c:v>
                </c:pt>
                <c:pt idx="141">
                  <c:v>29860</c:v>
                </c:pt>
                <c:pt idx="142">
                  <c:v>29891</c:v>
                </c:pt>
                <c:pt idx="143">
                  <c:v>29921</c:v>
                </c:pt>
                <c:pt idx="144">
                  <c:v>29952</c:v>
                </c:pt>
                <c:pt idx="145">
                  <c:v>29983</c:v>
                </c:pt>
                <c:pt idx="146">
                  <c:v>30011</c:v>
                </c:pt>
                <c:pt idx="147">
                  <c:v>30042</c:v>
                </c:pt>
                <c:pt idx="148">
                  <c:v>30072</c:v>
                </c:pt>
                <c:pt idx="149">
                  <c:v>30103</c:v>
                </c:pt>
                <c:pt idx="150">
                  <c:v>30133</c:v>
                </c:pt>
                <c:pt idx="151">
                  <c:v>30164</c:v>
                </c:pt>
                <c:pt idx="152">
                  <c:v>30195</c:v>
                </c:pt>
                <c:pt idx="153">
                  <c:v>30225</c:v>
                </c:pt>
                <c:pt idx="154">
                  <c:v>30256</c:v>
                </c:pt>
                <c:pt idx="155">
                  <c:v>30286</c:v>
                </c:pt>
                <c:pt idx="156">
                  <c:v>30317</c:v>
                </c:pt>
                <c:pt idx="157">
                  <c:v>30348</c:v>
                </c:pt>
                <c:pt idx="158">
                  <c:v>30376</c:v>
                </c:pt>
                <c:pt idx="159">
                  <c:v>30407</c:v>
                </c:pt>
                <c:pt idx="160">
                  <c:v>30437</c:v>
                </c:pt>
                <c:pt idx="161">
                  <c:v>30468</c:v>
                </c:pt>
                <c:pt idx="162">
                  <c:v>30498</c:v>
                </c:pt>
                <c:pt idx="163">
                  <c:v>30529</c:v>
                </c:pt>
                <c:pt idx="164">
                  <c:v>30560</c:v>
                </c:pt>
                <c:pt idx="165">
                  <c:v>30590</c:v>
                </c:pt>
                <c:pt idx="166">
                  <c:v>30621</c:v>
                </c:pt>
                <c:pt idx="167">
                  <c:v>30651</c:v>
                </c:pt>
                <c:pt idx="168">
                  <c:v>30682</c:v>
                </c:pt>
                <c:pt idx="169">
                  <c:v>30713</c:v>
                </c:pt>
                <c:pt idx="170">
                  <c:v>30742</c:v>
                </c:pt>
                <c:pt idx="171">
                  <c:v>30773</c:v>
                </c:pt>
                <c:pt idx="172">
                  <c:v>30803</c:v>
                </c:pt>
                <c:pt idx="173">
                  <c:v>30834</c:v>
                </c:pt>
                <c:pt idx="174">
                  <c:v>30864</c:v>
                </c:pt>
                <c:pt idx="175">
                  <c:v>30895</c:v>
                </c:pt>
                <c:pt idx="176">
                  <c:v>30926</c:v>
                </c:pt>
                <c:pt idx="177">
                  <c:v>30956</c:v>
                </c:pt>
                <c:pt idx="178">
                  <c:v>30987</c:v>
                </c:pt>
                <c:pt idx="179">
                  <c:v>31017</c:v>
                </c:pt>
                <c:pt idx="180">
                  <c:v>31048</c:v>
                </c:pt>
                <c:pt idx="181">
                  <c:v>31079</c:v>
                </c:pt>
                <c:pt idx="182">
                  <c:v>31107</c:v>
                </c:pt>
                <c:pt idx="183">
                  <c:v>31138</c:v>
                </c:pt>
                <c:pt idx="184">
                  <c:v>31168</c:v>
                </c:pt>
                <c:pt idx="185">
                  <c:v>31199</c:v>
                </c:pt>
                <c:pt idx="186">
                  <c:v>31229</c:v>
                </c:pt>
                <c:pt idx="187">
                  <c:v>31260</c:v>
                </c:pt>
                <c:pt idx="188">
                  <c:v>31291</c:v>
                </c:pt>
                <c:pt idx="189">
                  <c:v>31321</c:v>
                </c:pt>
                <c:pt idx="190">
                  <c:v>31352</c:v>
                </c:pt>
                <c:pt idx="191">
                  <c:v>31382</c:v>
                </c:pt>
                <c:pt idx="192">
                  <c:v>31413</c:v>
                </c:pt>
                <c:pt idx="193">
                  <c:v>31444</c:v>
                </c:pt>
                <c:pt idx="194">
                  <c:v>31472</c:v>
                </c:pt>
                <c:pt idx="195">
                  <c:v>31503</c:v>
                </c:pt>
                <c:pt idx="196">
                  <c:v>31533</c:v>
                </c:pt>
                <c:pt idx="197">
                  <c:v>31564</c:v>
                </c:pt>
                <c:pt idx="198">
                  <c:v>31594</c:v>
                </c:pt>
                <c:pt idx="199">
                  <c:v>31625</c:v>
                </c:pt>
                <c:pt idx="200">
                  <c:v>31656</c:v>
                </c:pt>
                <c:pt idx="201">
                  <c:v>31686</c:v>
                </c:pt>
                <c:pt idx="202">
                  <c:v>31717</c:v>
                </c:pt>
                <c:pt idx="203">
                  <c:v>31747</c:v>
                </c:pt>
                <c:pt idx="204">
                  <c:v>31778</c:v>
                </c:pt>
                <c:pt idx="205">
                  <c:v>31809</c:v>
                </c:pt>
                <c:pt idx="206">
                  <c:v>31837</c:v>
                </c:pt>
                <c:pt idx="207">
                  <c:v>31868</c:v>
                </c:pt>
                <c:pt idx="208">
                  <c:v>31898</c:v>
                </c:pt>
                <c:pt idx="209">
                  <c:v>31929</c:v>
                </c:pt>
                <c:pt idx="210">
                  <c:v>31959</c:v>
                </c:pt>
                <c:pt idx="211">
                  <c:v>31990</c:v>
                </c:pt>
                <c:pt idx="212">
                  <c:v>32021</c:v>
                </c:pt>
                <c:pt idx="213">
                  <c:v>32051</c:v>
                </c:pt>
                <c:pt idx="214">
                  <c:v>32082</c:v>
                </c:pt>
                <c:pt idx="215">
                  <c:v>32112</c:v>
                </c:pt>
                <c:pt idx="216">
                  <c:v>32143</c:v>
                </c:pt>
                <c:pt idx="217">
                  <c:v>32174</c:v>
                </c:pt>
                <c:pt idx="218">
                  <c:v>32203</c:v>
                </c:pt>
                <c:pt idx="219">
                  <c:v>32234</c:v>
                </c:pt>
                <c:pt idx="220">
                  <c:v>32264</c:v>
                </c:pt>
                <c:pt idx="221">
                  <c:v>32295</c:v>
                </c:pt>
                <c:pt idx="222">
                  <c:v>32325</c:v>
                </c:pt>
                <c:pt idx="223">
                  <c:v>32356</c:v>
                </c:pt>
                <c:pt idx="224">
                  <c:v>32387</c:v>
                </c:pt>
                <c:pt idx="225">
                  <c:v>32417</c:v>
                </c:pt>
                <c:pt idx="226">
                  <c:v>32448</c:v>
                </c:pt>
                <c:pt idx="227">
                  <c:v>32478</c:v>
                </c:pt>
                <c:pt idx="228">
                  <c:v>32509</c:v>
                </c:pt>
                <c:pt idx="229">
                  <c:v>32540</c:v>
                </c:pt>
                <c:pt idx="230">
                  <c:v>32568</c:v>
                </c:pt>
                <c:pt idx="231">
                  <c:v>32599</c:v>
                </c:pt>
                <c:pt idx="232">
                  <c:v>32629</c:v>
                </c:pt>
                <c:pt idx="233">
                  <c:v>32660</c:v>
                </c:pt>
                <c:pt idx="234">
                  <c:v>32690</c:v>
                </c:pt>
                <c:pt idx="235">
                  <c:v>32721</c:v>
                </c:pt>
                <c:pt idx="236">
                  <c:v>32752</c:v>
                </c:pt>
                <c:pt idx="237">
                  <c:v>32782</c:v>
                </c:pt>
                <c:pt idx="238">
                  <c:v>32813</c:v>
                </c:pt>
                <c:pt idx="239">
                  <c:v>32843</c:v>
                </c:pt>
                <c:pt idx="240">
                  <c:v>32874</c:v>
                </c:pt>
                <c:pt idx="241">
                  <c:v>32905</c:v>
                </c:pt>
                <c:pt idx="242">
                  <c:v>32933</c:v>
                </c:pt>
                <c:pt idx="243">
                  <c:v>32964</c:v>
                </c:pt>
                <c:pt idx="244">
                  <c:v>32994</c:v>
                </c:pt>
                <c:pt idx="245">
                  <c:v>33025</c:v>
                </c:pt>
                <c:pt idx="246">
                  <c:v>33055</c:v>
                </c:pt>
                <c:pt idx="247">
                  <c:v>33086</c:v>
                </c:pt>
                <c:pt idx="248">
                  <c:v>33117</c:v>
                </c:pt>
                <c:pt idx="249">
                  <c:v>33147</c:v>
                </c:pt>
                <c:pt idx="250">
                  <c:v>33178</c:v>
                </c:pt>
                <c:pt idx="251">
                  <c:v>33208</c:v>
                </c:pt>
                <c:pt idx="252">
                  <c:v>33239</c:v>
                </c:pt>
                <c:pt idx="253">
                  <c:v>33270</c:v>
                </c:pt>
                <c:pt idx="254">
                  <c:v>33298</c:v>
                </c:pt>
                <c:pt idx="255">
                  <c:v>33329</c:v>
                </c:pt>
                <c:pt idx="256">
                  <c:v>33359</c:v>
                </c:pt>
                <c:pt idx="257">
                  <c:v>33390</c:v>
                </c:pt>
                <c:pt idx="258">
                  <c:v>33420</c:v>
                </c:pt>
                <c:pt idx="259">
                  <c:v>33451</c:v>
                </c:pt>
                <c:pt idx="260">
                  <c:v>33482</c:v>
                </c:pt>
                <c:pt idx="261">
                  <c:v>33512</c:v>
                </c:pt>
                <c:pt idx="262">
                  <c:v>33543</c:v>
                </c:pt>
                <c:pt idx="263">
                  <c:v>33573</c:v>
                </c:pt>
                <c:pt idx="264">
                  <c:v>33604</c:v>
                </c:pt>
                <c:pt idx="265">
                  <c:v>33635</c:v>
                </c:pt>
                <c:pt idx="266">
                  <c:v>33664</c:v>
                </c:pt>
                <c:pt idx="267">
                  <c:v>33695</c:v>
                </c:pt>
                <c:pt idx="268">
                  <c:v>33725</c:v>
                </c:pt>
                <c:pt idx="269">
                  <c:v>33756</c:v>
                </c:pt>
                <c:pt idx="270">
                  <c:v>33786</c:v>
                </c:pt>
                <c:pt idx="271">
                  <c:v>33817</c:v>
                </c:pt>
                <c:pt idx="272">
                  <c:v>33848</c:v>
                </c:pt>
                <c:pt idx="273">
                  <c:v>33878</c:v>
                </c:pt>
                <c:pt idx="274">
                  <c:v>33909</c:v>
                </c:pt>
                <c:pt idx="275">
                  <c:v>33939</c:v>
                </c:pt>
                <c:pt idx="276">
                  <c:v>33970</c:v>
                </c:pt>
                <c:pt idx="277">
                  <c:v>34001</c:v>
                </c:pt>
                <c:pt idx="278">
                  <c:v>34029</c:v>
                </c:pt>
                <c:pt idx="279">
                  <c:v>34060</c:v>
                </c:pt>
                <c:pt idx="280">
                  <c:v>34090</c:v>
                </c:pt>
                <c:pt idx="281">
                  <c:v>34121</c:v>
                </c:pt>
                <c:pt idx="282">
                  <c:v>34151</c:v>
                </c:pt>
                <c:pt idx="283">
                  <c:v>34182</c:v>
                </c:pt>
                <c:pt idx="284">
                  <c:v>34213</c:v>
                </c:pt>
                <c:pt idx="285">
                  <c:v>34243</c:v>
                </c:pt>
                <c:pt idx="286">
                  <c:v>34274</c:v>
                </c:pt>
                <c:pt idx="287">
                  <c:v>34304</c:v>
                </c:pt>
                <c:pt idx="288">
                  <c:v>34335</c:v>
                </c:pt>
                <c:pt idx="289">
                  <c:v>34366</c:v>
                </c:pt>
                <c:pt idx="290">
                  <c:v>34394</c:v>
                </c:pt>
                <c:pt idx="291">
                  <c:v>34425</c:v>
                </c:pt>
                <c:pt idx="292">
                  <c:v>34455</c:v>
                </c:pt>
                <c:pt idx="293">
                  <c:v>34486</c:v>
                </c:pt>
                <c:pt idx="294">
                  <c:v>34516</c:v>
                </c:pt>
                <c:pt idx="295">
                  <c:v>34547</c:v>
                </c:pt>
                <c:pt idx="296">
                  <c:v>34578</c:v>
                </c:pt>
                <c:pt idx="297">
                  <c:v>34608</c:v>
                </c:pt>
                <c:pt idx="298">
                  <c:v>34639</c:v>
                </c:pt>
                <c:pt idx="299">
                  <c:v>34669</c:v>
                </c:pt>
                <c:pt idx="300">
                  <c:v>34700</c:v>
                </c:pt>
                <c:pt idx="301">
                  <c:v>34731</c:v>
                </c:pt>
                <c:pt idx="302">
                  <c:v>34759</c:v>
                </c:pt>
                <c:pt idx="303">
                  <c:v>34790</c:v>
                </c:pt>
                <c:pt idx="304">
                  <c:v>34820</c:v>
                </c:pt>
                <c:pt idx="305">
                  <c:v>34851</c:v>
                </c:pt>
                <c:pt idx="306">
                  <c:v>34881</c:v>
                </c:pt>
                <c:pt idx="307">
                  <c:v>34912</c:v>
                </c:pt>
                <c:pt idx="308">
                  <c:v>34943</c:v>
                </c:pt>
                <c:pt idx="309">
                  <c:v>34973</c:v>
                </c:pt>
                <c:pt idx="310">
                  <c:v>35004</c:v>
                </c:pt>
                <c:pt idx="311">
                  <c:v>35034</c:v>
                </c:pt>
                <c:pt idx="312">
                  <c:v>35065</c:v>
                </c:pt>
                <c:pt idx="313">
                  <c:v>35096</c:v>
                </c:pt>
                <c:pt idx="314">
                  <c:v>35125</c:v>
                </c:pt>
                <c:pt idx="315">
                  <c:v>35156</c:v>
                </c:pt>
                <c:pt idx="316">
                  <c:v>35186</c:v>
                </c:pt>
                <c:pt idx="317">
                  <c:v>35217</c:v>
                </c:pt>
                <c:pt idx="318">
                  <c:v>35247</c:v>
                </c:pt>
                <c:pt idx="319">
                  <c:v>35278</c:v>
                </c:pt>
                <c:pt idx="320">
                  <c:v>35309</c:v>
                </c:pt>
                <c:pt idx="321">
                  <c:v>35339</c:v>
                </c:pt>
                <c:pt idx="322">
                  <c:v>35370</c:v>
                </c:pt>
                <c:pt idx="323">
                  <c:v>35400</c:v>
                </c:pt>
                <c:pt idx="324">
                  <c:v>35431</c:v>
                </c:pt>
                <c:pt idx="325">
                  <c:v>35462</c:v>
                </c:pt>
                <c:pt idx="326">
                  <c:v>35490</c:v>
                </c:pt>
                <c:pt idx="327">
                  <c:v>35521</c:v>
                </c:pt>
                <c:pt idx="328">
                  <c:v>35551</c:v>
                </c:pt>
                <c:pt idx="329">
                  <c:v>35582</c:v>
                </c:pt>
                <c:pt idx="330">
                  <c:v>35612</c:v>
                </c:pt>
                <c:pt idx="331">
                  <c:v>35643</c:v>
                </c:pt>
                <c:pt idx="332">
                  <c:v>35674</c:v>
                </c:pt>
                <c:pt idx="333">
                  <c:v>35704</c:v>
                </c:pt>
                <c:pt idx="334">
                  <c:v>35735</c:v>
                </c:pt>
                <c:pt idx="335">
                  <c:v>35765</c:v>
                </c:pt>
                <c:pt idx="336">
                  <c:v>35796</c:v>
                </c:pt>
                <c:pt idx="337">
                  <c:v>35827</c:v>
                </c:pt>
                <c:pt idx="338">
                  <c:v>35855</c:v>
                </c:pt>
                <c:pt idx="339">
                  <c:v>35886</c:v>
                </c:pt>
                <c:pt idx="340">
                  <c:v>35916</c:v>
                </c:pt>
                <c:pt idx="341">
                  <c:v>35947</c:v>
                </c:pt>
                <c:pt idx="342">
                  <c:v>35977</c:v>
                </c:pt>
                <c:pt idx="343">
                  <c:v>36008</c:v>
                </c:pt>
                <c:pt idx="344">
                  <c:v>36039</c:v>
                </c:pt>
                <c:pt idx="345">
                  <c:v>36069</c:v>
                </c:pt>
                <c:pt idx="346">
                  <c:v>36100</c:v>
                </c:pt>
                <c:pt idx="347">
                  <c:v>36130</c:v>
                </c:pt>
                <c:pt idx="348">
                  <c:v>36161</c:v>
                </c:pt>
                <c:pt idx="349">
                  <c:v>36192</c:v>
                </c:pt>
                <c:pt idx="350">
                  <c:v>36220</c:v>
                </c:pt>
                <c:pt idx="351">
                  <c:v>36251</c:v>
                </c:pt>
                <c:pt idx="352">
                  <c:v>36281</c:v>
                </c:pt>
                <c:pt idx="353">
                  <c:v>36312</c:v>
                </c:pt>
                <c:pt idx="354">
                  <c:v>36342</c:v>
                </c:pt>
                <c:pt idx="355">
                  <c:v>36373</c:v>
                </c:pt>
                <c:pt idx="356">
                  <c:v>36404</c:v>
                </c:pt>
                <c:pt idx="357">
                  <c:v>36434</c:v>
                </c:pt>
                <c:pt idx="358">
                  <c:v>36465</c:v>
                </c:pt>
                <c:pt idx="359">
                  <c:v>36495</c:v>
                </c:pt>
                <c:pt idx="360">
                  <c:v>36526</c:v>
                </c:pt>
                <c:pt idx="361">
                  <c:v>36557</c:v>
                </c:pt>
                <c:pt idx="362">
                  <c:v>36586</c:v>
                </c:pt>
                <c:pt idx="363">
                  <c:v>36617</c:v>
                </c:pt>
                <c:pt idx="364">
                  <c:v>36647</c:v>
                </c:pt>
                <c:pt idx="365">
                  <c:v>36678</c:v>
                </c:pt>
                <c:pt idx="366">
                  <c:v>36708</c:v>
                </c:pt>
                <c:pt idx="367">
                  <c:v>36739</c:v>
                </c:pt>
                <c:pt idx="368">
                  <c:v>36770</c:v>
                </c:pt>
                <c:pt idx="369">
                  <c:v>36800</c:v>
                </c:pt>
                <c:pt idx="370">
                  <c:v>36831</c:v>
                </c:pt>
                <c:pt idx="371">
                  <c:v>36861</c:v>
                </c:pt>
                <c:pt idx="372">
                  <c:v>36892</c:v>
                </c:pt>
                <c:pt idx="373">
                  <c:v>36923</c:v>
                </c:pt>
                <c:pt idx="374">
                  <c:v>36951</c:v>
                </c:pt>
                <c:pt idx="375">
                  <c:v>36982</c:v>
                </c:pt>
                <c:pt idx="376">
                  <c:v>37012</c:v>
                </c:pt>
                <c:pt idx="377">
                  <c:v>37043</c:v>
                </c:pt>
                <c:pt idx="378">
                  <c:v>37073</c:v>
                </c:pt>
                <c:pt idx="379">
                  <c:v>37104</c:v>
                </c:pt>
                <c:pt idx="380">
                  <c:v>37135</c:v>
                </c:pt>
                <c:pt idx="381">
                  <c:v>37165</c:v>
                </c:pt>
                <c:pt idx="382">
                  <c:v>37196</c:v>
                </c:pt>
                <c:pt idx="383">
                  <c:v>37226</c:v>
                </c:pt>
                <c:pt idx="384">
                  <c:v>37257</c:v>
                </c:pt>
                <c:pt idx="385">
                  <c:v>37288</c:v>
                </c:pt>
                <c:pt idx="386">
                  <c:v>37316</c:v>
                </c:pt>
                <c:pt idx="387">
                  <c:v>37347</c:v>
                </c:pt>
                <c:pt idx="388">
                  <c:v>37377</c:v>
                </c:pt>
                <c:pt idx="389">
                  <c:v>37408</c:v>
                </c:pt>
                <c:pt idx="390">
                  <c:v>37438</c:v>
                </c:pt>
                <c:pt idx="391">
                  <c:v>37469</c:v>
                </c:pt>
                <c:pt idx="392">
                  <c:v>37500</c:v>
                </c:pt>
                <c:pt idx="393">
                  <c:v>37530</c:v>
                </c:pt>
                <c:pt idx="394">
                  <c:v>37561</c:v>
                </c:pt>
                <c:pt idx="395">
                  <c:v>37591</c:v>
                </c:pt>
                <c:pt idx="396">
                  <c:v>37622</c:v>
                </c:pt>
                <c:pt idx="397">
                  <c:v>37653</c:v>
                </c:pt>
                <c:pt idx="398">
                  <c:v>37681</c:v>
                </c:pt>
                <c:pt idx="399">
                  <c:v>37712</c:v>
                </c:pt>
                <c:pt idx="400">
                  <c:v>37742</c:v>
                </c:pt>
                <c:pt idx="401">
                  <c:v>37773</c:v>
                </c:pt>
                <c:pt idx="402">
                  <c:v>37803</c:v>
                </c:pt>
                <c:pt idx="403">
                  <c:v>37834</c:v>
                </c:pt>
                <c:pt idx="404">
                  <c:v>37865</c:v>
                </c:pt>
                <c:pt idx="405">
                  <c:v>37895</c:v>
                </c:pt>
                <c:pt idx="406">
                  <c:v>37926</c:v>
                </c:pt>
                <c:pt idx="407">
                  <c:v>37956</c:v>
                </c:pt>
                <c:pt idx="408">
                  <c:v>37987</c:v>
                </c:pt>
                <c:pt idx="409">
                  <c:v>38018</c:v>
                </c:pt>
                <c:pt idx="410">
                  <c:v>38047</c:v>
                </c:pt>
                <c:pt idx="411">
                  <c:v>38078</c:v>
                </c:pt>
                <c:pt idx="412">
                  <c:v>38108</c:v>
                </c:pt>
                <c:pt idx="413">
                  <c:v>38139</c:v>
                </c:pt>
                <c:pt idx="414">
                  <c:v>38169</c:v>
                </c:pt>
                <c:pt idx="415">
                  <c:v>38200</c:v>
                </c:pt>
                <c:pt idx="416">
                  <c:v>38231</c:v>
                </c:pt>
                <c:pt idx="417">
                  <c:v>38261</c:v>
                </c:pt>
                <c:pt idx="418">
                  <c:v>38292</c:v>
                </c:pt>
                <c:pt idx="419">
                  <c:v>38322</c:v>
                </c:pt>
                <c:pt idx="420">
                  <c:v>38353</c:v>
                </c:pt>
                <c:pt idx="421">
                  <c:v>38384</c:v>
                </c:pt>
                <c:pt idx="422">
                  <c:v>38412</c:v>
                </c:pt>
                <c:pt idx="423">
                  <c:v>38443</c:v>
                </c:pt>
                <c:pt idx="424">
                  <c:v>38473</c:v>
                </c:pt>
                <c:pt idx="425">
                  <c:v>38504</c:v>
                </c:pt>
                <c:pt idx="426">
                  <c:v>38534</c:v>
                </c:pt>
                <c:pt idx="427">
                  <c:v>38565</c:v>
                </c:pt>
                <c:pt idx="428">
                  <c:v>38596</c:v>
                </c:pt>
                <c:pt idx="429">
                  <c:v>38626</c:v>
                </c:pt>
                <c:pt idx="430">
                  <c:v>38657</c:v>
                </c:pt>
                <c:pt idx="431">
                  <c:v>38687</c:v>
                </c:pt>
                <c:pt idx="432">
                  <c:v>38718</c:v>
                </c:pt>
                <c:pt idx="433">
                  <c:v>38749</c:v>
                </c:pt>
                <c:pt idx="434">
                  <c:v>38777</c:v>
                </c:pt>
                <c:pt idx="435">
                  <c:v>38808</c:v>
                </c:pt>
                <c:pt idx="436">
                  <c:v>38838</c:v>
                </c:pt>
                <c:pt idx="437">
                  <c:v>38869</c:v>
                </c:pt>
                <c:pt idx="438">
                  <c:v>38899</c:v>
                </c:pt>
                <c:pt idx="439">
                  <c:v>38930</c:v>
                </c:pt>
                <c:pt idx="440">
                  <c:v>38961</c:v>
                </c:pt>
                <c:pt idx="441">
                  <c:v>38991</c:v>
                </c:pt>
                <c:pt idx="442">
                  <c:v>39022</c:v>
                </c:pt>
                <c:pt idx="443">
                  <c:v>39052</c:v>
                </c:pt>
                <c:pt idx="444">
                  <c:v>39083</c:v>
                </c:pt>
                <c:pt idx="445">
                  <c:v>39114</c:v>
                </c:pt>
                <c:pt idx="446">
                  <c:v>39142</c:v>
                </c:pt>
                <c:pt idx="447">
                  <c:v>39173</c:v>
                </c:pt>
                <c:pt idx="448">
                  <c:v>39203</c:v>
                </c:pt>
                <c:pt idx="449">
                  <c:v>39234</c:v>
                </c:pt>
                <c:pt idx="450">
                  <c:v>39264</c:v>
                </c:pt>
                <c:pt idx="451">
                  <c:v>39295</c:v>
                </c:pt>
                <c:pt idx="452">
                  <c:v>39326</c:v>
                </c:pt>
                <c:pt idx="453">
                  <c:v>39356</c:v>
                </c:pt>
                <c:pt idx="454">
                  <c:v>39387</c:v>
                </c:pt>
                <c:pt idx="455">
                  <c:v>39417</c:v>
                </c:pt>
                <c:pt idx="456">
                  <c:v>39448</c:v>
                </c:pt>
                <c:pt idx="457">
                  <c:v>39479</c:v>
                </c:pt>
                <c:pt idx="458">
                  <c:v>39508</c:v>
                </c:pt>
                <c:pt idx="459">
                  <c:v>39539</c:v>
                </c:pt>
                <c:pt idx="460">
                  <c:v>39569</c:v>
                </c:pt>
                <c:pt idx="461">
                  <c:v>39600</c:v>
                </c:pt>
                <c:pt idx="462">
                  <c:v>39630</c:v>
                </c:pt>
                <c:pt idx="463">
                  <c:v>39661</c:v>
                </c:pt>
                <c:pt idx="464">
                  <c:v>39692</c:v>
                </c:pt>
                <c:pt idx="465">
                  <c:v>39722</c:v>
                </c:pt>
                <c:pt idx="466">
                  <c:v>39753</c:v>
                </c:pt>
                <c:pt idx="467">
                  <c:v>39783</c:v>
                </c:pt>
                <c:pt idx="468">
                  <c:v>39814</c:v>
                </c:pt>
                <c:pt idx="469">
                  <c:v>39845</c:v>
                </c:pt>
                <c:pt idx="470">
                  <c:v>39873</c:v>
                </c:pt>
                <c:pt idx="471">
                  <c:v>39904</c:v>
                </c:pt>
                <c:pt idx="472">
                  <c:v>39934</c:v>
                </c:pt>
                <c:pt idx="473">
                  <c:v>39965</c:v>
                </c:pt>
                <c:pt idx="474">
                  <c:v>39995</c:v>
                </c:pt>
                <c:pt idx="475">
                  <c:v>40026</c:v>
                </c:pt>
                <c:pt idx="476">
                  <c:v>40057</c:v>
                </c:pt>
                <c:pt idx="477">
                  <c:v>40087</c:v>
                </c:pt>
                <c:pt idx="478">
                  <c:v>40118</c:v>
                </c:pt>
                <c:pt idx="479">
                  <c:v>40148</c:v>
                </c:pt>
                <c:pt idx="480">
                  <c:v>40179</c:v>
                </c:pt>
                <c:pt idx="481">
                  <c:v>40210</c:v>
                </c:pt>
                <c:pt idx="482">
                  <c:v>40238</c:v>
                </c:pt>
                <c:pt idx="483">
                  <c:v>40269</c:v>
                </c:pt>
                <c:pt idx="484">
                  <c:v>40299</c:v>
                </c:pt>
                <c:pt idx="485">
                  <c:v>40330</c:v>
                </c:pt>
                <c:pt idx="486">
                  <c:v>40360</c:v>
                </c:pt>
                <c:pt idx="487">
                  <c:v>40391</c:v>
                </c:pt>
                <c:pt idx="488">
                  <c:v>40422</c:v>
                </c:pt>
                <c:pt idx="489">
                  <c:v>40452</c:v>
                </c:pt>
                <c:pt idx="490">
                  <c:v>40483</c:v>
                </c:pt>
                <c:pt idx="491">
                  <c:v>40513</c:v>
                </c:pt>
                <c:pt idx="492">
                  <c:v>40544</c:v>
                </c:pt>
                <c:pt idx="493">
                  <c:v>40575</c:v>
                </c:pt>
                <c:pt idx="494">
                  <c:v>40603</c:v>
                </c:pt>
                <c:pt idx="495">
                  <c:v>40634</c:v>
                </c:pt>
                <c:pt idx="496">
                  <c:v>40664</c:v>
                </c:pt>
                <c:pt idx="497">
                  <c:v>40695</c:v>
                </c:pt>
                <c:pt idx="498">
                  <c:v>40725</c:v>
                </c:pt>
                <c:pt idx="499">
                  <c:v>40756</c:v>
                </c:pt>
                <c:pt idx="500">
                  <c:v>40787</c:v>
                </c:pt>
                <c:pt idx="501">
                  <c:v>40817</c:v>
                </c:pt>
                <c:pt idx="502">
                  <c:v>40848</c:v>
                </c:pt>
                <c:pt idx="503">
                  <c:v>40878</c:v>
                </c:pt>
                <c:pt idx="504">
                  <c:v>40909</c:v>
                </c:pt>
                <c:pt idx="505">
                  <c:v>40940</c:v>
                </c:pt>
                <c:pt idx="506">
                  <c:v>40969</c:v>
                </c:pt>
                <c:pt idx="507">
                  <c:v>41000</c:v>
                </c:pt>
                <c:pt idx="508">
                  <c:v>41030</c:v>
                </c:pt>
                <c:pt idx="509">
                  <c:v>41061</c:v>
                </c:pt>
                <c:pt idx="510">
                  <c:v>41091</c:v>
                </c:pt>
                <c:pt idx="511">
                  <c:v>41122</c:v>
                </c:pt>
                <c:pt idx="512">
                  <c:v>41153</c:v>
                </c:pt>
                <c:pt idx="513">
                  <c:v>41183</c:v>
                </c:pt>
                <c:pt idx="514">
                  <c:v>41214</c:v>
                </c:pt>
                <c:pt idx="515">
                  <c:v>41244</c:v>
                </c:pt>
                <c:pt idx="516">
                  <c:v>41275</c:v>
                </c:pt>
                <c:pt idx="517">
                  <c:v>41306</c:v>
                </c:pt>
                <c:pt idx="518">
                  <c:v>41334</c:v>
                </c:pt>
                <c:pt idx="519">
                  <c:v>41365</c:v>
                </c:pt>
                <c:pt idx="520">
                  <c:v>41395</c:v>
                </c:pt>
                <c:pt idx="521">
                  <c:v>41426</c:v>
                </c:pt>
                <c:pt idx="522">
                  <c:v>41456</c:v>
                </c:pt>
                <c:pt idx="523">
                  <c:v>41487</c:v>
                </c:pt>
                <c:pt idx="524">
                  <c:v>41518</c:v>
                </c:pt>
                <c:pt idx="525">
                  <c:v>41548</c:v>
                </c:pt>
                <c:pt idx="526">
                  <c:v>41579</c:v>
                </c:pt>
                <c:pt idx="527">
                  <c:v>41609</c:v>
                </c:pt>
                <c:pt idx="528">
                  <c:v>41640</c:v>
                </c:pt>
                <c:pt idx="529">
                  <c:v>41671</c:v>
                </c:pt>
                <c:pt idx="530">
                  <c:v>41699</c:v>
                </c:pt>
                <c:pt idx="531">
                  <c:v>41730</c:v>
                </c:pt>
                <c:pt idx="532">
                  <c:v>41760</c:v>
                </c:pt>
                <c:pt idx="533">
                  <c:v>41791</c:v>
                </c:pt>
                <c:pt idx="534">
                  <c:v>41821</c:v>
                </c:pt>
                <c:pt idx="535">
                  <c:v>41852</c:v>
                </c:pt>
                <c:pt idx="536">
                  <c:v>41883</c:v>
                </c:pt>
                <c:pt idx="537">
                  <c:v>41913</c:v>
                </c:pt>
                <c:pt idx="538">
                  <c:v>41944</c:v>
                </c:pt>
                <c:pt idx="539">
                  <c:v>41974</c:v>
                </c:pt>
                <c:pt idx="540">
                  <c:v>42005</c:v>
                </c:pt>
                <c:pt idx="541">
                  <c:v>42036</c:v>
                </c:pt>
                <c:pt idx="542">
                  <c:v>42064</c:v>
                </c:pt>
                <c:pt idx="543">
                  <c:v>42095</c:v>
                </c:pt>
                <c:pt idx="544">
                  <c:v>42125</c:v>
                </c:pt>
                <c:pt idx="545">
                  <c:v>42156</c:v>
                </c:pt>
                <c:pt idx="546">
                  <c:v>42186</c:v>
                </c:pt>
                <c:pt idx="547">
                  <c:v>42217</c:v>
                </c:pt>
                <c:pt idx="548">
                  <c:v>42248</c:v>
                </c:pt>
                <c:pt idx="549">
                  <c:v>42278</c:v>
                </c:pt>
                <c:pt idx="550">
                  <c:v>42309</c:v>
                </c:pt>
                <c:pt idx="551">
                  <c:v>42339</c:v>
                </c:pt>
                <c:pt idx="552">
                  <c:v>42370</c:v>
                </c:pt>
                <c:pt idx="553">
                  <c:v>42401</c:v>
                </c:pt>
                <c:pt idx="554">
                  <c:v>42430</c:v>
                </c:pt>
                <c:pt idx="555">
                  <c:v>42461</c:v>
                </c:pt>
                <c:pt idx="556">
                  <c:v>42491</c:v>
                </c:pt>
                <c:pt idx="557">
                  <c:v>42522</c:v>
                </c:pt>
                <c:pt idx="558">
                  <c:v>42552</c:v>
                </c:pt>
                <c:pt idx="559">
                  <c:v>42583</c:v>
                </c:pt>
                <c:pt idx="560">
                  <c:v>42614</c:v>
                </c:pt>
                <c:pt idx="561">
                  <c:v>42644</c:v>
                </c:pt>
                <c:pt idx="562">
                  <c:v>42675</c:v>
                </c:pt>
                <c:pt idx="563">
                  <c:v>42705</c:v>
                </c:pt>
                <c:pt idx="564">
                  <c:v>42736</c:v>
                </c:pt>
                <c:pt idx="565">
                  <c:v>42767</c:v>
                </c:pt>
                <c:pt idx="566">
                  <c:v>42795</c:v>
                </c:pt>
                <c:pt idx="567">
                  <c:v>42826</c:v>
                </c:pt>
                <c:pt idx="568">
                  <c:v>42856</c:v>
                </c:pt>
              </c:numCache>
            </c:numRef>
          </c:cat>
          <c:val>
            <c:numRef>
              <c:f>BLS_data!$P$2:$P$570</c:f>
              <c:numCache>
                <c:formatCode>General</c:formatCode>
                <c:ptCount val="569"/>
                <c:pt idx="0">
                  <c:v>18424</c:v>
                </c:pt>
                <c:pt idx="1">
                  <c:v>18361</c:v>
                </c:pt>
                <c:pt idx="2">
                  <c:v>18360</c:v>
                </c:pt>
                <c:pt idx="3">
                  <c:v>18207</c:v>
                </c:pt>
                <c:pt idx="4">
                  <c:v>18029</c:v>
                </c:pt>
                <c:pt idx="5">
                  <c:v>17930</c:v>
                </c:pt>
                <c:pt idx="6">
                  <c:v>17877</c:v>
                </c:pt>
                <c:pt idx="7">
                  <c:v>17779</c:v>
                </c:pt>
                <c:pt idx="8">
                  <c:v>17692</c:v>
                </c:pt>
                <c:pt idx="9">
                  <c:v>17173</c:v>
                </c:pt>
                <c:pt idx="10">
                  <c:v>17024</c:v>
                </c:pt>
                <c:pt idx="11">
                  <c:v>17309</c:v>
                </c:pt>
                <c:pt idx="12">
                  <c:v>17280</c:v>
                </c:pt>
                <c:pt idx="13">
                  <c:v>17216</c:v>
                </c:pt>
                <c:pt idx="14">
                  <c:v>17154</c:v>
                </c:pt>
                <c:pt idx="15">
                  <c:v>17149</c:v>
                </c:pt>
                <c:pt idx="16">
                  <c:v>17225</c:v>
                </c:pt>
                <c:pt idx="17">
                  <c:v>17139</c:v>
                </c:pt>
                <c:pt idx="18">
                  <c:v>17126</c:v>
                </c:pt>
                <c:pt idx="19">
                  <c:v>17115</c:v>
                </c:pt>
                <c:pt idx="20">
                  <c:v>17154</c:v>
                </c:pt>
                <c:pt idx="21">
                  <c:v>17126</c:v>
                </c:pt>
                <c:pt idx="22">
                  <c:v>17166</c:v>
                </c:pt>
                <c:pt idx="23">
                  <c:v>17202</c:v>
                </c:pt>
                <c:pt idx="24">
                  <c:v>17283</c:v>
                </c:pt>
                <c:pt idx="25">
                  <c:v>17361</c:v>
                </c:pt>
                <c:pt idx="26">
                  <c:v>17447</c:v>
                </c:pt>
                <c:pt idx="27">
                  <c:v>17508</c:v>
                </c:pt>
                <c:pt idx="28">
                  <c:v>17602</c:v>
                </c:pt>
                <c:pt idx="29">
                  <c:v>17641</c:v>
                </c:pt>
                <c:pt idx="30">
                  <c:v>17556</c:v>
                </c:pt>
                <c:pt idx="31">
                  <c:v>17741</c:v>
                </c:pt>
                <c:pt idx="32">
                  <c:v>17774</c:v>
                </c:pt>
                <c:pt idx="33">
                  <c:v>17893</c:v>
                </c:pt>
                <c:pt idx="34">
                  <c:v>18005</c:v>
                </c:pt>
                <c:pt idx="35">
                  <c:v>18158</c:v>
                </c:pt>
                <c:pt idx="36">
                  <c:v>18276</c:v>
                </c:pt>
                <c:pt idx="37">
                  <c:v>18410</c:v>
                </c:pt>
                <c:pt idx="38">
                  <c:v>18493</c:v>
                </c:pt>
                <c:pt idx="39">
                  <c:v>18530</c:v>
                </c:pt>
                <c:pt idx="40">
                  <c:v>18564</c:v>
                </c:pt>
                <c:pt idx="41">
                  <c:v>18606</c:v>
                </c:pt>
                <c:pt idx="42">
                  <c:v>18598</c:v>
                </c:pt>
                <c:pt idx="43">
                  <c:v>18629</c:v>
                </c:pt>
                <c:pt idx="44">
                  <c:v>18609</c:v>
                </c:pt>
                <c:pt idx="45">
                  <c:v>18702</c:v>
                </c:pt>
                <c:pt idx="46">
                  <c:v>18773</c:v>
                </c:pt>
                <c:pt idx="47">
                  <c:v>18820</c:v>
                </c:pt>
                <c:pt idx="48">
                  <c:v>18788</c:v>
                </c:pt>
                <c:pt idx="49">
                  <c:v>18727</c:v>
                </c:pt>
                <c:pt idx="50">
                  <c:v>18700</c:v>
                </c:pt>
                <c:pt idx="51">
                  <c:v>18702</c:v>
                </c:pt>
                <c:pt idx="52">
                  <c:v>18688</c:v>
                </c:pt>
                <c:pt idx="53">
                  <c:v>18690</c:v>
                </c:pt>
                <c:pt idx="54">
                  <c:v>18656</c:v>
                </c:pt>
                <c:pt idx="55">
                  <c:v>18570</c:v>
                </c:pt>
                <c:pt idx="56">
                  <c:v>18492</c:v>
                </c:pt>
                <c:pt idx="57">
                  <c:v>18364</c:v>
                </c:pt>
                <c:pt idx="58">
                  <c:v>18077</c:v>
                </c:pt>
                <c:pt idx="59">
                  <c:v>17693</c:v>
                </c:pt>
                <c:pt idx="60">
                  <c:v>17344</c:v>
                </c:pt>
                <c:pt idx="61">
                  <c:v>17004</c:v>
                </c:pt>
                <c:pt idx="62">
                  <c:v>16853</c:v>
                </c:pt>
                <c:pt idx="63">
                  <c:v>16759</c:v>
                </c:pt>
                <c:pt idx="64">
                  <c:v>16746</c:v>
                </c:pt>
                <c:pt idx="65">
                  <c:v>16690</c:v>
                </c:pt>
                <c:pt idx="66">
                  <c:v>16678</c:v>
                </c:pt>
                <c:pt idx="67">
                  <c:v>16824</c:v>
                </c:pt>
                <c:pt idx="68">
                  <c:v>16904</c:v>
                </c:pt>
                <c:pt idx="69">
                  <c:v>16984</c:v>
                </c:pt>
                <c:pt idx="70">
                  <c:v>17025</c:v>
                </c:pt>
                <c:pt idx="71">
                  <c:v>17140</c:v>
                </c:pt>
                <c:pt idx="72">
                  <c:v>17287</c:v>
                </c:pt>
                <c:pt idx="73">
                  <c:v>17384</c:v>
                </c:pt>
                <c:pt idx="74">
                  <c:v>17470</c:v>
                </c:pt>
                <c:pt idx="75">
                  <c:v>17541</c:v>
                </c:pt>
                <c:pt idx="76">
                  <c:v>17513</c:v>
                </c:pt>
                <c:pt idx="77">
                  <c:v>17521</c:v>
                </c:pt>
                <c:pt idx="78">
                  <c:v>17524</c:v>
                </c:pt>
                <c:pt idx="79">
                  <c:v>17596</c:v>
                </c:pt>
                <c:pt idx="80">
                  <c:v>17665</c:v>
                </c:pt>
                <c:pt idx="81">
                  <c:v>17548</c:v>
                </c:pt>
                <c:pt idx="82">
                  <c:v>17682</c:v>
                </c:pt>
                <c:pt idx="83">
                  <c:v>17719</c:v>
                </c:pt>
                <c:pt idx="84">
                  <c:v>17803</c:v>
                </c:pt>
                <c:pt idx="85">
                  <c:v>17843</c:v>
                </c:pt>
                <c:pt idx="86">
                  <c:v>17941</c:v>
                </c:pt>
                <c:pt idx="87">
                  <c:v>18024</c:v>
                </c:pt>
                <c:pt idx="88">
                  <c:v>18107</c:v>
                </c:pt>
                <c:pt idx="89">
                  <c:v>18192</c:v>
                </c:pt>
                <c:pt idx="90">
                  <c:v>18259</c:v>
                </c:pt>
                <c:pt idx="91">
                  <c:v>18276</c:v>
                </c:pt>
                <c:pt idx="92">
                  <c:v>18334</c:v>
                </c:pt>
                <c:pt idx="93">
                  <c:v>18356</c:v>
                </c:pt>
                <c:pt idx="94">
                  <c:v>18419</c:v>
                </c:pt>
                <c:pt idx="95">
                  <c:v>18531</c:v>
                </c:pt>
                <c:pt idx="96">
                  <c:v>18593</c:v>
                </c:pt>
                <c:pt idx="97">
                  <c:v>18639</c:v>
                </c:pt>
                <c:pt idx="98">
                  <c:v>18699</c:v>
                </c:pt>
                <c:pt idx="99">
                  <c:v>18772</c:v>
                </c:pt>
                <c:pt idx="100">
                  <c:v>18848</c:v>
                </c:pt>
                <c:pt idx="101">
                  <c:v>18919</c:v>
                </c:pt>
                <c:pt idx="102">
                  <c:v>18951</c:v>
                </c:pt>
                <c:pt idx="103">
                  <c:v>19006</c:v>
                </c:pt>
                <c:pt idx="104">
                  <c:v>19068</c:v>
                </c:pt>
                <c:pt idx="105">
                  <c:v>19142</c:v>
                </c:pt>
                <c:pt idx="106">
                  <c:v>19257</c:v>
                </c:pt>
                <c:pt idx="107">
                  <c:v>19334</c:v>
                </c:pt>
                <c:pt idx="108">
                  <c:v>19388</c:v>
                </c:pt>
                <c:pt idx="109">
                  <c:v>19409</c:v>
                </c:pt>
                <c:pt idx="110">
                  <c:v>19453</c:v>
                </c:pt>
                <c:pt idx="111">
                  <c:v>19450</c:v>
                </c:pt>
                <c:pt idx="112">
                  <c:v>19509</c:v>
                </c:pt>
                <c:pt idx="113">
                  <c:v>19553</c:v>
                </c:pt>
                <c:pt idx="114">
                  <c:v>19531</c:v>
                </c:pt>
                <c:pt idx="115">
                  <c:v>19406</c:v>
                </c:pt>
                <c:pt idx="116">
                  <c:v>19442</c:v>
                </c:pt>
                <c:pt idx="117">
                  <c:v>19390</c:v>
                </c:pt>
                <c:pt idx="118">
                  <c:v>19299</c:v>
                </c:pt>
                <c:pt idx="119">
                  <c:v>19301</c:v>
                </c:pt>
                <c:pt idx="120">
                  <c:v>19282</c:v>
                </c:pt>
                <c:pt idx="121">
                  <c:v>19219</c:v>
                </c:pt>
                <c:pt idx="122">
                  <c:v>19217</c:v>
                </c:pt>
                <c:pt idx="123">
                  <c:v>18973</c:v>
                </c:pt>
                <c:pt idx="124">
                  <c:v>18726</c:v>
                </c:pt>
                <c:pt idx="125">
                  <c:v>18490</c:v>
                </c:pt>
                <c:pt idx="126">
                  <c:v>18276</c:v>
                </c:pt>
                <c:pt idx="127">
                  <c:v>18414</c:v>
                </c:pt>
                <c:pt idx="128">
                  <c:v>18445</c:v>
                </c:pt>
                <c:pt idx="129">
                  <c:v>18506</c:v>
                </c:pt>
                <c:pt idx="130">
                  <c:v>18601</c:v>
                </c:pt>
                <c:pt idx="131">
                  <c:v>18640</c:v>
                </c:pt>
                <c:pt idx="132">
                  <c:v>18639</c:v>
                </c:pt>
                <c:pt idx="133">
                  <c:v>18613</c:v>
                </c:pt>
                <c:pt idx="134">
                  <c:v>18647</c:v>
                </c:pt>
                <c:pt idx="135">
                  <c:v>18711</c:v>
                </c:pt>
                <c:pt idx="136">
                  <c:v>18766</c:v>
                </c:pt>
                <c:pt idx="137">
                  <c:v>18789</c:v>
                </c:pt>
                <c:pt idx="138">
                  <c:v>18785</c:v>
                </c:pt>
                <c:pt idx="139">
                  <c:v>18748</c:v>
                </c:pt>
                <c:pt idx="140">
                  <c:v>18712</c:v>
                </c:pt>
                <c:pt idx="141">
                  <c:v>18566</c:v>
                </c:pt>
                <c:pt idx="142">
                  <c:v>18409</c:v>
                </c:pt>
                <c:pt idx="143">
                  <c:v>18223</c:v>
                </c:pt>
                <c:pt idx="144">
                  <c:v>18047</c:v>
                </c:pt>
                <c:pt idx="145">
                  <c:v>17981</c:v>
                </c:pt>
                <c:pt idx="146">
                  <c:v>17857</c:v>
                </c:pt>
                <c:pt idx="147">
                  <c:v>17683</c:v>
                </c:pt>
                <c:pt idx="148">
                  <c:v>17588</c:v>
                </c:pt>
                <c:pt idx="149">
                  <c:v>17430</c:v>
                </c:pt>
                <c:pt idx="150">
                  <c:v>17278</c:v>
                </c:pt>
                <c:pt idx="151">
                  <c:v>17160</c:v>
                </c:pt>
                <c:pt idx="152">
                  <c:v>17074</c:v>
                </c:pt>
                <c:pt idx="153">
                  <c:v>16853</c:v>
                </c:pt>
                <c:pt idx="154">
                  <c:v>16722</c:v>
                </c:pt>
                <c:pt idx="155">
                  <c:v>16690</c:v>
                </c:pt>
                <c:pt idx="156">
                  <c:v>16705</c:v>
                </c:pt>
                <c:pt idx="157">
                  <c:v>16706</c:v>
                </c:pt>
                <c:pt idx="158">
                  <c:v>16711</c:v>
                </c:pt>
                <c:pt idx="159">
                  <c:v>16794</c:v>
                </c:pt>
                <c:pt idx="160">
                  <c:v>16885</c:v>
                </c:pt>
                <c:pt idx="161">
                  <c:v>16960</c:v>
                </c:pt>
                <c:pt idx="162">
                  <c:v>17059</c:v>
                </c:pt>
                <c:pt idx="163">
                  <c:v>17118</c:v>
                </c:pt>
                <c:pt idx="164">
                  <c:v>17255</c:v>
                </c:pt>
                <c:pt idx="165">
                  <c:v>17367</c:v>
                </c:pt>
                <c:pt idx="166">
                  <c:v>17479</c:v>
                </c:pt>
                <c:pt idx="167">
                  <c:v>17551</c:v>
                </c:pt>
                <c:pt idx="168">
                  <c:v>17630</c:v>
                </c:pt>
                <c:pt idx="169">
                  <c:v>17728</c:v>
                </c:pt>
                <c:pt idx="170">
                  <c:v>17806</c:v>
                </c:pt>
                <c:pt idx="171">
                  <c:v>17872</c:v>
                </c:pt>
                <c:pt idx="172">
                  <c:v>17916</c:v>
                </c:pt>
                <c:pt idx="173">
                  <c:v>17967</c:v>
                </c:pt>
                <c:pt idx="174">
                  <c:v>18013</c:v>
                </c:pt>
                <c:pt idx="175">
                  <c:v>18034</c:v>
                </c:pt>
                <c:pt idx="176">
                  <c:v>18019</c:v>
                </c:pt>
                <c:pt idx="177">
                  <c:v>18024</c:v>
                </c:pt>
                <c:pt idx="178">
                  <c:v>18016</c:v>
                </c:pt>
                <c:pt idx="179">
                  <c:v>18023</c:v>
                </c:pt>
                <c:pt idx="180">
                  <c:v>18009</c:v>
                </c:pt>
                <c:pt idx="181">
                  <c:v>17966</c:v>
                </c:pt>
                <c:pt idx="182">
                  <c:v>17939</c:v>
                </c:pt>
                <c:pt idx="183">
                  <c:v>17886</c:v>
                </c:pt>
                <c:pt idx="184">
                  <c:v>17855</c:v>
                </c:pt>
                <c:pt idx="185">
                  <c:v>17819</c:v>
                </c:pt>
                <c:pt idx="186">
                  <c:v>17776</c:v>
                </c:pt>
                <c:pt idx="187">
                  <c:v>17756</c:v>
                </c:pt>
                <c:pt idx="188">
                  <c:v>17718</c:v>
                </c:pt>
                <c:pt idx="189">
                  <c:v>17708</c:v>
                </c:pt>
                <c:pt idx="190">
                  <c:v>17697</c:v>
                </c:pt>
                <c:pt idx="191">
                  <c:v>17693</c:v>
                </c:pt>
                <c:pt idx="192">
                  <c:v>17686</c:v>
                </c:pt>
                <c:pt idx="193">
                  <c:v>17663</c:v>
                </c:pt>
                <c:pt idx="194">
                  <c:v>17624</c:v>
                </c:pt>
                <c:pt idx="195">
                  <c:v>17616</c:v>
                </c:pt>
                <c:pt idx="196">
                  <c:v>17593</c:v>
                </c:pt>
                <c:pt idx="197">
                  <c:v>17530</c:v>
                </c:pt>
                <c:pt idx="198">
                  <c:v>17497</c:v>
                </c:pt>
                <c:pt idx="199">
                  <c:v>17489</c:v>
                </c:pt>
                <c:pt idx="200">
                  <c:v>17498</c:v>
                </c:pt>
                <c:pt idx="201">
                  <c:v>17477</c:v>
                </c:pt>
                <c:pt idx="202">
                  <c:v>17472</c:v>
                </c:pt>
                <c:pt idx="203">
                  <c:v>17478</c:v>
                </c:pt>
                <c:pt idx="204">
                  <c:v>17465</c:v>
                </c:pt>
                <c:pt idx="205">
                  <c:v>17499</c:v>
                </c:pt>
                <c:pt idx="206">
                  <c:v>17507</c:v>
                </c:pt>
                <c:pt idx="207">
                  <c:v>17525</c:v>
                </c:pt>
                <c:pt idx="208">
                  <c:v>17542</c:v>
                </c:pt>
                <c:pt idx="209">
                  <c:v>17537</c:v>
                </c:pt>
                <c:pt idx="210">
                  <c:v>17593</c:v>
                </c:pt>
                <c:pt idx="211">
                  <c:v>17630</c:v>
                </c:pt>
                <c:pt idx="212">
                  <c:v>17691</c:v>
                </c:pt>
                <c:pt idx="213">
                  <c:v>17729</c:v>
                </c:pt>
                <c:pt idx="214">
                  <c:v>17775</c:v>
                </c:pt>
                <c:pt idx="215">
                  <c:v>17809</c:v>
                </c:pt>
                <c:pt idx="216">
                  <c:v>17790</c:v>
                </c:pt>
                <c:pt idx="217">
                  <c:v>17823</c:v>
                </c:pt>
                <c:pt idx="218">
                  <c:v>17844</c:v>
                </c:pt>
                <c:pt idx="219">
                  <c:v>17874</c:v>
                </c:pt>
                <c:pt idx="220">
                  <c:v>17892</c:v>
                </c:pt>
                <c:pt idx="221">
                  <c:v>17916</c:v>
                </c:pt>
                <c:pt idx="222">
                  <c:v>17926</c:v>
                </c:pt>
                <c:pt idx="223">
                  <c:v>17891</c:v>
                </c:pt>
                <c:pt idx="224">
                  <c:v>17914</c:v>
                </c:pt>
                <c:pt idx="225">
                  <c:v>17966</c:v>
                </c:pt>
                <c:pt idx="226">
                  <c:v>18003</c:v>
                </c:pt>
                <c:pt idx="227">
                  <c:v>18025</c:v>
                </c:pt>
                <c:pt idx="228">
                  <c:v>18057</c:v>
                </c:pt>
                <c:pt idx="229">
                  <c:v>18055</c:v>
                </c:pt>
                <c:pt idx="230">
                  <c:v>18060</c:v>
                </c:pt>
                <c:pt idx="231">
                  <c:v>18055</c:v>
                </c:pt>
                <c:pt idx="232">
                  <c:v>18040</c:v>
                </c:pt>
                <c:pt idx="233">
                  <c:v>18013</c:v>
                </c:pt>
                <c:pt idx="234">
                  <c:v>17980</c:v>
                </c:pt>
                <c:pt idx="235">
                  <c:v>17964</c:v>
                </c:pt>
                <c:pt idx="236">
                  <c:v>17922</c:v>
                </c:pt>
                <c:pt idx="237">
                  <c:v>17895</c:v>
                </c:pt>
                <c:pt idx="238">
                  <c:v>17886</c:v>
                </c:pt>
                <c:pt idx="239">
                  <c:v>17881</c:v>
                </c:pt>
                <c:pt idx="240">
                  <c:v>17797</c:v>
                </c:pt>
                <c:pt idx="241">
                  <c:v>17893</c:v>
                </c:pt>
                <c:pt idx="242">
                  <c:v>17868</c:v>
                </c:pt>
                <c:pt idx="243">
                  <c:v>17845</c:v>
                </c:pt>
                <c:pt idx="244">
                  <c:v>17797</c:v>
                </c:pt>
                <c:pt idx="245">
                  <c:v>17776</c:v>
                </c:pt>
                <c:pt idx="246">
                  <c:v>17704</c:v>
                </c:pt>
                <c:pt idx="247">
                  <c:v>17649</c:v>
                </c:pt>
                <c:pt idx="248">
                  <c:v>17609</c:v>
                </c:pt>
                <c:pt idx="249">
                  <c:v>17577</c:v>
                </c:pt>
                <c:pt idx="250">
                  <c:v>17428</c:v>
                </c:pt>
                <c:pt idx="251">
                  <c:v>17395</c:v>
                </c:pt>
                <c:pt idx="252">
                  <c:v>17330</c:v>
                </c:pt>
                <c:pt idx="253">
                  <c:v>17211</c:v>
                </c:pt>
                <c:pt idx="254">
                  <c:v>17140</c:v>
                </c:pt>
                <c:pt idx="255">
                  <c:v>17093</c:v>
                </c:pt>
                <c:pt idx="256">
                  <c:v>17070</c:v>
                </c:pt>
                <c:pt idx="257">
                  <c:v>17044</c:v>
                </c:pt>
                <c:pt idx="258">
                  <c:v>17015</c:v>
                </c:pt>
                <c:pt idx="259">
                  <c:v>17025</c:v>
                </c:pt>
                <c:pt idx="260">
                  <c:v>17010</c:v>
                </c:pt>
                <c:pt idx="261">
                  <c:v>16999</c:v>
                </c:pt>
                <c:pt idx="262">
                  <c:v>16961</c:v>
                </c:pt>
                <c:pt idx="263">
                  <c:v>16916</c:v>
                </c:pt>
                <c:pt idx="264">
                  <c:v>16839</c:v>
                </c:pt>
                <c:pt idx="265">
                  <c:v>16829</c:v>
                </c:pt>
                <c:pt idx="266">
                  <c:v>16805</c:v>
                </c:pt>
                <c:pt idx="267">
                  <c:v>16831</c:v>
                </c:pt>
                <c:pt idx="268">
                  <c:v>16835</c:v>
                </c:pt>
                <c:pt idx="269">
                  <c:v>16826</c:v>
                </c:pt>
                <c:pt idx="270">
                  <c:v>16819</c:v>
                </c:pt>
                <c:pt idx="271">
                  <c:v>16783</c:v>
                </c:pt>
                <c:pt idx="272">
                  <c:v>16761</c:v>
                </c:pt>
                <c:pt idx="273">
                  <c:v>16751</c:v>
                </c:pt>
                <c:pt idx="274">
                  <c:v>16758</c:v>
                </c:pt>
                <c:pt idx="275">
                  <c:v>16769</c:v>
                </c:pt>
                <c:pt idx="276">
                  <c:v>16791</c:v>
                </c:pt>
                <c:pt idx="277">
                  <c:v>16805</c:v>
                </c:pt>
                <c:pt idx="278">
                  <c:v>16795</c:v>
                </c:pt>
                <c:pt idx="279">
                  <c:v>16772</c:v>
                </c:pt>
                <c:pt idx="280">
                  <c:v>16766</c:v>
                </c:pt>
                <c:pt idx="281">
                  <c:v>16742</c:v>
                </c:pt>
                <c:pt idx="282">
                  <c:v>16739</c:v>
                </c:pt>
                <c:pt idx="283">
                  <c:v>16741</c:v>
                </c:pt>
                <c:pt idx="284">
                  <c:v>16769</c:v>
                </c:pt>
                <c:pt idx="285">
                  <c:v>16778</c:v>
                </c:pt>
                <c:pt idx="286">
                  <c:v>16800</c:v>
                </c:pt>
                <c:pt idx="287">
                  <c:v>16815</c:v>
                </c:pt>
                <c:pt idx="288">
                  <c:v>16855</c:v>
                </c:pt>
                <c:pt idx="289">
                  <c:v>16862</c:v>
                </c:pt>
                <c:pt idx="290">
                  <c:v>16897</c:v>
                </c:pt>
                <c:pt idx="291">
                  <c:v>16933</c:v>
                </c:pt>
                <c:pt idx="292">
                  <c:v>16962</c:v>
                </c:pt>
                <c:pt idx="293">
                  <c:v>17010</c:v>
                </c:pt>
                <c:pt idx="294">
                  <c:v>17026</c:v>
                </c:pt>
                <c:pt idx="295">
                  <c:v>17081</c:v>
                </c:pt>
                <c:pt idx="296">
                  <c:v>17115</c:v>
                </c:pt>
                <c:pt idx="297">
                  <c:v>17144</c:v>
                </c:pt>
                <c:pt idx="298">
                  <c:v>17186</c:v>
                </c:pt>
                <c:pt idx="299">
                  <c:v>17217</c:v>
                </c:pt>
                <c:pt idx="300">
                  <c:v>17262</c:v>
                </c:pt>
                <c:pt idx="301">
                  <c:v>17265</c:v>
                </c:pt>
                <c:pt idx="302">
                  <c:v>17263</c:v>
                </c:pt>
                <c:pt idx="303">
                  <c:v>17278</c:v>
                </c:pt>
                <c:pt idx="304">
                  <c:v>17259</c:v>
                </c:pt>
                <c:pt idx="305">
                  <c:v>17247</c:v>
                </c:pt>
                <c:pt idx="306">
                  <c:v>17218</c:v>
                </c:pt>
                <c:pt idx="307">
                  <c:v>17240</c:v>
                </c:pt>
                <c:pt idx="308">
                  <c:v>17247</c:v>
                </c:pt>
                <c:pt idx="309">
                  <c:v>17216</c:v>
                </c:pt>
                <c:pt idx="310">
                  <c:v>17209</c:v>
                </c:pt>
                <c:pt idx="311">
                  <c:v>17231</c:v>
                </c:pt>
                <c:pt idx="312">
                  <c:v>17208</c:v>
                </c:pt>
                <c:pt idx="313">
                  <c:v>17229</c:v>
                </c:pt>
                <c:pt idx="314">
                  <c:v>17193</c:v>
                </c:pt>
                <c:pt idx="315">
                  <c:v>17204</c:v>
                </c:pt>
                <c:pt idx="316">
                  <c:v>17222</c:v>
                </c:pt>
                <c:pt idx="317">
                  <c:v>17226</c:v>
                </c:pt>
                <c:pt idx="318">
                  <c:v>17223</c:v>
                </c:pt>
                <c:pt idx="319">
                  <c:v>17255</c:v>
                </c:pt>
                <c:pt idx="320">
                  <c:v>17252</c:v>
                </c:pt>
                <c:pt idx="321">
                  <c:v>17268</c:v>
                </c:pt>
                <c:pt idx="322">
                  <c:v>17277</c:v>
                </c:pt>
                <c:pt idx="323">
                  <c:v>17284</c:v>
                </c:pt>
                <c:pt idx="324">
                  <c:v>17297</c:v>
                </c:pt>
                <c:pt idx="325">
                  <c:v>17316</c:v>
                </c:pt>
                <c:pt idx="326">
                  <c:v>17340</c:v>
                </c:pt>
                <c:pt idx="327">
                  <c:v>17349</c:v>
                </c:pt>
                <c:pt idx="328">
                  <c:v>17362</c:v>
                </c:pt>
                <c:pt idx="329">
                  <c:v>17387</c:v>
                </c:pt>
                <c:pt idx="330">
                  <c:v>17389</c:v>
                </c:pt>
                <c:pt idx="331">
                  <c:v>17452</c:v>
                </c:pt>
                <c:pt idx="332">
                  <c:v>17465</c:v>
                </c:pt>
                <c:pt idx="333">
                  <c:v>17513</c:v>
                </c:pt>
                <c:pt idx="334">
                  <c:v>17556</c:v>
                </c:pt>
                <c:pt idx="335">
                  <c:v>17588</c:v>
                </c:pt>
                <c:pt idx="336">
                  <c:v>17619</c:v>
                </c:pt>
                <c:pt idx="337">
                  <c:v>17627</c:v>
                </c:pt>
                <c:pt idx="338">
                  <c:v>17637</c:v>
                </c:pt>
                <c:pt idx="339">
                  <c:v>17637</c:v>
                </c:pt>
                <c:pt idx="340">
                  <c:v>17624</c:v>
                </c:pt>
                <c:pt idx="341">
                  <c:v>17608</c:v>
                </c:pt>
                <c:pt idx="342">
                  <c:v>17422</c:v>
                </c:pt>
                <c:pt idx="343">
                  <c:v>17563</c:v>
                </c:pt>
                <c:pt idx="344">
                  <c:v>17557</c:v>
                </c:pt>
                <c:pt idx="345">
                  <c:v>17512</c:v>
                </c:pt>
                <c:pt idx="346">
                  <c:v>17465</c:v>
                </c:pt>
                <c:pt idx="347">
                  <c:v>17449</c:v>
                </c:pt>
                <c:pt idx="348">
                  <c:v>17427</c:v>
                </c:pt>
                <c:pt idx="349">
                  <c:v>17395</c:v>
                </c:pt>
                <c:pt idx="350">
                  <c:v>17368</c:v>
                </c:pt>
                <c:pt idx="351">
                  <c:v>17344</c:v>
                </c:pt>
                <c:pt idx="352">
                  <c:v>17333</c:v>
                </c:pt>
                <c:pt idx="353">
                  <c:v>17295</c:v>
                </c:pt>
                <c:pt idx="354">
                  <c:v>17308</c:v>
                </c:pt>
                <c:pt idx="355">
                  <c:v>17287</c:v>
                </c:pt>
                <c:pt idx="356">
                  <c:v>17281</c:v>
                </c:pt>
                <c:pt idx="357">
                  <c:v>17272</c:v>
                </c:pt>
                <c:pt idx="358">
                  <c:v>17282</c:v>
                </c:pt>
                <c:pt idx="359">
                  <c:v>17280</c:v>
                </c:pt>
                <c:pt idx="360">
                  <c:v>17284</c:v>
                </c:pt>
                <c:pt idx="361">
                  <c:v>17285</c:v>
                </c:pt>
                <c:pt idx="362">
                  <c:v>17302</c:v>
                </c:pt>
                <c:pt idx="363">
                  <c:v>17298</c:v>
                </c:pt>
                <c:pt idx="364">
                  <c:v>17279</c:v>
                </c:pt>
                <c:pt idx="365">
                  <c:v>17296</c:v>
                </c:pt>
                <c:pt idx="366">
                  <c:v>17322</c:v>
                </c:pt>
                <c:pt idx="367">
                  <c:v>17287</c:v>
                </c:pt>
                <c:pt idx="368">
                  <c:v>17230</c:v>
                </c:pt>
                <c:pt idx="369">
                  <c:v>17217</c:v>
                </c:pt>
                <c:pt idx="370">
                  <c:v>17202</c:v>
                </c:pt>
                <c:pt idx="371">
                  <c:v>17181</c:v>
                </c:pt>
                <c:pt idx="372">
                  <c:v>17104</c:v>
                </c:pt>
                <c:pt idx="373">
                  <c:v>17028</c:v>
                </c:pt>
                <c:pt idx="374">
                  <c:v>16938</c:v>
                </c:pt>
                <c:pt idx="375">
                  <c:v>16802</c:v>
                </c:pt>
                <c:pt idx="376">
                  <c:v>16661</c:v>
                </c:pt>
                <c:pt idx="377">
                  <c:v>16515</c:v>
                </c:pt>
                <c:pt idx="378">
                  <c:v>16382</c:v>
                </c:pt>
                <c:pt idx="379">
                  <c:v>16232</c:v>
                </c:pt>
                <c:pt idx="380">
                  <c:v>16117</c:v>
                </c:pt>
                <c:pt idx="381">
                  <c:v>15972</c:v>
                </c:pt>
                <c:pt idx="382">
                  <c:v>15825</c:v>
                </c:pt>
                <c:pt idx="383">
                  <c:v>15711</c:v>
                </c:pt>
                <c:pt idx="384">
                  <c:v>15587</c:v>
                </c:pt>
                <c:pt idx="385">
                  <c:v>15515</c:v>
                </c:pt>
                <c:pt idx="386">
                  <c:v>15443</c:v>
                </c:pt>
                <c:pt idx="387">
                  <c:v>15392</c:v>
                </c:pt>
                <c:pt idx="388">
                  <c:v>15337</c:v>
                </c:pt>
                <c:pt idx="389">
                  <c:v>15298</c:v>
                </c:pt>
                <c:pt idx="390">
                  <c:v>15256</c:v>
                </c:pt>
                <c:pt idx="391">
                  <c:v>15171</c:v>
                </c:pt>
                <c:pt idx="392">
                  <c:v>15119</c:v>
                </c:pt>
                <c:pt idx="393">
                  <c:v>15060</c:v>
                </c:pt>
                <c:pt idx="394">
                  <c:v>14992</c:v>
                </c:pt>
                <c:pt idx="395">
                  <c:v>14912</c:v>
                </c:pt>
                <c:pt idx="396">
                  <c:v>14866</c:v>
                </c:pt>
                <c:pt idx="397">
                  <c:v>14781</c:v>
                </c:pt>
                <c:pt idx="398">
                  <c:v>14721</c:v>
                </c:pt>
                <c:pt idx="399">
                  <c:v>14609</c:v>
                </c:pt>
                <c:pt idx="400">
                  <c:v>14557</c:v>
                </c:pt>
                <c:pt idx="401">
                  <c:v>14493</c:v>
                </c:pt>
                <c:pt idx="402">
                  <c:v>14402</c:v>
                </c:pt>
                <c:pt idx="403">
                  <c:v>14376</c:v>
                </c:pt>
                <c:pt idx="404">
                  <c:v>14347</c:v>
                </c:pt>
                <c:pt idx="405">
                  <c:v>14334</c:v>
                </c:pt>
                <c:pt idx="406">
                  <c:v>14316</c:v>
                </c:pt>
                <c:pt idx="407">
                  <c:v>14300</c:v>
                </c:pt>
                <c:pt idx="408">
                  <c:v>14290</c:v>
                </c:pt>
                <c:pt idx="409">
                  <c:v>14279</c:v>
                </c:pt>
                <c:pt idx="410">
                  <c:v>14287</c:v>
                </c:pt>
                <c:pt idx="411">
                  <c:v>14315</c:v>
                </c:pt>
                <c:pt idx="412">
                  <c:v>14342</c:v>
                </c:pt>
                <c:pt idx="413">
                  <c:v>14332</c:v>
                </c:pt>
                <c:pt idx="414">
                  <c:v>14330</c:v>
                </c:pt>
                <c:pt idx="415">
                  <c:v>14345</c:v>
                </c:pt>
                <c:pt idx="416">
                  <c:v>14331</c:v>
                </c:pt>
                <c:pt idx="417">
                  <c:v>14332</c:v>
                </c:pt>
                <c:pt idx="418">
                  <c:v>14307</c:v>
                </c:pt>
                <c:pt idx="419">
                  <c:v>14287</c:v>
                </c:pt>
                <c:pt idx="420">
                  <c:v>14257</c:v>
                </c:pt>
                <c:pt idx="421">
                  <c:v>14273</c:v>
                </c:pt>
                <c:pt idx="422">
                  <c:v>14269</c:v>
                </c:pt>
                <c:pt idx="423">
                  <c:v>14250</c:v>
                </c:pt>
                <c:pt idx="424">
                  <c:v>14256</c:v>
                </c:pt>
                <c:pt idx="425">
                  <c:v>14227</c:v>
                </c:pt>
                <c:pt idx="426">
                  <c:v>14226</c:v>
                </c:pt>
                <c:pt idx="427">
                  <c:v>14203</c:v>
                </c:pt>
                <c:pt idx="428">
                  <c:v>14175</c:v>
                </c:pt>
                <c:pt idx="429">
                  <c:v>14192</c:v>
                </c:pt>
                <c:pt idx="430">
                  <c:v>14187</c:v>
                </c:pt>
                <c:pt idx="431">
                  <c:v>14193</c:v>
                </c:pt>
                <c:pt idx="432">
                  <c:v>14210</c:v>
                </c:pt>
                <c:pt idx="433">
                  <c:v>14209</c:v>
                </c:pt>
                <c:pt idx="434">
                  <c:v>14214</c:v>
                </c:pt>
                <c:pt idx="435">
                  <c:v>14226</c:v>
                </c:pt>
                <c:pt idx="436">
                  <c:v>14203</c:v>
                </c:pt>
                <c:pt idx="437">
                  <c:v>14213</c:v>
                </c:pt>
                <c:pt idx="438">
                  <c:v>14188</c:v>
                </c:pt>
                <c:pt idx="439">
                  <c:v>14159</c:v>
                </c:pt>
                <c:pt idx="440">
                  <c:v>14125</c:v>
                </c:pt>
                <c:pt idx="441">
                  <c:v>14075</c:v>
                </c:pt>
                <c:pt idx="442">
                  <c:v>14041</c:v>
                </c:pt>
                <c:pt idx="443">
                  <c:v>14015</c:v>
                </c:pt>
                <c:pt idx="444">
                  <c:v>14008</c:v>
                </c:pt>
                <c:pt idx="445">
                  <c:v>13997</c:v>
                </c:pt>
                <c:pt idx="446">
                  <c:v>13970</c:v>
                </c:pt>
                <c:pt idx="447">
                  <c:v>13945</c:v>
                </c:pt>
                <c:pt idx="448">
                  <c:v>13929</c:v>
                </c:pt>
                <c:pt idx="449">
                  <c:v>13911</c:v>
                </c:pt>
                <c:pt idx="450">
                  <c:v>13889</c:v>
                </c:pt>
                <c:pt idx="451">
                  <c:v>13828</c:v>
                </c:pt>
                <c:pt idx="452">
                  <c:v>13790</c:v>
                </c:pt>
                <c:pt idx="453">
                  <c:v>13764</c:v>
                </c:pt>
                <c:pt idx="454">
                  <c:v>13757</c:v>
                </c:pt>
                <c:pt idx="455">
                  <c:v>13746</c:v>
                </c:pt>
                <c:pt idx="456">
                  <c:v>13725</c:v>
                </c:pt>
                <c:pt idx="457">
                  <c:v>13696</c:v>
                </c:pt>
                <c:pt idx="458">
                  <c:v>13659</c:v>
                </c:pt>
                <c:pt idx="459">
                  <c:v>13599</c:v>
                </c:pt>
                <c:pt idx="460">
                  <c:v>13564</c:v>
                </c:pt>
                <c:pt idx="461">
                  <c:v>13504</c:v>
                </c:pt>
                <c:pt idx="462">
                  <c:v>13430</c:v>
                </c:pt>
                <c:pt idx="463">
                  <c:v>13358</c:v>
                </c:pt>
                <c:pt idx="464">
                  <c:v>13275</c:v>
                </c:pt>
                <c:pt idx="465">
                  <c:v>13147</c:v>
                </c:pt>
                <c:pt idx="466">
                  <c:v>13034</c:v>
                </c:pt>
                <c:pt idx="467">
                  <c:v>12850</c:v>
                </c:pt>
                <c:pt idx="468">
                  <c:v>12561</c:v>
                </c:pt>
                <c:pt idx="469">
                  <c:v>12380</c:v>
                </c:pt>
                <c:pt idx="470">
                  <c:v>12208</c:v>
                </c:pt>
                <c:pt idx="471">
                  <c:v>12030</c:v>
                </c:pt>
                <c:pt idx="472">
                  <c:v>11862</c:v>
                </c:pt>
                <c:pt idx="473">
                  <c:v>11726</c:v>
                </c:pt>
                <c:pt idx="474">
                  <c:v>11668</c:v>
                </c:pt>
                <c:pt idx="475">
                  <c:v>11626</c:v>
                </c:pt>
                <c:pt idx="476">
                  <c:v>11591</c:v>
                </c:pt>
                <c:pt idx="477">
                  <c:v>11538</c:v>
                </c:pt>
                <c:pt idx="478">
                  <c:v>11509</c:v>
                </c:pt>
                <c:pt idx="479">
                  <c:v>11475</c:v>
                </c:pt>
                <c:pt idx="480">
                  <c:v>11460</c:v>
                </c:pt>
                <c:pt idx="481">
                  <c:v>11453</c:v>
                </c:pt>
                <c:pt idx="482">
                  <c:v>11453</c:v>
                </c:pt>
                <c:pt idx="483">
                  <c:v>11489</c:v>
                </c:pt>
                <c:pt idx="484">
                  <c:v>11525</c:v>
                </c:pt>
                <c:pt idx="485">
                  <c:v>11545</c:v>
                </c:pt>
                <c:pt idx="486">
                  <c:v>11561</c:v>
                </c:pt>
                <c:pt idx="487">
                  <c:v>11553</c:v>
                </c:pt>
                <c:pt idx="488">
                  <c:v>11563</c:v>
                </c:pt>
                <c:pt idx="489">
                  <c:v>11562</c:v>
                </c:pt>
                <c:pt idx="490">
                  <c:v>11585</c:v>
                </c:pt>
                <c:pt idx="491">
                  <c:v>11595</c:v>
                </c:pt>
                <c:pt idx="492">
                  <c:v>11621</c:v>
                </c:pt>
                <c:pt idx="493">
                  <c:v>11654</c:v>
                </c:pt>
                <c:pt idx="494">
                  <c:v>11675</c:v>
                </c:pt>
                <c:pt idx="495">
                  <c:v>11704</c:v>
                </c:pt>
                <c:pt idx="496">
                  <c:v>11713</c:v>
                </c:pt>
                <c:pt idx="497">
                  <c:v>11727</c:v>
                </c:pt>
                <c:pt idx="498">
                  <c:v>11746</c:v>
                </c:pt>
                <c:pt idx="499">
                  <c:v>11764</c:v>
                </c:pt>
                <c:pt idx="500">
                  <c:v>11769</c:v>
                </c:pt>
                <c:pt idx="501">
                  <c:v>11780</c:v>
                </c:pt>
                <c:pt idx="502">
                  <c:v>11770</c:v>
                </c:pt>
                <c:pt idx="503">
                  <c:v>11802</c:v>
                </c:pt>
                <c:pt idx="504">
                  <c:v>11838</c:v>
                </c:pt>
                <c:pt idx="505">
                  <c:v>11860</c:v>
                </c:pt>
                <c:pt idx="506">
                  <c:v>11898</c:v>
                </c:pt>
                <c:pt idx="507">
                  <c:v>11916</c:v>
                </c:pt>
                <c:pt idx="508">
                  <c:v>11927</c:v>
                </c:pt>
                <c:pt idx="509">
                  <c:v>11936</c:v>
                </c:pt>
                <c:pt idx="510">
                  <c:v>11964</c:v>
                </c:pt>
                <c:pt idx="511">
                  <c:v>11960</c:v>
                </c:pt>
                <c:pt idx="512">
                  <c:v>11954</c:v>
                </c:pt>
                <c:pt idx="513">
                  <c:v>11961</c:v>
                </c:pt>
                <c:pt idx="514">
                  <c:v>11950</c:v>
                </c:pt>
                <c:pt idx="515">
                  <c:v>11960</c:v>
                </c:pt>
                <c:pt idx="516">
                  <c:v>11979</c:v>
                </c:pt>
                <c:pt idx="517">
                  <c:v>12000</c:v>
                </c:pt>
                <c:pt idx="518">
                  <c:v>12002</c:v>
                </c:pt>
                <c:pt idx="519">
                  <c:v>12005</c:v>
                </c:pt>
                <c:pt idx="520">
                  <c:v>12003</c:v>
                </c:pt>
                <c:pt idx="521">
                  <c:v>12003</c:v>
                </c:pt>
                <c:pt idx="522">
                  <c:v>11980</c:v>
                </c:pt>
                <c:pt idx="523">
                  <c:v>12016</c:v>
                </c:pt>
                <c:pt idx="524">
                  <c:v>12033</c:v>
                </c:pt>
                <c:pt idx="525">
                  <c:v>12054</c:v>
                </c:pt>
                <c:pt idx="526">
                  <c:v>12076</c:v>
                </c:pt>
                <c:pt idx="527">
                  <c:v>12083</c:v>
                </c:pt>
                <c:pt idx="528">
                  <c:v>12088</c:v>
                </c:pt>
                <c:pt idx="529">
                  <c:v>12110</c:v>
                </c:pt>
                <c:pt idx="530">
                  <c:v>12125</c:v>
                </c:pt>
                <c:pt idx="531">
                  <c:v>12142</c:v>
                </c:pt>
                <c:pt idx="532">
                  <c:v>12150</c:v>
                </c:pt>
                <c:pt idx="533">
                  <c:v>12171</c:v>
                </c:pt>
                <c:pt idx="534">
                  <c:v>12184</c:v>
                </c:pt>
                <c:pt idx="535">
                  <c:v>12208</c:v>
                </c:pt>
                <c:pt idx="536">
                  <c:v>12225</c:v>
                </c:pt>
                <c:pt idx="537">
                  <c:v>12252</c:v>
                </c:pt>
                <c:pt idx="538">
                  <c:v>12275</c:v>
                </c:pt>
                <c:pt idx="539">
                  <c:v>12291</c:v>
                </c:pt>
                <c:pt idx="540">
                  <c:v>12299</c:v>
                </c:pt>
                <c:pt idx="541">
                  <c:v>12306</c:v>
                </c:pt>
                <c:pt idx="542">
                  <c:v>12319</c:v>
                </c:pt>
                <c:pt idx="543">
                  <c:v>12321</c:v>
                </c:pt>
                <c:pt idx="544">
                  <c:v>12337</c:v>
                </c:pt>
                <c:pt idx="545">
                  <c:v>12338</c:v>
                </c:pt>
                <c:pt idx="546">
                  <c:v>12352</c:v>
                </c:pt>
                <c:pt idx="547">
                  <c:v>12347</c:v>
                </c:pt>
                <c:pt idx="548">
                  <c:v>12346</c:v>
                </c:pt>
                <c:pt idx="549">
                  <c:v>12353</c:v>
                </c:pt>
                <c:pt idx="550">
                  <c:v>12346</c:v>
                </c:pt>
                <c:pt idx="551">
                  <c:v>12359</c:v>
                </c:pt>
                <c:pt idx="552">
                  <c:v>12387</c:v>
                </c:pt>
                <c:pt idx="553">
                  <c:v>12375</c:v>
                </c:pt>
                <c:pt idx="554">
                  <c:v>12355</c:v>
                </c:pt>
                <c:pt idx="555">
                  <c:v>12356</c:v>
                </c:pt>
                <c:pt idx="556">
                  <c:v>12335</c:v>
                </c:pt>
                <c:pt idx="557">
                  <c:v>12347</c:v>
                </c:pt>
                <c:pt idx="558">
                  <c:v>12359</c:v>
                </c:pt>
                <c:pt idx="559">
                  <c:v>12342</c:v>
                </c:pt>
                <c:pt idx="560">
                  <c:v>12330</c:v>
                </c:pt>
                <c:pt idx="561">
                  <c:v>12325</c:v>
                </c:pt>
                <c:pt idx="562">
                  <c:v>12325</c:v>
                </c:pt>
                <c:pt idx="563">
                  <c:v>12343</c:v>
                </c:pt>
                <c:pt idx="564">
                  <c:v>12355</c:v>
                </c:pt>
                <c:pt idx="565">
                  <c:v>12377</c:v>
                </c:pt>
                <c:pt idx="566">
                  <c:v>12388</c:v>
                </c:pt>
                <c:pt idx="567">
                  <c:v>12399</c:v>
                </c:pt>
                <c:pt idx="568">
                  <c:v>12398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590-4D33-BB15-E763929D8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421719536"/>
        <c:axId val="-421718448"/>
      </c:lineChart>
      <c:dateAx>
        <c:axId val="-421719536"/>
        <c:scaling>
          <c:orientation val="minMax"/>
        </c:scaling>
        <c:delete val="0"/>
        <c:axPos val="b"/>
        <c:numFmt formatCode="yyyy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-421718448"/>
        <c:crosses val="autoZero"/>
        <c:auto val="1"/>
        <c:lblOffset val="100"/>
        <c:baseTimeUnit val="months"/>
        <c:majorUnit val="5"/>
        <c:majorTimeUnit val="years"/>
      </c:dateAx>
      <c:valAx>
        <c:axId val="-421718448"/>
        <c:scaling>
          <c:orientation val="minMax"/>
          <c:max val="20000"/>
          <c:min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r>
                  <a:rPr lang="en-US" sz="1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All Employees,</a:t>
                </a:r>
                <a:r>
                  <a:rPr lang="en-US" sz="1400" baseline="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Thousands</a:t>
                </a:r>
                <a:endParaRPr lang="en-US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pPr>
              <a:endParaRPr lang="en-US"/>
            </a:p>
          </c:txPr>
        </c:title>
        <c:numFmt formatCode="#,##0;\-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-421719536"/>
        <c:crosses val="autoZero"/>
        <c:crossBetween val="between"/>
        <c:majorUnit val="25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</cdr:x>
      <cdr:y>0.10417</cdr:y>
    </cdr:from>
    <cdr:to>
      <cdr:x>1</cdr:x>
      <cdr:y>0.4375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xmlns="" id="{8CA6AAEF-136D-4B05-AB36-227DD7A23825}"/>
            </a:ext>
          </a:extLst>
        </cdr:cNvPr>
        <cdr:cNvSpPr txBox="1"/>
      </cdr:nvSpPr>
      <cdr:spPr>
        <a:xfrm xmlns:a="http://schemas.openxmlformats.org/drawingml/2006/main">
          <a:off x="3977640" y="28575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0.84333</cdr:x>
      <cdr:y>0.08306</cdr:y>
    </cdr:from>
    <cdr:to>
      <cdr:x>0.975</cdr:x>
      <cdr:y>0.19139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xmlns="" id="{BF317B81-89FE-4E91-B030-0A244063269D}"/>
            </a:ext>
          </a:extLst>
        </cdr:cNvPr>
        <cdr:cNvSpPr txBox="1"/>
      </cdr:nvSpPr>
      <cdr:spPr>
        <a:xfrm xmlns:a="http://schemas.openxmlformats.org/drawingml/2006/main">
          <a:off x="7711408" y="358914"/>
          <a:ext cx="1203991" cy="4681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Rich</a:t>
          </a:r>
          <a:endParaRPr lang="en-US" sz="11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0.8425</cdr:x>
      <cdr:y>0.64733</cdr:y>
    </cdr:from>
    <cdr:to>
      <cdr:x>0.97417</cdr:x>
      <cdr:y>0.75566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xmlns="" id="{1D85442F-BD9B-41D1-9362-6E81DE6568A6}"/>
            </a:ext>
          </a:extLst>
        </cdr:cNvPr>
        <cdr:cNvSpPr txBox="1"/>
      </cdr:nvSpPr>
      <cdr:spPr>
        <a:xfrm xmlns:a="http://schemas.openxmlformats.org/drawingml/2006/main">
          <a:off x="7703804" y="2797314"/>
          <a:ext cx="1203990" cy="4681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Poor</a:t>
          </a:r>
        </a:p>
        <a:p xmlns:a="http://schemas.openxmlformats.org/drawingml/2006/main">
          <a:endParaRPr lang="en-US" sz="1600" dirty="0"/>
        </a:p>
      </cdr:txBody>
    </cdr:sp>
  </cdr:relSizeAnchor>
  <cdr:relSizeAnchor xmlns:cdr="http://schemas.openxmlformats.org/drawingml/2006/chartDrawing">
    <cdr:from>
      <cdr:x>0.84077</cdr:x>
      <cdr:y>0.39167</cdr:y>
    </cdr:from>
    <cdr:to>
      <cdr:x>0.97244</cdr:x>
      <cdr:y>0.5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xmlns="" id="{1D85442F-BD9B-41D1-9362-6E81DE6568A6}"/>
            </a:ext>
          </a:extLst>
        </cdr:cNvPr>
        <cdr:cNvSpPr txBox="1"/>
      </cdr:nvSpPr>
      <cdr:spPr>
        <a:xfrm xmlns:a="http://schemas.openxmlformats.org/drawingml/2006/main">
          <a:off x="7687963" y="1692529"/>
          <a:ext cx="1203990" cy="4681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Median</a:t>
          </a:r>
          <a:endParaRPr lang="en-US" sz="11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9AA31-C711-4B84-80A1-2662FCF21E2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300CB-AFA9-4E88-A9D3-3587DF530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69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300CB-AFA9-4E88-A9D3-3587DF5309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9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300CB-AFA9-4E88-A9D3-3587DF5309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88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300CB-AFA9-4E88-A9D3-3587DF5309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9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8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7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2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7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3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5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6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8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9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3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1"/>
            <a:ext cx="8305800" cy="25908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Garamond" panose="020204040303010108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Economic Populism in the United States: </a:t>
            </a:r>
            <a:br>
              <a:rPr lang="en-US" sz="3600" b="1" dirty="0">
                <a:latin typeface="Garamond" panose="02020404030301010803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600" b="1" dirty="0">
                <a:latin typeface="Garamond" panose="020204040303010108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Trump and Sanders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32322"/>
            <a:ext cx="6400800" cy="1406478"/>
          </a:xfrm>
        </p:spPr>
        <p:txBody>
          <a:bodyPr>
            <a:normAutofit/>
          </a:bodyPr>
          <a:lstStyle/>
          <a:p>
            <a:r>
              <a:rPr lang="en-US" sz="2100" dirty="0">
                <a:latin typeface="Garamond" panose="020204040303010108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Dean Baker</a:t>
            </a:r>
          </a:p>
          <a:p>
            <a:r>
              <a:rPr lang="en-US" sz="2100" dirty="0">
                <a:latin typeface="Garamond" panose="020204040303010108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Co-Director</a:t>
            </a:r>
          </a:p>
          <a:p>
            <a:r>
              <a:rPr lang="en-US" sz="2100" dirty="0">
                <a:latin typeface="Garamond" panose="020204040303010108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Center for Economic and Policy Research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7565"/>
            <a:ext cx="4176409" cy="86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9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Explanations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45720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en-US" sz="2800" dirty="0">
                <a:latin typeface="Garamond" panose="02020404030301010803" pitchFamily="18" charset="0"/>
              </a:rPr>
              <a:t>“Fundamental” models </a:t>
            </a:r>
            <a:r>
              <a:rPr lang="en-US" sz="2800" dirty="0">
                <a:latin typeface="Garamond" panose="02020404030301010803" pitchFamily="18" charset="0"/>
              </a:rPr>
              <a:t>— </a:t>
            </a:r>
            <a:r>
              <a:rPr lang="en-US" sz="2800" dirty="0">
                <a:latin typeface="Garamond" panose="02020404030301010803" pitchFamily="18" charset="0"/>
              </a:rPr>
              <a:t>economy/incumbency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en-US" sz="2800" dirty="0">
                <a:latin typeface="Garamond" panose="02020404030301010803" pitchFamily="18" charset="0"/>
              </a:rPr>
              <a:t>Sexism, racism, xenophobia  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en-US" sz="2800" dirty="0">
                <a:latin typeface="Garamond" panose="02020404030301010803" pitchFamily="18" charset="0"/>
              </a:rPr>
              <a:t>Analyses of Results</a:t>
            </a:r>
          </a:p>
          <a:p>
            <a:pPr marL="914400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2400" dirty="0" err="1">
                <a:latin typeface="Garamond" panose="02020404030301010803" pitchFamily="18" charset="0"/>
              </a:rPr>
              <a:t>Monnat</a:t>
            </a:r>
            <a:r>
              <a:rPr lang="en-US" sz="2400" dirty="0">
                <a:latin typeface="Garamond" panose="02020404030301010803" pitchFamily="18" charset="0"/>
              </a:rPr>
              <a:t>, 2016 </a:t>
            </a:r>
            <a:r>
              <a:rPr lang="en-US" sz="2400" dirty="0">
                <a:latin typeface="Garamond" panose="02020404030301010803" pitchFamily="18" charset="0"/>
              </a:rPr>
              <a:t>— </a:t>
            </a:r>
            <a:r>
              <a:rPr lang="en-US" sz="2400" dirty="0">
                <a:latin typeface="Garamond" panose="02020404030301010803" pitchFamily="18" charset="0"/>
              </a:rPr>
              <a:t>Trump outperformed most in counties with high rates of death due to drug overdoses, suicides, and alcohol.</a:t>
            </a:r>
          </a:p>
          <a:p>
            <a:pPr marL="914400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2400" dirty="0" err="1">
                <a:latin typeface="Garamond" panose="02020404030301010803" pitchFamily="18" charset="0"/>
              </a:rPr>
              <a:t>Gub</a:t>
            </a:r>
            <a:r>
              <a:rPr lang="en-US" sz="2400" dirty="0">
                <a:latin typeface="Garamond" panose="02020404030301010803" pitchFamily="18" charset="0"/>
              </a:rPr>
              <a:t>, 2016 </a:t>
            </a:r>
            <a:r>
              <a:rPr lang="en-US" sz="2400" dirty="0">
                <a:latin typeface="Garamond" panose="02020404030301010803" pitchFamily="18" charset="0"/>
              </a:rPr>
              <a:t>— </a:t>
            </a:r>
            <a:r>
              <a:rPr lang="en-US" sz="2400" dirty="0">
                <a:latin typeface="Garamond" panose="02020404030301010803" pitchFamily="18" charset="0"/>
              </a:rPr>
              <a:t>In Republican primaries, Trump did best in counties with largest increase in mortality rates.</a:t>
            </a:r>
          </a:p>
          <a:p>
            <a:pPr marL="914400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Autor, Dorn, </a:t>
            </a:r>
            <a:r>
              <a:rPr lang="en-US" sz="2400" dirty="0" err="1">
                <a:latin typeface="Garamond" panose="02020404030301010803" pitchFamily="18" charset="0"/>
              </a:rPr>
              <a:t>Hason</a:t>
            </a:r>
            <a:r>
              <a:rPr lang="en-US" sz="2400" dirty="0">
                <a:latin typeface="Garamond" panose="02020404030301010803" pitchFamily="18" charset="0"/>
              </a:rPr>
              <a:t>, </a:t>
            </a:r>
            <a:r>
              <a:rPr lang="en-US" sz="2400" dirty="0" err="1">
                <a:latin typeface="Garamond" panose="02020404030301010803" pitchFamily="18" charset="0"/>
              </a:rPr>
              <a:t>Majelsi</a:t>
            </a:r>
            <a:r>
              <a:rPr lang="en-US" sz="2400" dirty="0">
                <a:latin typeface="Garamond" panose="02020404030301010803" pitchFamily="18" charset="0"/>
              </a:rPr>
              <a:t>, 2016 </a:t>
            </a:r>
            <a:r>
              <a:rPr lang="en-US" sz="2400" dirty="0">
                <a:latin typeface="Garamond" panose="02020404030301010803" pitchFamily="18" charset="0"/>
              </a:rPr>
              <a:t>— Largest </a:t>
            </a:r>
            <a:r>
              <a:rPr lang="en-US" sz="2400" dirty="0">
                <a:latin typeface="Garamond" panose="02020404030301010803" pitchFamily="18" charset="0"/>
              </a:rPr>
              <a:t>shift to Trump in commuter zones with greatest exposure to Chinese imports.</a:t>
            </a:r>
          </a:p>
          <a:p>
            <a:pPr marL="914400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Baker and Rawlins, 2017 </a:t>
            </a:r>
            <a:r>
              <a:rPr lang="en-US" sz="2400" dirty="0">
                <a:latin typeface="Garamond" panose="02020404030301010803" pitchFamily="18" charset="0"/>
              </a:rPr>
              <a:t>— </a:t>
            </a:r>
            <a:r>
              <a:rPr lang="en-US" sz="2400" dirty="0">
                <a:latin typeface="Garamond" panose="02020404030301010803" pitchFamily="18" charset="0"/>
              </a:rPr>
              <a:t>If college graduation rates had grown at 1959-79 rate, Clinton would have won decisive victory.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993139"/>
            <a:ext cx="3200399" cy="66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3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Prospects for Populism Under Trump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8"/>
            <a:ext cx="7924800" cy="4449762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en-US" sz="2800" dirty="0">
                <a:latin typeface="Garamond" panose="02020404030301010803" pitchFamily="18" charset="0"/>
              </a:rPr>
              <a:t>Right Wing </a:t>
            </a:r>
            <a:r>
              <a:rPr lang="en-US" sz="2800" dirty="0">
                <a:latin typeface="Garamond" panose="02020404030301010803" pitchFamily="18" charset="0"/>
              </a:rPr>
              <a:t>— </a:t>
            </a:r>
            <a:r>
              <a:rPr lang="en-US" sz="2800" dirty="0">
                <a:latin typeface="Garamond" panose="02020404030301010803" pitchFamily="18" charset="0"/>
              </a:rPr>
              <a:t>Mass Disenchantment</a:t>
            </a:r>
          </a:p>
          <a:p>
            <a:pPr marL="914400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health care – fewer insured, much higher costs</a:t>
            </a:r>
          </a:p>
          <a:p>
            <a:pPr marL="914400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little progress on trade deficit, few manufacturing or mining jobs</a:t>
            </a:r>
          </a:p>
          <a:p>
            <a:pPr marL="914400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Wall Street gets richer</a:t>
            </a:r>
          </a:p>
          <a:p>
            <a:pPr marL="914400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Little noticeable difference on immigration, no wall</a:t>
            </a:r>
            <a:endParaRPr lang="en-US" sz="2800" dirty="0">
              <a:latin typeface="Garamond" panose="02020404030301010803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latin typeface="Garamond" panose="02020404030301010803" pitchFamily="18" charset="0"/>
              </a:rPr>
              <a:t>2) Left Wing </a:t>
            </a:r>
            <a:r>
              <a:rPr lang="en-US" sz="2800" dirty="0">
                <a:latin typeface="Garamond" panose="02020404030301010803" pitchFamily="18" charset="0"/>
              </a:rPr>
              <a:t>— </a:t>
            </a:r>
            <a:r>
              <a:rPr lang="en-US" sz="2800" dirty="0">
                <a:latin typeface="Garamond" panose="02020404030301010803" pitchFamily="18" charset="0"/>
              </a:rPr>
              <a:t>Democrats move left</a:t>
            </a:r>
          </a:p>
          <a:p>
            <a:pPr marL="914400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Universal Medicare</a:t>
            </a:r>
          </a:p>
          <a:p>
            <a:pPr marL="914400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Free college</a:t>
            </a:r>
          </a:p>
          <a:p>
            <a:pPr marL="914400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$15 an hour minimum wage</a:t>
            </a:r>
          </a:p>
          <a:p>
            <a:pPr marL="914400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Stronger financial regulation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993139"/>
            <a:ext cx="3200399" cy="66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7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dirty="0">
                <a:latin typeface="Garamond" panose="02020404030301010803" pitchFamily="18" charset="0"/>
              </a:rPr>
              <a:t>1) Large segments of the population in the United States have seen few economic gains in recent years due to weak growth and rising inequality.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800" dirty="0">
                <a:latin typeface="Garamond" panose="02020404030301010803" pitchFamily="18" charset="0"/>
              </a:rPr>
              <a:t>2) Economic anxiety has fed the growth of populism in both major parties.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800" dirty="0">
                <a:latin typeface="Garamond" panose="02020404030301010803" pitchFamily="18" charset="0"/>
              </a:rPr>
              <a:t>3) Right-wing populism is likely at a dead end with Trump, left-wing populism less clear.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993139"/>
            <a:ext cx="3200399" cy="66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6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993139"/>
            <a:ext cx="3200399" cy="662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381000"/>
            <a:ext cx="78486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U.S. Household Income, After-tax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541766A3-8882-4F1E-B937-23024D1790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803328"/>
              </p:ext>
            </p:extLst>
          </p:nvPr>
        </p:nvGraphicFramePr>
        <p:xfrm>
          <a:off x="228601" y="1088886"/>
          <a:ext cx="9143999" cy="4321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8731" y="5257800"/>
            <a:ext cx="784566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Source: OECD.</a:t>
            </a:r>
          </a:p>
        </p:txBody>
      </p:sp>
    </p:spTree>
    <p:extLst>
      <p:ext uri="{BB962C8B-B14F-4D97-AF65-F5344CB8AC3E}">
        <p14:creationId xmlns:p14="http://schemas.microsoft.com/office/powerpoint/2010/main" val="336831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993139"/>
            <a:ext cx="3200399" cy="662176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568573"/>
              </p:ext>
            </p:extLst>
          </p:nvPr>
        </p:nvGraphicFramePr>
        <p:xfrm>
          <a:off x="457200" y="949645"/>
          <a:ext cx="8229602" cy="4155757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9702209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41989487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9826811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213631798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xmlns="" val="266238114"/>
                    </a:ext>
                  </a:extLst>
                </a:gridCol>
              </a:tblGrid>
              <a:tr h="334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Real Hourly Wage: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1874263"/>
                  </a:ext>
                </a:extLst>
              </a:tr>
              <a:tr h="621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Year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Less than</a:t>
                      </a:r>
                      <a:b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</a:b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high school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High</a:t>
                      </a:r>
                      <a:b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</a:b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school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Some</a:t>
                      </a:r>
                      <a:b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</a:b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college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College</a:t>
                      </a:r>
                      <a:b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</a:b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degree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Advanced</a:t>
                      </a:r>
                      <a:b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</a:b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degree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23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1973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$17.45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$20.69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$21.15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$28.54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$31.70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2776687"/>
                  </a:ext>
                </a:extLst>
              </a:tr>
              <a:tr h="4534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1979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17.13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20.08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20.88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Garamond" panose="02020404030301010803" pitchFamily="18" charset="0"/>
                        </a:rPr>
                        <a:t>27.29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Garamond" panose="02020404030301010803" pitchFamily="18" charset="0"/>
                        </a:rPr>
                        <a:t>31.06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26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1989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14.39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17.95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19.80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27.93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34.73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19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1995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Garamond" panose="02020404030301010803" pitchFamily="18" charset="0"/>
                        </a:rPr>
                        <a:t>12.61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17.08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19.03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28.30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Garamond" panose="02020404030301010803" pitchFamily="18" charset="0"/>
                        </a:rPr>
                        <a:t>36.65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26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2000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13.08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18.09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20.62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31.77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39.71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26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2007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Garamond" panose="02020404030301010803" pitchFamily="18" charset="0"/>
                        </a:rPr>
                        <a:t>13.37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Garamond" panose="02020404030301010803" pitchFamily="18" charset="0"/>
                        </a:rPr>
                        <a:t>18.03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20.45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32.78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41.17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38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2011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Garamond" panose="02020404030301010803" pitchFamily="18" charset="0"/>
                        </a:rPr>
                        <a:t>12.71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17.53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19.45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31.81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41.34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472589"/>
            <a:ext cx="82296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Hourly wages of men, by education, 1973–2011 (2011 dollars)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1" y="5349215"/>
            <a:ext cx="822959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Source: Economic Policy Institute.</a:t>
            </a:r>
          </a:p>
        </p:txBody>
      </p:sp>
    </p:spTree>
    <p:extLst>
      <p:ext uri="{BB962C8B-B14F-4D97-AF65-F5344CB8AC3E}">
        <p14:creationId xmlns:p14="http://schemas.microsoft.com/office/powerpoint/2010/main" val="177044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993139"/>
            <a:ext cx="3200399" cy="662176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381435"/>
              </p:ext>
            </p:extLst>
          </p:nvPr>
        </p:nvGraphicFramePr>
        <p:xfrm>
          <a:off x="457200" y="949645"/>
          <a:ext cx="8229602" cy="4155757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9702209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41989487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9826811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213631798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xmlns="" val="266238114"/>
                    </a:ext>
                  </a:extLst>
                </a:gridCol>
              </a:tblGrid>
              <a:tr h="334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Real Hourly Wage: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1874263"/>
                  </a:ext>
                </a:extLst>
              </a:tr>
              <a:tr h="621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Year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Less than</a:t>
                      </a:r>
                      <a:b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</a:b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high school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High</a:t>
                      </a:r>
                      <a:b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</a:b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school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Some</a:t>
                      </a:r>
                      <a:b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</a:b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college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College</a:t>
                      </a:r>
                      <a:b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</a:b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degree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Advanced</a:t>
                      </a:r>
                      <a:b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</a:b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degree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23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1973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$10.53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$13.03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$14.08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$19.50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$25.82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2776687"/>
                  </a:ext>
                </a:extLst>
              </a:tr>
              <a:tr h="4534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1979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11.00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13.04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14.00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17.73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22.71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26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1989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9.98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12.91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14.96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20.24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26.38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1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1995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9.63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13.04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14.92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21.72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28.56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26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10.06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13.77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15.97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24.04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30.37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26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2007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10.52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14.08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16.34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24.59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31.34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38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2011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10.32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13.83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15.82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24.31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31.76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472589"/>
            <a:ext cx="83820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Hourly wages of women, by education, 1973–2011 (2011 dollars)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1" y="5349215"/>
            <a:ext cx="822959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Source: Economic Policy Institute.</a:t>
            </a:r>
          </a:p>
        </p:txBody>
      </p:sp>
    </p:spTree>
    <p:extLst>
      <p:ext uri="{BB962C8B-B14F-4D97-AF65-F5344CB8AC3E}">
        <p14:creationId xmlns:p14="http://schemas.microsoft.com/office/powerpoint/2010/main" val="341460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993139"/>
            <a:ext cx="3200399" cy="662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381000"/>
            <a:ext cx="78486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Trade and Manufacturing Employees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8731" y="5257800"/>
            <a:ext cx="784566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Source: Bureau of Labor Statistics, Series CES3000000001</a:t>
            </a:r>
          </a:p>
        </p:txBody>
      </p:sp>
      <p:graphicFrame>
        <p:nvGraphicFramePr>
          <p:cNvPr id="6" name="Chart 5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4109989"/>
              </p:ext>
            </p:extLst>
          </p:nvPr>
        </p:nvGraphicFramePr>
        <p:xfrm>
          <a:off x="685800" y="1219200"/>
          <a:ext cx="78486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9960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Senator Bernie Sanders Primary Challenge to Hillary Clinton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7696200" cy="3962400"/>
          </a:xfrm>
        </p:spPr>
        <p:txBody>
          <a:bodyPr>
            <a:normAutofit fontScale="85000"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dirty="0">
                <a:latin typeface="Garamond" panose="02020404030301010803" pitchFamily="18" charset="0"/>
              </a:rPr>
              <a:t>1) Sanders </a:t>
            </a:r>
            <a:r>
              <a:rPr lang="en-US" sz="2800" dirty="0" smtClean="0">
                <a:latin typeface="Garamond" panose="02020404030301010803" pitchFamily="18" charset="0"/>
              </a:rPr>
              <a:t>— </a:t>
            </a:r>
            <a:r>
              <a:rPr lang="en-US" sz="2800" dirty="0">
                <a:latin typeface="Garamond" panose="02020404030301010803" pitchFamily="18" charset="0"/>
              </a:rPr>
              <a:t>74-year-old Jewish, socialist, independent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800" dirty="0">
                <a:latin typeface="Garamond" panose="02020404030301010803" pitchFamily="18" charset="0"/>
              </a:rPr>
              <a:t>2) Campaign Issues</a:t>
            </a:r>
          </a:p>
          <a:p>
            <a:pPr marL="914400" lvl="1" indent="-514350">
              <a:spcAft>
                <a:spcPts val="1200"/>
              </a:spcAft>
              <a:buFont typeface="+mj-lt"/>
              <a:buAutoNum type="alphaLcPeriod"/>
            </a:pPr>
            <a:r>
              <a:rPr lang="en-US" sz="2400" dirty="0">
                <a:latin typeface="Garamond" panose="02020404030301010803" pitchFamily="18" charset="0"/>
              </a:rPr>
              <a:t>Free College</a:t>
            </a:r>
          </a:p>
          <a:p>
            <a:pPr marL="914400" lvl="1" indent="-514350">
              <a:spcAft>
                <a:spcPts val="1200"/>
              </a:spcAft>
              <a:buFont typeface="+mj-lt"/>
              <a:buAutoNum type="alphaLcPeriod"/>
            </a:pPr>
            <a:r>
              <a:rPr lang="en-US" sz="2400" dirty="0">
                <a:latin typeface="Garamond" panose="02020404030301010803" pitchFamily="18" charset="0"/>
              </a:rPr>
              <a:t>Universal Medicare</a:t>
            </a:r>
          </a:p>
          <a:p>
            <a:pPr marL="914400" lvl="1" indent="-514350">
              <a:spcAft>
                <a:spcPts val="1200"/>
              </a:spcAft>
              <a:buFont typeface="+mj-lt"/>
              <a:buAutoNum type="alphaLcPeriod"/>
            </a:pPr>
            <a:r>
              <a:rPr lang="en-US" sz="2400" dirty="0">
                <a:latin typeface="Garamond" panose="02020404030301010803" pitchFamily="18" charset="0"/>
              </a:rPr>
              <a:t>Break Up Large Banks </a:t>
            </a:r>
          </a:p>
          <a:p>
            <a:pPr marL="914400" lvl="1" indent="-514350">
              <a:spcAft>
                <a:spcPts val="1200"/>
              </a:spcAft>
              <a:buFont typeface="+mj-lt"/>
              <a:buAutoNum type="alphaLcPeriod"/>
            </a:pPr>
            <a:r>
              <a:rPr lang="en-US" sz="2400" dirty="0">
                <a:latin typeface="Garamond" panose="02020404030301010803" pitchFamily="18" charset="0"/>
              </a:rPr>
              <a:t>Get Money Out of Politics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800" dirty="0">
                <a:latin typeface="Garamond" panose="02020404030301010803" pitchFamily="18" charset="0"/>
              </a:rPr>
              <a:t>3) Sanders gets 40% of Democratic delegates, wins overwhelming majority of young and white working class votes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993139"/>
            <a:ext cx="3200399" cy="66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Clinton v. Trump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457200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latin typeface="Garamond" panose="02020404030301010803" pitchFamily="18" charset="0"/>
              </a:rPr>
              <a:t>1) Issues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E-mails and Clinton foundation </a:t>
            </a:r>
            <a:r>
              <a:rPr lang="en-US" sz="2400" dirty="0">
                <a:latin typeface="Garamond" panose="02020404030301010803" pitchFamily="18" charset="0"/>
              </a:rPr>
              <a:t>— </a:t>
            </a:r>
            <a:r>
              <a:rPr lang="en-US" sz="2400" dirty="0">
                <a:latin typeface="Garamond" panose="02020404030301010803" pitchFamily="18" charset="0"/>
              </a:rPr>
              <a:t>“crooked Hillary”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Trade </a:t>
            </a:r>
            <a:r>
              <a:rPr lang="en-US" sz="2400" dirty="0">
                <a:latin typeface="Garamond" panose="02020404030301010803" pitchFamily="18" charset="0"/>
              </a:rPr>
              <a:t>— </a:t>
            </a:r>
            <a:r>
              <a:rPr lang="en-US" sz="2400" dirty="0">
                <a:latin typeface="Garamond" panose="02020404030301010803" pitchFamily="18" charset="0"/>
              </a:rPr>
              <a:t>NAFTA, China, and Trans-Pacific Partnership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Immigration – wall with Mexico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Affordable Care Act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Wall Street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Climate change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Support Social Security, Medicare, Medicaid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latin typeface="Garamond" panose="02020404030301010803" pitchFamily="18" charset="0"/>
              </a:rPr>
              <a:t>2) Results </a:t>
            </a:r>
            <a:r>
              <a:rPr lang="en-US" sz="2800" dirty="0" smtClean="0">
                <a:latin typeface="Garamond" panose="02020404030301010803" pitchFamily="18" charset="0"/>
              </a:rPr>
              <a:t> </a:t>
            </a:r>
            <a:endParaRPr lang="en-US" sz="2800" dirty="0">
              <a:latin typeface="Garamond" panose="02020404030301010803" pitchFamily="18" charset="0"/>
            </a:endParaRPr>
          </a:p>
          <a:p>
            <a:pPr marL="914400" lvl="1" indent="-514350"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Clinton wins popular vote 48.2% to 46.1%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Loses Electoral College </a:t>
            </a:r>
            <a:r>
              <a:rPr lang="en-US" sz="2400" dirty="0" smtClean="0">
                <a:latin typeface="Garamond" panose="02020404030301010803" pitchFamily="18" charset="0"/>
              </a:rPr>
              <a:t>304 to 227 </a:t>
            </a:r>
            <a:endParaRPr lang="en-US" sz="2400" dirty="0">
              <a:latin typeface="Garamond" panose="02020404030301010803" pitchFamily="18" charset="0"/>
            </a:endParaRPr>
          </a:p>
          <a:p>
            <a:pPr marL="914400" lvl="1" indent="-514350"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Flip of Midwest Industrial States Key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Huge Trump margin among white working class (non-college educated)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993139"/>
            <a:ext cx="3200399" cy="66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9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993139"/>
            <a:ext cx="3200399" cy="662176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454238"/>
              </p:ext>
            </p:extLst>
          </p:nvPr>
        </p:nvGraphicFramePr>
        <p:xfrm>
          <a:off x="457200" y="937185"/>
          <a:ext cx="8229600" cy="4114801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97022094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41989487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9826811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21363179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662381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181516029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3072597962"/>
                    </a:ext>
                  </a:extLst>
                </a:gridCol>
              </a:tblGrid>
              <a:tr h="8901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State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1992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1996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2004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2008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16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Michigan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7.4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13.2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5.1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3.4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16.5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9.5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Garamond" panose="02020404030301010803" pitchFamily="18" charset="0"/>
                        </a:rPr>
                        <a:t>-0.2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2776687"/>
                  </a:ext>
                </a:extLst>
              </a:tr>
              <a:tr h="64894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Minnesota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11.6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16.1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2.4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3.5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10.2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7.7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1.5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787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Ohio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Garamond" panose="02020404030301010803" pitchFamily="18" charset="0"/>
                        </a:rPr>
                        <a:t>1.8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Garamond" panose="02020404030301010803" pitchFamily="18" charset="0"/>
                        </a:rPr>
                        <a:t>6.4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Garamond" panose="02020404030301010803" pitchFamily="18" charset="0"/>
                        </a:rPr>
                        <a:t>-3.5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Garamond" panose="02020404030301010803" pitchFamily="18" charset="0"/>
                        </a:rPr>
                        <a:t>-2.1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4.6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3.0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Garamond" panose="02020404030301010803" pitchFamily="18" charset="0"/>
                        </a:rPr>
                        <a:t>-8.1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680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Pennsylvania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9.0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Garamond" panose="02020404030301010803" pitchFamily="18" charset="0"/>
                        </a:rPr>
                        <a:t>9.2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Garamond" panose="02020404030301010803" pitchFamily="18" charset="0"/>
                        </a:rPr>
                        <a:t>4.2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2.5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10.3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5.4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Garamond" panose="02020404030301010803" pitchFamily="18" charset="0"/>
                        </a:rPr>
                        <a:t>-0.7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787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Wisconsin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Garamond" panose="02020404030301010803" pitchFamily="18" charset="0"/>
                        </a:rPr>
                        <a:t>4.4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Garamond" panose="02020404030301010803" pitchFamily="18" charset="0"/>
                        </a:rPr>
                        <a:t>10.3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Garamond" panose="02020404030301010803" pitchFamily="18" charset="0"/>
                        </a:rPr>
                        <a:t>0.2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Garamond" panose="02020404030301010803" pitchFamily="18" charset="0"/>
                        </a:rPr>
                        <a:t>0.4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13.9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6.9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Garamond" panose="02020404030301010803" pitchFamily="18" charset="0"/>
                        </a:rPr>
                        <a:t>-0.8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472589"/>
            <a:ext cx="82296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Democratic Margin by State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1" y="5349215"/>
            <a:ext cx="822959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03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4161</TotalTime>
  <Words>626</Words>
  <Application>Microsoft Office PowerPoint</Application>
  <PresentationFormat>On-screen Show (4:3)</PresentationFormat>
  <Paragraphs>211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Garamond</vt:lpstr>
      <vt:lpstr>Verdana</vt:lpstr>
      <vt:lpstr>Office Theme</vt:lpstr>
      <vt:lpstr>Economic Populism in the United States:  Trump and Sanders</vt:lpstr>
      <vt:lpstr>Main Points</vt:lpstr>
      <vt:lpstr>PowerPoint Presentation</vt:lpstr>
      <vt:lpstr>PowerPoint Presentation</vt:lpstr>
      <vt:lpstr>PowerPoint Presentation</vt:lpstr>
      <vt:lpstr>PowerPoint Presentation</vt:lpstr>
      <vt:lpstr>Senator Bernie Sanders Primary Challenge to Hillary Clinton</vt:lpstr>
      <vt:lpstr>Clinton v. Trump</vt:lpstr>
      <vt:lpstr>PowerPoint Presentation</vt:lpstr>
      <vt:lpstr>Explanations</vt:lpstr>
      <vt:lpstr>Prospects for Populism Under Trump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Cashman</dc:creator>
  <cp:lastModifiedBy>Kevin Cashman</cp:lastModifiedBy>
  <cp:revision>59</cp:revision>
  <dcterms:created xsi:type="dcterms:W3CDTF">2016-10-07T16:48:29Z</dcterms:created>
  <dcterms:modified xsi:type="dcterms:W3CDTF">2017-06-13T17:04:38Z</dcterms:modified>
</cp:coreProperties>
</file>