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81" r:id="rId5"/>
    <p:sldId id="261" r:id="rId6"/>
    <p:sldId id="263" r:id="rId7"/>
    <p:sldId id="279" r:id="rId8"/>
    <p:sldId id="274" r:id="rId9"/>
    <p:sldId id="275" r:id="rId10"/>
    <p:sldId id="278" r:id="rId11"/>
    <p:sldId id="264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7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ing\Python\CEPR\Presentation\OECD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47594050743664E-2"/>
          <c:y val="5.0925925925925923E-2"/>
          <c:w val="0.80964129483814529"/>
          <c:h val="0.83299358413531654"/>
        </c:manualLayout>
      </c:layout>
      <c:lineChart>
        <c:grouping val="standard"/>
        <c:varyColors val="0"/>
        <c:ser>
          <c:idx val="0"/>
          <c:order val="0"/>
          <c:tx>
            <c:v>Poor</c:v>
          </c:tx>
          <c:spPr>
            <a:ln w="571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Sheet1!$C$3:$C$11</c:f>
              <c:numCache>
                <c:formatCode>General</c:formatCode>
                <c:ptCount val="9"/>
                <c:pt idx="0">
                  <c:v>1989</c:v>
                </c:pt>
                <c:pt idx="1">
                  <c:v>1995</c:v>
                </c:pt>
                <c:pt idx="2">
                  <c:v>2000</c:v>
                </c:pt>
                <c:pt idx="3">
                  <c:v>2005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Sheet1!$D$3:$D$11</c:f>
              <c:numCache>
                <c:formatCode>General</c:formatCode>
                <c:ptCount val="9"/>
                <c:pt idx="0">
                  <c:v>100</c:v>
                </c:pt>
                <c:pt idx="1">
                  <c:v>99.8</c:v>
                </c:pt>
                <c:pt idx="2">
                  <c:v>106</c:v>
                </c:pt>
                <c:pt idx="3">
                  <c:v>98</c:v>
                </c:pt>
                <c:pt idx="4">
                  <c:v>96.6</c:v>
                </c:pt>
                <c:pt idx="5">
                  <c:v>96.9</c:v>
                </c:pt>
                <c:pt idx="6">
                  <c:v>89.5</c:v>
                </c:pt>
                <c:pt idx="7">
                  <c:v>91</c:v>
                </c:pt>
                <c:pt idx="8">
                  <c:v>91.5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29-437F-A900-F091D48E289F}"/>
            </c:ext>
          </c:extLst>
        </c:ser>
        <c:ser>
          <c:idx val="1"/>
          <c:order val="1"/>
          <c:tx>
            <c:v>Median</c:v>
          </c:tx>
          <c:spPr>
            <a:ln w="571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Sheet1!$C$3:$C$11</c:f>
              <c:numCache>
                <c:formatCode>General</c:formatCode>
                <c:ptCount val="9"/>
                <c:pt idx="0">
                  <c:v>1989</c:v>
                </c:pt>
                <c:pt idx="1">
                  <c:v>1995</c:v>
                </c:pt>
                <c:pt idx="2">
                  <c:v>2000</c:v>
                </c:pt>
                <c:pt idx="3">
                  <c:v>2005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Sheet1!$E$3:$E$11</c:f>
              <c:numCache>
                <c:formatCode>General</c:formatCode>
                <c:ptCount val="9"/>
                <c:pt idx="0">
                  <c:v>100</c:v>
                </c:pt>
                <c:pt idx="1">
                  <c:v>99.5</c:v>
                </c:pt>
                <c:pt idx="2">
                  <c:v>108.7</c:v>
                </c:pt>
                <c:pt idx="3">
                  <c:v>109.5</c:v>
                </c:pt>
                <c:pt idx="4">
                  <c:v>107.2</c:v>
                </c:pt>
                <c:pt idx="5">
                  <c:v>107.5</c:v>
                </c:pt>
                <c:pt idx="6">
                  <c:v>105</c:v>
                </c:pt>
                <c:pt idx="7">
                  <c:v>106.6</c:v>
                </c:pt>
                <c:pt idx="8">
                  <c:v>106.8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29-437F-A900-F091D48E289F}"/>
            </c:ext>
          </c:extLst>
        </c:ser>
        <c:ser>
          <c:idx val="2"/>
          <c:order val="2"/>
          <c:tx>
            <c:v>Rich</c:v>
          </c:tx>
          <c:spPr>
            <a:ln w="571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Sheet1!$C$3:$C$11</c:f>
              <c:numCache>
                <c:formatCode>General</c:formatCode>
                <c:ptCount val="9"/>
                <c:pt idx="0">
                  <c:v>1989</c:v>
                </c:pt>
                <c:pt idx="1">
                  <c:v>1995</c:v>
                </c:pt>
                <c:pt idx="2">
                  <c:v>2000</c:v>
                </c:pt>
                <c:pt idx="3">
                  <c:v>2005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Sheet1!$F$3:$F$11</c:f>
              <c:numCache>
                <c:formatCode>General</c:formatCode>
                <c:ptCount val="9"/>
                <c:pt idx="0">
                  <c:v>100</c:v>
                </c:pt>
                <c:pt idx="1">
                  <c:v>105</c:v>
                </c:pt>
                <c:pt idx="2">
                  <c:v>113</c:v>
                </c:pt>
                <c:pt idx="3">
                  <c:v>126</c:v>
                </c:pt>
                <c:pt idx="4">
                  <c:v>121.5</c:v>
                </c:pt>
                <c:pt idx="5">
                  <c:v>122</c:v>
                </c:pt>
                <c:pt idx="6">
                  <c:v>119</c:v>
                </c:pt>
                <c:pt idx="7">
                  <c:v>126</c:v>
                </c:pt>
                <c:pt idx="8">
                  <c:v>125.5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29-437F-A900-F091D48E2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5975880"/>
        <c:axId val="395972928"/>
      </c:lineChart>
      <c:catAx>
        <c:axId val="39597588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395972928"/>
        <c:crosses val="autoZero"/>
        <c:auto val="1"/>
        <c:lblAlgn val="ctr"/>
        <c:lblOffset val="100"/>
        <c:noMultiLvlLbl val="0"/>
      </c:catAx>
      <c:valAx>
        <c:axId val="395972928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39597588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</cdr:x>
      <cdr:y>0.10417</cdr:y>
    </cdr:from>
    <cdr:to>
      <cdr:x>1</cdr:x>
      <cdr:y>0.4375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CA6AAEF-136D-4B05-AB36-227DD7A23825}"/>
            </a:ext>
          </a:extLst>
        </cdr:cNvPr>
        <cdr:cNvSpPr txBox="1"/>
      </cdr:nvSpPr>
      <cdr:spPr>
        <a:xfrm xmlns:a="http://schemas.openxmlformats.org/drawingml/2006/main">
          <a:off x="3977640" y="2857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0.84333</cdr:x>
      <cdr:y>0.08306</cdr:y>
    </cdr:from>
    <cdr:to>
      <cdr:x>0.975</cdr:x>
      <cdr:y>0.19139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F317B81-89FE-4E91-B030-0A244063269D}"/>
            </a:ext>
          </a:extLst>
        </cdr:cNvPr>
        <cdr:cNvSpPr txBox="1"/>
      </cdr:nvSpPr>
      <cdr:spPr>
        <a:xfrm xmlns:a="http://schemas.openxmlformats.org/drawingml/2006/main">
          <a:off x="7711408" y="358914"/>
          <a:ext cx="1203991" cy="4681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Rich</a:t>
          </a:r>
          <a:endParaRPr lang="en-US" sz="11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0.8425</cdr:x>
      <cdr:y>0.64733</cdr:y>
    </cdr:from>
    <cdr:to>
      <cdr:x>0.97417</cdr:x>
      <cdr:y>0.75566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1D85442F-BD9B-41D1-9362-6E81DE6568A6}"/>
            </a:ext>
          </a:extLst>
        </cdr:cNvPr>
        <cdr:cNvSpPr txBox="1"/>
      </cdr:nvSpPr>
      <cdr:spPr>
        <a:xfrm xmlns:a="http://schemas.openxmlformats.org/drawingml/2006/main">
          <a:off x="7703804" y="2797314"/>
          <a:ext cx="1203990" cy="4681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Poor</a:t>
          </a:r>
        </a:p>
        <a:p xmlns:a="http://schemas.openxmlformats.org/drawingml/2006/main">
          <a:endParaRPr lang="en-US" sz="1600" dirty="0"/>
        </a:p>
      </cdr:txBody>
    </cdr:sp>
  </cdr:relSizeAnchor>
  <cdr:relSizeAnchor xmlns:cdr="http://schemas.openxmlformats.org/drawingml/2006/chartDrawing">
    <cdr:from>
      <cdr:x>0.84077</cdr:x>
      <cdr:y>0.39167</cdr:y>
    </cdr:from>
    <cdr:to>
      <cdr:x>0.97244</cdr:x>
      <cdr:y>0.5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D85442F-BD9B-41D1-9362-6E81DE6568A6}"/>
            </a:ext>
          </a:extLst>
        </cdr:cNvPr>
        <cdr:cNvSpPr txBox="1"/>
      </cdr:nvSpPr>
      <cdr:spPr>
        <a:xfrm xmlns:a="http://schemas.openxmlformats.org/drawingml/2006/main">
          <a:off x="7687963" y="1692529"/>
          <a:ext cx="1203990" cy="4681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Median</a:t>
          </a:r>
          <a:endParaRPr lang="en-US" sz="11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9AA31-C711-4B84-80A1-2662FCF21E2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300CB-AFA9-4E88-A9D3-3587DF53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00CB-AFA9-4E88-A9D3-3587DF530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3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5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8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590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Economic Populism in the United States: </a:t>
            </a:r>
            <a:br>
              <a:rPr lang="en-US" sz="3600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Trump and Sanders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100" dirty="0"/>
              <a:t>Dean Baker</a:t>
            </a:r>
          </a:p>
          <a:p>
            <a:r>
              <a:rPr lang="en-US" sz="2100" dirty="0"/>
              <a:t>Co-Director</a:t>
            </a:r>
          </a:p>
          <a:p>
            <a:r>
              <a:rPr lang="en-US" sz="2100" dirty="0"/>
              <a:t>Center for Economic and Policy Research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7565"/>
            <a:ext cx="4176409" cy="8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87253"/>
              </p:ext>
            </p:extLst>
          </p:nvPr>
        </p:nvGraphicFramePr>
        <p:xfrm>
          <a:off x="2057400" y="2438400"/>
          <a:ext cx="5105400" cy="2514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67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Democratic Margin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Michigan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Minnesota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Ohio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Pennsylvania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Wisconsin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0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875684"/>
            <a:ext cx="807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“Fundamental” models – economy/incumbency</a:t>
            </a:r>
          </a:p>
          <a:p>
            <a:pPr marL="342900" indent="-342900">
              <a:buAutoNum type="arabicParenR"/>
            </a:pPr>
            <a:r>
              <a:rPr lang="en-US" dirty="0"/>
              <a:t>Sexism, racism, xenophobia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3) Analyses of Results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Monnat</a:t>
            </a:r>
            <a:r>
              <a:rPr lang="en-US" dirty="0"/>
              <a:t>, 2016 – Trump outperformed most in counties with high rates of death due to drug overdoses, suicides, and alcohol.</a:t>
            </a:r>
          </a:p>
          <a:p>
            <a:r>
              <a:rPr lang="en-US" dirty="0"/>
              <a:t>b) </a:t>
            </a:r>
            <a:r>
              <a:rPr lang="en-US" dirty="0" err="1"/>
              <a:t>Gub</a:t>
            </a:r>
            <a:r>
              <a:rPr lang="en-US" dirty="0"/>
              <a:t>, 2016 – In Republican primaries, Trump did best in counties with largest increase in mortality rates.</a:t>
            </a:r>
          </a:p>
          <a:p>
            <a:r>
              <a:rPr lang="en-US" dirty="0"/>
              <a:t>c) </a:t>
            </a:r>
            <a:r>
              <a:rPr lang="en-US" dirty="0" err="1"/>
              <a:t>Autor</a:t>
            </a:r>
            <a:r>
              <a:rPr lang="en-US" dirty="0"/>
              <a:t>, Dorn, </a:t>
            </a:r>
            <a:r>
              <a:rPr lang="en-US" dirty="0" err="1"/>
              <a:t>Hason</a:t>
            </a:r>
            <a:r>
              <a:rPr lang="en-US" dirty="0"/>
              <a:t>, </a:t>
            </a:r>
            <a:r>
              <a:rPr lang="en-US" dirty="0" err="1"/>
              <a:t>Majelsi</a:t>
            </a:r>
            <a:r>
              <a:rPr lang="en-US" dirty="0"/>
              <a:t>, 2016 – Largest shift to Trump in commuter zones with greatest exposure to Chinese imports.</a:t>
            </a:r>
          </a:p>
          <a:p>
            <a:r>
              <a:rPr lang="en-US" dirty="0"/>
              <a:t>d) Baker and Rawlins, 2017 – If college graduation rates had grown at 1959-79 rate, Clinton would have won decisive victory.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60960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Explanations</a:t>
            </a:r>
          </a:p>
        </p:txBody>
      </p:sp>
    </p:spTree>
    <p:extLst>
      <p:ext uri="{BB962C8B-B14F-4D97-AF65-F5344CB8AC3E}">
        <p14:creationId xmlns:p14="http://schemas.microsoft.com/office/powerpoint/2010/main" val="177044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82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Prospects for Populism Under Trump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Right Wing – Mass Disenchantment</a:t>
            </a:r>
          </a:p>
          <a:p>
            <a:r>
              <a:rPr lang="en-US" dirty="0"/>
              <a:t>   a) health care – fewer insured, much higher costs</a:t>
            </a:r>
          </a:p>
          <a:p>
            <a:r>
              <a:rPr lang="en-US" dirty="0"/>
              <a:t>   b) little progress on trade deficit, few manufacturing or mining jobs</a:t>
            </a:r>
          </a:p>
          <a:p>
            <a:r>
              <a:rPr lang="en-US" dirty="0"/>
              <a:t>c) Wall Street gets richer</a:t>
            </a:r>
          </a:p>
          <a:p>
            <a:r>
              <a:rPr lang="en-US" dirty="0"/>
              <a:t>d) Little noticeable difference on immigration, no wall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2) Left Wing – Democrats move left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Universal Medicare</a:t>
            </a:r>
          </a:p>
          <a:p>
            <a:pPr marL="342900" indent="-342900">
              <a:buAutoNum type="alphaLcParenR"/>
            </a:pPr>
            <a:r>
              <a:rPr lang="en-US" dirty="0"/>
              <a:t>Free college</a:t>
            </a:r>
          </a:p>
          <a:p>
            <a:pPr marL="342900" indent="-342900">
              <a:buAutoNum type="alphaLcParenR"/>
            </a:pPr>
            <a:r>
              <a:rPr lang="en-US" dirty="0"/>
              <a:t>$15 an hour minimum wage</a:t>
            </a:r>
          </a:p>
          <a:p>
            <a:pPr marL="342900" indent="-342900">
              <a:buAutoNum type="alphaLcParenR"/>
            </a:pPr>
            <a:r>
              <a:rPr lang="en-US" dirty="0"/>
              <a:t>Stronger financial regulation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2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1) Large segments of the population in the United States have seen few economic gains in recent years due to weak growth and rising inequality.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2) Economic anxiety has fed the growth of populism in both major parties.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3) Right-wing populism is likely at a dead end with Trump, left-wing populism less clear.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62600"/>
            <a:ext cx="320040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22748"/>
            <a:ext cx="8991600" cy="44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7000" y="510540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OECD.</a:t>
            </a:r>
          </a:p>
        </p:txBody>
      </p:sp>
    </p:spTree>
    <p:extLst>
      <p:ext uri="{BB962C8B-B14F-4D97-AF65-F5344CB8AC3E}">
        <p14:creationId xmlns:p14="http://schemas.microsoft.com/office/powerpoint/2010/main" val="409959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81000"/>
            <a:ext cx="78486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U.S. Household Income, After-tax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41766A3-8882-4F1E-B937-23024D179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03328"/>
              </p:ext>
            </p:extLst>
          </p:nvPr>
        </p:nvGraphicFramePr>
        <p:xfrm>
          <a:off x="228601" y="1088886"/>
          <a:ext cx="9143999" cy="4321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8731" y="5257800"/>
            <a:ext cx="784566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Source: OECD.</a:t>
            </a:r>
          </a:p>
        </p:txBody>
      </p:sp>
    </p:spTree>
    <p:extLst>
      <p:ext uri="{BB962C8B-B14F-4D97-AF65-F5344CB8AC3E}">
        <p14:creationId xmlns:p14="http://schemas.microsoft.com/office/powerpoint/2010/main" val="336831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68573"/>
              </p:ext>
            </p:extLst>
          </p:nvPr>
        </p:nvGraphicFramePr>
        <p:xfrm>
          <a:off x="457200" y="949645"/>
          <a:ext cx="8229602" cy="415575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02209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98948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826811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1363179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66238114"/>
                    </a:ext>
                  </a:extLst>
                </a:gridCol>
              </a:tblGrid>
              <a:tr h="334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Real Hourly Wage: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74263"/>
                  </a:ext>
                </a:extLst>
              </a:tr>
              <a:tr h="621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Year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Less than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high school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High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school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Some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college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College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degree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Advanced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degree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1973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$17.45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$20.69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$21.15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$28.54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$31.70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776687"/>
                  </a:ext>
                </a:extLst>
              </a:tr>
              <a:tr h="453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1979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17.13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20.08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20.88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27.29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31.06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1989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14.39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17.95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19.80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27.93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34.73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9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1995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12.61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17.08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19.03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28.30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36.65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13.08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18.09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20.62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31.77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39.71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2007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13.37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18.03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20.45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32.78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41.17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2011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12.71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17.53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19.45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31.81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41.34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457200"/>
            <a:ext cx="8229600" cy="4924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Hourly wages of men, by education, 1973–2011 (2011 dollars)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5105402"/>
            <a:ext cx="822959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Source: Economic Policy Institute.</a:t>
            </a:r>
          </a:p>
        </p:txBody>
      </p:sp>
    </p:spTree>
    <p:extLst>
      <p:ext uri="{BB962C8B-B14F-4D97-AF65-F5344CB8AC3E}">
        <p14:creationId xmlns:p14="http://schemas.microsoft.com/office/powerpoint/2010/main" val="177044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56" y="5994183"/>
            <a:ext cx="3200399" cy="6621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255" y="6096000"/>
            <a:ext cx="42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Economic Policy Institute.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7432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Real hourly wage</a:t>
            </a:r>
          </a:p>
          <a:p>
            <a:r>
              <a:rPr lang="en-US" dirty="0"/>
              <a:t>1973 	$10.53 	$13.03 	$14.08 	$19.50 	$25.82</a:t>
            </a:r>
          </a:p>
          <a:p>
            <a:r>
              <a:rPr lang="en-US" dirty="0"/>
              <a:t>1979 	11.00 	13.04 	14.00 	17.73 	22.71</a:t>
            </a:r>
          </a:p>
          <a:p>
            <a:r>
              <a:rPr lang="en-US" dirty="0"/>
              <a:t>1989 	9.98 	12.91 	14.96 	20.24 	26.38</a:t>
            </a:r>
          </a:p>
          <a:p>
            <a:r>
              <a:rPr lang="en-US" dirty="0"/>
              <a:t>1995 	9.63 	13.04 	14.92 	21.72 	28.56</a:t>
            </a:r>
          </a:p>
          <a:p>
            <a:r>
              <a:rPr lang="en-US" dirty="0"/>
              <a:t>2000 	10.06 	13.77 	15.97 	24.04 	30.37</a:t>
            </a:r>
          </a:p>
          <a:p>
            <a:r>
              <a:rPr lang="en-US" dirty="0"/>
              <a:t>2007 	10.52 	14.08 	16.34 	24.59 	31.34</a:t>
            </a:r>
          </a:p>
          <a:p>
            <a:r>
              <a:rPr lang="en-US" dirty="0"/>
              <a:t>2011 	10.32 	13.83 	15.82 	24.31 	31.76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97931"/>
              </p:ext>
            </p:extLst>
          </p:nvPr>
        </p:nvGraphicFramePr>
        <p:xfrm>
          <a:off x="1289996" y="2045345"/>
          <a:ext cx="5674900" cy="92645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6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</a:t>
                      </a:r>
                      <a:br>
                        <a:rPr lang="en-US"/>
                      </a:br>
                      <a:r>
                        <a:rPr lang="en-US"/>
                        <a:t>high school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  <a:br>
                        <a:rPr lang="en-US"/>
                      </a:br>
                      <a:r>
                        <a:rPr lang="en-US"/>
                        <a:t>school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Some</a:t>
                      </a:r>
                      <a:br>
                        <a:rPr lang="en-US"/>
                      </a:br>
                      <a:r>
                        <a:rPr lang="en-US"/>
                        <a:t>college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College</a:t>
                      </a:r>
                      <a:br>
                        <a:rPr lang="en-US"/>
                      </a:br>
                      <a:r>
                        <a:rPr lang="en-US"/>
                        <a:t>degree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</a:t>
                      </a:r>
                      <a:br>
                        <a:rPr lang="en-US" dirty="0"/>
                      </a:br>
                      <a:r>
                        <a:rPr lang="en-US" dirty="0"/>
                        <a:t>degree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14400" y="1737569"/>
            <a:ext cx="72390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Hourly wages of women, by education, 1973–2011 (2011 dollars)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4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216" y="748430"/>
            <a:ext cx="635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and Manufacturing Employment</a:t>
            </a:r>
          </a:p>
        </p:txBody>
      </p:sp>
      <p:pic>
        <p:nvPicPr>
          <p:cNvPr id="4098" name="Picture 2" descr="https://data.bls.gov/generated_files/graphics/CES3000000001_1029035_149720805288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93" y="19812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10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219200"/>
            <a:ext cx="66294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Senator Bernie Sanders Primary Challenge to Hillary Clinton</a:t>
            </a:r>
          </a:p>
          <a:p>
            <a:endParaRPr lang="en-US" dirty="0"/>
          </a:p>
          <a:p>
            <a:r>
              <a:rPr lang="en-US" dirty="0"/>
              <a:t>1) Sanders – 74-year-old Jewish, socialist, independent </a:t>
            </a:r>
          </a:p>
          <a:p>
            <a:r>
              <a:rPr lang="en-US" dirty="0"/>
              <a:t>2) Campaign Issues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Free College</a:t>
            </a:r>
          </a:p>
          <a:p>
            <a:pPr marL="342900" indent="-342900">
              <a:buAutoNum type="alphaLcParenR"/>
            </a:pPr>
            <a:r>
              <a:rPr lang="en-US" dirty="0"/>
              <a:t>Universal Medicare</a:t>
            </a:r>
          </a:p>
          <a:p>
            <a:pPr marL="342900" indent="-342900">
              <a:buAutoNum type="alphaLcParenR"/>
            </a:pPr>
            <a:r>
              <a:rPr lang="en-US" dirty="0"/>
              <a:t>Break Up Large Banks </a:t>
            </a:r>
          </a:p>
          <a:p>
            <a:pPr marL="342900" indent="-342900">
              <a:buAutoNum type="alphaLcParenR"/>
            </a:pPr>
            <a:r>
              <a:rPr lang="en-US" dirty="0"/>
              <a:t>Get Money Out of Politics </a:t>
            </a:r>
          </a:p>
          <a:p>
            <a:endParaRPr lang="en-US" dirty="0"/>
          </a:p>
          <a:p>
            <a:r>
              <a:rPr lang="en-US" dirty="0"/>
              <a:t>3) Sanders gets 40% of Democratic delegates, wins overwhelming majority of young and white working class votes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3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914400"/>
            <a:ext cx="7239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Clinton v. Trump</a:t>
            </a:r>
          </a:p>
          <a:p>
            <a:endParaRPr lang="en-US" dirty="0"/>
          </a:p>
          <a:p>
            <a:r>
              <a:rPr lang="en-US" dirty="0"/>
              <a:t>1) Issues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E-mails and Clinton foundation – “crooked Hillary”</a:t>
            </a:r>
          </a:p>
          <a:p>
            <a:pPr marL="342900" indent="-342900">
              <a:buAutoNum type="alphaLcParenR"/>
            </a:pPr>
            <a:r>
              <a:rPr lang="en-US" dirty="0"/>
              <a:t>Trade – NAFTA, China, and Trans-Pacific Partnership</a:t>
            </a:r>
          </a:p>
          <a:p>
            <a:pPr marL="342900" indent="-342900">
              <a:buAutoNum type="alphaLcParenR" startAt="3"/>
            </a:pPr>
            <a:r>
              <a:rPr lang="en-US" dirty="0"/>
              <a:t>Immigration – wall with Mexico</a:t>
            </a:r>
          </a:p>
          <a:p>
            <a:pPr marL="342900" indent="-342900">
              <a:buAutoNum type="alphaLcParenR" startAt="3"/>
            </a:pPr>
            <a:r>
              <a:rPr lang="en-US" dirty="0"/>
              <a:t>Affordable Care Act</a:t>
            </a:r>
          </a:p>
          <a:p>
            <a:pPr marL="342900" indent="-342900">
              <a:buAutoNum type="alphaLcParenR" startAt="3"/>
            </a:pPr>
            <a:r>
              <a:rPr lang="en-US" dirty="0"/>
              <a:t>Wall Street</a:t>
            </a:r>
          </a:p>
          <a:p>
            <a:pPr marL="342900" indent="-342900">
              <a:buAutoNum type="alphaLcParenR" startAt="3"/>
            </a:pPr>
            <a:r>
              <a:rPr lang="en-US"/>
              <a:t>Climate change</a:t>
            </a:r>
            <a:endParaRPr lang="en-US" dirty="0"/>
          </a:p>
          <a:p>
            <a:pPr marL="342900" indent="-342900">
              <a:buAutoNum type="alphaLcParenR" startAt="3"/>
            </a:pPr>
            <a:r>
              <a:rPr lang="en-US" dirty="0"/>
              <a:t>Support Social Security, Medicare, Medicaid</a:t>
            </a:r>
          </a:p>
          <a:p>
            <a:pPr marL="342900" indent="-342900">
              <a:buAutoNum type="alphaLcParenR" startAt="3"/>
            </a:pPr>
            <a:endParaRPr lang="en-US" dirty="0"/>
          </a:p>
          <a:p>
            <a:pPr marL="342900" indent="-342900">
              <a:buAutoNum type="alphaLcParenR" startAt="3"/>
            </a:pPr>
            <a:endParaRPr lang="en-US" dirty="0"/>
          </a:p>
          <a:p>
            <a:r>
              <a:rPr lang="en-US" dirty="0"/>
              <a:t>2) Results – </a:t>
            </a:r>
          </a:p>
          <a:p>
            <a:pPr marL="342900" indent="-342900">
              <a:buAutoNum type="alphaLcParenR"/>
            </a:pPr>
            <a:r>
              <a:rPr lang="en-US" dirty="0"/>
              <a:t>Clinton wins popular vote 48.2% to 46.1%</a:t>
            </a:r>
          </a:p>
          <a:p>
            <a:pPr marL="342900" indent="-342900">
              <a:buAutoNum type="alphaLcParenR"/>
            </a:pPr>
            <a:r>
              <a:rPr lang="en-US" dirty="0"/>
              <a:t>Loses Electoral College 304 -227 </a:t>
            </a:r>
          </a:p>
          <a:p>
            <a:pPr marL="342900" indent="-342900">
              <a:buAutoNum type="alphaLcParenR" startAt="3"/>
            </a:pPr>
            <a:r>
              <a:rPr lang="en-US" dirty="0"/>
              <a:t>Flip of Midwest Industrial States Key</a:t>
            </a:r>
          </a:p>
          <a:p>
            <a:pPr marL="342900" indent="-342900">
              <a:buAutoNum type="alphaLcParenR" startAt="3"/>
            </a:pPr>
            <a:r>
              <a:rPr lang="en-US" dirty="0"/>
              <a:t>Huge Trump margin among white working class (non-college educated)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32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587</Words>
  <Application>Microsoft Office PowerPoint</Application>
  <PresentationFormat>On-screen Show (4:3)</PresentationFormat>
  <Paragraphs>201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Verdana</vt:lpstr>
      <vt:lpstr>Office Theme</vt:lpstr>
      <vt:lpstr>Economic Populism in the United States:  Trump and Sanders</vt:lpstr>
      <vt:lpstr>Main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Cashman</dc:creator>
  <cp:lastModifiedBy>Brian Dew</cp:lastModifiedBy>
  <cp:revision>53</cp:revision>
  <dcterms:created xsi:type="dcterms:W3CDTF">2016-10-07T16:48:29Z</dcterms:created>
  <dcterms:modified xsi:type="dcterms:W3CDTF">2017-06-13T15:22:37Z</dcterms:modified>
</cp:coreProperties>
</file>