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59" r:id="rId4"/>
    <p:sldId id="260" r:id="rId5"/>
    <p:sldId id="257"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A0E4DB19-6691-4352-834E-9C4AA5E13175}" type="datetimeFigureOut">
              <a:rPr lang="en-US" smtClean="0"/>
              <a:t>9/30/2022</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87DDCB38-47AB-413D-B7C8-958FBCDED438}"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030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E4DB19-6691-4352-834E-9C4AA5E13175}"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DCB38-47AB-413D-B7C8-958FBCDED438}" type="slidenum">
              <a:rPr lang="en-US" smtClean="0"/>
              <a:t>‹#›</a:t>
            </a:fld>
            <a:endParaRPr lang="en-US"/>
          </a:p>
        </p:txBody>
      </p:sp>
    </p:spTree>
    <p:extLst>
      <p:ext uri="{BB962C8B-B14F-4D97-AF65-F5344CB8AC3E}">
        <p14:creationId xmlns:p14="http://schemas.microsoft.com/office/powerpoint/2010/main" val="2484806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E4DB19-6691-4352-834E-9C4AA5E13175}"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DCB38-47AB-413D-B7C8-958FBCDED438}" type="slidenum">
              <a:rPr lang="en-US" smtClean="0"/>
              <a:t>‹#›</a:t>
            </a:fld>
            <a:endParaRPr lang="en-US"/>
          </a:p>
        </p:txBody>
      </p:sp>
    </p:spTree>
    <p:extLst>
      <p:ext uri="{BB962C8B-B14F-4D97-AF65-F5344CB8AC3E}">
        <p14:creationId xmlns:p14="http://schemas.microsoft.com/office/powerpoint/2010/main" val="683547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E4DB19-6691-4352-834E-9C4AA5E13175}"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DCB38-47AB-413D-B7C8-958FBCDED438}" type="slidenum">
              <a:rPr lang="en-US" smtClean="0"/>
              <a:t>‹#›</a:t>
            </a:fld>
            <a:endParaRPr lang="en-US"/>
          </a:p>
        </p:txBody>
      </p:sp>
    </p:spTree>
    <p:extLst>
      <p:ext uri="{BB962C8B-B14F-4D97-AF65-F5344CB8AC3E}">
        <p14:creationId xmlns:p14="http://schemas.microsoft.com/office/powerpoint/2010/main" val="3420784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E4DB19-6691-4352-834E-9C4AA5E13175}"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DCB38-47AB-413D-B7C8-958FBCDED438}"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1934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E4DB19-6691-4352-834E-9C4AA5E13175}" type="datetimeFigureOut">
              <a:rPr lang="en-US" smtClean="0"/>
              <a:t>9/30/2022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DCB38-47AB-413D-B7C8-958FBCDED438}" type="slidenum">
              <a:rPr lang="en-US" smtClean="0"/>
              <a:t>‹#›</a:t>
            </a:fld>
            <a:endParaRPr lang="en-US"/>
          </a:p>
        </p:txBody>
      </p:sp>
    </p:spTree>
    <p:extLst>
      <p:ext uri="{BB962C8B-B14F-4D97-AF65-F5344CB8AC3E}">
        <p14:creationId xmlns:p14="http://schemas.microsoft.com/office/powerpoint/2010/main" val="2411297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E4DB19-6691-4352-834E-9C4AA5E13175}" type="datetimeFigureOut">
              <a:rPr lang="en-US" smtClean="0"/>
              <a:t>9/30/2022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DDCB38-47AB-413D-B7C8-958FBCDED438}" type="slidenum">
              <a:rPr lang="en-US" smtClean="0"/>
              <a:t>‹#›</a:t>
            </a:fld>
            <a:endParaRPr lang="en-US"/>
          </a:p>
        </p:txBody>
      </p:sp>
    </p:spTree>
    <p:extLst>
      <p:ext uri="{BB962C8B-B14F-4D97-AF65-F5344CB8AC3E}">
        <p14:creationId xmlns:p14="http://schemas.microsoft.com/office/powerpoint/2010/main" val="3564166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E4DB19-6691-4352-834E-9C4AA5E13175}" type="datetimeFigureOut">
              <a:rPr lang="en-US" smtClean="0"/>
              <a:t>9/30/2022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DDCB38-47AB-413D-B7C8-958FBCDED438}" type="slidenum">
              <a:rPr lang="en-US" smtClean="0"/>
              <a:t>‹#›</a:t>
            </a:fld>
            <a:endParaRPr lang="en-US"/>
          </a:p>
        </p:txBody>
      </p:sp>
    </p:spTree>
    <p:extLst>
      <p:ext uri="{BB962C8B-B14F-4D97-AF65-F5344CB8AC3E}">
        <p14:creationId xmlns:p14="http://schemas.microsoft.com/office/powerpoint/2010/main" val="911255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E4DB19-6691-4352-834E-9C4AA5E13175}" type="datetimeFigureOut">
              <a:rPr lang="en-US" smtClean="0"/>
              <a:t>9/30/2022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DDCB38-47AB-413D-B7C8-958FBCDED438}" type="slidenum">
              <a:rPr lang="en-US" smtClean="0"/>
              <a:t>‹#›</a:t>
            </a:fld>
            <a:endParaRPr lang="en-US"/>
          </a:p>
        </p:txBody>
      </p:sp>
    </p:spTree>
    <p:extLst>
      <p:ext uri="{BB962C8B-B14F-4D97-AF65-F5344CB8AC3E}">
        <p14:creationId xmlns:p14="http://schemas.microsoft.com/office/powerpoint/2010/main" val="856207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E4DB19-6691-4352-834E-9C4AA5E13175}" type="datetimeFigureOut">
              <a:rPr lang="en-US" smtClean="0"/>
              <a:t>9/30/2022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DCB38-47AB-413D-B7C8-958FBCDED438}" type="slidenum">
              <a:rPr lang="en-US" smtClean="0"/>
              <a:t>‹#›</a:t>
            </a:fld>
            <a:endParaRPr lang="en-US"/>
          </a:p>
        </p:txBody>
      </p:sp>
    </p:spTree>
    <p:extLst>
      <p:ext uri="{BB962C8B-B14F-4D97-AF65-F5344CB8AC3E}">
        <p14:creationId xmlns:p14="http://schemas.microsoft.com/office/powerpoint/2010/main" val="206120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E4DB19-6691-4352-834E-9C4AA5E13175}" type="datetimeFigureOut">
              <a:rPr lang="en-US" smtClean="0"/>
              <a:t>9/30/2022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DCB38-47AB-413D-B7C8-958FBCDED438}" type="slidenum">
              <a:rPr lang="en-US" smtClean="0"/>
              <a:t>‹#›</a:t>
            </a:fld>
            <a:endParaRPr lang="en-US"/>
          </a:p>
        </p:txBody>
      </p:sp>
    </p:spTree>
    <p:extLst>
      <p:ext uri="{BB962C8B-B14F-4D97-AF65-F5344CB8AC3E}">
        <p14:creationId xmlns:p14="http://schemas.microsoft.com/office/powerpoint/2010/main" val="403938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A0E4DB19-6691-4352-834E-9C4AA5E13175}" type="datetimeFigureOut">
              <a:rPr lang="en-US" smtClean="0"/>
              <a:t>9/30/2022</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87DDCB38-47AB-413D-B7C8-958FBCDED438}" type="slidenum">
              <a:rPr lang="en-US" smtClean="0"/>
              <a:t>‹#›</a:t>
            </a:fld>
            <a:endParaRPr lang="en-US"/>
          </a:p>
        </p:txBody>
      </p:sp>
    </p:spTree>
    <p:extLst>
      <p:ext uri="{BB962C8B-B14F-4D97-AF65-F5344CB8AC3E}">
        <p14:creationId xmlns:p14="http://schemas.microsoft.com/office/powerpoint/2010/main" val="224420564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BFF1067-F965-A238-25A1-9ECF01B97611}"/>
              </a:ext>
            </a:extLst>
          </p:cNvPr>
          <p:cNvSpPr txBox="1"/>
          <p:nvPr/>
        </p:nvSpPr>
        <p:spPr>
          <a:xfrm>
            <a:off x="821635" y="689113"/>
            <a:ext cx="10243929" cy="584775"/>
          </a:xfrm>
          <a:prstGeom prst="rect">
            <a:avLst/>
          </a:prstGeom>
          <a:noFill/>
        </p:spPr>
        <p:txBody>
          <a:bodyPr wrap="square" rtlCol="0">
            <a:spAutoFit/>
          </a:bodyPr>
          <a:lstStyle/>
          <a:p>
            <a:r>
              <a:rPr lang="en-US" sz="3200" dirty="0">
                <a:solidFill>
                  <a:srgbClr val="00B0F0"/>
                </a:solidFill>
              </a:rPr>
              <a:t>AN EXPLORATORY ANALYSIS OF GLOBAL </a:t>
            </a:r>
            <a:r>
              <a:rPr lang="en-US" sz="3200" dirty="0">
                <a:solidFill>
                  <a:srgbClr val="FF0000"/>
                </a:solidFill>
                <a:latin typeface="Segoe UI Semibold" panose="020B0702040204020203" pitchFamily="34" charset="0"/>
                <a:cs typeface="Segoe UI Semibold" panose="020B0702040204020203" pitchFamily="34" charset="0"/>
              </a:rPr>
              <a:t>COVID19</a:t>
            </a:r>
            <a:r>
              <a:rPr lang="en-US" sz="3200" dirty="0">
                <a:solidFill>
                  <a:srgbClr val="00B0F0"/>
                </a:solidFill>
              </a:rPr>
              <a:t> DATA</a:t>
            </a:r>
          </a:p>
        </p:txBody>
      </p:sp>
      <p:pic>
        <p:nvPicPr>
          <p:cNvPr id="8" name="Picture 7">
            <a:extLst>
              <a:ext uri="{FF2B5EF4-FFF2-40B4-BE49-F238E27FC236}">
                <a16:creationId xmlns:a16="http://schemas.microsoft.com/office/drawing/2014/main" id="{F70A5415-B5D4-F648-F114-497082758B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7547" y="1603513"/>
            <a:ext cx="3856383" cy="4415458"/>
          </a:xfrm>
          <a:prstGeom prst="rect">
            <a:avLst/>
          </a:prstGeom>
        </p:spPr>
      </p:pic>
      <p:sp>
        <p:nvSpPr>
          <p:cNvPr id="9" name="TextBox 8">
            <a:extLst>
              <a:ext uri="{FF2B5EF4-FFF2-40B4-BE49-F238E27FC236}">
                <a16:creationId xmlns:a16="http://schemas.microsoft.com/office/drawing/2014/main" id="{0F913C37-2DA9-04DE-7867-F2F9A3353B4A}"/>
              </a:ext>
            </a:extLst>
          </p:cNvPr>
          <p:cNvSpPr txBox="1"/>
          <p:nvPr/>
        </p:nvSpPr>
        <p:spPr>
          <a:xfrm>
            <a:off x="821635" y="1937170"/>
            <a:ext cx="5274364" cy="523220"/>
          </a:xfrm>
          <a:prstGeom prst="rect">
            <a:avLst/>
          </a:prstGeom>
          <a:noFill/>
        </p:spPr>
        <p:txBody>
          <a:bodyPr wrap="square" rtlCol="0">
            <a:spAutoFit/>
          </a:bodyPr>
          <a:lstStyle/>
          <a:p>
            <a:r>
              <a:rPr lang="en-US" sz="2800" dirty="0">
                <a:solidFill>
                  <a:srgbClr val="00B0F0"/>
                </a:solidFill>
              </a:rPr>
              <a:t>ANALYSIS BY: FASHOLA O. IBRAHIM</a:t>
            </a:r>
          </a:p>
        </p:txBody>
      </p:sp>
      <p:sp>
        <p:nvSpPr>
          <p:cNvPr id="10" name="TextBox 9">
            <a:extLst>
              <a:ext uri="{FF2B5EF4-FFF2-40B4-BE49-F238E27FC236}">
                <a16:creationId xmlns:a16="http://schemas.microsoft.com/office/drawing/2014/main" id="{A91554A6-5EC3-6166-E680-E0B3AFF4FD52}"/>
              </a:ext>
            </a:extLst>
          </p:cNvPr>
          <p:cNvSpPr txBox="1"/>
          <p:nvPr/>
        </p:nvSpPr>
        <p:spPr>
          <a:xfrm>
            <a:off x="821635" y="3167270"/>
            <a:ext cx="4837044" cy="954107"/>
          </a:xfrm>
          <a:prstGeom prst="rect">
            <a:avLst/>
          </a:prstGeom>
          <a:noFill/>
        </p:spPr>
        <p:txBody>
          <a:bodyPr wrap="square" rtlCol="0">
            <a:spAutoFit/>
          </a:bodyPr>
          <a:lstStyle/>
          <a:p>
            <a:r>
              <a:rPr lang="en-US" sz="2800" dirty="0">
                <a:solidFill>
                  <a:srgbClr val="00B0F0"/>
                </a:solidFill>
              </a:rPr>
              <a:t>DATA SOURCE: JOHN HOPKINS UNIVERSITY, USA.</a:t>
            </a:r>
          </a:p>
        </p:txBody>
      </p:sp>
      <p:sp>
        <p:nvSpPr>
          <p:cNvPr id="11" name="TextBox 10">
            <a:extLst>
              <a:ext uri="{FF2B5EF4-FFF2-40B4-BE49-F238E27FC236}">
                <a16:creationId xmlns:a16="http://schemas.microsoft.com/office/drawing/2014/main" id="{4E34C856-75F7-D1DF-E7BE-C44DC528AD30}"/>
              </a:ext>
            </a:extLst>
          </p:cNvPr>
          <p:cNvSpPr txBox="1"/>
          <p:nvPr/>
        </p:nvSpPr>
        <p:spPr>
          <a:xfrm>
            <a:off x="821635" y="4717774"/>
            <a:ext cx="5274364" cy="954107"/>
          </a:xfrm>
          <a:prstGeom prst="rect">
            <a:avLst/>
          </a:prstGeom>
          <a:noFill/>
        </p:spPr>
        <p:txBody>
          <a:bodyPr wrap="square" rtlCol="0">
            <a:spAutoFit/>
          </a:bodyPr>
          <a:lstStyle/>
          <a:p>
            <a:r>
              <a:rPr lang="en-US" sz="2800" dirty="0">
                <a:solidFill>
                  <a:srgbClr val="00B0F0"/>
                </a:solidFill>
              </a:rPr>
              <a:t>LAST UPDATED: 30</a:t>
            </a:r>
            <a:r>
              <a:rPr lang="en-US" sz="2800" baseline="30000" dirty="0">
                <a:solidFill>
                  <a:srgbClr val="00B0F0"/>
                </a:solidFill>
              </a:rPr>
              <a:t>TH</a:t>
            </a:r>
            <a:r>
              <a:rPr lang="en-US" sz="2800" dirty="0">
                <a:solidFill>
                  <a:srgbClr val="00B0F0"/>
                </a:solidFill>
              </a:rPr>
              <a:t>, SEPTEMBER, 2022</a:t>
            </a:r>
          </a:p>
        </p:txBody>
      </p:sp>
    </p:spTree>
    <p:extLst>
      <p:ext uri="{BB962C8B-B14F-4D97-AF65-F5344CB8AC3E}">
        <p14:creationId xmlns:p14="http://schemas.microsoft.com/office/powerpoint/2010/main" val="2042330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44529-EE05-FDCD-A89C-703B18FDCDC4}"/>
              </a:ext>
            </a:extLst>
          </p:cNvPr>
          <p:cNvSpPr txBox="1"/>
          <p:nvPr/>
        </p:nvSpPr>
        <p:spPr>
          <a:xfrm>
            <a:off x="1643270" y="808383"/>
            <a:ext cx="8878956" cy="523220"/>
          </a:xfrm>
          <a:prstGeom prst="rect">
            <a:avLst/>
          </a:prstGeom>
          <a:noFill/>
        </p:spPr>
        <p:txBody>
          <a:bodyPr wrap="square" rtlCol="0">
            <a:spAutoFit/>
          </a:bodyPr>
          <a:lstStyle/>
          <a:p>
            <a:pPr algn="ctr"/>
            <a:r>
              <a:rPr lang="en-US" sz="2800" dirty="0">
                <a:solidFill>
                  <a:srgbClr val="00B0F0"/>
                </a:solidFill>
              </a:rPr>
              <a:t>OBJECTIVES OF THE ANALYSIS</a:t>
            </a:r>
          </a:p>
        </p:txBody>
      </p:sp>
      <p:sp>
        <p:nvSpPr>
          <p:cNvPr id="4" name="TextBox 3">
            <a:extLst>
              <a:ext uri="{FF2B5EF4-FFF2-40B4-BE49-F238E27FC236}">
                <a16:creationId xmlns:a16="http://schemas.microsoft.com/office/drawing/2014/main" id="{25CDD6A8-5597-FE2D-7B87-EC0C8D956952}"/>
              </a:ext>
            </a:extLst>
          </p:cNvPr>
          <p:cNvSpPr txBox="1"/>
          <p:nvPr/>
        </p:nvSpPr>
        <p:spPr>
          <a:xfrm>
            <a:off x="2133600" y="3168228"/>
            <a:ext cx="5817704" cy="707886"/>
          </a:xfrm>
          <a:prstGeom prst="rect">
            <a:avLst/>
          </a:prstGeom>
          <a:noFill/>
        </p:spPr>
        <p:txBody>
          <a:bodyPr wrap="square" rtlCol="0">
            <a:spAutoFit/>
          </a:bodyPr>
          <a:lstStyle/>
          <a:p>
            <a:pPr algn="just"/>
            <a:r>
              <a:rPr lang="en-US" sz="2000" dirty="0">
                <a:latin typeface="Baskerville Old Face" panose="02020602080505020303" pitchFamily="18" charset="0"/>
              </a:rPr>
              <a:t>Identify the global confirmed cases of covid19 from 2020 to 2022</a:t>
            </a:r>
            <a:endParaRPr lang="en-US" sz="2000" dirty="0"/>
          </a:p>
        </p:txBody>
      </p:sp>
      <p:sp>
        <p:nvSpPr>
          <p:cNvPr id="5" name="TextBox 4">
            <a:extLst>
              <a:ext uri="{FF2B5EF4-FFF2-40B4-BE49-F238E27FC236}">
                <a16:creationId xmlns:a16="http://schemas.microsoft.com/office/drawing/2014/main" id="{56BEB666-F424-BF6A-21DC-7CDF4D4E3E8E}"/>
              </a:ext>
            </a:extLst>
          </p:cNvPr>
          <p:cNvSpPr txBox="1"/>
          <p:nvPr/>
        </p:nvSpPr>
        <p:spPr>
          <a:xfrm>
            <a:off x="2133600" y="4043400"/>
            <a:ext cx="5817704" cy="707886"/>
          </a:xfrm>
          <a:prstGeom prst="rect">
            <a:avLst/>
          </a:prstGeom>
          <a:noFill/>
        </p:spPr>
        <p:txBody>
          <a:bodyPr wrap="square" rtlCol="0">
            <a:spAutoFit/>
          </a:bodyPr>
          <a:lstStyle/>
          <a:p>
            <a:pPr algn="just"/>
            <a:r>
              <a:rPr lang="en-US" sz="2000" dirty="0">
                <a:latin typeface="Baskerville Old Face" panose="02020602080505020303" pitchFamily="18" charset="0"/>
              </a:rPr>
              <a:t>Identify the global amount of deaths due to covid19 from 2020 to 2022</a:t>
            </a:r>
            <a:endParaRPr lang="en-US" sz="2000" dirty="0"/>
          </a:p>
        </p:txBody>
      </p:sp>
      <p:sp>
        <p:nvSpPr>
          <p:cNvPr id="6" name="TextBox 5">
            <a:extLst>
              <a:ext uri="{FF2B5EF4-FFF2-40B4-BE49-F238E27FC236}">
                <a16:creationId xmlns:a16="http://schemas.microsoft.com/office/drawing/2014/main" id="{5088B77A-89FF-DC8A-7C83-46D643450630}"/>
              </a:ext>
            </a:extLst>
          </p:cNvPr>
          <p:cNvSpPr txBox="1"/>
          <p:nvPr/>
        </p:nvSpPr>
        <p:spPr>
          <a:xfrm>
            <a:off x="2133600" y="4822251"/>
            <a:ext cx="5817704" cy="400110"/>
          </a:xfrm>
          <a:prstGeom prst="rect">
            <a:avLst/>
          </a:prstGeom>
          <a:noFill/>
        </p:spPr>
        <p:txBody>
          <a:bodyPr wrap="square" rtlCol="0">
            <a:spAutoFit/>
          </a:bodyPr>
          <a:lstStyle/>
          <a:p>
            <a:pPr algn="just"/>
            <a:r>
              <a:rPr lang="en-US" sz="2000" dirty="0">
                <a:latin typeface="Baskerville Old Face" panose="02020602080505020303" pitchFamily="18" charset="0"/>
              </a:rPr>
              <a:t>Express The above insights graphically</a:t>
            </a:r>
            <a:endParaRPr lang="en-US" sz="2000" dirty="0"/>
          </a:p>
        </p:txBody>
      </p:sp>
      <p:sp>
        <p:nvSpPr>
          <p:cNvPr id="8" name="TextBox 7">
            <a:extLst>
              <a:ext uri="{FF2B5EF4-FFF2-40B4-BE49-F238E27FC236}">
                <a16:creationId xmlns:a16="http://schemas.microsoft.com/office/drawing/2014/main" id="{3D1A42A8-1019-0B3E-5322-77A997CB7960}"/>
              </a:ext>
            </a:extLst>
          </p:cNvPr>
          <p:cNvSpPr txBox="1"/>
          <p:nvPr/>
        </p:nvSpPr>
        <p:spPr>
          <a:xfrm>
            <a:off x="2133600" y="1335875"/>
            <a:ext cx="6096000" cy="707886"/>
          </a:xfrm>
          <a:prstGeom prst="rect">
            <a:avLst/>
          </a:prstGeom>
          <a:noFill/>
        </p:spPr>
        <p:txBody>
          <a:bodyPr wrap="square">
            <a:spAutoFit/>
          </a:bodyPr>
          <a:lstStyle/>
          <a:p>
            <a:pPr algn="just"/>
            <a:r>
              <a:rPr lang="en-US" sz="2000" dirty="0">
                <a:latin typeface="Baskerville Old Face" panose="02020602080505020303" pitchFamily="18" charset="0"/>
              </a:rPr>
              <a:t>Identify the Top 5 countries with the highest amount of confirmed covid19 cases between 2020 to 2022</a:t>
            </a:r>
            <a:endParaRPr lang="en-US" sz="2000" dirty="0"/>
          </a:p>
        </p:txBody>
      </p:sp>
      <p:sp>
        <p:nvSpPr>
          <p:cNvPr id="10" name="TextBox 9">
            <a:extLst>
              <a:ext uri="{FF2B5EF4-FFF2-40B4-BE49-F238E27FC236}">
                <a16:creationId xmlns:a16="http://schemas.microsoft.com/office/drawing/2014/main" id="{EDC8068F-EA06-4721-90DB-BFE8690C1C99}"/>
              </a:ext>
            </a:extLst>
          </p:cNvPr>
          <p:cNvSpPr txBox="1"/>
          <p:nvPr/>
        </p:nvSpPr>
        <p:spPr>
          <a:xfrm>
            <a:off x="2133600" y="2211047"/>
            <a:ext cx="6096000" cy="707886"/>
          </a:xfrm>
          <a:prstGeom prst="rect">
            <a:avLst/>
          </a:prstGeom>
          <a:noFill/>
        </p:spPr>
        <p:txBody>
          <a:bodyPr wrap="square">
            <a:spAutoFit/>
          </a:bodyPr>
          <a:lstStyle/>
          <a:p>
            <a:pPr algn="just"/>
            <a:r>
              <a:rPr lang="en-US" sz="2000" dirty="0">
                <a:latin typeface="Baskerville Old Face" panose="02020602080505020303" pitchFamily="18" charset="0"/>
              </a:rPr>
              <a:t>Identify the Top 5 countries with the highest amount of deaths due to covid19 from 2020 to 2022</a:t>
            </a:r>
            <a:endParaRPr lang="en-US" sz="2000" dirty="0"/>
          </a:p>
        </p:txBody>
      </p:sp>
    </p:spTree>
    <p:extLst>
      <p:ext uri="{BB962C8B-B14F-4D97-AF65-F5344CB8AC3E}">
        <p14:creationId xmlns:p14="http://schemas.microsoft.com/office/powerpoint/2010/main" val="3861984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BB9640-DC95-EB13-5FDA-8AF0CE774C20}"/>
              </a:ext>
            </a:extLst>
          </p:cNvPr>
          <p:cNvSpPr txBox="1"/>
          <p:nvPr/>
        </p:nvSpPr>
        <p:spPr>
          <a:xfrm>
            <a:off x="1603513" y="755378"/>
            <a:ext cx="8772939" cy="523220"/>
          </a:xfrm>
          <a:prstGeom prst="rect">
            <a:avLst/>
          </a:prstGeom>
          <a:noFill/>
        </p:spPr>
        <p:txBody>
          <a:bodyPr wrap="square" rtlCol="0">
            <a:spAutoFit/>
          </a:bodyPr>
          <a:lstStyle/>
          <a:p>
            <a:pPr algn="ctr"/>
            <a:r>
              <a:rPr lang="en-US" sz="2800" dirty="0">
                <a:solidFill>
                  <a:srgbClr val="00B0F0"/>
                </a:solidFill>
              </a:rPr>
              <a:t>METHODS AND PROCEDURES</a:t>
            </a:r>
          </a:p>
        </p:txBody>
      </p:sp>
      <p:sp>
        <p:nvSpPr>
          <p:cNvPr id="6" name="TextBox 5">
            <a:extLst>
              <a:ext uri="{FF2B5EF4-FFF2-40B4-BE49-F238E27FC236}">
                <a16:creationId xmlns:a16="http://schemas.microsoft.com/office/drawing/2014/main" id="{DAD843F3-04C0-5BA4-E58B-824069FB9A03}"/>
              </a:ext>
            </a:extLst>
          </p:cNvPr>
          <p:cNvSpPr txBox="1"/>
          <p:nvPr/>
        </p:nvSpPr>
        <p:spPr>
          <a:xfrm>
            <a:off x="1245703" y="1278598"/>
            <a:ext cx="7076661" cy="461665"/>
          </a:xfrm>
          <a:prstGeom prst="rect">
            <a:avLst/>
          </a:prstGeom>
          <a:noFill/>
        </p:spPr>
        <p:txBody>
          <a:bodyPr wrap="square">
            <a:spAutoFit/>
          </a:bodyPr>
          <a:lstStyle/>
          <a:p>
            <a:pPr algn="just"/>
            <a:r>
              <a:rPr lang="en-US" sz="2400" dirty="0">
                <a:latin typeface="Baskerville Old Face" panose="02020602080505020303" pitchFamily="18" charset="0"/>
              </a:rPr>
              <a:t>The analysis was carried out using Microsoft Excel.</a:t>
            </a:r>
          </a:p>
        </p:txBody>
      </p:sp>
      <p:sp>
        <p:nvSpPr>
          <p:cNvPr id="7" name="TextBox 6">
            <a:extLst>
              <a:ext uri="{FF2B5EF4-FFF2-40B4-BE49-F238E27FC236}">
                <a16:creationId xmlns:a16="http://schemas.microsoft.com/office/drawing/2014/main" id="{816D26EB-8D97-1B78-350C-A5D875DB6353}"/>
              </a:ext>
            </a:extLst>
          </p:cNvPr>
          <p:cNvSpPr txBox="1"/>
          <p:nvPr/>
        </p:nvSpPr>
        <p:spPr>
          <a:xfrm>
            <a:off x="1245703" y="1983123"/>
            <a:ext cx="8123583" cy="738664"/>
          </a:xfrm>
          <a:prstGeom prst="rect">
            <a:avLst/>
          </a:prstGeom>
          <a:noFill/>
        </p:spPr>
        <p:txBody>
          <a:bodyPr wrap="square" rtlCol="0">
            <a:spAutoFit/>
          </a:bodyPr>
          <a:lstStyle/>
          <a:p>
            <a:pPr algn="just"/>
            <a:r>
              <a:rPr lang="en-US" sz="2400" dirty="0">
                <a:latin typeface="Baskerville Old Face" panose="02020602080505020303" pitchFamily="18" charset="0"/>
              </a:rPr>
              <a:t>The raw datasets were cleaned and merged using Power query.</a:t>
            </a:r>
          </a:p>
          <a:p>
            <a:pPr algn="just"/>
            <a:endParaRPr lang="en-US" dirty="0">
              <a:latin typeface="Baskerville Old Face" panose="02020602080505020303" pitchFamily="18" charset="0"/>
            </a:endParaRPr>
          </a:p>
        </p:txBody>
      </p:sp>
      <p:sp>
        <p:nvSpPr>
          <p:cNvPr id="8" name="TextBox 7">
            <a:extLst>
              <a:ext uri="{FF2B5EF4-FFF2-40B4-BE49-F238E27FC236}">
                <a16:creationId xmlns:a16="http://schemas.microsoft.com/office/drawing/2014/main" id="{35B1E07F-D9C6-51F4-FE4B-D8D2C921AAB3}"/>
              </a:ext>
            </a:extLst>
          </p:cNvPr>
          <p:cNvSpPr txBox="1"/>
          <p:nvPr/>
        </p:nvSpPr>
        <p:spPr>
          <a:xfrm>
            <a:off x="1245703" y="2721787"/>
            <a:ext cx="7991061" cy="461665"/>
          </a:xfrm>
          <a:prstGeom prst="rect">
            <a:avLst/>
          </a:prstGeom>
          <a:noFill/>
        </p:spPr>
        <p:txBody>
          <a:bodyPr wrap="square" rtlCol="0">
            <a:spAutoFit/>
          </a:bodyPr>
          <a:lstStyle/>
          <a:p>
            <a:pPr algn="just"/>
            <a:r>
              <a:rPr lang="en-US" sz="2400" dirty="0">
                <a:latin typeface="Baskerville Old Face" panose="02020602080505020303" pitchFamily="18" charset="0"/>
              </a:rPr>
              <a:t>Pivot tables were used to perform calculations.</a:t>
            </a:r>
          </a:p>
        </p:txBody>
      </p:sp>
      <p:sp>
        <p:nvSpPr>
          <p:cNvPr id="9" name="TextBox 8">
            <a:extLst>
              <a:ext uri="{FF2B5EF4-FFF2-40B4-BE49-F238E27FC236}">
                <a16:creationId xmlns:a16="http://schemas.microsoft.com/office/drawing/2014/main" id="{5B9F58CB-EDA4-15DB-F2E6-A59EE227B7B9}"/>
              </a:ext>
            </a:extLst>
          </p:cNvPr>
          <p:cNvSpPr txBox="1"/>
          <p:nvPr/>
        </p:nvSpPr>
        <p:spPr>
          <a:xfrm>
            <a:off x="1245703" y="3450896"/>
            <a:ext cx="6162261" cy="738664"/>
          </a:xfrm>
          <a:prstGeom prst="rect">
            <a:avLst/>
          </a:prstGeom>
          <a:noFill/>
        </p:spPr>
        <p:txBody>
          <a:bodyPr wrap="square" rtlCol="0">
            <a:spAutoFit/>
          </a:bodyPr>
          <a:lstStyle/>
          <a:p>
            <a:pPr algn="just"/>
            <a:r>
              <a:rPr lang="en-US" sz="2400" dirty="0">
                <a:latin typeface="Baskerville Old Face" panose="02020602080505020303" pitchFamily="18" charset="0"/>
              </a:rPr>
              <a:t>Charts were used to visualize insights.</a:t>
            </a:r>
          </a:p>
          <a:p>
            <a:pPr algn="just"/>
            <a:endParaRPr lang="en-US" dirty="0">
              <a:latin typeface="Baskerville Old Face" panose="02020602080505020303" pitchFamily="18" charset="0"/>
            </a:endParaRPr>
          </a:p>
        </p:txBody>
      </p:sp>
    </p:spTree>
    <p:extLst>
      <p:ext uri="{BB962C8B-B14F-4D97-AF65-F5344CB8AC3E}">
        <p14:creationId xmlns:p14="http://schemas.microsoft.com/office/powerpoint/2010/main" val="3126585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37019E-B9C7-0875-AF4F-2E2AEE5470D0}"/>
              </a:ext>
            </a:extLst>
          </p:cNvPr>
          <p:cNvSpPr txBox="1"/>
          <p:nvPr/>
        </p:nvSpPr>
        <p:spPr>
          <a:xfrm>
            <a:off x="2027582" y="702365"/>
            <a:ext cx="7460974" cy="523220"/>
          </a:xfrm>
          <a:prstGeom prst="rect">
            <a:avLst/>
          </a:prstGeom>
          <a:noFill/>
        </p:spPr>
        <p:txBody>
          <a:bodyPr wrap="square" rtlCol="0">
            <a:spAutoFit/>
          </a:bodyPr>
          <a:lstStyle/>
          <a:p>
            <a:pPr algn="ctr"/>
            <a:r>
              <a:rPr lang="en-US" sz="2800" dirty="0">
                <a:solidFill>
                  <a:srgbClr val="00B0F0"/>
                </a:solidFill>
              </a:rPr>
              <a:t>CHARTS AND GRAPHS</a:t>
            </a:r>
          </a:p>
        </p:txBody>
      </p:sp>
      <p:sp>
        <p:nvSpPr>
          <p:cNvPr id="3" name="TextBox 2">
            <a:extLst>
              <a:ext uri="{FF2B5EF4-FFF2-40B4-BE49-F238E27FC236}">
                <a16:creationId xmlns:a16="http://schemas.microsoft.com/office/drawing/2014/main" id="{337D785D-2313-CF33-66EC-CDFAB7A5C01C}"/>
              </a:ext>
            </a:extLst>
          </p:cNvPr>
          <p:cNvSpPr txBox="1"/>
          <p:nvPr/>
        </p:nvSpPr>
        <p:spPr>
          <a:xfrm>
            <a:off x="954157" y="1537252"/>
            <a:ext cx="9939131" cy="830997"/>
          </a:xfrm>
          <a:prstGeom prst="rect">
            <a:avLst/>
          </a:prstGeom>
          <a:noFill/>
        </p:spPr>
        <p:txBody>
          <a:bodyPr wrap="square" rtlCol="0">
            <a:spAutoFit/>
          </a:bodyPr>
          <a:lstStyle/>
          <a:p>
            <a:r>
              <a:rPr lang="en-US" sz="2400" dirty="0">
                <a:latin typeface="Baskerville Old Face" panose="02020602080505020303" pitchFamily="18" charset="0"/>
              </a:rPr>
              <a:t>Column charts were used to express the countries with the highest confirmed cases as well as countries with highest deaths</a:t>
            </a:r>
          </a:p>
        </p:txBody>
      </p:sp>
      <p:sp>
        <p:nvSpPr>
          <p:cNvPr id="4" name="TextBox 3">
            <a:extLst>
              <a:ext uri="{FF2B5EF4-FFF2-40B4-BE49-F238E27FC236}">
                <a16:creationId xmlns:a16="http://schemas.microsoft.com/office/drawing/2014/main" id="{53BEF190-139F-2AB2-79A5-61684733E008}"/>
              </a:ext>
            </a:extLst>
          </p:cNvPr>
          <p:cNvSpPr txBox="1"/>
          <p:nvPr/>
        </p:nvSpPr>
        <p:spPr>
          <a:xfrm>
            <a:off x="954157" y="3049248"/>
            <a:ext cx="9077739" cy="830997"/>
          </a:xfrm>
          <a:prstGeom prst="rect">
            <a:avLst/>
          </a:prstGeom>
          <a:noFill/>
        </p:spPr>
        <p:txBody>
          <a:bodyPr wrap="square" rtlCol="0">
            <a:spAutoFit/>
          </a:bodyPr>
          <a:lstStyle/>
          <a:p>
            <a:r>
              <a:rPr lang="en-US" sz="2400" dirty="0">
                <a:latin typeface="Baskerville Old Face" panose="02020602080505020303" pitchFamily="18" charset="0"/>
              </a:rPr>
              <a:t>Line charts were used to express the years with their  confirmed cases and deaths</a:t>
            </a:r>
          </a:p>
        </p:txBody>
      </p:sp>
    </p:spTree>
    <p:extLst>
      <p:ext uri="{BB962C8B-B14F-4D97-AF65-F5344CB8AC3E}">
        <p14:creationId xmlns:p14="http://schemas.microsoft.com/office/powerpoint/2010/main" val="705243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71EAF9A-9FCD-1A08-401B-A0EEA51AAAB7}"/>
              </a:ext>
            </a:extLst>
          </p:cNvPr>
          <p:cNvSpPr txBox="1"/>
          <p:nvPr/>
        </p:nvSpPr>
        <p:spPr>
          <a:xfrm>
            <a:off x="2623930" y="573277"/>
            <a:ext cx="6480313" cy="523220"/>
          </a:xfrm>
          <a:prstGeom prst="rect">
            <a:avLst/>
          </a:prstGeom>
          <a:noFill/>
        </p:spPr>
        <p:txBody>
          <a:bodyPr wrap="square" rtlCol="0">
            <a:spAutoFit/>
          </a:bodyPr>
          <a:lstStyle/>
          <a:p>
            <a:pPr algn="ctr"/>
            <a:r>
              <a:rPr lang="en-US" sz="2800" dirty="0">
                <a:solidFill>
                  <a:srgbClr val="00B0F0"/>
                </a:solidFill>
              </a:rPr>
              <a:t>FINDINGS</a:t>
            </a:r>
          </a:p>
        </p:txBody>
      </p:sp>
      <p:sp>
        <p:nvSpPr>
          <p:cNvPr id="5" name="TextBox 4">
            <a:extLst>
              <a:ext uri="{FF2B5EF4-FFF2-40B4-BE49-F238E27FC236}">
                <a16:creationId xmlns:a16="http://schemas.microsoft.com/office/drawing/2014/main" id="{0E691B19-3651-323E-C33B-6F02E28D677A}"/>
              </a:ext>
            </a:extLst>
          </p:cNvPr>
          <p:cNvSpPr txBox="1"/>
          <p:nvPr/>
        </p:nvSpPr>
        <p:spPr>
          <a:xfrm>
            <a:off x="1022074" y="2772032"/>
            <a:ext cx="9289774" cy="1846659"/>
          </a:xfrm>
          <a:prstGeom prst="rect">
            <a:avLst/>
          </a:prstGeom>
          <a:noFill/>
        </p:spPr>
        <p:txBody>
          <a:bodyPr wrap="square" rtlCol="0">
            <a:spAutoFit/>
          </a:bodyPr>
          <a:lstStyle/>
          <a:p>
            <a:pPr algn="just"/>
            <a:r>
              <a:rPr lang="en-US" sz="2000" dirty="0"/>
              <a:t>The United States of America has the highest number of death cases in the world, accounting for </a:t>
            </a:r>
            <a:r>
              <a:rPr lang="en-US" sz="2000" b="1" dirty="0">
                <a:solidFill>
                  <a:srgbClr val="FF0000"/>
                </a:solidFill>
              </a:rPr>
              <a:t>12.6% </a:t>
            </a:r>
            <a:r>
              <a:rPr lang="en-US" sz="2000" dirty="0"/>
              <a:t>of the total cases in the world, followed by Brazil, India, Russia and Mexico. These 5 countries account for </a:t>
            </a:r>
            <a:r>
              <a:rPr lang="en-US" sz="2000" b="1" dirty="0">
                <a:solidFill>
                  <a:srgbClr val="FF0000"/>
                </a:solidFill>
              </a:rPr>
              <a:t>35.6%</a:t>
            </a:r>
            <a:r>
              <a:rPr lang="en-US" sz="2000" dirty="0"/>
              <a:t> of the global Covid19 cases.</a:t>
            </a:r>
          </a:p>
          <a:p>
            <a:pPr algn="just"/>
            <a:endParaRPr lang="en-US" sz="1800" dirty="0"/>
          </a:p>
          <a:p>
            <a:pPr algn="just"/>
            <a:endParaRPr lang="en-US" sz="1800" dirty="0"/>
          </a:p>
          <a:p>
            <a:pPr algn="just"/>
            <a:endParaRPr lang="en-US" dirty="0"/>
          </a:p>
        </p:txBody>
      </p:sp>
      <p:sp>
        <p:nvSpPr>
          <p:cNvPr id="6" name="TextBox 5">
            <a:extLst>
              <a:ext uri="{FF2B5EF4-FFF2-40B4-BE49-F238E27FC236}">
                <a16:creationId xmlns:a16="http://schemas.microsoft.com/office/drawing/2014/main" id="{78370B26-2AA6-C2FF-38B6-BBDF14C41853}"/>
              </a:ext>
            </a:extLst>
          </p:cNvPr>
          <p:cNvSpPr txBox="1"/>
          <p:nvPr/>
        </p:nvSpPr>
        <p:spPr>
          <a:xfrm>
            <a:off x="1022074" y="1298713"/>
            <a:ext cx="9289774" cy="1846659"/>
          </a:xfrm>
          <a:prstGeom prst="rect">
            <a:avLst/>
          </a:prstGeom>
          <a:noFill/>
        </p:spPr>
        <p:txBody>
          <a:bodyPr wrap="square" rtlCol="0">
            <a:spAutoFit/>
          </a:bodyPr>
          <a:lstStyle/>
          <a:p>
            <a:pPr algn="just"/>
            <a:r>
              <a:rPr lang="en-US" sz="2000" dirty="0"/>
              <a:t>The United States of America has the highest number of cases in the world, accounting for </a:t>
            </a:r>
            <a:r>
              <a:rPr lang="en-US" sz="2000" b="1" dirty="0">
                <a:solidFill>
                  <a:schemeClr val="accent1"/>
                </a:solidFill>
              </a:rPr>
              <a:t>16%</a:t>
            </a:r>
            <a:r>
              <a:rPr lang="en-US" sz="2000" dirty="0"/>
              <a:t> of the total cases in the world, followed by India, Germany, France and Brazil. These 5 countries account for </a:t>
            </a:r>
            <a:r>
              <a:rPr lang="en-US" sz="2000" b="1" dirty="0">
                <a:solidFill>
                  <a:schemeClr val="accent1"/>
                </a:solidFill>
              </a:rPr>
              <a:t>40.2%</a:t>
            </a:r>
            <a:r>
              <a:rPr lang="en-US" sz="2000" dirty="0"/>
              <a:t> of the global cases.</a:t>
            </a:r>
          </a:p>
          <a:p>
            <a:pPr algn="just"/>
            <a:endParaRPr lang="en-US" sz="1800" dirty="0"/>
          </a:p>
          <a:p>
            <a:pPr algn="just"/>
            <a:endParaRPr lang="en-US" sz="1800" dirty="0"/>
          </a:p>
          <a:p>
            <a:pPr algn="just"/>
            <a:endParaRPr lang="en-US" dirty="0"/>
          </a:p>
        </p:txBody>
      </p:sp>
      <p:sp>
        <p:nvSpPr>
          <p:cNvPr id="7" name="TextBox 6">
            <a:extLst>
              <a:ext uri="{FF2B5EF4-FFF2-40B4-BE49-F238E27FC236}">
                <a16:creationId xmlns:a16="http://schemas.microsoft.com/office/drawing/2014/main" id="{160EA343-0D10-132B-0DFA-C8CF3BC6EBCF}"/>
              </a:ext>
            </a:extLst>
          </p:cNvPr>
          <p:cNvSpPr txBox="1"/>
          <p:nvPr/>
        </p:nvSpPr>
        <p:spPr>
          <a:xfrm>
            <a:off x="1022074" y="4141638"/>
            <a:ext cx="9289774" cy="1261884"/>
          </a:xfrm>
          <a:prstGeom prst="rect">
            <a:avLst/>
          </a:prstGeom>
          <a:noFill/>
        </p:spPr>
        <p:txBody>
          <a:bodyPr wrap="square" rtlCol="0">
            <a:spAutoFit/>
          </a:bodyPr>
          <a:lstStyle/>
          <a:p>
            <a:pPr algn="just"/>
            <a:r>
              <a:rPr lang="en-US" sz="2000" dirty="0"/>
              <a:t>The number of confirmed cases continues to increase every year. There was a </a:t>
            </a:r>
            <a:r>
              <a:rPr lang="en-US" sz="2000" b="1" dirty="0">
                <a:solidFill>
                  <a:schemeClr val="accent1"/>
                </a:solidFill>
              </a:rPr>
              <a:t>144%</a:t>
            </a:r>
            <a:r>
              <a:rPr lang="en-US" sz="2000" dirty="0"/>
              <a:t> increase in confirmed cases in 2020-2021 and a </a:t>
            </a:r>
            <a:r>
              <a:rPr lang="en-US" sz="2000" b="1" dirty="0">
                <a:solidFill>
                  <a:schemeClr val="accent1"/>
                </a:solidFill>
              </a:rPr>
              <a:t>55.4%</a:t>
            </a:r>
            <a:r>
              <a:rPr lang="en-US" sz="2000" dirty="0"/>
              <a:t> increase from 2021-2022.</a:t>
            </a:r>
          </a:p>
          <a:p>
            <a:pPr algn="just"/>
            <a:endParaRPr lang="en-US" sz="1800" dirty="0"/>
          </a:p>
          <a:p>
            <a:pPr algn="just"/>
            <a:endParaRPr lang="en-US" dirty="0"/>
          </a:p>
        </p:txBody>
      </p:sp>
      <p:sp>
        <p:nvSpPr>
          <p:cNvPr id="8" name="TextBox 7">
            <a:extLst>
              <a:ext uri="{FF2B5EF4-FFF2-40B4-BE49-F238E27FC236}">
                <a16:creationId xmlns:a16="http://schemas.microsoft.com/office/drawing/2014/main" id="{30940B5B-6C78-467B-A747-9129ABCB6A20}"/>
              </a:ext>
            </a:extLst>
          </p:cNvPr>
          <p:cNvSpPr txBox="1"/>
          <p:nvPr/>
        </p:nvSpPr>
        <p:spPr>
          <a:xfrm>
            <a:off x="1022074" y="5199458"/>
            <a:ext cx="9289774" cy="923330"/>
          </a:xfrm>
          <a:prstGeom prst="rect">
            <a:avLst/>
          </a:prstGeom>
          <a:noFill/>
        </p:spPr>
        <p:txBody>
          <a:bodyPr wrap="square" rtlCol="0">
            <a:spAutoFit/>
          </a:bodyPr>
          <a:lstStyle/>
          <a:p>
            <a:pPr algn="just"/>
            <a:r>
              <a:rPr lang="en-US" sz="1800" dirty="0"/>
              <a:t>The number of deaths increased from 2020-2021 but there has been a decline in 2022. There was a </a:t>
            </a:r>
            <a:r>
              <a:rPr lang="en-US" sz="1800" b="1" dirty="0">
                <a:solidFill>
                  <a:srgbClr val="FF0000"/>
                </a:solidFill>
              </a:rPr>
              <a:t>87%</a:t>
            </a:r>
            <a:r>
              <a:rPr lang="en-US" sz="1800" dirty="0"/>
              <a:t> increase in death from 2020-2021 and 17.3% decrease in death from 2021-2022</a:t>
            </a:r>
          </a:p>
          <a:p>
            <a:pPr algn="just"/>
            <a:endParaRPr lang="en-US" sz="1800" dirty="0"/>
          </a:p>
        </p:txBody>
      </p:sp>
    </p:spTree>
    <p:extLst>
      <p:ext uri="{BB962C8B-B14F-4D97-AF65-F5344CB8AC3E}">
        <p14:creationId xmlns:p14="http://schemas.microsoft.com/office/powerpoint/2010/main" val="65273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04C4E1-9F46-45BD-A387-7512C8C5E802}"/>
              </a:ext>
            </a:extLst>
          </p:cNvPr>
          <p:cNvSpPr txBox="1"/>
          <p:nvPr/>
        </p:nvSpPr>
        <p:spPr>
          <a:xfrm>
            <a:off x="2184400" y="520700"/>
            <a:ext cx="7340600" cy="584775"/>
          </a:xfrm>
          <a:prstGeom prst="rect">
            <a:avLst/>
          </a:prstGeom>
          <a:noFill/>
        </p:spPr>
        <p:txBody>
          <a:bodyPr wrap="square" rtlCol="0">
            <a:spAutoFit/>
          </a:bodyPr>
          <a:lstStyle/>
          <a:p>
            <a:pPr algn="ctr"/>
            <a:r>
              <a:rPr lang="en-US" sz="3200" dirty="0">
                <a:solidFill>
                  <a:srgbClr val="00B0F0"/>
                </a:solidFill>
              </a:rPr>
              <a:t>CONCLUSION</a:t>
            </a:r>
            <a:endParaRPr lang="en-US" dirty="0">
              <a:solidFill>
                <a:srgbClr val="00B0F0"/>
              </a:solidFill>
            </a:endParaRPr>
          </a:p>
        </p:txBody>
      </p:sp>
      <p:sp>
        <p:nvSpPr>
          <p:cNvPr id="4" name="TextBox 3">
            <a:extLst>
              <a:ext uri="{FF2B5EF4-FFF2-40B4-BE49-F238E27FC236}">
                <a16:creationId xmlns:a16="http://schemas.microsoft.com/office/drawing/2014/main" id="{232CE04F-34C3-25FA-8531-C55477667CCD}"/>
              </a:ext>
            </a:extLst>
          </p:cNvPr>
          <p:cNvSpPr txBox="1"/>
          <p:nvPr/>
        </p:nvSpPr>
        <p:spPr>
          <a:xfrm>
            <a:off x="1244600" y="1473200"/>
            <a:ext cx="8953500" cy="1938992"/>
          </a:xfrm>
          <a:prstGeom prst="rect">
            <a:avLst/>
          </a:prstGeom>
          <a:noFill/>
        </p:spPr>
        <p:txBody>
          <a:bodyPr wrap="square" rtlCol="0">
            <a:spAutoFit/>
          </a:bodyPr>
          <a:lstStyle/>
          <a:p>
            <a:pPr algn="just"/>
            <a:r>
              <a:rPr lang="en-US" sz="2400" dirty="0">
                <a:latin typeface="Baskerville Old Face" panose="02020602080505020303" pitchFamily="18" charset="0"/>
              </a:rPr>
              <a:t>From the analysis, it can be concluded that the Covid19 virus is still spreading across the world because the number of confirmed cases keeps rising year after year. Continuous vaccination of people and ensuring safety measures are adequately in place  would see to the decline in spread of the deadly Covid19 virus globally.</a:t>
            </a:r>
          </a:p>
        </p:txBody>
      </p:sp>
    </p:spTree>
    <p:extLst>
      <p:ext uri="{BB962C8B-B14F-4D97-AF65-F5344CB8AC3E}">
        <p14:creationId xmlns:p14="http://schemas.microsoft.com/office/powerpoint/2010/main" val="3560284186"/>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docProps/app.xml><?xml version="1.0" encoding="utf-8"?>
<Properties xmlns="http://schemas.openxmlformats.org/officeDocument/2006/extended-properties" xmlns:vt="http://schemas.openxmlformats.org/officeDocument/2006/docPropsVTypes">
  <Template>TM03457444[[fn=Basis]]</Template>
  <TotalTime>61</TotalTime>
  <Words>396</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Baskerville Old Face</vt:lpstr>
      <vt:lpstr>Corbel</vt:lpstr>
      <vt:lpstr>Segoe UI Semibold</vt:lpstr>
      <vt:lpstr>Basis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Ibrahim Fashola</dc:creator>
  <cp:lastModifiedBy>Ibrahim Fashola</cp:lastModifiedBy>
  <cp:revision>2</cp:revision>
  <dcterms:created xsi:type="dcterms:W3CDTF">2022-09-30T20:33:20Z</dcterms:created>
  <dcterms:modified xsi:type="dcterms:W3CDTF">2022-09-30T21:35:09Z</dcterms:modified>
</cp:coreProperties>
</file>