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7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0" r:id="rId15"/>
    <p:sldId id="269" r:id="rId16"/>
    <p:sldId id="271" r:id="rId17"/>
    <p:sldId id="265" r:id="rId18"/>
    <p:sldId id="266" r:id="rId19"/>
    <p:sldId id="283" r:id="rId20"/>
    <p:sldId id="284" r:id="rId21"/>
    <p:sldId id="285" r:id="rId22"/>
    <p:sldId id="286" r:id="rId23"/>
    <p:sldId id="287" r:id="rId24"/>
    <p:sldId id="288" r:id="rId25"/>
    <p:sldId id="282" r:id="rId26"/>
    <p:sldId id="260" r:id="rId27"/>
    <p:sldId id="263" r:id="rId28"/>
    <p:sldId id="289" r:id="rId29"/>
    <p:sldId id="290" r:id="rId30"/>
    <p:sldId id="291" r:id="rId31"/>
    <p:sldId id="261" r:id="rId32"/>
    <p:sldId id="294" r:id="rId33"/>
    <p:sldId id="293" r:id="rId34"/>
    <p:sldId id="264" r:id="rId35"/>
    <p:sldId id="296" r:id="rId36"/>
    <p:sldId id="297" r:id="rId37"/>
    <p:sldId id="298" r:id="rId38"/>
    <p:sldId id="299" r:id="rId39"/>
    <p:sldId id="295" r:id="rId40"/>
    <p:sldId id="300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9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6CE2-4B0F-4974-90C5-EE487BBB5AEA}" type="datetimeFigureOut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CA216-DE3A-4B6F-9B5C-6D92826FC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6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3889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356992"/>
            <a:ext cx="7776864" cy="2448272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17D4-71C6-451B-9888-F6167AB394FA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349A-AB0F-45EE-84E4-23F491D18869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8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9DCC-29CC-46DD-B754-9EEF100E266B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1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47853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37C-AA4D-45FE-9C3A-F36BD4BF156D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/>
          </p:nvPr>
        </p:nvSpPr>
        <p:spPr>
          <a:xfrm>
            <a:off x="467544" y="908720"/>
            <a:ext cx="8208912" cy="378271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7544" y="908720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0E15-AC05-4F93-8D7F-6D3E412C4642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2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BE28-E158-412C-83AD-67FEF2F4CB76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3A3CD-84ED-4F60-8D34-4F2196DE8ECC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0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04E3-AFE3-40A8-A0E8-AFB6F1EB68A7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1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3716-D415-490F-AE4D-EC0053630793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0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08D-5D60-4377-9BCD-93523B0CA636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3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15E1-AFBB-46A1-8364-FDB34431C444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5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2B8F-BE4F-4F93-B219-532791D41BB3}" type="datetime1">
              <a:rPr lang="ko-KR" altLang="en-US" smtClean="0"/>
              <a:t>2012-11-07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CFCB-7349-44CE-81FB-2657505E9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 baseline="0">
          <a:solidFill>
            <a:schemeClr val="tx1"/>
          </a:solidFill>
          <a:latin typeface="Helvetica" pitchFamily="34" charset="0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나눔명조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나눔명조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Times New Roman" pitchFamily="18" charset="0"/>
          <a:ea typeface="나눔명조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Times New Roman" pitchFamily="18" charset="0"/>
          <a:ea typeface="나눔명조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Times New Roman" pitchFamily="18" charset="0"/>
          <a:ea typeface="나눔명조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Shortcut-JFS: A Write Efficient Journaling File System for Phase Change Memory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ko-KR" baseline="30000" dirty="0" err="1"/>
              <a:t>Eunji</a:t>
            </a:r>
            <a:r>
              <a:rPr lang="en-US" altLang="ko-KR" baseline="30000" dirty="0"/>
              <a:t> Lee, </a:t>
            </a:r>
            <a:r>
              <a:rPr lang="en-US" altLang="ko-KR" baseline="30000" dirty="0" err="1"/>
              <a:t>Seunghoon</a:t>
            </a:r>
            <a:r>
              <a:rPr lang="en-US" altLang="ko-KR" baseline="30000" dirty="0"/>
              <a:t> </a:t>
            </a:r>
            <a:r>
              <a:rPr lang="en-US" altLang="ko-KR" baseline="30000" dirty="0" err="1"/>
              <a:t>Yoo</a:t>
            </a:r>
            <a:r>
              <a:rPr lang="en-US" altLang="ko-KR" baseline="30000" dirty="0"/>
              <a:t>, </a:t>
            </a:r>
            <a:r>
              <a:rPr lang="en-US" altLang="ko-KR" baseline="30000" dirty="0" err="1"/>
              <a:t>Jee-Eun</a:t>
            </a:r>
            <a:r>
              <a:rPr lang="en-US" altLang="ko-KR" baseline="30000" dirty="0"/>
              <a:t> </a:t>
            </a:r>
            <a:r>
              <a:rPr lang="en-US" altLang="ko-KR" baseline="30000" dirty="0" smtClean="0"/>
              <a:t>Jang</a:t>
            </a:r>
          </a:p>
          <a:p>
            <a:pPr>
              <a:spcBef>
                <a:spcPts val="0"/>
              </a:spcBef>
            </a:pP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Dept</a:t>
            </a:r>
            <a:r>
              <a:rPr lang="en-US" altLang="ko-KR" baseline="30000" dirty="0">
                <a:solidFill>
                  <a:schemeClr val="bg1">
                    <a:lumMod val="65000"/>
                  </a:schemeClr>
                </a:solidFill>
              </a:rPr>
              <a:t>. of Computer </a:t>
            </a: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Engineering</a:t>
            </a:r>
          </a:p>
          <a:p>
            <a:pPr>
              <a:spcBef>
                <a:spcPts val="0"/>
              </a:spcBef>
            </a:pP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Seoul </a:t>
            </a:r>
            <a:r>
              <a:rPr lang="en-US" altLang="ko-KR" baseline="30000" dirty="0">
                <a:solidFill>
                  <a:schemeClr val="bg1">
                    <a:lumMod val="65000"/>
                  </a:schemeClr>
                </a:solidFill>
              </a:rPr>
              <a:t>National </a:t>
            </a: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University</a:t>
            </a:r>
          </a:p>
          <a:p>
            <a:pPr>
              <a:spcBef>
                <a:spcPts val="0"/>
              </a:spcBef>
            </a:pP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Seoul</a:t>
            </a:r>
            <a:r>
              <a:rPr lang="en-US" altLang="ko-KR" baseline="30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Korea</a:t>
            </a:r>
          </a:p>
          <a:p>
            <a:pPr>
              <a:spcBef>
                <a:spcPts val="0"/>
              </a:spcBef>
            </a:pPr>
            <a:endParaRPr lang="en-US" altLang="ko-KR" baseline="30000" dirty="0"/>
          </a:p>
          <a:p>
            <a:pPr>
              <a:spcBef>
                <a:spcPts val="0"/>
              </a:spcBef>
            </a:pPr>
            <a:r>
              <a:rPr lang="en-US" altLang="ko-KR" baseline="30000" dirty="0" err="1"/>
              <a:t>Hyokyung</a:t>
            </a:r>
            <a:r>
              <a:rPr lang="en-US" altLang="ko-KR" baseline="30000" dirty="0"/>
              <a:t> </a:t>
            </a:r>
            <a:r>
              <a:rPr lang="en-US" altLang="ko-KR" baseline="30000" dirty="0" err="1" smtClean="0"/>
              <a:t>Bahn</a:t>
            </a:r>
            <a:endParaRPr lang="en-US" altLang="ko-KR" baseline="30000" dirty="0"/>
          </a:p>
          <a:p>
            <a:pPr>
              <a:spcBef>
                <a:spcPts val="0"/>
              </a:spcBef>
            </a:pP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Dept</a:t>
            </a:r>
            <a:r>
              <a:rPr lang="en-US" altLang="ko-KR" baseline="30000" dirty="0">
                <a:solidFill>
                  <a:schemeClr val="bg1">
                    <a:lumMod val="65000"/>
                  </a:schemeClr>
                </a:solidFill>
              </a:rPr>
              <a:t>. of Computer Engineering </a:t>
            </a:r>
            <a:endParaRPr lang="en-US" altLang="ko-KR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ko-KR" baseline="30000" dirty="0" err="1" smtClean="0">
                <a:solidFill>
                  <a:schemeClr val="bg1">
                    <a:lumMod val="65000"/>
                  </a:schemeClr>
                </a:solidFill>
              </a:rPr>
              <a:t>Ewha</a:t>
            </a: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 University</a:t>
            </a:r>
          </a:p>
          <a:p>
            <a:pPr>
              <a:spcBef>
                <a:spcPts val="0"/>
              </a:spcBef>
            </a:pP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Seoul</a:t>
            </a:r>
            <a:r>
              <a:rPr lang="en-US" altLang="ko-KR" baseline="30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ko-KR" baseline="30000" dirty="0" smtClean="0">
                <a:solidFill>
                  <a:schemeClr val="bg1">
                    <a:lumMod val="65000"/>
                  </a:schemeClr>
                </a:solidFill>
              </a:rPr>
              <a:t>Korea</a:t>
            </a:r>
          </a:p>
          <a:p>
            <a:pPr>
              <a:spcBef>
                <a:spcPts val="0"/>
              </a:spcBef>
            </a:pPr>
            <a:endParaRPr lang="en-US" altLang="ko-KR" baseline="30000" dirty="0"/>
          </a:p>
          <a:p>
            <a:pPr>
              <a:spcBef>
                <a:spcPts val="0"/>
              </a:spcBef>
            </a:pPr>
            <a:r>
              <a:rPr lang="en-US" altLang="ko-KR" baseline="30000" dirty="0" smtClean="0"/>
              <a:t>2012 IEEE 28th Symposium on Mass Storage Systems and Technologies (MSST)</a:t>
            </a:r>
          </a:p>
        </p:txBody>
      </p:sp>
    </p:spTree>
    <p:extLst>
      <p:ext uri="{BB962C8B-B14F-4D97-AF65-F5344CB8AC3E}">
        <p14:creationId xmlns:p14="http://schemas.microsoft.com/office/powerpoint/2010/main" val="279961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Non-Volatile 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Non-Volatile Memory</a:t>
            </a:r>
          </a:p>
          <a:p>
            <a:pPr lvl="1"/>
            <a:r>
              <a:rPr lang="en-US" altLang="ko-KR" dirty="0" smtClean="0"/>
              <a:t>Total capacity is too small</a:t>
            </a:r>
          </a:p>
          <a:p>
            <a:pPr lvl="1"/>
            <a:r>
              <a:rPr lang="en-US" altLang="ko-KR" dirty="0" smtClean="0"/>
              <a:t>Thus, only limited part of file system image is located on the NVRAM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PRAMFS</a:t>
            </a:r>
          </a:p>
          <a:p>
            <a:pPr lvl="1"/>
            <a:r>
              <a:rPr lang="en-US" altLang="ko-KR" dirty="0"/>
              <a:t>Stores frequently accessed or important data in NVRAM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MRAMFS and NEB-FS</a:t>
            </a:r>
          </a:p>
          <a:p>
            <a:pPr lvl="1"/>
            <a:r>
              <a:rPr lang="en-US" altLang="ko-KR" dirty="0"/>
              <a:t>To improve the space efficiency of NVRAM</a:t>
            </a:r>
          </a:p>
          <a:p>
            <a:pPr lvl="1"/>
            <a:r>
              <a:rPr lang="en-US" altLang="ko-KR" dirty="0"/>
              <a:t>MRAMFS : Compressing Metadata</a:t>
            </a:r>
          </a:p>
          <a:p>
            <a:pPr lvl="1"/>
            <a:r>
              <a:rPr lang="en-US" altLang="ko-KR" dirty="0"/>
              <a:t>NEB-FS : Compressing Metadata by extent-based file management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Past Studies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7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Non-Volatile 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Non-Volatile Memory</a:t>
            </a:r>
          </a:p>
          <a:p>
            <a:pPr lvl="1"/>
            <a:r>
              <a:rPr lang="en-US" altLang="ko-KR" dirty="0" smtClean="0"/>
              <a:t>Improves Rapidly!!</a:t>
            </a:r>
          </a:p>
          <a:p>
            <a:pPr lvl="1"/>
            <a:r>
              <a:rPr lang="en-US" altLang="ko-KR" dirty="0" smtClean="0"/>
              <a:t>Recent Studies : Keeping entire file system image on NVRAM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Baek</a:t>
            </a:r>
            <a:r>
              <a:rPr lang="en-US" altLang="ko-KR" dirty="0" smtClean="0"/>
              <a:t> et al.</a:t>
            </a:r>
          </a:p>
          <a:p>
            <a:pPr lvl="1"/>
            <a:r>
              <a:rPr lang="en-US" altLang="ko-KR" dirty="0" smtClean="0"/>
              <a:t>Software layer implementation</a:t>
            </a:r>
          </a:p>
          <a:p>
            <a:pPr lvl="2"/>
            <a:r>
              <a:rPr lang="en-US" altLang="ko-KR" dirty="0" smtClean="0"/>
              <a:t>Unified Memory File System : PCM = Main Memory &amp; Storage</a:t>
            </a:r>
          </a:p>
          <a:p>
            <a:pPr lvl="2"/>
            <a:r>
              <a:rPr lang="en-US" altLang="ko-KR" dirty="0" smtClean="0"/>
              <a:t>To support both file objects and memory objects together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Recent Studies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0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Non-Volatile 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Condit et al.</a:t>
            </a:r>
          </a:p>
          <a:p>
            <a:pPr lvl="1"/>
            <a:r>
              <a:rPr lang="en-US" altLang="ko-KR" dirty="0" smtClean="0"/>
              <a:t>BPFS for byte-addressable storage</a:t>
            </a:r>
          </a:p>
          <a:p>
            <a:pPr lvl="1"/>
            <a:r>
              <a:rPr lang="en-US" altLang="ko-KR" dirty="0"/>
              <a:t>I</a:t>
            </a:r>
            <a:r>
              <a:rPr lang="en-US" altLang="ko-KR" dirty="0" smtClean="0"/>
              <a:t>n-place write</a:t>
            </a:r>
          </a:p>
          <a:p>
            <a:pPr lvl="2"/>
            <a:r>
              <a:rPr lang="en-US" altLang="ko-KR" dirty="0" smtClean="0"/>
              <a:t>when the updated data size is smaller than atomic operation unit.</a:t>
            </a:r>
          </a:p>
          <a:p>
            <a:pPr lvl="1"/>
            <a:r>
              <a:rPr lang="en-US" altLang="ko-KR" dirty="0" smtClean="0"/>
              <a:t>Reduce the outplace-update overhead of copy-on-write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Wu et al.</a:t>
            </a:r>
          </a:p>
          <a:p>
            <a:pPr lvl="1"/>
            <a:r>
              <a:rPr lang="en-US" altLang="ko-KR" dirty="0" smtClean="0"/>
              <a:t>For storage class memory</a:t>
            </a:r>
          </a:p>
          <a:p>
            <a:pPr lvl="1"/>
            <a:r>
              <a:rPr lang="en-US" altLang="ko-KR" dirty="0" smtClean="0"/>
              <a:t>Storage Class Memory resides on the memory bus</a:t>
            </a:r>
          </a:p>
          <a:p>
            <a:pPr lvl="1"/>
            <a:r>
              <a:rPr lang="en-US" altLang="ko-KR" dirty="0" smtClean="0"/>
              <a:t>It can be accessed directly from CPU</a:t>
            </a:r>
          </a:p>
          <a:p>
            <a:pPr lvl="1"/>
            <a:r>
              <a:rPr lang="en-US" altLang="ko-KR" dirty="0" smtClean="0"/>
              <a:t>File system accesses the same address space of VM Systems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Recent Studies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for Related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Could not find researches on the journaling file system </a:t>
            </a:r>
            <a:br>
              <a:rPr lang="en-US" altLang="ko-KR" dirty="0" smtClean="0"/>
            </a:br>
            <a:r>
              <a:rPr lang="en-US" altLang="ko-KR" dirty="0" smtClean="0"/>
              <a:t>for PCM</a:t>
            </a:r>
          </a:p>
          <a:p>
            <a:endParaRPr lang="en-US" altLang="ko-KR" dirty="0"/>
          </a:p>
          <a:p>
            <a:r>
              <a:rPr lang="en-US" altLang="ko-KR" dirty="0" smtClean="0"/>
              <a:t>(They insist) Shortcut-JFS is first journaling file system that uses PCM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9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Shortcut-journaling</a:t>
            </a:r>
            <a:br>
              <a:rPr lang="en-US" altLang="ko-KR" dirty="0" smtClean="0"/>
            </a:br>
            <a:r>
              <a:rPr lang="en-US" altLang="ko-KR" dirty="0" smtClean="0"/>
              <a:t>file </a:t>
            </a:r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8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Shortcut-Journaling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Reduce Write Amounts</a:t>
            </a:r>
          </a:p>
          <a:p>
            <a:pPr lvl="1"/>
            <a:r>
              <a:rPr lang="en-US" altLang="ko-KR" dirty="0" smtClean="0"/>
              <a:t>by more than a half of existing journaling file systems</a:t>
            </a:r>
          </a:p>
          <a:p>
            <a:r>
              <a:rPr lang="en-US" altLang="ko-KR" dirty="0" smtClean="0"/>
              <a:t>Two Schemes</a:t>
            </a:r>
          </a:p>
          <a:p>
            <a:pPr lvl="1"/>
            <a:r>
              <a:rPr lang="en-US" altLang="ko-KR" dirty="0" smtClean="0"/>
              <a:t>Differential Logging (Logging Step)</a:t>
            </a:r>
          </a:p>
          <a:p>
            <a:pPr lvl="2"/>
            <a:r>
              <a:rPr lang="en-US" altLang="ko-KR" dirty="0" smtClean="0"/>
              <a:t>Write only for changed bytes in the journal area</a:t>
            </a:r>
          </a:p>
          <a:p>
            <a:pPr lvl="3"/>
            <a:r>
              <a:rPr lang="en-US" altLang="ko-KR" dirty="0" smtClean="0"/>
              <a:t>This is possible because a write operation of PCM can be performed by the unit of a cell</a:t>
            </a:r>
          </a:p>
          <a:p>
            <a:pPr lvl="1"/>
            <a:r>
              <a:rPr lang="en-US" altLang="ko-KR" dirty="0" smtClean="0"/>
              <a:t>In-place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(Reflect to the original location)</a:t>
            </a:r>
          </a:p>
          <a:p>
            <a:pPr lvl="2"/>
            <a:r>
              <a:rPr lang="en-US" altLang="ko-KR" dirty="0" smtClean="0"/>
              <a:t>Do not copy the log to the original location, when applying the logged data</a:t>
            </a:r>
          </a:p>
          <a:p>
            <a:pPr lvl="2"/>
            <a:r>
              <a:rPr lang="en-US" altLang="ko-KR" dirty="0" smtClean="0"/>
              <a:t>Just by modifying a pointer to indicate it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b="1" dirty="0" smtClean="0">
                <a:solidFill>
                  <a:srgbClr val="FF0000"/>
                </a:solidFill>
              </a:rPr>
              <a:t>Why doesn't do this in case of HDD?</a:t>
            </a: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Physical location of journal area will be scattered as time goes on</a:t>
            </a: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This Increase the seek time!</a:t>
            </a:r>
          </a:p>
          <a:p>
            <a:pPr lvl="3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Shortcut-Journaling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Cannot be used when logged data is smaller than a block</a:t>
            </a:r>
          </a:p>
          <a:p>
            <a:pPr lvl="1"/>
            <a:r>
              <a:rPr lang="en-US" altLang="ko-KR" dirty="0" smtClean="0"/>
              <a:t>Because the logged data itself should be changed into the data block of file systems to perform in-place </a:t>
            </a:r>
            <a:r>
              <a:rPr lang="en-US" altLang="ko-KR" dirty="0" err="1" smtClean="0"/>
              <a:t>checkpointing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When an updated data size is larger than a half of a block</a:t>
            </a:r>
          </a:p>
          <a:p>
            <a:pPr lvl="1"/>
            <a:r>
              <a:rPr lang="en-US" altLang="ko-KR" dirty="0" smtClean="0"/>
              <a:t>Use Block </a:t>
            </a:r>
            <a:r>
              <a:rPr lang="en-US" altLang="ko-KR" dirty="0"/>
              <a:t>L</a:t>
            </a:r>
            <a:r>
              <a:rPr lang="en-US" altLang="ko-KR" dirty="0" smtClean="0"/>
              <a:t>ogging (Logs an entire block) instead of using differential logging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In-place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(Continuous)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Journaling Algorithm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Comparison (In case of writing 1+1/3 blocks)</a:t>
            </a:r>
          </a:p>
          <a:p>
            <a:pPr lvl="1"/>
            <a:r>
              <a:rPr lang="en-US" altLang="ko-KR" dirty="0" smtClean="0"/>
              <a:t>Legacy journaling scheme</a:t>
            </a:r>
          </a:p>
          <a:p>
            <a:pPr lvl="2"/>
            <a:r>
              <a:rPr lang="en-US" altLang="ko-KR" dirty="0" smtClean="0"/>
              <a:t>Total 4 blocks (2 blocks for logging and 2 blocks for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Shortcut-JFS</a:t>
            </a:r>
          </a:p>
          <a:p>
            <a:pPr lvl="2"/>
            <a:r>
              <a:rPr lang="en-US" altLang="ko-KR" dirty="0" smtClean="0"/>
              <a:t>Total 1+2/3 blocks (1 + 1/3 blocks for logging and 1/3 block for check pointing)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RYUSUN~1\AppData\Local\Temp\vmware-ryusungtae\VMwareDnD\2e766e19\스크린샷 2012-11-01 6.10.50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48" y="3501008"/>
            <a:ext cx="3726346" cy="31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7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 works?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Assumptions</a:t>
            </a:r>
          </a:p>
          <a:p>
            <a:pPr lvl="1"/>
            <a:r>
              <a:rPr lang="en-US" altLang="ko-KR" dirty="0" smtClean="0"/>
              <a:t>Block Size : 1KB</a:t>
            </a:r>
          </a:p>
          <a:p>
            <a:pPr lvl="1"/>
            <a:r>
              <a:rPr lang="en-US" altLang="ko-KR" dirty="0" err="1" smtClean="0"/>
              <a:t>inode</a:t>
            </a:r>
            <a:r>
              <a:rPr lang="en-US" altLang="ko-KR" dirty="0" smtClean="0"/>
              <a:t> Size : 256B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Scenario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 Request Size 800B spanning two different blocks</a:t>
            </a:r>
          </a:p>
          <a:p>
            <a:pPr lvl="1"/>
            <a:r>
              <a:rPr lang="en-US" altLang="ko-KR" dirty="0" smtClean="0"/>
              <a:t>A set of low-level writes</a:t>
            </a:r>
          </a:p>
          <a:p>
            <a:pPr lvl="2"/>
            <a:r>
              <a:rPr lang="en-US" altLang="ko-KR" dirty="0" smtClean="0"/>
              <a:t>Two data block updates</a:t>
            </a:r>
          </a:p>
          <a:p>
            <a:pPr lvl="2"/>
            <a:r>
              <a:rPr lang="en-US" altLang="ko-KR" dirty="0" smtClean="0"/>
              <a:t>One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updates (for </a:t>
            </a:r>
            <a:r>
              <a:rPr lang="en-US" altLang="ko-KR" dirty="0" err="1" smtClean="0"/>
              <a:t>metadaa</a:t>
            </a:r>
            <a:r>
              <a:rPr lang="en-US" altLang="ko-KR" dirty="0" smtClean="0"/>
              <a:t> update)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Shortcut-JFS handles a series of low-level write operations atomically and guarantees the file system consistency as follows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70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Begin Transactional Writes</a:t>
            </a:r>
          </a:p>
          <a:p>
            <a:pPr lvl="1"/>
            <a:r>
              <a:rPr lang="en-US" altLang="ko-KR" dirty="0" smtClean="0"/>
              <a:t>by creating a new transactional handler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To provide atomicity</a:t>
            </a:r>
          </a:p>
          <a:p>
            <a:pPr lvl="1"/>
            <a:r>
              <a:rPr lang="en-US" altLang="ko-KR" dirty="0" smtClean="0"/>
              <a:t>Transaction status : PENDING / COMMIT / CHECKPOINT</a:t>
            </a:r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 dirty="0" smtClean="0"/>
              <a:t>Transaction Status : PENDING</a:t>
            </a:r>
          </a:p>
          <a:p>
            <a:pPr lvl="1"/>
            <a:r>
              <a:rPr lang="en-US" altLang="ko-KR" dirty="0" smtClean="0"/>
              <a:t>Writes the updated data into JOURNAL</a:t>
            </a:r>
          </a:p>
          <a:p>
            <a:pPr lvl="2"/>
            <a:r>
              <a:rPr lang="en-US" altLang="ko-KR" dirty="0" smtClean="0"/>
              <a:t>Decides mode between differential logging and block logging (by size)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Backgrounds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Reliability</a:t>
            </a:r>
          </a:p>
          <a:p>
            <a:pPr lvl="1"/>
            <a:r>
              <a:rPr lang="en-US" altLang="ko-KR" dirty="0" smtClean="0"/>
              <a:t>The most important issue to be taken into account in the design of modern file systems.</a:t>
            </a:r>
          </a:p>
          <a:p>
            <a:pPr lvl="1"/>
            <a:r>
              <a:rPr lang="en-US" altLang="ko-KR" dirty="0" smtClean="0"/>
              <a:t>Mobile devices - smartphones and tablets</a:t>
            </a:r>
          </a:p>
          <a:p>
            <a:pPr lvl="2"/>
            <a:r>
              <a:rPr lang="en-US" altLang="ko-KR" dirty="0" smtClean="0"/>
              <a:t>Sudden power failures occur more frequently</a:t>
            </a:r>
          </a:p>
          <a:p>
            <a:pPr lvl="2"/>
            <a:r>
              <a:rPr lang="en-US" altLang="ko-KR" dirty="0" smtClean="0"/>
              <a:t>Need recovery after a system crash</a:t>
            </a:r>
          </a:p>
          <a:p>
            <a:pPr lvl="1"/>
            <a:r>
              <a:rPr lang="en-US" altLang="ko-KR" dirty="0" smtClean="0"/>
              <a:t>Modern Reliability File System</a:t>
            </a:r>
          </a:p>
          <a:p>
            <a:pPr lvl="2"/>
            <a:r>
              <a:rPr lang="en-US" altLang="ko-KR" dirty="0" smtClean="0"/>
              <a:t>ext3 and </a:t>
            </a:r>
            <a:r>
              <a:rPr lang="en-US" altLang="ko-KR" dirty="0" err="1" smtClean="0"/>
              <a:t>ReiserFS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Emerging PCM (Phase Change Memory)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One </a:t>
            </a:r>
            <a:r>
              <a:rPr lang="en-US" altLang="ko-KR" b="1" dirty="0" smtClean="0">
                <a:solidFill>
                  <a:srgbClr val="FF0000"/>
                </a:solidFill>
              </a:rPr>
              <a:t>of the </a:t>
            </a:r>
            <a:r>
              <a:rPr lang="en-US" altLang="ko-KR" b="1" dirty="0" smtClean="0">
                <a:solidFill>
                  <a:srgbClr val="FF0000"/>
                </a:solidFill>
              </a:rPr>
              <a:t>reliability </a:t>
            </a:r>
            <a:r>
              <a:rPr lang="en-US" altLang="ko-KR" b="1" dirty="0" smtClean="0">
                <a:solidFill>
                  <a:srgbClr val="FF0000"/>
                </a:solidFill>
              </a:rPr>
              <a:t>techniques : Journaling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Turning to scenario</a:t>
            </a:r>
          </a:p>
          <a:p>
            <a:pPr lvl="1"/>
            <a:r>
              <a:rPr lang="en-US" altLang="ko-KR" dirty="0"/>
              <a:t>First Block is 600B, it is larger than a half of a block. </a:t>
            </a:r>
            <a:br>
              <a:rPr lang="en-US" altLang="ko-KR" dirty="0"/>
            </a:br>
            <a:r>
              <a:rPr lang="en-US" altLang="ko-KR" dirty="0"/>
              <a:t>Thus do block logging!</a:t>
            </a:r>
          </a:p>
          <a:p>
            <a:pPr lvl="1"/>
            <a:r>
              <a:rPr lang="en-US" altLang="ko-KR" dirty="0"/>
              <a:t>Second Block is smaller than a half of a block</a:t>
            </a:r>
            <a:br>
              <a:rPr lang="en-US" altLang="ko-KR" dirty="0"/>
            </a:br>
            <a:r>
              <a:rPr lang="en-US" altLang="ko-KR" dirty="0"/>
              <a:t>Thus do differential logging!</a:t>
            </a:r>
          </a:p>
          <a:p>
            <a:pPr lvl="1"/>
            <a:r>
              <a:rPr lang="en-US" altLang="ko-KR" dirty="0" smtClean="0"/>
              <a:t>Third Block is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update</a:t>
            </a:r>
          </a:p>
          <a:p>
            <a:pPr lvl="2"/>
            <a:r>
              <a:rPr lang="en-US" altLang="ko-KR" dirty="0" smtClean="0"/>
              <a:t>In case of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, it logs by the unit of an object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As a result, three log chucks are logged in JOURNAL</a:t>
            </a:r>
          </a:p>
          <a:p>
            <a:pPr lvl="2"/>
            <a:r>
              <a:rPr lang="en-US" altLang="ko-KR" dirty="0" smtClean="0"/>
              <a:t>Every chunk has its header</a:t>
            </a:r>
          </a:p>
          <a:p>
            <a:pPr lvl="2"/>
            <a:r>
              <a:rPr lang="en-US" altLang="ko-KR" dirty="0" smtClean="0"/>
              <a:t>Headers are linked in the transaction list</a:t>
            </a:r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After all updates for one transaction logged successfully</a:t>
            </a:r>
          </a:p>
          <a:p>
            <a:pPr lvl="1"/>
            <a:r>
              <a:rPr lang="en-US" altLang="ko-KR" dirty="0" smtClean="0"/>
              <a:t>Transaction Status is changed into COMMIT</a:t>
            </a:r>
          </a:p>
          <a:p>
            <a:pPr lvl="1"/>
            <a:r>
              <a:rPr lang="en-US" altLang="ko-KR" dirty="0" smtClean="0"/>
              <a:t>Committed transactions are guaranteed to remain durable</a:t>
            </a:r>
          </a:p>
          <a:p>
            <a:pPr lvl="1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 descr="C:\Users\RYUSUN~1\AppData\Local\Temp\vmware-ryusungtae\VMwareDnD\7381c3ae\스크린샷 2012-11-01 6.11.44 P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2"/>
          <a:stretch/>
        </p:blipFill>
        <p:spPr bwMode="auto">
          <a:xfrm>
            <a:off x="6030912" y="2573454"/>
            <a:ext cx="276523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812360" y="4077072"/>
            <a:ext cx="115212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Now, Reflect it to the FS</a:t>
            </a:r>
          </a:p>
          <a:p>
            <a:pPr lvl="1"/>
            <a:r>
              <a:rPr lang="en-US" altLang="ko-KR" dirty="0" err="1" smtClean="0"/>
              <a:t>Checkpointing</a:t>
            </a:r>
            <a:r>
              <a:rPr lang="en-US" altLang="ko-KR" dirty="0" smtClean="0"/>
              <a:t>: Logged data → File System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Checkpointing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Performed periodically</a:t>
            </a:r>
          </a:p>
          <a:p>
            <a:pPr lvl="1"/>
            <a:r>
              <a:rPr lang="en-US" altLang="ko-KR" dirty="0" smtClean="0"/>
              <a:t>Activated when no more space in JOURNAL area</a:t>
            </a:r>
          </a:p>
          <a:p>
            <a:pPr lvl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8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Checkpointing</a:t>
            </a:r>
            <a:r>
              <a:rPr lang="en-US" altLang="ko-KR" dirty="0" smtClean="0"/>
              <a:t> Progress</a:t>
            </a:r>
          </a:p>
          <a:p>
            <a:pPr lvl="1"/>
            <a:r>
              <a:rPr lang="en-US" altLang="ko-KR" dirty="0" smtClean="0"/>
              <a:t>Scan all transactions committed after the last checkpoint</a:t>
            </a:r>
          </a:p>
          <a:p>
            <a:pPr lvl="1"/>
            <a:r>
              <a:rPr lang="en-US" altLang="ko-KR" dirty="0" smtClean="0"/>
              <a:t>Flush their logged data to each location in the FS</a:t>
            </a:r>
          </a:p>
          <a:p>
            <a:pPr lvl="1"/>
            <a:r>
              <a:rPr lang="en-US" altLang="ko-KR" dirty="0" smtClean="0"/>
              <a:t>In-place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and Out-place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are performed at this point!</a:t>
            </a:r>
          </a:p>
          <a:p>
            <a:pPr lvl="1"/>
            <a:r>
              <a:rPr lang="en-US" altLang="ko-KR" dirty="0" smtClean="0"/>
              <a:t>Rewrite operation is happened only on Out-place </a:t>
            </a:r>
            <a:r>
              <a:rPr lang="en-US" altLang="ko-KR" dirty="0" err="1" smtClean="0"/>
              <a:t>checkpointing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 logged chunks are </a:t>
            </a:r>
            <a:r>
              <a:rPr lang="en-US" altLang="ko-KR" dirty="0" err="1" smtClean="0"/>
              <a:t>checkpointed</a:t>
            </a:r>
            <a:r>
              <a:rPr lang="en-US" altLang="ko-KR" dirty="0" smtClean="0"/>
              <a:t>, transaction status is changed into CHECKPOINT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CHECKPOINT Status</a:t>
            </a:r>
          </a:p>
          <a:p>
            <a:pPr lvl="1"/>
            <a:r>
              <a:rPr lang="en-US" altLang="ko-KR" dirty="0" smtClean="0"/>
              <a:t>Journal area occupied by this transaction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6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it works?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Comparing Total Amount</a:t>
            </a:r>
          </a:p>
          <a:p>
            <a:pPr lvl="1"/>
            <a:r>
              <a:rPr lang="en-US" altLang="ko-KR" dirty="0" smtClean="0"/>
              <a:t>Shortcut-JFS</a:t>
            </a:r>
          </a:p>
          <a:p>
            <a:pPr lvl="2"/>
            <a:r>
              <a:rPr lang="en-US" altLang="ko-KR" dirty="0" smtClean="0"/>
              <a:t>1.2KB = 600B + 200B + 200B + 200B</a:t>
            </a:r>
          </a:p>
          <a:p>
            <a:pPr lvl="1"/>
            <a:r>
              <a:rPr lang="en-US" altLang="ko-KR" dirty="0" smtClean="0"/>
              <a:t>Legacy FS (ext3)</a:t>
            </a:r>
          </a:p>
          <a:p>
            <a:pPr lvl="2"/>
            <a:r>
              <a:rPr lang="en-US" altLang="ko-KR" dirty="0" smtClean="0"/>
              <a:t>4KB = 1 KB + 1KB + 1KB + 1KB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78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 descr="C:\Users\RYUSUN~1\AppData\Local\Temp\vmware-ryusungtae\VMwareDnD\7381c3ae\스크린샷 2012-11-01 6.11.44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94066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1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system crash can occur during logging</a:t>
            </a:r>
          </a:p>
          <a:p>
            <a:pPr lvl="1"/>
            <a:r>
              <a:rPr lang="en-US" altLang="ko-KR" dirty="0" smtClean="0"/>
              <a:t>The file system remains as the last checkpoint state</a:t>
            </a:r>
          </a:p>
          <a:p>
            <a:pPr lvl="1"/>
            <a:r>
              <a:rPr lang="en-US" altLang="ko-KR" dirty="0" smtClean="0"/>
              <a:t>Redo operation from the last checkpoint position</a:t>
            </a:r>
          </a:p>
          <a:p>
            <a:pPr lvl="1"/>
            <a:r>
              <a:rPr lang="en-US" altLang="ko-KR" dirty="0" smtClean="0"/>
              <a:t>Discard partially written transactions with PENDING status to prevent corrupted data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system crash during </a:t>
            </a:r>
            <a:r>
              <a:rPr lang="en-US" altLang="ko-KR" dirty="0" err="1"/>
              <a:t>checkpointing</a:t>
            </a:r>
            <a:endParaRPr lang="en-US" altLang="ko-KR" dirty="0"/>
          </a:p>
          <a:p>
            <a:pPr lvl="1"/>
            <a:r>
              <a:rPr lang="en-US" altLang="ko-KR" dirty="0"/>
              <a:t>Transaction is partially reflected to the FS</a:t>
            </a:r>
          </a:p>
          <a:p>
            <a:pPr lvl="1"/>
            <a:r>
              <a:rPr lang="en-US" altLang="ko-KR" dirty="0"/>
              <a:t>However, this transaction is still remains perfectly in journal area!</a:t>
            </a:r>
          </a:p>
          <a:p>
            <a:pPr lvl="1"/>
            <a:r>
              <a:rPr lang="en-US" altLang="ko-KR" dirty="0"/>
              <a:t>Just restore it!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System Failure Scenario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78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YUSUN~1\AppData\Local\Temp\vmware-ryusungtae\VMwareDnD\3cf75973\스크린샷 2012-11-01 6.08.33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27" y="3112838"/>
            <a:ext cx="2959159" cy="30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Supporting Byte Access Interface</a:t>
            </a:r>
          </a:p>
          <a:p>
            <a:pPr lvl="1"/>
            <a:r>
              <a:rPr lang="en-US" altLang="ko-KR" dirty="0" smtClean="0"/>
              <a:t>Between main memory and storage device (PCM)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Assume PCM to be placed in DIMM slot</a:t>
            </a:r>
          </a:p>
          <a:p>
            <a:pPr lvl="1"/>
            <a:r>
              <a:rPr lang="en-US" altLang="ko-KR" dirty="0" smtClean="0"/>
              <a:t>Weakness: limited capacity by the number of slot</a:t>
            </a:r>
          </a:p>
          <a:p>
            <a:pPr lvl="1"/>
            <a:r>
              <a:rPr lang="en-US" altLang="ko-KR" dirty="0" smtClean="0"/>
              <a:t>A new interface?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5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7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Evaluation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HW/SW</a:t>
            </a:r>
          </a:p>
          <a:p>
            <a:pPr lvl="1"/>
            <a:r>
              <a:rPr lang="en-US" altLang="ko-KR" dirty="0" smtClean="0"/>
              <a:t>Linux Kernel 2.6.32.24</a:t>
            </a:r>
          </a:p>
          <a:p>
            <a:pPr lvl="1"/>
            <a:r>
              <a:rPr lang="en-US" altLang="ko-KR" dirty="0" smtClean="0"/>
              <a:t>Implemented by integrating journaling algorithms into </a:t>
            </a:r>
            <a:r>
              <a:rPr lang="en-US" altLang="ko-KR" dirty="0" err="1" smtClean="0"/>
              <a:t>ramfs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DRAM like PCM</a:t>
            </a:r>
          </a:p>
          <a:p>
            <a:pPr lvl="1"/>
            <a:r>
              <a:rPr lang="en-US" altLang="ko-KR" dirty="0" smtClean="0"/>
              <a:t>To compare</a:t>
            </a:r>
          </a:p>
          <a:p>
            <a:pPr lvl="2"/>
            <a:r>
              <a:rPr lang="en-US" altLang="ko-KR" dirty="0" smtClean="0"/>
              <a:t>ext3 mounted on ram-disk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Measuring Performance</a:t>
            </a:r>
          </a:p>
          <a:p>
            <a:pPr lvl="1"/>
            <a:r>
              <a:rPr lang="en-US" altLang="ko-KR" dirty="0" err="1" smtClean="0"/>
              <a:t>iozone</a:t>
            </a:r>
            <a:r>
              <a:rPr lang="en-US" altLang="ko-KR" dirty="0" smtClean="0"/>
              <a:t>: micro benchmark to measure file I/O performance</a:t>
            </a:r>
          </a:p>
          <a:p>
            <a:pPr lvl="1"/>
            <a:r>
              <a:rPr lang="en-US" altLang="ko-KR" dirty="0" smtClean="0"/>
              <a:t>postmark: macro benchmarks (emulates an email server or web apps)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Experimental Environment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7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Journaling for PCM</a:t>
            </a:r>
          </a:p>
          <a:p>
            <a:pPr lvl="1"/>
            <a:r>
              <a:rPr lang="en-US" altLang="ko-KR" dirty="0" smtClean="0"/>
              <a:t>PCM : A high-speed nonvolatile storage media</a:t>
            </a:r>
          </a:p>
          <a:p>
            <a:pPr lvl="1"/>
            <a:r>
              <a:rPr lang="en-US" altLang="ko-KR" dirty="0" smtClean="0"/>
              <a:t>Physical characteristics</a:t>
            </a:r>
          </a:p>
          <a:p>
            <a:pPr lvl="2"/>
            <a:r>
              <a:rPr lang="en-US" altLang="ko-KR" dirty="0" smtClean="0"/>
              <a:t>Very different from those of HDD or Flash</a:t>
            </a:r>
          </a:p>
          <a:p>
            <a:pPr lvl="2"/>
            <a:endParaRPr lang="en-US" altLang="ko-KR" dirty="0"/>
          </a:p>
          <a:p>
            <a:r>
              <a:rPr lang="en-US" altLang="ko-KR" dirty="0" smtClean="0"/>
              <a:t>How Journaling </a:t>
            </a:r>
            <a:r>
              <a:rPr lang="en-US" altLang="ko-KR" dirty="0" smtClean="0"/>
              <a:t>Works (</a:t>
            </a:r>
            <a:r>
              <a:rPr lang="ko-KR" altLang="en-US" dirty="0" smtClean="0"/>
              <a:t>자세히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write request arrives → Write data in journal area (Write-ahead logging) → </a:t>
            </a:r>
            <a:r>
              <a:rPr lang="en-US" altLang="ko-KR" dirty="0" err="1" smtClean="0"/>
              <a:t>Checkpointing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Checkpointing</a:t>
            </a:r>
            <a:r>
              <a:rPr lang="en-US" altLang="ko-KR" dirty="0" smtClean="0"/>
              <a:t> : Apply new data to the original data location periodically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Always maintain consistent data!</a:t>
            </a:r>
          </a:p>
          <a:p>
            <a:pPr lvl="2"/>
            <a:r>
              <a:rPr lang="en-US" altLang="ko-KR" dirty="0" smtClean="0"/>
              <a:t>in the journal area or in the original location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Journaling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6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 err="1"/>
              <a:t>iozone</a:t>
            </a:r>
            <a:r>
              <a:rPr lang="en-US" altLang="ko-KR" dirty="0"/>
              <a:t> / postmark</a:t>
            </a:r>
          </a:p>
          <a:p>
            <a:pPr lvl="1"/>
            <a:r>
              <a:rPr lang="en-US" altLang="ko-KR" dirty="0"/>
              <a:t>Just performance </a:t>
            </a:r>
            <a:r>
              <a:rPr lang="en-US" altLang="ko-KR" dirty="0" smtClean="0"/>
              <a:t>test</a:t>
            </a:r>
            <a:endParaRPr lang="en-US" altLang="ko-KR" dirty="0"/>
          </a:p>
          <a:p>
            <a:r>
              <a:rPr lang="en-US" altLang="ko-KR" dirty="0" smtClean="0"/>
              <a:t>Configuration</a:t>
            </a:r>
            <a:endParaRPr lang="en-US" altLang="ko-KR" dirty="0"/>
          </a:p>
          <a:p>
            <a:pPr lvl="1"/>
            <a:r>
              <a:rPr lang="en-US" altLang="ko-KR" dirty="0" smtClean="0"/>
              <a:t>Block Size: 4KB</a:t>
            </a:r>
          </a:p>
          <a:p>
            <a:pPr lvl="1"/>
            <a:r>
              <a:rPr lang="en-US" altLang="ko-KR" dirty="0" smtClean="0"/>
              <a:t>Commit </a:t>
            </a:r>
            <a:r>
              <a:rPr lang="en-US" altLang="ko-KR" dirty="0"/>
              <a:t>Policy : in every 5 seconds, but unknown size (default: 128MB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Postmark </a:t>
            </a:r>
            <a:r>
              <a:rPr lang="en-US" altLang="ko-KR" dirty="0" err="1"/>
              <a:t>fileset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pPr lvl="1"/>
            <a:r>
              <a:rPr lang="en-US" altLang="ko-KR" dirty="0"/>
              <a:t>Fileset1: 1000 </a:t>
            </a:r>
            <a:r>
              <a:rPr lang="en-US" altLang="ko-KR" dirty="0" smtClean="0"/>
              <a:t>Transactions on </a:t>
            </a:r>
            <a:r>
              <a:rPr lang="en-US" altLang="ko-KR" dirty="0"/>
              <a:t>1000 files of 1MB size</a:t>
            </a:r>
          </a:p>
          <a:p>
            <a:pPr lvl="1"/>
            <a:r>
              <a:rPr lang="en-US" altLang="ko-KR" dirty="0"/>
              <a:t>Fileset2: 10 </a:t>
            </a:r>
            <a:r>
              <a:rPr lang="en-US" altLang="ko-KR" dirty="0" smtClean="0"/>
              <a:t>Transactions on </a:t>
            </a:r>
            <a:r>
              <a:rPr lang="en-US" altLang="ko-KR" dirty="0"/>
              <a:t>10 files of 50MB size</a:t>
            </a:r>
          </a:p>
          <a:p>
            <a:r>
              <a:rPr lang="en-US" altLang="ko-KR" dirty="0"/>
              <a:t>To investigate the effectiveness under different write sizes</a:t>
            </a:r>
          </a:p>
          <a:p>
            <a:pPr lvl="1"/>
            <a:r>
              <a:rPr lang="en-US" altLang="ko-KR" dirty="0"/>
              <a:t>Varying the write size from 1KB to 4KB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err="1" smtClean="0"/>
              <a:t>Exprement</a:t>
            </a:r>
            <a:r>
              <a:rPr lang="en-US" altLang="ko-KR" dirty="0" smtClean="0"/>
              <a:t> #1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43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 #1 Results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Performance comparison of Shortcut-JFS and ext3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6087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1697" y="2556193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2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14300">
                    <a:schemeClr val="bg1"/>
                  </a:glow>
                </a:effectLst>
                <a:latin typeface="Helvetica" pitchFamily="34" charset="0"/>
                <a:ea typeface="나눔고딕" pitchFamily="50" charset="-127"/>
                <a:cs typeface="+mj-cs"/>
              </a:rPr>
              <a:t>2.1x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effectLst>
                  <a:glow rad="114300">
                    <a:schemeClr val="bg1"/>
                  </a:glow>
                </a:effectLst>
                <a:latin typeface="Helvetica" pitchFamily="34" charset="0"/>
                <a:ea typeface="나눔고딕" pitchFamily="50" charset="-127"/>
                <a:cs typeface="+mj-cs"/>
              </a:rPr>
              <a:t> Improvement</a:t>
            </a:r>
            <a:endParaRPr lang="ko-KR" altLang="en-US" sz="3200" b="1" dirty="0">
              <a:ln>
                <a:solidFill>
                  <a:schemeClr val="bg1"/>
                </a:solidFill>
              </a:ln>
              <a:effectLst>
                <a:glow rad="114300">
                  <a:schemeClr val="bg1"/>
                </a:glow>
              </a:effectLst>
              <a:latin typeface="Helvetica" pitchFamily="34" charset="0"/>
              <a:ea typeface="나눔고딕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494116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2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glow rad="114300">
                    <a:schemeClr val="bg1"/>
                  </a:glow>
                </a:effectLst>
                <a:latin typeface="Helvetica" pitchFamily="34" charset="0"/>
                <a:ea typeface="나눔고딕" pitchFamily="50" charset="-127"/>
                <a:cs typeface="+mj-cs"/>
              </a:rPr>
              <a:t>1.8x</a:t>
            </a:r>
            <a:r>
              <a:rPr lang="en-US" altLang="ko-KR" sz="3200" b="1" dirty="0" smtClean="0">
                <a:ln>
                  <a:solidFill>
                    <a:schemeClr val="bg1"/>
                  </a:solidFill>
                </a:ln>
                <a:effectLst>
                  <a:glow rad="114300">
                    <a:schemeClr val="bg1"/>
                  </a:glow>
                </a:effectLst>
                <a:latin typeface="Helvetica" pitchFamily="34" charset="0"/>
                <a:ea typeface="나눔고딕" pitchFamily="50" charset="-127"/>
                <a:cs typeface="+mj-cs"/>
              </a:rPr>
              <a:t> </a:t>
            </a:r>
            <a:r>
              <a:rPr lang="en-US" altLang="ko-KR" sz="3200" b="1" dirty="0">
                <a:ln>
                  <a:solidFill>
                    <a:schemeClr val="bg1"/>
                  </a:solidFill>
                </a:ln>
                <a:effectLst>
                  <a:glow rad="114300">
                    <a:schemeClr val="bg1"/>
                  </a:glow>
                </a:effectLst>
                <a:latin typeface="Helvetica" pitchFamily="34" charset="0"/>
                <a:ea typeface="나눔고딕" pitchFamily="50" charset="-127"/>
                <a:cs typeface="+mj-cs"/>
              </a:rPr>
              <a:t>Improvement</a:t>
            </a:r>
            <a:endParaRPr lang="ko-KR" altLang="en-US" sz="3200" b="1" dirty="0">
              <a:ln>
                <a:solidFill>
                  <a:schemeClr val="bg1"/>
                </a:solidFill>
              </a:ln>
              <a:effectLst>
                <a:glow rad="114300">
                  <a:schemeClr val="bg1"/>
                </a:glow>
              </a:effectLst>
              <a:latin typeface="Helvetica" pitchFamily="34" charset="0"/>
              <a:ea typeface="나눔고딕" pitchFamily="50" charset="-127"/>
              <a:cs typeface="+mj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4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#1 </a:t>
            </a:r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Shortcut-JFS improves </a:t>
            </a:r>
            <a:r>
              <a:rPr lang="en-US" altLang="ko-KR" dirty="0"/>
              <a:t>I/O performance </a:t>
            </a:r>
            <a:endParaRPr lang="en-US" altLang="ko-KR" dirty="0" smtClean="0"/>
          </a:p>
          <a:p>
            <a:pPr lvl="1"/>
            <a:r>
              <a:rPr lang="en-US" altLang="ko-KR" dirty="0"/>
              <a:t>B</a:t>
            </a:r>
            <a:r>
              <a:rPr lang="en-US" altLang="ko-KR" dirty="0" smtClean="0"/>
              <a:t>y </a:t>
            </a:r>
            <a:r>
              <a:rPr lang="en-US" altLang="ko-KR" dirty="0"/>
              <a:t>2.1x </a:t>
            </a:r>
            <a:r>
              <a:rPr lang="en-US" altLang="ko-KR" dirty="0" smtClean="0"/>
              <a:t>on average for </a:t>
            </a:r>
            <a:r>
              <a:rPr lang="en-US" altLang="ko-KR" dirty="0" err="1"/>
              <a:t>iozone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By 1.8x </a:t>
            </a:r>
            <a:r>
              <a:rPr lang="en-US" altLang="ko-KR" dirty="0"/>
              <a:t>on average </a:t>
            </a:r>
            <a:r>
              <a:rPr lang="en-US" altLang="ko-KR" dirty="0" smtClean="0"/>
              <a:t>for postmark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all </a:t>
            </a:r>
            <a:r>
              <a:rPr lang="en-US" altLang="ko-KR" dirty="0"/>
              <a:t>ranges of write sizes, Shortcut-JFS outperforms </a:t>
            </a:r>
            <a:r>
              <a:rPr lang="en-US" altLang="ko-KR" dirty="0" smtClean="0"/>
              <a:t>ext3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Why the performance improvement is larger in </a:t>
            </a:r>
            <a:r>
              <a:rPr lang="en-US" altLang="ko-KR" dirty="0" err="1" smtClean="0"/>
              <a:t>iozone</a:t>
            </a:r>
            <a:r>
              <a:rPr lang="en-US" altLang="ko-KR" dirty="0" smtClean="0"/>
              <a:t> than postmark</a:t>
            </a:r>
          </a:p>
          <a:p>
            <a:pPr lvl="2"/>
            <a:r>
              <a:rPr lang="en-US" altLang="ko-KR" dirty="0" err="1" smtClean="0"/>
              <a:t>Ans</a:t>
            </a:r>
            <a:r>
              <a:rPr lang="en-US" altLang="ko-KR" dirty="0" smtClean="0"/>
              <a:t>: postmark opens and closes a file for every single write operation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err="1"/>
              <a:t>Exprement</a:t>
            </a:r>
            <a:r>
              <a:rPr lang="en-US" altLang="ko-KR" dirty="0"/>
              <a:t> #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50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investigate the effectiveness precisely</a:t>
            </a:r>
          </a:p>
          <a:p>
            <a:pPr lvl="1"/>
            <a:r>
              <a:rPr lang="en-US" altLang="ko-KR" dirty="0" smtClean="0"/>
              <a:t>Implementation : Four versions of </a:t>
            </a:r>
            <a:r>
              <a:rPr lang="en-US" altLang="ko-KR" dirty="0" err="1" smtClean="0"/>
              <a:t>jounrnaling</a:t>
            </a:r>
            <a:r>
              <a:rPr lang="en-US" altLang="ko-KR" dirty="0" smtClean="0"/>
              <a:t> file systems</a:t>
            </a:r>
          </a:p>
          <a:p>
            <a:pPr lvl="2"/>
            <a:r>
              <a:rPr lang="en-US" altLang="ko-KR" dirty="0" smtClean="0"/>
              <a:t>Block Logging (BLK) : identical to that of 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 3 and </a:t>
            </a:r>
            <a:r>
              <a:rPr lang="en-US" altLang="ko-KR" dirty="0" err="1" smtClean="0"/>
              <a:t>ReiserFS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Differential Logging (DIFF)</a:t>
            </a:r>
          </a:p>
          <a:p>
            <a:pPr lvl="2"/>
            <a:r>
              <a:rPr lang="en-US" altLang="ko-KR" dirty="0" smtClean="0"/>
              <a:t>Block Logging with in-place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(BLK-S)</a:t>
            </a:r>
          </a:p>
          <a:p>
            <a:pPr lvl="2"/>
            <a:r>
              <a:rPr lang="en-US" altLang="ko-KR" dirty="0" smtClean="0"/>
              <a:t>Adaptive Logging with in-place </a:t>
            </a:r>
            <a:r>
              <a:rPr lang="en-US" altLang="ko-KR" dirty="0" err="1" smtClean="0"/>
              <a:t>checkpointing</a:t>
            </a:r>
            <a:r>
              <a:rPr lang="en-US" altLang="ko-KR" dirty="0" smtClean="0"/>
              <a:t> (ADP-S)</a:t>
            </a:r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err="1" smtClean="0"/>
              <a:t>Exprement</a:t>
            </a:r>
            <a:r>
              <a:rPr lang="en-US" altLang="ko-KR" dirty="0" smtClean="0"/>
              <a:t> #2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54896"/>
            <a:ext cx="6408712" cy="287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00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11" y="1988840"/>
            <a:ext cx="4860000" cy="447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</a:t>
            </a:r>
            <a:r>
              <a:rPr lang="en-US" altLang="ko-KR" dirty="0" smtClean="0"/>
              <a:t>#2 </a:t>
            </a:r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Measuring Performance with different write sizes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Throughput of different journaling file systems varying write size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40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6061"/>
          <a:stretch/>
        </p:blipFill>
        <p:spPr bwMode="auto">
          <a:xfrm>
            <a:off x="6171480" y="1463907"/>
            <a:ext cx="2430000" cy="196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#1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case of 1KB write size</a:t>
            </a:r>
          </a:p>
          <a:p>
            <a:pPr lvl="1"/>
            <a:r>
              <a:rPr lang="en-US" altLang="ko-KR" dirty="0" smtClean="0"/>
              <a:t>DIFF and ADP-S performs well</a:t>
            </a:r>
          </a:p>
          <a:p>
            <a:pPr lvl="1"/>
            <a:r>
              <a:rPr lang="en-US" altLang="ko-KR" dirty="0" smtClean="0"/>
              <a:t>Because they write differences only instead of</a:t>
            </a:r>
            <a:br>
              <a:rPr lang="en-US" altLang="ko-KR" dirty="0" smtClean="0"/>
            </a:br>
            <a:r>
              <a:rPr lang="en-US" altLang="ko-KR" dirty="0" smtClean="0"/>
              <a:t>and entire block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 case of 2KB write size</a:t>
            </a:r>
          </a:p>
          <a:p>
            <a:pPr lvl="1"/>
            <a:r>
              <a:rPr lang="en-US" altLang="ko-KR" dirty="0" smtClean="0"/>
              <a:t>ADP-S, BLK-S and DIFF is all good</a:t>
            </a:r>
          </a:p>
          <a:p>
            <a:pPr lvl="1"/>
            <a:r>
              <a:rPr lang="en-US" altLang="ko-KR" dirty="0" smtClean="0"/>
              <a:t>Three schemes incur same amount of writes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Throughput of different journaling file systems varying write size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5304"/>
          <a:stretch/>
        </p:blipFill>
        <p:spPr bwMode="auto">
          <a:xfrm>
            <a:off x="6372200" y="3429000"/>
            <a:ext cx="2430000" cy="199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406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#1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case of 3KB/4KB write size</a:t>
            </a:r>
          </a:p>
          <a:p>
            <a:pPr lvl="1"/>
            <a:r>
              <a:rPr lang="en-US" altLang="ko-KR" dirty="0" smtClean="0"/>
              <a:t>BLK-S and ADP-S is better than others</a:t>
            </a:r>
          </a:p>
          <a:p>
            <a:pPr lvl="1"/>
            <a:r>
              <a:rPr lang="en-US" altLang="ko-KR" dirty="0" smtClean="0"/>
              <a:t>Because DIFF should perform write-twice</a:t>
            </a:r>
            <a:br>
              <a:rPr lang="en-US" altLang="ko-KR" dirty="0" smtClean="0"/>
            </a:br>
            <a:r>
              <a:rPr lang="en-US" altLang="ko-KR" dirty="0" smtClean="0"/>
              <a:t>for all updates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ADP-S provides consistently the best</a:t>
            </a:r>
          </a:p>
          <a:p>
            <a:pPr lvl="1"/>
            <a:r>
              <a:rPr lang="en-US" altLang="ko-KR" dirty="0" smtClean="0"/>
              <a:t>Regardless of write sizes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Throughput of different journaling file systems varying write size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46864" r="50148" b="6272"/>
          <a:stretch/>
        </p:blipFill>
        <p:spPr bwMode="auto">
          <a:xfrm>
            <a:off x="6444208" y="1340768"/>
            <a:ext cx="2184401" cy="209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0" t="47432" r="3633" b="5704"/>
          <a:stretch/>
        </p:blipFill>
        <p:spPr bwMode="auto">
          <a:xfrm>
            <a:off x="6444208" y="3501008"/>
            <a:ext cx="2184401" cy="209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612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 Interesting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ext3 uses the same journaling scheme as BLK</a:t>
            </a:r>
          </a:p>
          <a:p>
            <a:r>
              <a:rPr lang="en-US" altLang="ko-KR" dirty="0" smtClean="0"/>
              <a:t>However, there is a large margin between ext3 and BLK</a:t>
            </a:r>
          </a:p>
          <a:p>
            <a:endParaRPr lang="en-US" altLang="ko-KR" dirty="0"/>
          </a:p>
          <a:p>
            <a:r>
              <a:rPr lang="en-US" altLang="ko-KR" dirty="0" smtClean="0"/>
              <a:t>Because 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 should pass through the block-device layer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1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Shortcut-JFS: New Journaling File System for PCM</a:t>
            </a:r>
          </a:p>
          <a:p>
            <a:pPr lvl="1"/>
            <a:r>
              <a:rPr lang="en-US" altLang="ko-KR" dirty="0" smtClean="0"/>
              <a:t>Takes advantages of physical characteristics of PCM</a:t>
            </a:r>
          </a:p>
          <a:p>
            <a:pPr lvl="1"/>
            <a:r>
              <a:rPr lang="en-US" altLang="ko-KR" dirty="0" smtClean="0"/>
              <a:t>Reduces additional writes of legacy journaling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Differential Logging</a:t>
            </a:r>
          </a:p>
          <a:p>
            <a:pPr lvl="1"/>
            <a:r>
              <a:rPr lang="en-US" altLang="ko-KR" dirty="0" smtClean="0"/>
              <a:t>Logging only changed bytes</a:t>
            </a:r>
          </a:p>
          <a:p>
            <a:r>
              <a:rPr lang="en-US" altLang="ko-KR" dirty="0" smtClean="0"/>
              <a:t>In-place </a:t>
            </a:r>
            <a:r>
              <a:rPr lang="en-US" altLang="ko-KR" dirty="0" err="1" smtClean="0"/>
              <a:t>Checkpointing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Reusing log blocks as a data blocks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It improves performance by 40% on average to ext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Overhead in HDD</a:t>
            </a:r>
          </a:p>
          <a:p>
            <a:pPr lvl="1"/>
            <a:r>
              <a:rPr lang="en-US" altLang="ko-KR" dirty="0" smtClean="0"/>
              <a:t>More writes, but it is efficient</a:t>
            </a:r>
          </a:p>
          <a:p>
            <a:pPr lvl="1"/>
            <a:r>
              <a:rPr lang="en-US" altLang="ko-KR" dirty="0" smtClean="0"/>
              <a:t>It reduces large seek overhead by writing sequentially to the journal area [Sequential Pattern]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Overhead in PCM</a:t>
            </a:r>
          </a:p>
          <a:p>
            <a:pPr lvl="1"/>
            <a:r>
              <a:rPr lang="en-US" altLang="ko-KR" dirty="0" smtClean="0"/>
              <a:t>PCM has no seek time but long write latency</a:t>
            </a:r>
          </a:p>
          <a:p>
            <a:pPr lvl="1"/>
            <a:r>
              <a:rPr lang="en-US" altLang="ko-KR" dirty="0" smtClean="0"/>
              <a:t>Without achieving any advantages from sequential logging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자세히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Serious Performance </a:t>
            </a:r>
            <a:r>
              <a:rPr lang="en-US" altLang="ko-KR" b="1" dirty="0" smtClean="0">
                <a:solidFill>
                  <a:srgbClr val="FF0000"/>
                </a:solidFill>
              </a:rPr>
              <a:t>Degradation</a:t>
            </a:r>
          </a:p>
          <a:p>
            <a:pPr lvl="2"/>
            <a:r>
              <a:rPr lang="en-US" altLang="ko-KR" b="1" dirty="0" smtClean="0"/>
              <a:t>Need to provide an efficient handling of write operation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Characteristics of Journaling in Hard Disks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5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Redesign Their Scheme</a:t>
            </a:r>
          </a:p>
          <a:p>
            <a:pPr lvl="1"/>
            <a:r>
              <a:rPr lang="en-US" altLang="ko-KR" dirty="0" smtClean="0"/>
              <a:t>Considering wear-leveling</a:t>
            </a:r>
          </a:p>
          <a:p>
            <a:pPr lvl="1"/>
            <a:r>
              <a:rPr lang="en-US" altLang="ko-KR" dirty="0" smtClean="0"/>
              <a:t>Lifetime issues (PCM has limited write endurance)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Shortcut-JFS</a:t>
            </a:r>
          </a:p>
          <a:p>
            <a:pPr lvl="1"/>
            <a:r>
              <a:rPr lang="en-US" altLang="ko-KR" dirty="0" smtClean="0"/>
              <a:t>reduces write amounts (by more than a half of existing journaling file systems)</a:t>
            </a:r>
          </a:p>
          <a:p>
            <a:pPr lvl="1"/>
            <a:r>
              <a:rPr lang="en-US" altLang="ko-KR" dirty="0" smtClean="0"/>
              <a:t>while providing high reliability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 smtClean="0"/>
              <a:t>Shortcut-JFS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6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RELated</a:t>
            </a:r>
            <a:r>
              <a:rPr lang="en-US" altLang="ko-KR" dirty="0" smtClean="0"/>
              <a:t> works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Exploiting PCM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Mogul </a:t>
            </a:r>
            <a:r>
              <a:rPr lang="en-US" altLang="ko-KR" dirty="0" err="1" smtClean="0"/>
              <a:t>elt</a:t>
            </a:r>
            <a:r>
              <a:rPr lang="en-US" altLang="ko-KR" dirty="0" smtClean="0"/>
              <a:t> al.</a:t>
            </a:r>
          </a:p>
          <a:p>
            <a:pPr lvl="1"/>
            <a:r>
              <a:rPr lang="en-US" altLang="ko-KR" dirty="0" smtClean="0"/>
              <a:t>Efficient Memory Management Policy</a:t>
            </a:r>
          </a:p>
          <a:p>
            <a:pPr lvl="2"/>
            <a:r>
              <a:rPr lang="en-US" altLang="ko-KR" dirty="0" smtClean="0"/>
              <a:t>Hybrid Memory System Consisting of both DRAM and PCM</a:t>
            </a:r>
          </a:p>
          <a:p>
            <a:pPr lvl="2"/>
            <a:r>
              <a:rPr lang="en-US" altLang="ko-KR" dirty="0" smtClean="0"/>
              <a:t>Page-attribute aware memory allocation policy</a:t>
            </a:r>
          </a:p>
          <a:p>
            <a:pPr lvl="2"/>
            <a:r>
              <a:rPr lang="en-US" altLang="ko-KR" dirty="0" smtClean="0"/>
              <a:t>Placing read-only pages (like code segments)</a:t>
            </a:r>
          </a:p>
          <a:p>
            <a:pPr lvl="1"/>
            <a:r>
              <a:rPr lang="en-US" altLang="ko-KR" dirty="0" smtClean="0"/>
              <a:t>Memory Architecture</a:t>
            </a:r>
          </a:p>
          <a:p>
            <a:pPr lvl="2"/>
            <a:r>
              <a:rPr lang="en-US" altLang="ko-KR" dirty="0" smtClean="0"/>
              <a:t>It uses a small amount of DRAM as a write buffer of PCM</a:t>
            </a:r>
          </a:p>
          <a:p>
            <a:pPr lvl="2"/>
            <a:r>
              <a:rPr lang="en-US" altLang="ko-KR" dirty="0" smtClean="0"/>
              <a:t>To prolong the lifetime and hide the long write latency of PCM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47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Exploiting PCM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Lee et al.</a:t>
            </a:r>
          </a:p>
          <a:p>
            <a:pPr lvl="1"/>
            <a:r>
              <a:rPr lang="en-US" altLang="ko-KR" dirty="0" smtClean="0"/>
              <a:t>PCM Memory Architecture</a:t>
            </a:r>
          </a:p>
          <a:p>
            <a:pPr lvl="2"/>
            <a:r>
              <a:rPr lang="en-US" altLang="ko-KR" dirty="0" smtClean="0"/>
              <a:t>To improve the write performance between last level cache and PCM memory</a:t>
            </a:r>
          </a:p>
          <a:p>
            <a:pPr lvl="2"/>
            <a:r>
              <a:rPr lang="en-US" altLang="ko-KR" dirty="0" smtClean="0"/>
              <a:t>Two Policies</a:t>
            </a:r>
          </a:p>
          <a:p>
            <a:pPr lvl="3"/>
            <a:r>
              <a:rPr lang="en-US" altLang="ko-KR" dirty="0" smtClean="0"/>
              <a:t>Buffer Reorganization</a:t>
            </a:r>
          </a:p>
          <a:p>
            <a:pPr lvl="3"/>
            <a:r>
              <a:rPr lang="en-US" altLang="ko-KR" dirty="0" smtClean="0"/>
              <a:t>Partial Writes</a:t>
            </a:r>
          </a:p>
          <a:p>
            <a:pPr lvl="2"/>
            <a:r>
              <a:rPr lang="en-US" altLang="ko-KR" dirty="0" smtClean="0"/>
              <a:t>These track data modification and write only modified cache lines or </a:t>
            </a:r>
            <a:r>
              <a:rPr lang="en-US" altLang="ko-KR" dirty="0" err="1" smtClean="0"/>
              <a:t>workds</a:t>
            </a:r>
            <a:r>
              <a:rPr lang="en-US" altLang="ko-KR" dirty="0" smtClean="0"/>
              <a:t> to the PCM array</a:t>
            </a:r>
          </a:p>
          <a:p>
            <a:pPr lvl="1"/>
            <a:r>
              <a:rPr lang="en-US" altLang="ko-KR" dirty="0" smtClean="0"/>
              <a:t>CLOCK-DWF Algorithm</a:t>
            </a:r>
          </a:p>
          <a:p>
            <a:pPr lvl="2"/>
            <a:r>
              <a:rPr lang="en-US" altLang="ko-KR" dirty="0" smtClean="0"/>
              <a:t>For hybrid memory architecture (DRAM + PCM)</a:t>
            </a:r>
          </a:p>
          <a:p>
            <a:pPr lvl="3"/>
            <a:r>
              <a:rPr lang="en-US" altLang="ko-KR" dirty="0" smtClean="0"/>
              <a:t>PCM : Read-intensive Pages</a:t>
            </a:r>
          </a:p>
          <a:p>
            <a:pPr lvl="3"/>
            <a:r>
              <a:rPr lang="en-US" altLang="ko-KR" dirty="0" smtClean="0"/>
              <a:t>DRAM : Write-intensive Pages</a:t>
            </a:r>
          </a:p>
          <a:p>
            <a:pPr lvl="2"/>
            <a:r>
              <a:rPr lang="en-US" altLang="ko-KR" dirty="0" smtClean="0"/>
              <a:t>Reference Other's Works!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9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Exploiting PCM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Zhou et al.</a:t>
            </a:r>
          </a:p>
          <a:p>
            <a:pPr lvl="1"/>
            <a:r>
              <a:rPr lang="en-US" altLang="ko-KR" dirty="0" smtClean="0"/>
              <a:t>Two wear-leveling techniques for PCM memory</a:t>
            </a:r>
          </a:p>
          <a:p>
            <a:pPr lvl="2"/>
            <a:r>
              <a:rPr lang="en-US" altLang="ko-KR" dirty="0" smtClean="0"/>
              <a:t>Row Shifting</a:t>
            </a:r>
          </a:p>
          <a:p>
            <a:pPr lvl="2"/>
            <a:r>
              <a:rPr lang="en-US" altLang="ko-KR" dirty="0" smtClean="0"/>
              <a:t>Segment Swapping</a:t>
            </a:r>
          </a:p>
          <a:p>
            <a:pPr lvl="1"/>
            <a:r>
              <a:rPr lang="en-US" altLang="ko-KR" dirty="0" smtClean="0"/>
              <a:t>To prolong the lifetime of PCM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Ipek</a:t>
            </a:r>
            <a:r>
              <a:rPr lang="en-US" altLang="ko-KR" dirty="0" smtClean="0"/>
              <a:t> et al.</a:t>
            </a:r>
          </a:p>
          <a:p>
            <a:pPr lvl="1"/>
            <a:r>
              <a:rPr lang="en-US" altLang="ko-KR" dirty="0" smtClean="0"/>
              <a:t>Dynamically Replicated Memory</a:t>
            </a:r>
          </a:p>
          <a:p>
            <a:pPr lvl="2"/>
            <a:r>
              <a:rPr lang="en-US" altLang="ko-KR" dirty="0" smtClean="0"/>
              <a:t>It maps two faulty physical pages into a single logical page</a:t>
            </a:r>
          </a:p>
          <a:p>
            <a:pPr lvl="2"/>
            <a:r>
              <a:rPr lang="en-US" altLang="ko-KR" dirty="0" smtClean="0"/>
              <a:t>Thereby Reusing PCM pages that contain hard faults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CFCB-7349-44CE-81FB-2657505E9C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5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1692</Words>
  <Application>Microsoft Office PowerPoint</Application>
  <PresentationFormat>화면 슬라이드 쇼(4:3)</PresentationFormat>
  <Paragraphs>366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Shortcut-JFS: A Write Efficient Journaling File System for Phase Change Memory</vt:lpstr>
      <vt:lpstr>Introduction</vt:lpstr>
      <vt:lpstr>Introduction</vt:lpstr>
      <vt:lpstr>Introduction</vt:lpstr>
      <vt:lpstr>Introduction</vt:lpstr>
      <vt:lpstr>RELated works</vt:lpstr>
      <vt:lpstr>Exploiting PCM</vt:lpstr>
      <vt:lpstr>Exploiting PCM</vt:lpstr>
      <vt:lpstr>Exploiting PCM</vt:lpstr>
      <vt:lpstr>For Non-Volatile RAM</vt:lpstr>
      <vt:lpstr>For Non-Volatile RAM</vt:lpstr>
      <vt:lpstr>For Non-Volatile RAM</vt:lpstr>
      <vt:lpstr>Summary for Related Works</vt:lpstr>
      <vt:lpstr>Shortcut-journaling file system</vt:lpstr>
      <vt:lpstr>Shortcut-Journaling File System</vt:lpstr>
      <vt:lpstr>Shortcut-Journaling File System</vt:lpstr>
      <vt:lpstr>Journaling Algorithm</vt:lpstr>
      <vt:lpstr>How it works?</vt:lpstr>
      <vt:lpstr>How it works?</vt:lpstr>
      <vt:lpstr>How it works?</vt:lpstr>
      <vt:lpstr>How it works?</vt:lpstr>
      <vt:lpstr>How it works?</vt:lpstr>
      <vt:lpstr>How it works?</vt:lpstr>
      <vt:lpstr>How it works?</vt:lpstr>
      <vt:lpstr>PowerPoint 프레젠테이션</vt:lpstr>
      <vt:lpstr>System Recovery</vt:lpstr>
      <vt:lpstr>System Architecture</vt:lpstr>
      <vt:lpstr>Performance evaluation</vt:lpstr>
      <vt:lpstr>Performance Evaluation</vt:lpstr>
      <vt:lpstr>Performance Evaluation</vt:lpstr>
      <vt:lpstr>Experiment #1 Results</vt:lpstr>
      <vt:lpstr>Experiment #1 Analysis</vt:lpstr>
      <vt:lpstr>Performance Evaluation</vt:lpstr>
      <vt:lpstr>Experiment #2 Results</vt:lpstr>
      <vt:lpstr>Experiment #1 Analysis</vt:lpstr>
      <vt:lpstr>Experiment #1 Analysis</vt:lpstr>
      <vt:lpstr>One Interesting Result</vt:lpstr>
      <vt:lpstr>Conclusion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 Sung Tae</dc:creator>
  <cp:lastModifiedBy>Ryu Sung Tae</cp:lastModifiedBy>
  <cp:revision>36</cp:revision>
  <dcterms:created xsi:type="dcterms:W3CDTF">2012-11-01T07:38:58Z</dcterms:created>
  <dcterms:modified xsi:type="dcterms:W3CDTF">2012-11-06T20:05:35Z</dcterms:modified>
</cp:coreProperties>
</file>