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h7S9yM9+NrHCyW8R2tubAW1zf2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0fa95a80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a0fa95a808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canvas is resized according to the determined venue width and length</a:t>
            </a:r>
            <a:endParaRPr/>
          </a:p>
          <a:p>
            <a:pPr indent="0" lvl="0" marL="0" rtl="0" algn="l">
              <a:lnSpc>
                <a:spcPct val="100000"/>
              </a:lnSpc>
              <a:spcBef>
                <a:spcPts val="0"/>
              </a:spcBef>
              <a:spcAft>
                <a:spcPts val="0"/>
              </a:spcAft>
              <a:buSzPts val="1100"/>
              <a:buNone/>
            </a:pPr>
            <a:r>
              <a:rPr lang="en"/>
              <a:t>The measurement of the venue is in feets while the items are measured in inch</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0fa95a80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a0fa95a80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0fa95a80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a0fa95a808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0fa95a80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a0fa95a808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0fa95a808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a0fa95a808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500"/>
              </a:spcBef>
              <a:spcAft>
                <a:spcPts val="0"/>
              </a:spcAft>
              <a:buNone/>
            </a:pPr>
            <a:r>
              <a:rPr lang="en" sz="1800">
                <a:solidFill>
                  <a:schemeClr val="dk1"/>
                </a:solidFill>
              </a:rPr>
              <a:t>Modify on the 3D viewer repository is very difficult as it is a third party repository that contains more than 40 thousands lines of code that involved three.js and rendering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500"/>
              </a:spcBef>
              <a:spcAft>
                <a:spcPts val="0"/>
              </a:spcAft>
              <a:buClr>
                <a:schemeClr val="dk1"/>
              </a:buClr>
              <a:buSzPts val="1200"/>
              <a:buChar char="●"/>
            </a:pPr>
            <a:r>
              <a:rPr lang="en" sz="1200">
                <a:solidFill>
                  <a:schemeClr val="dk1"/>
                </a:solidFill>
              </a:rPr>
              <a:t>PlaNXT is an innovative Venue Floor Planning application thats designed to enhance the event planning process, offering a streamlined and user-friendly experience.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rPr>
              <a:t>It features a comprehensive pipeline that guides users from the initial creation of an event through various stages, including detailed layout design for the venue.</a:t>
            </a:r>
            <a:endParaRPr sz="1200">
              <a:solidFill>
                <a:schemeClr val="dk1"/>
              </a:solidFill>
              <a:latin typeface="Proxima Nova"/>
              <a:ea typeface="Proxima Nova"/>
              <a:cs typeface="Proxima Nova"/>
              <a:sym typeface="Proxima Nova"/>
            </a:endParaRPr>
          </a:p>
          <a:p>
            <a:pPr indent="-304800" lvl="0" marL="457200" rtl="0" algn="l">
              <a:lnSpc>
                <a:spcPct val="12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A unique time-lapse feature allows planners to visualize the event's progression and corresponding layouts in a dynamic 3D format, providing a real-time perspective of spatial arrangements at different stages.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This is a legacy project; however due to the poorly design database, unorganized app structure, and various functionality bugs, we decided to refactor the whole app to better suit our development of integrating 3D visualization with the 2D planning page </a:t>
            </a:r>
            <a:endParaRPr sz="1200">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13bf91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a13bf91f6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500"/>
              </a:spcBef>
              <a:spcAft>
                <a:spcPts val="0"/>
              </a:spcAft>
              <a:buClr>
                <a:schemeClr val="dk1"/>
              </a:buClr>
              <a:buSzPts val="1200"/>
              <a:buChar char="●"/>
            </a:pPr>
            <a:r>
              <a:rPr lang="en" sz="1200">
                <a:solidFill>
                  <a:schemeClr val="dk1"/>
                </a:solidFill>
              </a:rPr>
              <a:t>PlaNXT is an innovative Venue Floor Planning application thats designed to enhance the event planning process, offering a streamlined and user-friendly experience.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rPr>
              <a:t>It features a comprehensive pipeline that guides users from the initial creation of an event through various stages, including detailed layout design for the venue.</a:t>
            </a:r>
            <a:endParaRPr sz="1200">
              <a:solidFill>
                <a:schemeClr val="dk1"/>
              </a:solidFill>
              <a:latin typeface="Proxima Nova"/>
              <a:ea typeface="Proxima Nova"/>
              <a:cs typeface="Proxima Nova"/>
              <a:sym typeface="Proxima Nova"/>
            </a:endParaRPr>
          </a:p>
          <a:p>
            <a:pPr indent="-304800" lvl="0" marL="457200" rtl="0" algn="l">
              <a:lnSpc>
                <a:spcPct val="12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A unique time-lapse feature allows planners to visualize the event's progression and corresponding layouts in a dynamic 3D format, providing a real-time perspective of spatial arrangements at different stages.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This is a legacy project; however due to the poorly design database, unorganized app structure, and various functionality bugs, we decided to refactor the whole app to better suit our development of integrating 3D visualization with the 2D planning page </a:t>
            </a:r>
            <a:endParaRPr sz="1200">
              <a:solidFill>
                <a:schemeClr val="dk1"/>
              </a:solidFill>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0fa95a80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a0fa95a808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fa95a80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a0fa95a808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fa95a80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a0fa95a808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fa95a80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a0fa95a80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pic>
        <p:nvPicPr>
          <p:cNvPr descr="AcademicBdlg.jpg" id="15" name="Google Shape;15;p9"/>
          <p:cNvPicPr preferRelativeResize="0"/>
          <p:nvPr/>
        </p:nvPicPr>
        <p:blipFill rotWithShape="1">
          <a:blip r:embed="rId2">
            <a:alphaModFix/>
          </a:blip>
          <a:srcRect b="0" l="0" r="0" t="0"/>
          <a:stretch/>
        </p:blipFill>
        <p:spPr>
          <a:xfrm>
            <a:off x="198344" y="155321"/>
            <a:ext cx="8747310" cy="4840245"/>
          </a:xfrm>
          <a:prstGeom prst="rect">
            <a:avLst/>
          </a:prstGeom>
          <a:noFill/>
          <a:ln>
            <a:noFill/>
          </a:ln>
        </p:spPr>
      </p:pic>
      <p:sp>
        <p:nvSpPr>
          <p:cNvPr id="16" name="Google Shape;16;p9"/>
          <p:cNvSpPr/>
          <p:nvPr/>
        </p:nvSpPr>
        <p:spPr>
          <a:xfrm>
            <a:off x="198344" y="2028976"/>
            <a:ext cx="891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 name="Google Shape;17;p9"/>
          <p:cNvSpPr/>
          <p:nvPr/>
        </p:nvSpPr>
        <p:spPr>
          <a:xfrm>
            <a:off x="8856502" y="2028976"/>
            <a:ext cx="891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9"/>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lt1"/>
              </a:buClr>
              <a:buSzPts val="5300"/>
              <a:buFont typeface="Arial"/>
              <a:buNone/>
              <a:defRPr b="0" sz="530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9"/>
          <p:cNvSpPr txBox="1"/>
          <p:nvPr>
            <p:ph idx="1" type="subTitle"/>
          </p:nvPr>
        </p:nvSpPr>
        <p:spPr>
          <a:xfrm>
            <a:off x="1371600" y="3176543"/>
            <a:ext cx="6400800" cy="89250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400"/>
              </a:spcBef>
              <a:spcAft>
                <a:spcPts val="0"/>
              </a:spcAft>
              <a:buClr>
                <a:schemeClr val="lt1"/>
              </a:buClr>
              <a:buSzPts val="2100"/>
              <a:buNone/>
              <a:defRPr i="1" sz="2100">
                <a:solidFill>
                  <a:schemeClr val="lt1"/>
                </a:solidFill>
                <a:latin typeface="Georgia"/>
                <a:ea typeface="Georgia"/>
                <a:cs typeface="Georgia"/>
                <a:sym typeface="Georgia"/>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20" name="Google Shape;20;p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9"/>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9"/>
          <p:cNvPicPr preferRelativeResize="0"/>
          <p:nvPr/>
        </p:nvPicPr>
        <p:blipFill rotWithShape="1">
          <a:blip r:embed="rId3">
            <a:alphaModFix/>
          </a:blip>
          <a:srcRect b="0" l="0" r="0" t="0"/>
          <a:stretch/>
        </p:blipFill>
        <p:spPr>
          <a:xfrm>
            <a:off x="4235832" y="614549"/>
            <a:ext cx="672336" cy="55241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3600"/>
              <a:buFont typeface="Arial"/>
              <a:buNone/>
              <a:defRPr b="0" sz="360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10"/>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500"/>
              </a:spcBef>
              <a:spcAft>
                <a:spcPts val="0"/>
              </a:spcAft>
              <a:buClr>
                <a:srgbClr val="7F7F7F"/>
              </a:buClr>
              <a:buSzPts val="2400"/>
              <a:buNone/>
              <a:defRPr>
                <a:solidFill>
                  <a:srgbClr val="7F7F7F"/>
                </a:solidFill>
                <a:latin typeface="Arial"/>
                <a:ea typeface="Arial"/>
                <a:cs typeface="Arial"/>
                <a:sym typeface="Arial"/>
              </a:defRPr>
            </a:lvl1pPr>
            <a:lvl2pPr indent="-228600" lvl="1" marL="914400" algn="l">
              <a:lnSpc>
                <a:spcPct val="100000"/>
              </a:lnSpc>
              <a:spcBef>
                <a:spcPts val="400"/>
              </a:spcBef>
              <a:spcAft>
                <a:spcPts val="0"/>
              </a:spcAft>
              <a:buClr>
                <a:srgbClr val="7F7F7F"/>
              </a:buClr>
              <a:buSzPts val="2100"/>
              <a:buNone/>
              <a:defRPr>
                <a:solidFill>
                  <a:srgbClr val="7F7F7F"/>
                </a:solidFill>
                <a:latin typeface="Arial"/>
                <a:ea typeface="Arial"/>
                <a:cs typeface="Arial"/>
                <a:sym typeface="Arial"/>
              </a:defRPr>
            </a:lvl2pPr>
            <a:lvl3pPr indent="-228600" lvl="2" marL="1371600" algn="l">
              <a:lnSpc>
                <a:spcPct val="100000"/>
              </a:lnSpc>
              <a:spcBef>
                <a:spcPts val="400"/>
              </a:spcBef>
              <a:spcAft>
                <a:spcPts val="0"/>
              </a:spcAft>
              <a:buClr>
                <a:srgbClr val="7F7F7F"/>
              </a:buClr>
              <a:buSzPts val="1800"/>
              <a:buNone/>
              <a:defRPr>
                <a:solidFill>
                  <a:srgbClr val="7F7F7F"/>
                </a:solidFill>
                <a:latin typeface="Arial"/>
                <a:ea typeface="Arial"/>
                <a:cs typeface="Arial"/>
                <a:sym typeface="Arial"/>
              </a:defRPr>
            </a:lvl3pPr>
            <a:lvl4pPr indent="-228600" lvl="3" marL="1828800" algn="l">
              <a:lnSpc>
                <a:spcPct val="100000"/>
              </a:lnSpc>
              <a:spcBef>
                <a:spcPts val="300"/>
              </a:spcBef>
              <a:spcAft>
                <a:spcPts val="0"/>
              </a:spcAft>
              <a:buClr>
                <a:srgbClr val="7F7F7F"/>
              </a:buClr>
              <a:buSzPts val="1500"/>
              <a:buNone/>
              <a:defRPr>
                <a:solidFill>
                  <a:srgbClr val="7F7F7F"/>
                </a:solidFill>
                <a:latin typeface="Arial"/>
                <a:ea typeface="Arial"/>
                <a:cs typeface="Arial"/>
                <a:sym typeface="Arial"/>
              </a:defRPr>
            </a:lvl4pPr>
            <a:lvl5pPr indent="-228600" lvl="4" marL="2286000" algn="l">
              <a:lnSpc>
                <a:spcPct val="100000"/>
              </a:lnSpc>
              <a:spcBef>
                <a:spcPts val="300"/>
              </a:spcBef>
              <a:spcAft>
                <a:spcPts val="0"/>
              </a:spcAft>
              <a:buClr>
                <a:srgbClr val="7F7F7F"/>
              </a:buClr>
              <a:buSzPts val="1500"/>
              <a:buNone/>
              <a:defRPr>
                <a:solidFill>
                  <a:srgbClr val="7F7F7F"/>
                </a:solidFill>
                <a:latin typeface="Arial"/>
                <a:ea typeface="Arial"/>
                <a:cs typeface="Arial"/>
                <a:sym typeface="Arial"/>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7" name="Google Shape;27;p1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10"/>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1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descr="PSCwall.psd" id="31" name="Google Shape;31;p11"/>
          <p:cNvPicPr preferRelativeResize="0"/>
          <p:nvPr/>
        </p:nvPicPr>
        <p:blipFill rotWithShape="1">
          <a:blip r:embed="rId2">
            <a:alphaModFix/>
          </a:blip>
          <a:srcRect b="0" l="0" r="0" t="0"/>
          <a:stretch/>
        </p:blipFill>
        <p:spPr>
          <a:xfrm>
            <a:off x="194954" y="156028"/>
            <a:ext cx="8754094" cy="4831443"/>
          </a:xfrm>
          <a:prstGeom prst="rect">
            <a:avLst/>
          </a:prstGeom>
          <a:noFill/>
          <a:ln>
            <a:noFill/>
          </a:ln>
        </p:spPr>
      </p:pic>
      <p:sp>
        <p:nvSpPr>
          <p:cNvPr id="32" name="Google Shape;32;p11"/>
          <p:cNvSpPr/>
          <p:nvPr/>
        </p:nvSpPr>
        <p:spPr>
          <a:xfrm>
            <a:off x="795353" y="1570075"/>
            <a:ext cx="7553400" cy="2003400"/>
          </a:xfrm>
          <a:prstGeom prst="rect">
            <a:avLst/>
          </a:prstGeom>
          <a:solidFill>
            <a:schemeClr val="lt1"/>
          </a:solidFill>
          <a:ln>
            <a:noFill/>
          </a:ln>
          <a:effectLst>
            <a:outerShdw blurRad="40000" rotWithShape="0" dir="5400000" dist="23000">
              <a:srgbClr val="000000">
                <a:alpha val="3372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 name="Google Shape;33;p11"/>
          <p:cNvSpPr/>
          <p:nvPr/>
        </p:nvSpPr>
        <p:spPr>
          <a:xfrm>
            <a:off x="795353" y="2057193"/>
            <a:ext cx="960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 name="Google Shape;34;p11"/>
          <p:cNvSpPr/>
          <p:nvPr/>
        </p:nvSpPr>
        <p:spPr>
          <a:xfrm>
            <a:off x="8252636" y="2068667"/>
            <a:ext cx="960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 name="Google Shape;35;p1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1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1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11"/>
          <p:cNvSpPr txBox="1"/>
          <p:nvPr>
            <p:ph type="title"/>
          </p:nvPr>
        </p:nvSpPr>
        <p:spPr>
          <a:xfrm>
            <a:off x="1124712" y="2154392"/>
            <a:ext cx="6894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500000"/>
              </a:buClr>
              <a:buSzPts val="3600"/>
              <a:buFont typeface="Arial"/>
              <a:buNone/>
              <a:defRPr b="0" i="0" sz="3600">
                <a:solidFill>
                  <a:srgbClr val="500000"/>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descr="TAM-LogoBox.png" id="39" name="Google Shape;39;p11"/>
          <p:cNvPicPr preferRelativeResize="0"/>
          <p:nvPr/>
        </p:nvPicPr>
        <p:blipFill rotWithShape="1">
          <a:blip r:embed="rId3">
            <a:alphaModFix/>
          </a:blip>
          <a:srcRect b="0" l="0" r="0" t="0"/>
          <a:stretch/>
        </p:blipFill>
        <p:spPr>
          <a:xfrm>
            <a:off x="4083351" y="1068447"/>
            <a:ext cx="977298" cy="97729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2"/>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3000"/>
              <a:buFont typeface="Arial"/>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12"/>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43" name="Google Shape;43;p1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1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1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3"/>
          <p:cNvSpPr txBox="1"/>
          <p:nvPr>
            <p:ph type="title"/>
          </p:nvPr>
        </p:nvSpPr>
        <p:spPr>
          <a:xfrm>
            <a:off x="457200" y="791075"/>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13"/>
          <p:cNvSpPr txBox="1"/>
          <p:nvPr>
            <p:ph idx="1" type="body"/>
          </p:nvPr>
        </p:nvSpPr>
        <p:spPr>
          <a:xfrm>
            <a:off x="457200" y="1720517"/>
            <a:ext cx="4038600" cy="28740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49" name="Google Shape;49;p13"/>
          <p:cNvSpPr txBox="1"/>
          <p:nvPr>
            <p:ph idx="2" type="body"/>
          </p:nvPr>
        </p:nvSpPr>
        <p:spPr>
          <a:xfrm>
            <a:off x="4648200" y="1720517"/>
            <a:ext cx="4038600" cy="28740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50" name="Google Shape;50;p1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1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14"/>
          <p:cNvSpPr txBox="1"/>
          <p:nvPr>
            <p:ph type="title"/>
          </p:nvPr>
        </p:nvSpPr>
        <p:spPr>
          <a:xfrm>
            <a:off x="457200" y="72502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45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14"/>
          <p:cNvSpPr txBox="1"/>
          <p:nvPr>
            <p:ph idx="1" type="body"/>
          </p:nvPr>
        </p:nvSpPr>
        <p:spPr>
          <a:xfrm>
            <a:off x="457200" y="1730324"/>
            <a:ext cx="4040100" cy="4797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56" name="Google Shape;56;p14"/>
          <p:cNvSpPr txBox="1"/>
          <p:nvPr>
            <p:ph idx="2" type="body"/>
          </p:nvPr>
        </p:nvSpPr>
        <p:spPr>
          <a:xfrm>
            <a:off x="457200" y="2210146"/>
            <a:ext cx="4040100" cy="2384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57" name="Google Shape;57;p14"/>
          <p:cNvSpPr txBox="1"/>
          <p:nvPr>
            <p:ph idx="3" type="body"/>
          </p:nvPr>
        </p:nvSpPr>
        <p:spPr>
          <a:xfrm>
            <a:off x="4645033" y="1730324"/>
            <a:ext cx="4041900" cy="4797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58" name="Google Shape;58;p14"/>
          <p:cNvSpPr txBox="1"/>
          <p:nvPr>
            <p:ph idx="4" type="body"/>
          </p:nvPr>
        </p:nvSpPr>
        <p:spPr>
          <a:xfrm>
            <a:off x="4645033" y="2210146"/>
            <a:ext cx="4041900" cy="2384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59" name="Google Shape;59;p1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457208" y="878306"/>
            <a:ext cx="3008400" cy="8715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1500"/>
              <a:buFont typeface="Arial"/>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 type="body"/>
          </p:nvPr>
        </p:nvSpPr>
        <p:spPr>
          <a:xfrm>
            <a:off x="3575050" y="878306"/>
            <a:ext cx="5111700" cy="3716400"/>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500"/>
              </a:spcBef>
              <a:spcAft>
                <a:spcPts val="0"/>
              </a:spcAft>
              <a:buClr>
                <a:schemeClr val="dk1"/>
              </a:buClr>
              <a:buSzPts val="2400"/>
              <a:buChar char="•"/>
              <a:defRPr sz="2400"/>
            </a:lvl1pPr>
            <a:lvl2pPr indent="-361950" lvl="1" marL="914400" algn="l">
              <a:lnSpc>
                <a:spcPct val="100000"/>
              </a:lnSpc>
              <a:spcBef>
                <a:spcPts val="400"/>
              </a:spcBef>
              <a:spcAft>
                <a:spcPts val="0"/>
              </a:spcAft>
              <a:buClr>
                <a:schemeClr val="dk1"/>
              </a:buClr>
              <a:buSzPts val="2100"/>
              <a:buChar char="–"/>
              <a:defRPr sz="2100"/>
            </a:lvl2pPr>
            <a:lvl3pPr indent="-342900" lvl="2" marL="1371600" algn="l">
              <a:lnSpc>
                <a:spcPct val="100000"/>
              </a:lnSpc>
              <a:spcBef>
                <a:spcPts val="40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69" name="Google Shape;69;p16"/>
          <p:cNvSpPr txBox="1"/>
          <p:nvPr>
            <p:ph idx="2" type="body"/>
          </p:nvPr>
        </p:nvSpPr>
        <p:spPr>
          <a:xfrm>
            <a:off x="457208" y="1804738"/>
            <a:ext cx="3008400" cy="27900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70" name="Google Shape;70;p1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7"/>
          <p:cNvSpPr txBox="1"/>
          <p:nvPr>
            <p:ph type="title"/>
          </p:nvPr>
        </p:nvSpPr>
        <p:spPr>
          <a:xfrm>
            <a:off x="1792288" y="3600452"/>
            <a:ext cx="54864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1500"/>
              <a:buFont typeface="Arial"/>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7"/>
          <p:cNvSpPr/>
          <p:nvPr>
            <p:ph idx="2" type="pic"/>
          </p:nvPr>
        </p:nvSpPr>
        <p:spPr>
          <a:xfrm>
            <a:off x="1792288" y="830179"/>
            <a:ext cx="5486400" cy="2715600"/>
          </a:xfrm>
          <a:prstGeom prst="rect">
            <a:avLst/>
          </a:prstGeom>
          <a:noFill/>
          <a:ln>
            <a:noFill/>
          </a:ln>
        </p:spPr>
      </p:sp>
      <p:sp>
        <p:nvSpPr>
          <p:cNvPr id="76" name="Google Shape;76;p17"/>
          <p:cNvSpPr txBox="1"/>
          <p:nvPr>
            <p:ph idx="1" type="body"/>
          </p:nvPr>
        </p:nvSpPr>
        <p:spPr>
          <a:xfrm>
            <a:off x="1792288" y="4025507"/>
            <a:ext cx="5486400" cy="6036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77" name="Google Shape;77;p1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830888"/>
            <a:ext cx="8229600" cy="8574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457200" y="1756191"/>
            <a:ext cx="8229600" cy="2838300"/>
          </a:xfrm>
          <a:prstGeom prst="rect">
            <a:avLst/>
          </a:prstGeom>
          <a:noFill/>
          <a:ln>
            <a:noFill/>
          </a:ln>
        </p:spPr>
        <p:txBody>
          <a:bodyPr anchorCtr="0" anchor="t" bIns="34275" lIns="68575" spcFirstLastPara="1" rIns="68575" wrap="square" tIns="34275">
            <a:norm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1" name="Google Shape;11;p8"/>
          <p:cNvCxnSpPr/>
          <p:nvPr/>
        </p:nvCxnSpPr>
        <p:spPr>
          <a:xfrm>
            <a:off x="152404" y="4931330"/>
            <a:ext cx="7050300" cy="0"/>
          </a:xfrm>
          <a:prstGeom prst="straightConnector1">
            <a:avLst/>
          </a:prstGeom>
          <a:noFill/>
          <a:ln cap="flat" cmpd="sng" w="12700">
            <a:solidFill>
              <a:srgbClr val="E4002B"/>
            </a:solidFill>
            <a:prstDash val="solid"/>
            <a:miter lim="400000"/>
            <a:headEnd len="sm" w="sm" type="none"/>
            <a:tailEnd len="sm" w="sm" type="none"/>
          </a:ln>
        </p:spPr>
      </p:cxnSp>
      <p:pic>
        <p:nvPicPr>
          <p:cNvPr id="12" name="Google Shape;12;p8"/>
          <p:cNvPicPr preferRelativeResize="0"/>
          <p:nvPr/>
        </p:nvPicPr>
        <p:blipFill rotWithShape="1">
          <a:blip r:embed="rId1">
            <a:alphaModFix/>
          </a:blip>
          <a:srcRect b="0" l="0" r="0" t="0"/>
          <a:stretch/>
        </p:blipFill>
        <p:spPr>
          <a:xfrm>
            <a:off x="287867" y="173873"/>
            <a:ext cx="8568268" cy="694724"/>
          </a:xfrm>
          <a:prstGeom prst="rect">
            <a:avLst/>
          </a:prstGeom>
          <a:noFill/>
          <a:ln>
            <a:noFill/>
          </a:ln>
        </p:spPr>
      </p:pic>
      <p:sp>
        <p:nvSpPr>
          <p:cNvPr id="13" name="Google Shape;13;p8"/>
          <p:cNvSpPr/>
          <p:nvPr/>
        </p:nvSpPr>
        <p:spPr>
          <a:xfrm>
            <a:off x="287867" y="287335"/>
            <a:ext cx="90600" cy="4368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CSCE-606-Event360/Fall2023-PlaNX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5300"/>
              <a:buNone/>
            </a:pPr>
            <a:r>
              <a:rPr lang="en"/>
              <a:t>PlaNXT: Event 360</a:t>
            </a:r>
            <a:endParaRPr/>
          </a:p>
        </p:txBody>
      </p:sp>
      <p:sp>
        <p:nvSpPr>
          <p:cNvPr id="85" name="Google Shape;85;p1"/>
          <p:cNvSpPr txBox="1"/>
          <p:nvPr>
            <p:ph idx="1" type="subTitle"/>
          </p:nvPr>
        </p:nvSpPr>
        <p:spPr>
          <a:xfrm>
            <a:off x="1371600" y="3176543"/>
            <a:ext cx="6400800" cy="8925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ctr">
              <a:lnSpc>
                <a:spcPct val="100000"/>
              </a:lnSpc>
              <a:spcBef>
                <a:spcPts val="400"/>
              </a:spcBef>
              <a:spcAft>
                <a:spcPts val="0"/>
              </a:spcAft>
              <a:buClr>
                <a:schemeClr val="dk1"/>
              </a:buClr>
              <a:buSzPct val="52380"/>
              <a:buFont typeface="Arial"/>
              <a:buNone/>
            </a:pPr>
            <a:r>
              <a:rPr lang="en"/>
              <a:t>Mu-Ruei Tseng &amp; Louis Ruffino</a:t>
            </a:r>
            <a:endParaRPr/>
          </a:p>
          <a:p>
            <a:pPr indent="0" lvl="0" marL="0" rtl="0" algn="ctr">
              <a:lnSpc>
                <a:spcPct val="100000"/>
              </a:lnSpc>
              <a:spcBef>
                <a:spcPts val="400"/>
              </a:spcBef>
              <a:spcAft>
                <a:spcPts val="0"/>
              </a:spcAft>
              <a:buClr>
                <a:schemeClr val="dk1"/>
              </a:buClr>
              <a:buSzPct val="52380"/>
              <a:buFont typeface="Arial"/>
              <a:buNone/>
            </a:pPr>
            <a:r>
              <a:t/>
            </a:r>
            <a:endParaRPr/>
          </a:p>
          <a:p>
            <a:pPr indent="0" lvl="0" marL="0" rtl="0" algn="ctr">
              <a:lnSpc>
                <a:spcPct val="100000"/>
              </a:lnSpc>
              <a:spcBef>
                <a:spcPts val="400"/>
              </a:spcBef>
              <a:spcAft>
                <a:spcPts val="0"/>
              </a:spcAft>
              <a:buSzPct val="108108"/>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g2a0fa95a808_1_51"/>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Planning in 2D</a:t>
            </a:r>
            <a:endParaRPr/>
          </a:p>
        </p:txBody>
      </p:sp>
      <p:sp>
        <p:nvSpPr>
          <p:cNvPr id="155" name="Google Shape;155;g2a0fa95a808_1_51"/>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73050" lvl="0" marL="400050" rtl="0" algn="l">
              <a:lnSpc>
                <a:spcPct val="115000"/>
              </a:lnSpc>
              <a:spcBef>
                <a:spcPts val="0"/>
              </a:spcBef>
              <a:spcAft>
                <a:spcPts val="0"/>
              </a:spcAft>
              <a:buClr>
                <a:schemeClr val="dk1"/>
              </a:buClr>
              <a:buSzPts val="1600"/>
              <a:buChar char="●"/>
            </a:pPr>
            <a:r>
              <a:rPr lang="en" sz="1600">
                <a:solidFill>
                  <a:schemeClr val="dk1"/>
                </a:solidFill>
              </a:rPr>
              <a:t>This page is specifically designed for crafting detailed 2D floor plans.</a:t>
            </a:r>
            <a:endParaRPr sz="1600">
              <a:solidFill>
                <a:schemeClr val="dk1"/>
              </a:solidFill>
            </a:endParaRPr>
          </a:p>
          <a:p>
            <a:pPr indent="-273050" lvl="0" marL="400050" rtl="0" algn="l">
              <a:lnSpc>
                <a:spcPct val="115000"/>
              </a:lnSpc>
              <a:spcBef>
                <a:spcPts val="0"/>
              </a:spcBef>
              <a:spcAft>
                <a:spcPts val="0"/>
              </a:spcAft>
              <a:buClr>
                <a:schemeClr val="dk1"/>
              </a:buClr>
              <a:buSzPts val="1600"/>
              <a:buChar char="●"/>
            </a:pPr>
            <a:r>
              <a:rPr lang="en" sz="1600">
                <a:solidFill>
                  <a:schemeClr val="dk1"/>
                </a:solidFill>
              </a:rPr>
              <a:t>Offers intuitive drag-and-drop functionality for seamlessly adding items to the plan.</a:t>
            </a:r>
            <a:endParaRPr sz="1600">
              <a:solidFill>
                <a:schemeClr val="dk1"/>
              </a:solidFill>
            </a:endParaRPr>
          </a:p>
          <a:p>
            <a:pPr indent="-273050" lvl="0" marL="400050" rtl="0" algn="l">
              <a:lnSpc>
                <a:spcPct val="115000"/>
              </a:lnSpc>
              <a:spcBef>
                <a:spcPts val="0"/>
              </a:spcBef>
              <a:spcAft>
                <a:spcPts val="0"/>
              </a:spcAft>
              <a:buClr>
                <a:schemeClr val="dk1"/>
              </a:buClr>
              <a:buSzPts val="1600"/>
              <a:buChar char="●"/>
            </a:pPr>
            <a:r>
              <a:rPr lang="en" sz="1600">
                <a:solidFill>
                  <a:schemeClr val="dk1"/>
                </a:solidFill>
              </a:rPr>
              <a:t>Features a time-lapse slider to visually represent the chronological placement and movement of items.</a:t>
            </a:r>
            <a:endParaRPr sz="1600">
              <a:solidFill>
                <a:schemeClr val="dk1"/>
              </a:solidFill>
            </a:endParaRPr>
          </a:p>
          <a:p>
            <a:pPr indent="-273050" lvl="0" marL="400050" rtl="0" algn="l">
              <a:lnSpc>
                <a:spcPct val="115000"/>
              </a:lnSpc>
              <a:spcBef>
                <a:spcPts val="0"/>
              </a:spcBef>
              <a:spcAft>
                <a:spcPts val="0"/>
              </a:spcAft>
              <a:buClr>
                <a:schemeClr val="dk1"/>
              </a:buClr>
              <a:buSzPts val="1600"/>
              <a:buChar char="●"/>
            </a:pPr>
            <a:r>
              <a:rPr lang="en" sz="1600">
                <a:solidFill>
                  <a:schemeClr val="dk1"/>
                </a:solidFill>
              </a:rPr>
              <a:t>Displays a comprehensive table listing all items added to the venue canvas for easy tracking and management.</a:t>
            </a:r>
            <a:endParaRPr sz="1600">
              <a:solidFill>
                <a:schemeClr val="dk1"/>
              </a:solidFill>
            </a:endParaRPr>
          </a:p>
        </p:txBody>
      </p:sp>
      <p:grpSp>
        <p:nvGrpSpPr>
          <p:cNvPr id="156" name="Google Shape;156;g2a0fa95a808_1_51"/>
          <p:cNvGrpSpPr/>
          <p:nvPr/>
        </p:nvGrpSpPr>
        <p:grpSpPr>
          <a:xfrm>
            <a:off x="5402821" y="2488923"/>
            <a:ext cx="3283971" cy="2263450"/>
            <a:chOff x="5122774" y="2364674"/>
            <a:chExt cx="3472529" cy="2470476"/>
          </a:xfrm>
        </p:grpSpPr>
        <p:pic>
          <p:nvPicPr>
            <p:cNvPr id="157" name="Google Shape;157;g2a0fa95a808_1_51"/>
            <p:cNvPicPr preferRelativeResize="0"/>
            <p:nvPr/>
          </p:nvPicPr>
          <p:blipFill>
            <a:blip r:embed="rId3">
              <a:alphaModFix/>
            </a:blip>
            <a:stretch>
              <a:fillRect/>
            </a:stretch>
          </p:blipFill>
          <p:spPr>
            <a:xfrm>
              <a:off x="5122776" y="2364674"/>
              <a:ext cx="3472527" cy="1785451"/>
            </a:xfrm>
            <a:prstGeom prst="rect">
              <a:avLst/>
            </a:prstGeom>
            <a:noFill/>
            <a:ln>
              <a:noFill/>
            </a:ln>
          </p:spPr>
        </p:pic>
        <p:pic>
          <p:nvPicPr>
            <p:cNvPr id="158" name="Google Shape;158;g2a0fa95a808_1_51"/>
            <p:cNvPicPr preferRelativeResize="0"/>
            <p:nvPr/>
          </p:nvPicPr>
          <p:blipFill>
            <a:blip r:embed="rId4">
              <a:alphaModFix/>
            </a:blip>
            <a:stretch>
              <a:fillRect/>
            </a:stretch>
          </p:blipFill>
          <p:spPr>
            <a:xfrm>
              <a:off x="5122774" y="4150130"/>
              <a:ext cx="3472527" cy="68502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a0fa95a808_1_56"/>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3D Rendering</a:t>
            </a:r>
            <a:endParaRPr/>
          </a:p>
        </p:txBody>
      </p:sp>
      <p:sp>
        <p:nvSpPr>
          <p:cNvPr id="164" name="Google Shape;164;g2a0fa95a808_1_56"/>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73050" lvl="0" marL="400050" rtl="0" algn="l">
              <a:lnSpc>
                <a:spcPct val="115000"/>
              </a:lnSpc>
              <a:spcBef>
                <a:spcPts val="0"/>
              </a:spcBef>
              <a:spcAft>
                <a:spcPts val="0"/>
              </a:spcAft>
              <a:buClr>
                <a:schemeClr val="dk1"/>
              </a:buClr>
              <a:buSzPts val="1600"/>
              <a:buChar char="●"/>
            </a:pPr>
            <a:r>
              <a:rPr lang="en" sz="1600">
                <a:solidFill>
                  <a:schemeClr val="dk1"/>
                </a:solidFill>
              </a:rPr>
              <a:t>Enables viewing the layout of items at a specific time within the 3D viewer, offering a comprehensive, three-dimensional perspective of the event space.</a:t>
            </a:r>
            <a:endParaRPr sz="1600">
              <a:solidFill>
                <a:schemeClr val="dk1"/>
              </a:solidFill>
            </a:endParaRPr>
          </a:p>
          <a:p>
            <a:pPr indent="-273050" lvl="0" marL="400050" rtl="0" algn="l">
              <a:lnSpc>
                <a:spcPct val="115000"/>
              </a:lnSpc>
              <a:spcBef>
                <a:spcPts val="0"/>
              </a:spcBef>
              <a:spcAft>
                <a:spcPts val="0"/>
              </a:spcAft>
              <a:buClr>
                <a:schemeClr val="dk1"/>
              </a:buClr>
              <a:buSzPts val="1600"/>
              <a:buChar char="●"/>
            </a:pPr>
            <a:r>
              <a:rPr lang="en" sz="1600">
                <a:solidFill>
                  <a:schemeClr val="dk1"/>
                </a:solidFill>
              </a:rPr>
              <a:t>Functions similarly to capturing a 3D 'snapshot' of a specific moment in time, as planned and arranged in the 2D planner.</a:t>
            </a:r>
            <a:endParaRPr sz="1600">
              <a:solidFill>
                <a:schemeClr val="dk1"/>
              </a:solidFill>
            </a:endParaRPr>
          </a:p>
        </p:txBody>
      </p:sp>
      <p:grpSp>
        <p:nvGrpSpPr>
          <p:cNvPr id="165" name="Google Shape;165;g2a0fa95a808_1_56"/>
          <p:cNvGrpSpPr/>
          <p:nvPr/>
        </p:nvGrpSpPr>
        <p:grpSpPr>
          <a:xfrm>
            <a:off x="782707" y="2619343"/>
            <a:ext cx="3151320" cy="1987992"/>
            <a:chOff x="5122774" y="2364674"/>
            <a:chExt cx="3472529" cy="2470476"/>
          </a:xfrm>
        </p:grpSpPr>
        <p:pic>
          <p:nvPicPr>
            <p:cNvPr id="166" name="Google Shape;166;g2a0fa95a808_1_56"/>
            <p:cNvPicPr preferRelativeResize="0"/>
            <p:nvPr/>
          </p:nvPicPr>
          <p:blipFill>
            <a:blip r:embed="rId3">
              <a:alphaModFix/>
            </a:blip>
            <a:stretch>
              <a:fillRect/>
            </a:stretch>
          </p:blipFill>
          <p:spPr>
            <a:xfrm>
              <a:off x="5122776" y="2364674"/>
              <a:ext cx="3472527" cy="1785451"/>
            </a:xfrm>
            <a:prstGeom prst="rect">
              <a:avLst/>
            </a:prstGeom>
            <a:noFill/>
            <a:ln>
              <a:noFill/>
            </a:ln>
          </p:spPr>
        </p:pic>
        <p:pic>
          <p:nvPicPr>
            <p:cNvPr id="167" name="Google Shape;167;g2a0fa95a808_1_56"/>
            <p:cNvPicPr preferRelativeResize="0"/>
            <p:nvPr/>
          </p:nvPicPr>
          <p:blipFill>
            <a:blip r:embed="rId4">
              <a:alphaModFix/>
            </a:blip>
            <a:stretch>
              <a:fillRect/>
            </a:stretch>
          </p:blipFill>
          <p:spPr>
            <a:xfrm>
              <a:off x="5122774" y="4150130"/>
              <a:ext cx="3472527" cy="685020"/>
            </a:xfrm>
            <a:prstGeom prst="rect">
              <a:avLst/>
            </a:prstGeom>
            <a:noFill/>
            <a:ln>
              <a:noFill/>
            </a:ln>
          </p:spPr>
        </p:pic>
      </p:grpSp>
      <p:pic>
        <p:nvPicPr>
          <p:cNvPr id="168" name="Google Shape;168;g2a0fa95a808_1_56"/>
          <p:cNvPicPr preferRelativeResize="0"/>
          <p:nvPr/>
        </p:nvPicPr>
        <p:blipFill>
          <a:blip r:embed="rId5">
            <a:alphaModFix/>
          </a:blip>
          <a:stretch>
            <a:fillRect/>
          </a:stretch>
        </p:blipFill>
        <p:spPr>
          <a:xfrm>
            <a:off x="4931651" y="2619337"/>
            <a:ext cx="3866527" cy="1988025"/>
          </a:xfrm>
          <a:prstGeom prst="rect">
            <a:avLst/>
          </a:prstGeom>
          <a:noFill/>
          <a:ln>
            <a:noFill/>
          </a:ln>
        </p:spPr>
      </p:pic>
      <p:sp>
        <p:nvSpPr>
          <p:cNvPr id="169" name="Google Shape;169;g2a0fa95a808_1_56"/>
          <p:cNvSpPr txBox="1"/>
          <p:nvPr/>
        </p:nvSpPr>
        <p:spPr>
          <a:xfrm>
            <a:off x="1245363" y="2194900"/>
            <a:ext cx="22260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2D Planner</a:t>
            </a:r>
            <a:endParaRPr sz="1700">
              <a:solidFill>
                <a:schemeClr val="dk1"/>
              </a:solidFill>
              <a:latin typeface="Calibri"/>
              <a:ea typeface="Calibri"/>
              <a:cs typeface="Calibri"/>
              <a:sym typeface="Calibri"/>
            </a:endParaRPr>
          </a:p>
        </p:txBody>
      </p:sp>
      <p:sp>
        <p:nvSpPr>
          <p:cNvPr id="170" name="Google Shape;170;g2a0fa95a808_1_56"/>
          <p:cNvSpPr txBox="1"/>
          <p:nvPr/>
        </p:nvSpPr>
        <p:spPr>
          <a:xfrm>
            <a:off x="6180963" y="2194900"/>
            <a:ext cx="22260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3</a:t>
            </a:r>
            <a:r>
              <a:rPr lang="en" sz="1700">
                <a:solidFill>
                  <a:schemeClr val="dk1"/>
                </a:solidFill>
                <a:latin typeface="Calibri"/>
                <a:ea typeface="Calibri"/>
                <a:cs typeface="Calibri"/>
                <a:sym typeface="Calibri"/>
              </a:rPr>
              <a:t>D Viewer</a:t>
            </a:r>
            <a:endParaRPr sz="1700">
              <a:solidFill>
                <a:schemeClr val="dk1"/>
              </a:solidFill>
              <a:latin typeface="Calibri"/>
              <a:ea typeface="Calibri"/>
              <a:cs typeface="Calibri"/>
              <a:sym typeface="Calibri"/>
            </a:endParaRPr>
          </a:p>
        </p:txBody>
      </p:sp>
      <p:cxnSp>
        <p:nvCxnSpPr>
          <p:cNvPr id="171" name="Google Shape;171;g2a0fa95a808_1_56"/>
          <p:cNvCxnSpPr/>
          <p:nvPr/>
        </p:nvCxnSpPr>
        <p:spPr>
          <a:xfrm>
            <a:off x="4051850" y="3665050"/>
            <a:ext cx="776400" cy="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g2a0fa95a808_1_56"/>
          <p:cNvSpPr/>
          <p:nvPr/>
        </p:nvSpPr>
        <p:spPr>
          <a:xfrm>
            <a:off x="3323400" y="4420850"/>
            <a:ext cx="382800" cy="186600"/>
          </a:xfrm>
          <a:prstGeom prst="rect">
            <a:avLst/>
          </a:prstGeom>
          <a:noFill/>
          <a:ln cap="flat" cmpd="sng" w="9525">
            <a:solidFill>
              <a:srgbClr val="E400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Key Improvements</a:t>
            </a:r>
            <a:endParaRPr/>
          </a:p>
        </p:txBody>
      </p:sp>
      <p:sp>
        <p:nvSpPr>
          <p:cNvPr id="178" name="Google Shape;178;p5"/>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330200" lvl="0" marL="457200" rtl="0" algn="l">
              <a:lnSpc>
                <a:spcPct val="150000"/>
              </a:lnSpc>
              <a:spcBef>
                <a:spcPts val="500"/>
              </a:spcBef>
              <a:spcAft>
                <a:spcPts val="0"/>
              </a:spcAft>
              <a:buClr>
                <a:schemeClr val="dk1"/>
              </a:buClr>
              <a:buSzPts val="1600"/>
              <a:buChar char="●"/>
            </a:pPr>
            <a:r>
              <a:rPr lang="en" sz="1600">
                <a:solidFill>
                  <a:schemeClr val="dk1"/>
                </a:solidFill>
              </a:rPr>
              <a:t>Connecting the 3D viewer with our 2D planner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Using assets in the 3D viewer in 2D planner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Refactor the backend code and cleanup the legacy code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Resolving bugs in the 2D planner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Major UI </a:t>
            </a:r>
            <a:r>
              <a:rPr lang="en" sz="1600">
                <a:solidFill>
                  <a:schemeClr val="dk1"/>
                </a:solidFill>
              </a:rPr>
              <a:t>updates</a:t>
            </a:r>
            <a:r>
              <a:rPr lang="en" sz="1600">
                <a:solidFill>
                  <a:schemeClr val="dk1"/>
                </a:solidFill>
              </a:rPr>
              <a:t> to improve user experience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Generally improve upon most of the features present in the legacy application</a:t>
            </a:r>
            <a:endParaRPr sz="1600">
              <a:solidFill>
                <a:schemeClr val="dk1"/>
              </a:solidFill>
            </a:endParaRPr>
          </a:p>
          <a:p>
            <a:pPr indent="0" lvl="0" marL="0" rtl="0" algn="l">
              <a:lnSpc>
                <a:spcPct val="150000"/>
              </a:lnSpc>
              <a:spcBef>
                <a:spcPts val="500"/>
              </a:spcBef>
              <a:spcAft>
                <a:spcPts val="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a0fa95a808_1_103"/>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Class Diagram</a:t>
            </a:r>
            <a:endParaRPr/>
          </a:p>
        </p:txBody>
      </p:sp>
      <p:pic>
        <p:nvPicPr>
          <p:cNvPr id="184" name="Google Shape;184;g2a0fa95a808_1_103"/>
          <p:cNvPicPr preferRelativeResize="0"/>
          <p:nvPr/>
        </p:nvPicPr>
        <p:blipFill>
          <a:blip r:embed="rId3">
            <a:alphaModFix/>
          </a:blip>
          <a:stretch>
            <a:fillRect/>
          </a:stretch>
        </p:blipFill>
        <p:spPr>
          <a:xfrm>
            <a:off x="702838" y="933601"/>
            <a:ext cx="7738327" cy="390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g2a0fa95a808_1_107"/>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TDD and BDD</a:t>
            </a:r>
            <a:endParaRPr/>
          </a:p>
        </p:txBody>
      </p:sp>
      <p:sp>
        <p:nvSpPr>
          <p:cNvPr id="190" name="Google Shape;190;g2a0fa95a808_1_107"/>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500"/>
              </a:spcBef>
              <a:spcAft>
                <a:spcPts val="0"/>
              </a:spcAft>
              <a:buSzPts val="2400"/>
              <a:buNone/>
            </a:pPr>
            <a:r>
              <a:rPr lang="en" sz="2000"/>
              <a:t>BDD (Cucumber Test with Selenium)</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CRUD for the plan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CRUD for adding steps to the plan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Drag-and-Drop an item for planning in 2D</a:t>
            </a:r>
            <a:endParaRPr sz="1800">
              <a:solidFill>
                <a:schemeClr val="dk1"/>
              </a:solidFill>
            </a:endParaRPr>
          </a:p>
          <a:p>
            <a:pPr indent="0" lvl="0" marL="0" rtl="0" algn="l">
              <a:lnSpc>
                <a:spcPct val="150000"/>
              </a:lnSpc>
              <a:spcBef>
                <a:spcPts val="500"/>
              </a:spcBef>
              <a:spcAft>
                <a:spcPts val="0"/>
              </a:spcAft>
              <a:buNone/>
            </a:pPr>
            <a:r>
              <a:rPr lang="en" sz="2000"/>
              <a:t>TDD (RSpec) - coverage 93.98%</a:t>
            </a:r>
            <a:endParaRPr sz="2000"/>
          </a:p>
          <a:p>
            <a:pPr indent="-355600" lvl="0" marL="457200" rtl="0" algn="l">
              <a:lnSpc>
                <a:spcPct val="150000"/>
              </a:lnSpc>
              <a:spcBef>
                <a:spcPts val="500"/>
              </a:spcBef>
              <a:spcAft>
                <a:spcPts val="0"/>
              </a:spcAft>
              <a:buClr>
                <a:schemeClr val="dk1"/>
              </a:buClr>
              <a:buSzPts val="2000"/>
              <a:buChar char="●"/>
            </a:pPr>
            <a:r>
              <a:rPr lang="en" sz="2000">
                <a:solidFill>
                  <a:schemeClr val="dk1"/>
                </a:solidFill>
              </a:rPr>
              <a:t>Unit tests covering all the controllers and models </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a0fa95a808_1_134"/>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Difficulties</a:t>
            </a:r>
            <a:endParaRPr/>
          </a:p>
        </p:txBody>
      </p:sp>
      <p:sp>
        <p:nvSpPr>
          <p:cNvPr id="196" name="Google Shape;196;g2a0fa95a808_1_134"/>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15000"/>
              </a:lnSpc>
              <a:spcBef>
                <a:spcPts val="0"/>
              </a:spcBef>
              <a:spcAft>
                <a:spcPts val="0"/>
              </a:spcAft>
              <a:buNone/>
            </a:pPr>
            <a:r>
              <a:rPr b="1" lang="en" sz="2050">
                <a:solidFill>
                  <a:schemeClr val="dk1"/>
                </a:solidFill>
              </a:rPr>
              <a:t>Legacy Project Issue</a:t>
            </a:r>
            <a:endParaRPr b="1" sz="205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Different file structure, naming conventions in various part of the code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Code without proper documentation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Lack of tests in cucumber</a:t>
            </a:r>
            <a:endParaRPr sz="1800">
              <a:solidFill>
                <a:schemeClr val="dk1"/>
              </a:solidFill>
            </a:endParaRPr>
          </a:p>
          <a:p>
            <a:pPr indent="0" lvl="0" marL="0" rtl="0" algn="l">
              <a:lnSpc>
                <a:spcPct val="115000"/>
              </a:lnSpc>
              <a:spcBef>
                <a:spcPts val="0"/>
              </a:spcBef>
              <a:spcAft>
                <a:spcPts val="0"/>
              </a:spcAft>
              <a:buNone/>
            </a:pPr>
            <a:r>
              <a:rPr b="1" lang="en" sz="2050">
                <a:solidFill>
                  <a:schemeClr val="dk1"/>
                </a:solidFill>
              </a:rPr>
              <a:t>Heavy Focus on JavaScript and Three.js</a:t>
            </a:r>
            <a:endParaRPr sz="2000"/>
          </a:p>
          <a:p>
            <a:pPr indent="-342900" lvl="0" marL="457200" rtl="0" algn="l">
              <a:lnSpc>
                <a:spcPct val="150000"/>
              </a:lnSpc>
              <a:spcBef>
                <a:spcPts val="500"/>
              </a:spcBef>
              <a:spcAft>
                <a:spcPts val="0"/>
              </a:spcAft>
              <a:buClr>
                <a:schemeClr val="dk1"/>
              </a:buClr>
              <a:buSzPts val="1800"/>
              <a:buChar char="●"/>
            </a:pPr>
            <a:r>
              <a:rPr lang="en" sz="1800">
                <a:solidFill>
                  <a:schemeClr val="dk1"/>
                </a:solidFill>
              </a:rPr>
              <a:t>Drag and drop functionality (improve upon previous team’s drag and drop logic)</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Perform BDD with cucumber tests that largely involved javascripts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Modify on the 3D viewer repository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Future Development</a:t>
            </a:r>
            <a:endParaRPr/>
          </a:p>
        </p:txBody>
      </p:sp>
      <p:sp>
        <p:nvSpPr>
          <p:cNvPr id="202" name="Google Shape;202;p6"/>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just">
              <a:lnSpc>
                <a:spcPct val="100000"/>
              </a:lnSpc>
              <a:spcBef>
                <a:spcPts val="500"/>
              </a:spcBef>
              <a:spcAft>
                <a:spcPts val="0"/>
              </a:spcAft>
              <a:buSzPct val="162162"/>
              <a:buNone/>
            </a:pPr>
            <a:r>
              <a:rPr b="1" lang="en" sz="1600">
                <a:solidFill>
                  <a:schemeClr val="dk1"/>
                </a:solidFill>
              </a:rPr>
              <a:t>Smaller Scale: </a:t>
            </a:r>
            <a:endParaRPr b="1"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Adding validation to the planning timeline</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Changing 'setup end' and 'breakdown end' to 'duration’</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Reflecting rotational changes in the 3D viewer</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Adding more assets to the 2D planning page (e.g., those existing in the 3D viewer page)</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Adding a layer structure showing the top/bottom relationship between two overlapping items in the 2D planning page</a:t>
            </a:r>
            <a:endParaRPr sz="1600">
              <a:solidFill>
                <a:schemeClr val="dk1"/>
              </a:solidFill>
            </a:endParaRPr>
          </a:p>
          <a:p>
            <a:pPr indent="0" lvl="0" marL="0" rtl="0" algn="just">
              <a:spcBef>
                <a:spcPts val="500"/>
              </a:spcBef>
              <a:spcAft>
                <a:spcPts val="0"/>
              </a:spcAft>
              <a:buNone/>
            </a:pPr>
            <a:r>
              <a:rPr b="1" lang="en" sz="1600">
                <a:solidFill>
                  <a:schemeClr val="dk1"/>
                </a:solidFill>
              </a:rPr>
              <a:t>Larger</a:t>
            </a:r>
            <a:r>
              <a:rPr b="1" lang="en" sz="1600">
                <a:solidFill>
                  <a:schemeClr val="dk1"/>
                </a:solidFill>
              </a:rPr>
              <a:t> Scale: </a:t>
            </a:r>
            <a:endParaRPr b="1"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Adding a scrollbar to the 3D viewer for enhanced visualization of progression in the 3D view</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Enabling editing in the 3D viewer with automatic updates reflected on the 2D planner page</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Facilitating the sharing and reuse of existing events among users</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Implementing Google OAuth for secure local deployment login</a:t>
            </a:r>
            <a:endParaRPr sz="1600">
              <a:solidFill>
                <a:schemeClr val="dk1"/>
              </a:solidFill>
            </a:endParaRPr>
          </a:p>
          <a:p>
            <a:pPr indent="-208280" lvl="0" marL="285750" rtl="0" algn="just">
              <a:lnSpc>
                <a:spcPct val="150000"/>
              </a:lnSpc>
              <a:spcBef>
                <a:spcPts val="0"/>
              </a:spcBef>
              <a:spcAft>
                <a:spcPts val="0"/>
              </a:spcAft>
              <a:buClr>
                <a:schemeClr val="dk1"/>
              </a:buClr>
              <a:buSzPct val="100000"/>
              <a:buChar char="●"/>
            </a:pPr>
            <a:r>
              <a:rPr lang="en" sz="1600">
                <a:solidFill>
                  <a:schemeClr val="dk1"/>
                </a:solidFill>
              </a:rPr>
              <a:t>Introducing dependencies between items created in the plan</a:t>
            </a:r>
            <a:endParaRPr sz="1200">
              <a:solidFill>
                <a:schemeClr val="dk1"/>
              </a:solidFill>
            </a:endParaRPr>
          </a:p>
          <a:p>
            <a:pPr indent="0" lvl="0" marL="0" rtl="0" algn="ctr">
              <a:lnSpc>
                <a:spcPct val="100000"/>
              </a:lnSpc>
              <a:spcBef>
                <a:spcPts val="500"/>
              </a:spcBef>
              <a:spcAft>
                <a:spcPts val="0"/>
              </a:spcAft>
              <a:buSzPct val="235872"/>
              <a:buNone/>
            </a:pPr>
            <a:r>
              <a:rPr lang="en" sz="1100">
                <a:solidFill>
                  <a:schemeClr val="dk1"/>
                </a:solidFill>
              </a:rPr>
              <a:t>Check out the project repository for more detailed information: </a:t>
            </a:r>
            <a:r>
              <a:rPr lang="en" sz="1100" u="sng">
                <a:solidFill>
                  <a:schemeClr val="hlink"/>
                </a:solidFill>
                <a:hlinkClick r:id="rId3"/>
              </a:rPr>
              <a:t>https://github.com/CSCE-606-Event360/Fall2023-PlaNXT</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
          <p:cNvSpPr txBox="1"/>
          <p:nvPr>
            <p:ph type="title"/>
          </p:nvPr>
        </p:nvSpPr>
        <p:spPr>
          <a:xfrm>
            <a:off x="1986459" y="2250144"/>
            <a:ext cx="5171100" cy="6432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600"/>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 name="Shape 89"/>
        <p:cNvGrpSpPr/>
        <p:nvPr/>
      </p:nvGrpSpPr>
      <p:grpSpPr>
        <a:xfrm>
          <a:off x="0" y="0"/>
          <a:ext cx="0" cy="0"/>
          <a:chOff x="0" y="0"/>
          <a:chExt cx="0" cy="0"/>
        </a:xfrm>
      </p:grpSpPr>
      <p:sp>
        <p:nvSpPr>
          <p:cNvPr id="90" name="Google Shape;90;p2"/>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Introduction</a:t>
            </a:r>
            <a:endParaRPr/>
          </a:p>
        </p:txBody>
      </p:sp>
      <p:sp>
        <p:nvSpPr>
          <p:cNvPr id="91" name="Google Shape;91;p2"/>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500"/>
              </a:spcBef>
              <a:spcAft>
                <a:spcPts val="0"/>
              </a:spcAft>
              <a:buSzPts val="2400"/>
              <a:buNone/>
            </a:pPr>
            <a:r>
              <a:rPr lang="en" sz="2000"/>
              <a:t>What is PlaNXT:</a:t>
            </a:r>
            <a:endParaRPr sz="1800">
              <a:solidFill>
                <a:schemeClr val="dk1"/>
              </a:solidFill>
            </a:endParaRPr>
          </a:p>
          <a:p>
            <a:pPr indent="-285750" lvl="0" marL="342900" rtl="0" algn="l">
              <a:lnSpc>
                <a:spcPct val="115000"/>
              </a:lnSpc>
              <a:spcBef>
                <a:spcPts val="500"/>
              </a:spcBef>
              <a:spcAft>
                <a:spcPts val="0"/>
              </a:spcAft>
              <a:buClr>
                <a:schemeClr val="dk1"/>
              </a:buClr>
              <a:buSzPts val="1800"/>
              <a:buChar char="●"/>
            </a:pPr>
            <a:r>
              <a:rPr lang="en" sz="1800">
                <a:solidFill>
                  <a:schemeClr val="dk1"/>
                </a:solidFill>
              </a:rPr>
              <a:t>A</a:t>
            </a:r>
            <a:r>
              <a:rPr lang="en" sz="1800">
                <a:solidFill>
                  <a:schemeClr val="dk1"/>
                </a:solidFill>
              </a:rPr>
              <a:t> Venue Floor Planning application designed to enhance the event planning process, offering a streamlined and user-friendly experience</a:t>
            </a:r>
            <a:endParaRPr sz="1800">
              <a:solidFill>
                <a:schemeClr val="dk1"/>
              </a:solidFill>
            </a:endParaRPr>
          </a:p>
          <a:p>
            <a:pPr indent="-285750" lvl="0" marL="342900" rtl="0" algn="l">
              <a:lnSpc>
                <a:spcPct val="115000"/>
              </a:lnSpc>
              <a:spcBef>
                <a:spcPts val="0"/>
              </a:spcBef>
              <a:spcAft>
                <a:spcPts val="0"/>
              </a:spcAft>
              <a:buClr>
                <a:schemeClr val="dk1"/>
              </a:buClr>
              <a:buSzPts val="1800"/>
              <a:buChar char="●"/>
            </a:pPr>
            <a:r>
              <a:rPr lang="en" sz="1800">
                <a:solidFill>
                  <a:schemeClr val="dk1"/>
                </a:solidFill>
              </a:rPr>
              <a:t>C</a:t>
            </a:r>
            <a:r>
              <a:rPr lang="en" sz="1800">
                <a:solidFill>
                  <a:schemeClr val="dk1"/>
                </a:solidFill>
              </a:rPr>
              <a:t>omprehensive pipeline that guides users from the initial creation of an event to adding steps and </a:t>
            </a:r>
            <a:r>
              <a:rPr lang="en" sz="1800">
                <a:solidFill>
                  <a:schemeClr val="dk1"/>
                </a:solidFill>
              </a:rPr>
              <a:t>design</a:t>
            </a:r>
            <a:r>
              <a:rPr lang="en" sz="1800">
                <a:solidFill>
                  <a:schemeClr val="dk1"/>
                </a:solidFill>
              </a:rPr>
              <a:t> layout for the venue</a:t>
            </a:r>
            <a:endParaRPr sz="1750">
              <a:solidFill>
                <a:schemeClr val="dk1"/>
              </a:solidFill>
            </a:endParaRPr>
          </a:p>
          <a:p>
            <a:pPr indent="-282575" lvl="0" marL="342900" rtl="0" algn="l">
              <a:lnSpc>
                <a:spcPct val="115000"/>
              </a:lnSpc>
              <a:spcBef>
                <a:spcPts val="0"/>
              </a:spcBef>
              <a:spcAft>
                <a:spcPts val="0"/>
              </a:spcAft>
              <a:buClr>
                <a:schemeClr val="dk1"/>
              </a:buClr>
              <a:buSzPts val="1750"/>
              <a:buChar char="●"/>
            </a:pPr>
            <a:r>
              <a:rPr lang="en" sz="1750">
                <a:solidFill>
                  <a:schemeClr val="dk1"/>
                </a:solidFill>
              </a:rPr>
              <a:t>Introducing a novel time-lapse function for visualizing the event’s progression and their corresponding layouts in 3D</a:t>
            </a:r>
            <a:endParaRPr sz="1750">
              <a:solidFill>
                <a:schemeClr val="dk1"/>
              </a:solidFill>
            </a:endParaRPr>
          </a:p>
          <a:p>
            <a:pPr indent="0" lvl="0" marL="0" rtl="0" algn="l">
              <a:lnSpc>
                <a:spcPct val="115000"/>
              </a:lnSpc>
              <a:spcBef>
                <a:spcPts val="500"/>
              </a:spcBef>
              <a:spcAft>
                <a:spcPts val="0"/>
              </a:spcAft>
              <a:buSzPts val="2400"/>
              <a:buNone/>
            </a:pPr>
            <a:r>
              <a:rPr lang="en" sz="1800">
                <a:solidFill>
                  <a:schemeClr val="dk1"/>
                </a:solidFill>
              </a:rPr>
              <a:t>Our End Users:</a:t>
            </a:r>
            <a:endParaRPr sz="1800">
              <a:solidFill>
                <a:schemeClr val="dk1"/>
              </a:solidFill>
            </a:endParaRPr>
          </a:p>
          <a:p>
            <a:pPr indent="-285750" lvl="0" marL="342900" rtl="0" algn="l">
              <a:lnSpc>
                <a:spcPct val="115000"/>
              </a:lnSpc>
              <a:spcBef>
                <a:spcPts val="0"/>
              </a:spcBef>
              <a:spcAft>
                <a:spcPts val="0"/>
              </a:spcAft>
              <a:buClr>
                <a:schemeClr val="dk1"/>
              </a:buClr>
              <a:buSzPts val="1800"/>
              <a:buChar char="●"/>
            </a:pPr>
            <a:r>
              <a:rPr lang="en" sz="1800">
                <a:solidFill>
                  <a:schemeClr val="dk1"/>
                </a:solidFill>
              </a:rPr>
              <a:t>Event Organizers who seek to meticulously plan and visualize every aspect of their events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a13bf91f6d_0_0"/>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Introduction</a:t>
            </a:r>
            <a:endParaRPr/>
          </a:p>
        </p:txBody>
      </p:sp>
      <p:sp>
        <p:nvSpPr>
          <p:cNvPr id="97" name="Google Shape;97;g2a13bf91f6d_0_0"/>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500"/>
              </a:spcBef>
              <a:spcAft>
                <a:spcPts val="0"/>
              </a:spcAft>
              <a:buSzPts val="2400"/>
              <a:buNone/>
            </a:pPr>
            <a:r>
              <a:rPr lang="en" sz="2000"/>
              <a:t>What is PlaNXT:</a:t>
            </a:r>
            <a:endParaRPr sz="1800">
              <a:solidFill>
                <a:schemeClr val="dk1"/>
              </a:solidFill>
            </a:endParaRPr>
          </a:p>
          <a:p>
            <a:pPr indent="-285750" lvl="0" marL="342900" rtl="0" algn="l">
              <a:lnSpc>
                <a:spcPct val="115000"/>
              </a:lnSpc>
              <a:spcBef>
                <a:spcPts val="500"/>
              </a:spcBef>
              <a:spcAft>
                <a:spcPts val="0"/>
              </a:spcAft>
              <a:buClr>
                <a:schemeClr val="dk1"/>
              </a:buClr>
              <a:buSzPts val="1800"/>
              <a:buChar char="●"/>
            </a:pPr>
            <a:r>
              <a:rPr lang="en" sz="1800">
                <a:solidFill>
                  <a:schemeClr val="dk1"/>
                </a:solidFill>
              </a:rPr>
              <a:t>A floor planning application that simplifies the planning process</a:t>
            </a:r>
            <a:endParaRPr sz="1800">
              <a:solidFill>
                <a:schemeClr val="dk1"/>
              </a:solidFill>
            </a:endParaRPr>
          </a:p>
          <a:p>
            <a:pPr indent="-285750" lvl="0" marL="342900" rtl="0" algn="l">
              <a:lnSpc>
                <a:spcPct val="115000"/>
              </a:lnSpc>
              <a:spcBef>
                <a:spcPts val="0"/>
              </a:spcBef>
              <a:spcAft>
                <a:spcPts val="0"/>
              </a:spcAft>
              <a:buClr>
                <a:schemeClr val="dk1"/>
              </a:buClr>
              <a:buSzPts val="1800"/>
              <a:buChar char="●"/>
            </a:pPr>
            <a:r>
              <a:rPr lang="en" sz="1800">
                <a:solidFill>
                  <a:schemeClr val="dk1"/>
                </a:solidFill>
              </a:rPr>
              <a:t>Comprehensive pipeline that guides users from the initial creation of an event to adding steps and design layout for the venue</a:t>
            </a:r>
            <a:endParaRPr sz="1750">
              <a:solidFill>
                <a:schemeClr val="dk1"/>
              </a:solidFill>
            </a:endParaRPr>
          </a:p>
          <a:p>
            <a:pPr indent="-282575" lvl="0" marL="342900" rtl="0" algn="l">
              <a:lnSpc>
                <a:spcPct val="115000"/>
              </a:lnSpc>
              <a:spcBef>
                <a:spcPts val="0"/>
              </a:spcBef>
              <a:spcAft>
                <a:spcPts val="0"/>
              </a:spcAft>
              <a:buClr>
                <a:schemeClr val="dk1"/>
              </a:buClr>
              <a:buSzPts val="1750"/>
              <a:buChar char="●"/>
            </a:pPr>
            <a:r>
              <a:rPr lang="en" sz="1750">
                <a:solidFill>
                  <a:schemeClr val="dk1"/>
                </a:solidFill>
              </a:rPr>
              <a:t>Novel time-lapse function for visualizing the event’s progression and their corresponding layouts in 3D</a:t>
            </a:r>
            <a:endParaRPr sz="1750">
              <a:solidFill>
                <a:schemeClr val="dk1"/>
              </a:solidFill>
            </a:endParaRPr>
          </a:p>
          <a:p>
            <a:pPr indent="0" lvl="0" marL="0" rtl="0" algn="l">
              <a:lnSpc>
                <a:spcPct val="115000"/>
              </a:lnSpc>
              <a:spcBef>
                <a:spcPts val="500"/>
              </a:spcBef>
              <a:spcAft>
                <a:spcPts val="0"/>
              </a:spcAft>
              <a:buNone/>
            </a:pPr>
            <a:r>
              <a:rPr lang="en" sz="2000"/>
              <a:t>End Users:</a:t>
            </a:r>
            <a:endParaRPr sz="1800">
              <a:solidFill>
                <a:schemeClr val="dk1"/>
              </a:solidFill>
            </a:endParaRPr>
          </a:p>
          <a:p>
            <a:pPr indent="-285750" lvl="0" marL="342900" rtl="0" algn="l">
              <a:lnSpc>
                <a:spcPct val="115000"/>
              </a:lnSpc>
              <a:spcBef>
                <a:spcPts val="0"/>
              </a:spcBef>
              <a:spcAft>
                <a:spcPts val="0"/>
              </a:spcAft>
              <a:buClr>
                <a:schemeClr val="dk1"/>
              </a:buClr>
              <a:buSzPts val="1800"/>
              <a:buChar char="●"/>
            </a:pPr>
            <a:r>
              <a:rPr lang="en" sz="1800">
                <a:solidFill>
                  <a:schemeClr val="dk1"/>
                </a:solidFill>
              </a:rPr>
              <a:t>Event Organizers who seek to meticulously plan and visualize every aspect of their events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Application Flow</a:t>
            </a:r>
            <a:endParaRPr/>
          </a:p>
        </p:txBody>
      </p:sp>
      <p:sp>
        <p:nvSpPr>
          <p:cNvPr id="103" name="Google Shape;103;p3"/>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500"/>
              </a:spcBef>
              <a:spcAft>
                <a:spcPts val="0"/>
              </a:spcAft>
              <a:buSzPts val="2400"/>
              <a:buNone/>
            </a:pPr>
            <a:r>
              <a:rPr lang="en" sz="2000"/>
              <a:t>Workflow</a:t>
            </a:r>
            <a:r>
              <a:rPr lang="en" sz="2000"/>
              <a:t> for PlaNXT</a:t>
            </a:r>
            <a:endParaRPr sz="1800">
              <a:solidFill>
                <a:schemeClr val="dk1"/>
              </a:solidFill>
            </a:endParaRPr>
          </a:p>
          <a:p>
            <a:pPr indent="-285750" lvl="0" marL="342900" rtl="0" algn="l">
              <a:lnSpc>
                <a:spcPct val="150000"/>
              </a:lnSpc>
              <a:spcBef>
                <a:spcPts val="0"/>
              </a:spcBef>
              <a:spcAft>
                <a:spcPts val="0"/>
              </a:spcAft>
              <a:buClr>
                <a:schemeClr val="dk1"/>
              </a:buClr>
              <a:buSzPts val="1800"/>
              <a:buAutoNum type="arabicPeriod"/>
            </a:pPr>
            <a:r>
              <a:rPr lang="en" sz="1800">
                <a:solidFill>
                  <a:schemeClr val="dk1"/>
                </a:solidFill>
              </a:rPr>
              <a:t>User Registration and Login</a:t>
            </a:r>
            <a:endParaRPr sz="1800">
              <a:solidFill>
                <a:schemeClr val="dk1"/>
              </a:solidFill>
            </a:endParaRPr>
          </a:p>
          <a:p>
            <a:pPr indent="-285750" lvl="0" marL="342900" rtl="0" algn="l">
              <a:lnSpc>
                <a:spcPct val="150000"/>
              </a:lnSpc>
              <a:spcBef>
                <a:spcPts val="0"/>
              </a:spcBef>
              <a:spcAft>
                <a:spcPts val="0"/>
              </a:spcAft>
              <a:buClr>
                <a:schemeClr val="dk1"/>
              </a:buClr>
              <a:buSzPts val="1800"/>
              <a:buAutoNum type="arabicPeriod"/>
            </a:pPr>
            <a:r>
              <a:rPr lang="en" sz="1800">
                <a:solidFill>
                  <a:schemeClr val="dk1"/>
                </a:solidFill>
              </a:rPr>
              <a:t>Plan Dashboard</a:t>
            </a:r>
            <a:endParaRPr sz="1800">
              <a:solidFill>
                <a:schemeClr val="dk1"/>
              </a:solidFill>
            </a:endParaRPr>
          </a:p>
          <a:p>
            <a:pPr indent="-285750" lvl="0" marL="342900" rtl="0" algn="l">
              <a:lnSpc>
                <a:spcPct val="150000"/>
              </a:lnSpc>
              <a:spcBef>
                <a:spcPts val="0"/>
              </a:spcBef>
              <a:spcAft>
                <a:spcPts val="0"/>
              </a:spcAft>
              <a:buClr>
                <a:schemeClr val="dk1"/>
              </a:buClr>
              <a:buSzPts val="1800"/>
              <a:buAutoNum type="arabicPeriod"/>
            </a:pPr>
            <a:r>
              <a:rPr lang="en" sz="1800">
                <a:solidFill>
                  <a:schemeClr val="dk1"/>
                </a:solidFill>
              </a:rPr>
              <a:t>Plan Creation</a:t>
            </a:r>
            <a:endParaRPr sz="1800">
              <a:solidFill>
                <a:schemeClr val="dk1"/>
              </a:solidFill>
            </a:endParaRPr>
          </a:p>
          <a:p>
            <a:pPr indent="-285750" lvl="0" marL="342900" rtl="0" algn="l">
              <a:lnSpc>
                <a:spcPct val="150000"/>
              </a:lnSpc>
              <a:spcBef>
                <a:spcPts val="0"/>
              </a:spcBef>
              <a:spcAft>
                <a:spcPts val="0"/>
              </a:spcAft>
              <a:buClr>
                <a:schemeClr val="dk1"/>
              </a:buClr>
              <a:buSzPts val="1800"/>
              <a:buAutoNum type="arabicPeriod"/>
            </a:pPr>
            <a:r>
              <a:rPr lang="en" sz="1800">
                <a:solidFill>
                  <a:schemeClr val="dk1"/>
                </a:solidFill>
              </a:rPr>
              <a:t>Updating </a:t>
            </a:r>
            <a:r>
              <a:rPr lang="en" sz="1800">
                <a:solidFill>
                  <a:schemeClr val="dk1"/>
                </a:solidFill>
              </a:rPr>
              <a:t>Plan</a:t>
            </a:r>
            <a:r>
              <a:rPr lang="en" sz="1800">
                <a:solidFill>
                  <a:schemeClr val="dk1"/>
                </a:solidFill>
              </a:rPr>
              <a:t> Details</a:t>
            </a:r>
            <a:endParaRPr sz="1800">
              <a:solidFill>
                <a:schemeClr val="dk1"/>
              </a:solidFill>
            </a:endParaRPr>
          </a:p>
          <a:p>
            <a:pPr indent="-285750" lvl="0" marL="342900" rtl="0" algn="l">
              <a:lnSpc>
                <a:spcPct val="150000"/>
              </a:lnSpc>
              <a:spcBef>
                <a:spcPts val="0"/>
              </a:spcBef>
              <a:spcAft>
                <a:spcPts val="0"/>
              </a:spcAft>
              <a:buClr>
                <a:schemeClr val="dk1"/>
              </a:buClr>
              <a:buSzPts val="1800"/>
              <a:buAutoNum type="arabicPeriod"/>
            </a:pPr>
            <a:r>
              <a:rPr lang="en" sz="1800">
                <a:solidFill>
                  <a:schemeClr val="dk1"/>
                </a:solidFill>
              </a:rPr>
              <a:t>Planning in 2D</a:t>
            </a:r>
            <a:endParaRPr sz="1800">
              <a:solidFill>
                <a:schemeClr val="dk1"/>
              </a:solidFill>
            </a:endParaRPr>
          </a:p>
          <a:p>
            <a:pPr indent="-285750" lvl="0" marL="342900" rtl="0" algn="l">
              <a:lnSpc>
                <a:spcPct val="150000"/>
              </a:lnSpc>
              <a:spcBef>
                <a:spcPts val="0"/>
              </a:spcBef>
              <a:spcAft>
                <a:spcPts val="0"/>
              </a:spcAft>
              <a:buClr>
                <a:schemeClr val="dk1"/>
              </a:buClr>
              <a:buSzPts val="1800"/>
              <a:buAutoNum type="arabicPeriod"/>
            </a:pPr>
            <a:r>
              <a:rPr lang="en" sz="1800">
                <a:solidFill>
                  <a:schemeClr val="dk1"/>
                </a:solidFill>
              </a:rPr>
              <a:t>3D Layout Visualization</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a0fa95a808_1_10"/>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Application Flow</a:t>
            </a:r>
            <a:endParaRPr/>
          </a:p>
        </p:txBody>
      </p:sp>
      <p:pic>
        <p:nvPicPr>
          <p:cNvPr id="109" name="Google Shape;109;g2a0fa95a808_1_10"/>
          <p:cNvPicPr preferRelativeResize="0"/>
          <p:nvPr/>
        </p:nvPicPr>
        <p:blipFill>
          <a:blip r:embed="rId3">
            <a:alphaModFix/>
          </a:blip>
          <a:stretch>
            <a:fillRect/>
          </a:stretch>
        </p:blipFill>
        <p:spPr>
          <a:xfrm>
            <a:off x="382663" y="1244200"/>
            <a:ext cx="8378674" cy="3327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User Registration/Login</a:t>
            </a:r>
            <a:endParaRPr/>
          </a:p>
        </p:txBody>
      </p:sp>
      <p:sp>
        <p:nvSpPr>
          <p:cNvPr id="115" name="Google Shape;115;p4"/>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73050" lvl="0" marL="400050" rtl="0" algn="l">
              <a:lnSpc>
                <a:spcPct val="150000"/>
              </a:lnSpc>
              <a:spcBef>
                <a:spcPts val="0"/>
              </a:spcBef>
              <a:spcAft>
                <a:spcPts val="0"/>
              </a:spcAft>
              <a:buClr>
                <a:schemeClr val="dk1"/>
              </a:buClr>
              <a:buSzPts val="1600"/>
              <a:buChar char="●"/>
            </a:pPr>
            <a:r>
              <a:rPr lang="en" sz="1600">
                <a:solidFill>
                  <a:schemeClr val="dk1"/>
                </a:solidFill>
              </a:rPr>
              <a:t>Seamless integration with the Event360 CRM system </a:t>
            </a:r>
            <a:endParaRPr sz="1600">
              <a:solidFill>
                <a:schemeClr val="dk1"/>
              </a:solidFill>
            </a:endParaRPr>
          </a:p>
          <a:p>
            <a:pPr indent="-273050" lvl="0" marL="400050" rtl="0" algn="l">
              <a:lnSpc>
                <a:spcPct val="150000"/>
              </a:lnSpc>
              <a:spcBef>
                <a:spcPts val="0"/>
              </a:spcBef>
              <a:spcAft>
                <a:spcPts val="0"/>
              </a:spcAft>
              <a:buClr>
                <a:schemeClr val="dk1"/>
              </a:buClr>
              <a:buSzPts val="1600"/>
              <a:buChar char="●"/>
            </a:pPr>
            <a:r>
              <a:rPr lang="en" sz="1600">
                <a:solidFill>
                  <a:schemeClr val="dk1"/>
                </a:solidFill>
              </a:rPr>
              <a:t>Secure registration and login process for new and returning users</a:t>
            </a:r>
            <a:endParaRPr sz="1600">
              <a:solidFill>
                <a:schemeClr val="dk1"/>
              </a:solidFill>
            </a:endParaRPr>
          </a:p>
          <a:p>
            <a:pPr indent="-273050" lvl="0" marL="400050" rtl="0" algn="l">
              <a:lnSpc>
                <a:spcPct val="150000"/>
              </a:lnSpc>
              <a:spcBef>
                <a:spcPts val="0"/>
              </a:spcBef>
              <a:spcAft>
                <a:spcPts val="0"/>
              </a:spcAft>
              <a:buClr>
                <a:schemeClr val="dk1"/>
              </a:buClr>
              <a:buSzPts val="1600"/>
              <a:buChar char="●"/>
            </a:pPr>
            <a:r>
              <a:rPr lang="en" sz="1600">
                <a:solidFill>
                  <a:schemeClr val="dk1"/>
                </a:solidFill>
              </a:rPr>
              <a:t>Required login to see the plans and only the plans that the user created</a:t>
            </a:r>
            <a:endParaRPr sz="1600">
              <a:solidFill>
                <a:schemeClr val="dk1"/>
              </a:solidFill>
            </a:endParaRPr>
          </a:p>
        </p:txBody>
      </p:sp>
      <p:grpSp>
        <p:nvGrpSpPr>
          <p:cNvPr id="116" name="Google Shape;116;p4"/>
          <p:cNvGrpSpPr/>
          <p:nvPr/>
        </p:nvGrpSpPr>
        <p:grpSpPr>
          <a:xfrm>
            <a:off x="457200" y="2673375"/>
            <a:ext cx="8229602" cy="1382376"/>
            <a:chOff x="457200" y="2673375"/>
            <a:chExt cx="8229602" cy="1382376"/>
          </a:xfrm>
        </p:grpSpPr>
        <p:pic>
          <p:nvPicPr>
            <p:cNvPr id="117" name="Google Shape;117;p4"/>
            <p:cNvPicPr preferRelativeResize="0"/>
            <p:nvPr/>
          </p:nvPicPr>
          <p:blipFill>
            <a:blip r:embed="rId3">
              <a:alphaModFix/>
            </a:blip>
            <a:stretch>
              <a:fillRect/>
            </a:stretch>
          </p:blipFill>
          <p:spPr>
            <a:xfrm>
              <a:off x="457200" y="2676950"/>
              <a:ext cx="2438502" cy="1375227"/>
            </a:xfrm>
            <a:prstGeom prst="rect">
              <a:avLst/>
            </a:prstGeom>
            <a:noFill/>
            <a:ln>
              <a:noFill/>
            </a:ln>
          </p:spPr>
        </p:pic>
        <p:pic>
          <p:nvPicPr>
            <p:cNvPr id="118" name="Google Shape;118;p4"/>
            <p:cNvPicPr preferRelativeResize="0"/>
            <p:nvPr/>
          </p:nvPicPr>
          <p:blipFill>
            <a:blip r:embed="rId4">
              <a:alphaModFix/>
            </a:blip>
            <a:stretch>
              <a:fillRect/>
            </a:stretch>
          </p:blipFill>
          <p:spPr>
            <a:xfrm>
              <a:off x="6248300" y="2673375"/>
              <a:ext cx="2438502" cy="1382365"/>
            </a:xfrm>
            <a:prstGeom prst="rect">
              <a:avLst/>
            </a:prstGeom>
            <a:noFill/>
            <a:ln>
              <a:noFill/>
            </a:ln>
          </p:spPr>
        </p:pic>
        <p:pic>
          <p:nvPicPr>
            <p:cNvPr id="119" name="Google Shape;119;p4"/>
            <p:cNvPicPr preferRelativeResize="0"/>
            <p:nvPr/>
          </p:nvPicPr>
          <p:blipFill>
            <a:blip r:embed="rId5">
              <a:alphaModFix/>
            </a:blip>
            <a:stretch>
              <a:fillRect/>
            </a:stretch>
          </p:blipFill>
          <p:spPr>
            <a:xfrm>
              <a:off x="3613977" y="2673375"/>
              <a:ext cx="1916055" cy="1382376"/>
            </a:xfrm>
            <a:prstGeom prst="rect">
              <a:avLst/>
            </a:prstGeom>
            <a:noFill/>
            <a:ln>
              <a:noFill/>
            </a:ln>
          </p:spPr>
        </p:pic>
        <p:cxnSp>
          <p:nvCxnSpPr>
            <p:cNvPr id="120" name="Google Shape;120;p4"/>
            <p:cNvCxnSpPr>
              <a:stCxn id="117" idx="3"/>
              <a:endCxn id="119" idx="1"/>
            </p:cNvCxnSpPr>
            <p:nvPr/>
          </p:nvCxnSpPr>
          <p:spPr>
            <a:xfrm>
              <a:off x="2895702" y="3364563"/>
              <a:ext cx="7182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4"/>
            <p:cNvCxnSpPr>
              <a:endCxn id="118" idx="1"/>
            </p:cNvCxnSpPr>
            <p:nvPr/>
          </p:nvCxnSpPr>
          <p:spPr>
            <a:xfrm>
              <a:off x="5530100" y="3364558"/>
              <a:ext cx="7182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g2a0fa95a808_1_76"/>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Plan Dashboard</a:t>
            </a:r>
            <a:endParaRPr/>
          </a:p>
        </p:txBody>
      </p:sp>
      <p:sp>
        <p:nvSpPr>
          <p:cNvPr id="127" name="Google Shape;127;g2a0fa95a808_1_76"/>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73050" lvl="0" marL="400050" rtl="0" algn="l">
              <a:lnSpc>
                <a:spcPct val="150000"/>
              </a:lnSpc>
              <a:spcBef>
                <a:spcPts val="0"/>
              </a:spcBef>
              <a:spcAft>
                <a:spcPts val="0"/>
              </a:spcAft>
              <a:buClr>
                <a:schemeClr val="dk1"/>
              </a:buClr>
              <a:buSzPts val="1600"/>
              <a:buChar char="●"/>
            </a:pPr>
            <a:r>
              <a:rPr lang="en" sz="1600">
                <a:solidFill>
                  <a:schemeClr val="dk1"/>
                </a:solidFill>
              </a:rPr>
              <a:t>Viewing all the plans</a:t>
            </a:r>
            <a:r>
              <a:rPr lang="en" sz="1600">
                <a:solidFill>
                  <a:schemeClr val="dk1"/>
                </a:solidFill>
              </a:rPr>
              <a:t> that </a:t>
            </a:r>
            <a:r>
              <a:rPr lang="en" sz="1600">
                <a:solidFill>
                  <a:schemeClr val="dk1"/>
                </a:solidFill>
              </a:rPr>
              <a:t>created by the login user</a:t>
            </a:r>
            <a:endParaRPr sz="1600">
              <a:solidFill>
                <a:schemeClr val="dk1"/>
              </a:solidFill>
            </a:endParaRPr>
          </a:p>
          <a:p>
            <a:pPr indent="-273050" lvl="0" marL="400050" rtl="0" algn="l">
              <a:lnSpc>
                <a:spcPct val="150000"/>
              </a:lnSpc>
              <a:spcBef>
                <a:spcPts val="0"/>
              </a:spcBef>
              <a:spcAft>
                <a:spcPts val="0"/>
              </a:spcAft>
              <a:buClr>
                <a:schemeClr val="dk1"/>
              </a:buClr>
              <a:buSzPts val="1600"/>
              <a:buChar char="●"/>
            </a:pPr>
            <a:r>
              <a:rPr lang="en" sz="1600">
                <a:solidFill>
                  <a:schemeClr val="dk1"/>
                </a:solidFill>
              </a:rPr>
              <a:t>Includes three actions: Play, Edit, and Trash</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Play: enter the planning 2D page (disable if no step is added)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Edit: update the plan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Trash: delete the plan</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grpSp>
        <p:nvGrpSpPr>
          <p:cNvPr id="128" name="Google Shape;128;g2a0fa95a808_1_76"/>
          <p:cNvGrpSpPr/>
          <p:nvPr/>
        </p:nvGrpSpPr>
        <p:grpSpPr>
          <a:xfrm>
            <a:off x="3936350" y="2187050"/>
            <a:ext cx="4750449" cy="2396126"/>
            <a:chOff x="3936350" y="2187050"/>
            <a:chExt cx="4750449" cy="2396126"/>
          </a:xfrm>
        </p:grpSpPr>
        <p:pic>
          <p:nvPicPr>
            <p:cNvPr id="129" name="Google Shape;129;g2a0fa95a808_1_76"/>
            <p:cNvPicPr preferRelativeResize="0"/>
            <p:nvPr/>
          </p:nvPicPr>
          <p:blipFill>
            <a:blip r:embed="rId3">
              <a:alphaModFix/>
            </a:blip>
            <a:stretch>
              <a:fillRect/>
            </a:stretch>
          </p:blipFill>
          <p:spPr>
            <a:xfrm>
              <a:off x="3936350" y="2187050"/>
              <a:ext cx="4750449" cy="2396126"/>
            </a:xfrm>
            <a:prstGeom prst="rect">
              <a:avLst/>
            </a:prstGeom>
            <a:noFill/>
            <a:ln>
              <a:noFill/>
            </a:ln>
          </p:spPr>
        </p:pic>
        <p:sp>
          <p:nvSpPr>
            <p:cNvPr id="130" name="Google Shape;130;g2a0fa95a808_1_76"/>
            <p:cNvSpPr txBox="1"/>
            <p:nvPr/>
          </p:nvSpPr>
          <p:spPr>
            <a:xfrm>
              <a:off x="7406150" y="3528100"/>
              <a:ext cx="493200" cy="30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Calibri"/>
                  <a:ea typeface="Calibri"/>
                  <a:cs typeface="Calibri"/>
                  <a:sym typeface="Calibri"/>
                </a:rPr>
                <a:t>Play</a:t>
              </a:r>
              <a:endParaRPr sz="1000">
                <a:solidFill>
                  <a:schemeClr val="dk1"/>
                </a:solidFill>
                <a:latin typeface="Calibri"/>
                <a:ea typeface="Calibri"/>
                <a:cs typeface="Calibri"/>
                <a:sym typeface="Calibri"/>
              </a:endParaRPr>
            </a:p>
          </p:txBody>
        </p:sp>
        <p:sp>
          <p:nvSpPr>
            <p:cNvPr id="131" name="Google Shape;131;g2a0fa95a808_1_76"/>
            <p:cNvSpPr txBox="1"/>
            <p:nvPr/>
          </p:nvSpPr>
          <p:spPr>
            <a:xfrm>
              <a:off x="7762650" y="3528100"/>
              <a:ext cx="493200" cy="30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Calibri"/>
                  <a:ea typeface="Calibri"/>
                  <a:cs typeface="Calibri"/>
                  <a:sym typeface="Calibri"/>
                </a:rPr>
                <a:t>Edit</a:t>
              </a:r>
              <a:endParaRPr sz="1000">
                <a:solidFill>
                  <a:schemeClr val="dk1"/>
                </a:solidFill>
                <a:latin typeface="Calibri"/>
                <a:ea typeface="Calibri"/>
                <a:cs typeface="Calibri"/>
                <a:sym typeface="Calibri"/>
              </a:endParaRPr>
            </a:p>
          </p:txBody>
        </p:sp>
        <p:sp>
          <p:nvSpPr>
            <p:cNvPr id="132" name="Google Shape;132;g2a0fa95a808_1_76"/>
            <p:cNvSpPr txBox="1"/>
            <p:nvPr/>
          </p:nvSpPr>
          <p:spPr>
            <a:xfrm>
              <a:off x="8158025" y="3528100"/>
              <a:ext cx="493200" cy="30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Calibri"/>
                  <a:ea typeface="Calibri"/>
                  <a:cs typeface="Calibri"/>
                  <a:sym typeface="Calibri"/>
                </a:rPr>
                <a:t>Trash</a:t>
              </a:r>
              <a:endParaRPr sz="1000">
                <a:solidFill>
                  <a:schemeClr val="dk1"/>
                </a:solidFill>
                <a:latin typeface="Calibri"/>
                <a:ea typeface="Calibri"/>
                <a:cs typeface="Calibri"/>
                <a:sym typeface="Calibri"/>
              </a:endParaRPr>
            </a:p>
          </p:txBody>
        </p:sp>
        <p:cxnSp>
          <p:nvCxnSpPr>
            <p:cNvPr id="133" name="Google Shape;133;g2a0fa95a808_1_76"/>
            <p:cNvCxnSpPr/>
            <p:nvPr/>
          </p:nvCxnSpPr>
          <p:spPr>
            <a:xfrm flipH="1" rot="10800000">
              <a:off x="7665350" y="3333850"/>
              <a:ext cx="226800" cy="3174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g2a0fa95a808_1_76"/>
            <p:cNvCxnSpPr/>
            <p:nvPr/>
          </p:nvCxnSpPr>
          <p:spPr>
            <a:xfrm flipH="1" rot="10800000">
              <a:off x="8005525" y="3372575"/>
              <a:ext cx="81000" cy="2730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g2a0fa95a808_1_76"/>
            <p:cNvCxnSpPr/>
            <p:nvPr/>
          </p:nvCxnSpPr>
          <p:spPr>
            <a:xfrm rot="10800000">
              <a:off x="8300150" y="3362675"/>
              <a:ext cx="96600" cy="2829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 name="Shape 139"/>
        <p:cNvGrpSpPr/>
        <p:nvPr/>
      </p:nvGrpSpPr>
      <p:grpSpPr>
        <a:xfrm>
          <a:off x="0" y="0"/>
          <a:ext cx="0" cy="0"/>
          <a:chOff x="0" y="0"/>
          <a:chExt cx="0" cy="0"/>
        </a:xfrm>
      </p:grpSpPr>
      <p:sp>
        <p:nvSpPr>
          <p:cNvPr id="140" name="Google Shape;140;g2a0fa95a808_1_41"/>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Plan Creation</a:t>
            </a:r>
            <a:endParaRPr/>
          </a:p>
        </p:txBody>
      </p:sp>
      <p:sp>
        <p:nvSpPr>
          <p:cNvPr id="141" name="Google Shape;141;g2a0fa95a808_1_41"/>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73050" lvl="0" marL="400050" rtl="0" algn="l">
              <a:lnSpc>
                <a:spcPct val="150000"/>
              </a:lnSpc>
              <a:spcBef>
                <a:spcPts val="0"/>
              </a:spcBef>
              <a:spcAft>
                <a:spcPts val="0"/>
              </a:spcAft>
              <a:buClr>
                <a:schemeClr val="dk1"/>
              </a:buClr>
              <a:buSzPts val="1600"/>
              <a:buChar char="●"/>
            </a:pPr>
            <a:r>
              <a:rPr lang="en" sz="1600">
                <a:solidFill>
                  <a:schemeClr val="dk1"/>
                </a:solidFill>
              </a:rPr>
              <a:t>Create a plan by specifying the name and the venue’s length and width.</a:t>
            </a:r>
            <a:endParaRPr sz="1600">
              <a:solidFill>
                <a:schemeClr val="dk1"/>
              </a:solidFill>
            </a:endParaRPr>
          </a:p>
          <a:p>
            <a:pPr indent="-273050" lvl="0" marL="400050" rtl="0" algn="l">
              <a:lnSpc>
                <a:spcPct val="150000"/>
              </a:lnSpc>
              <a:spcBef>
                <a:spcPts val="0"/>
              </a:spcBef>
              <a:spcAft>
                <a:spcPts val="0"/>
              </a:spcAft>
              <a:buClr>
                <a:schemeClr val="dk1"/>
              </a:buClr>
              <a:buSzPts val="1600"/>
              <a:buChar char="●"/>
            </a:pPr>
            <a:r>
              <a:rPr lang="en" sz="1600">
                <a:solidFill>
                  <a:schemeClr val="dk1"/>
                </a:solidFill>
              </a:rPr>
              <a:t>Decouple steps creation from plan creation, i.e. we now create the plan first and add the steps during the update plan phase.</a:t>
            </a:r>
            <a:endParaRPr sz="1600">
              <a:solidFill>
                <a:schemeClr val="dk1"/>
              </a:solidFill>
            </a:endParaRPr>
          </a:p>
        </p:txBody>
      </p:sp>
      <p:pic>
        <p:nvPicPr>
          <p:cNvPr id="142" name="Google Shape;142;g2a0fa95a808_1_41"/>
          <p:cNvPicPr preferRelativeResize="0"/>
          <p:nvPr/>
        </p:nvPicPr>
        <p:blipFill>
          <a:blip r:embed="rId3">
            <a:alphaModFix/>
          </a:blip>
          <a:stretch>
            <a:fillRect/>
          </a:stretch>
        </p:blipFill>
        <p:spPr>
          <a:xfrm>
            <a:off x="2186989" y="2208999"/>
            <a:ext cx="4770028" cy="2392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g2a0fa95a808_1_46"/>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3600"/>
              <a:buNone/>
            </a:pPr>
            <a:r>
              <a:rPr lang="en"/>
              <a:t>Plan</a:t>
            </a:r>
            <a:r>
              <a:rPr lang="en"/>
              <a:t> Update</a:t>
            </a:r>
            <a:endParaRPr/>
          </a:p>
        </p:txBody>
      </p:sp>
      <p:sp>
        <p:nvSpPr>
          <p:cNvPr id="148" name="Google Shape;148;g2a0fa95a808_1_46"/>
          <p:cNvSpPr txBox="1"/>
          <p:nvPr>
            <p:ph idx="1" type="body"/>
          </p:nvPr>
        </p:nvSpPr>
        <p:spPr>
          <a:xfrm>
            <a:off x="457200" y="933600"/>
            <a:ext cx="8229600" cy="3943800"/>
          </a:xfrm>
          <a:prstGeom prst="rect">
            <a:avLst/>
          </a:prstGeom>
          <a:noFill/>
          <a:ln>
            <a:noFill/>
          </a:ln>
        </p:spPr>
        <p:txBody>
          <a:bodyPr anchorCtr="0" anchor="t" bIns="34275" lIns="68575" spcFirstLastPara="1" rIns="68575" wrap="square" tIns="34275">
            <a:normAutofit/>
          </a:bodyPr>
          <a:lstStyle/>
          <a:p>
            <a:pPr indent="-273050" lvl="0" marL="400050" rtl="0" algn="l">
              <a:lnSpc>
                <a:spcPct val="115000"/>
              </a:lnSpc>
              <a:spcBef>
                <a:spcPts val="0"/>
              </a:spcBef>
              <a:spcAft>
                <a:spcPts val="0"/>
              </a:spcAft>
              <a:buClr>
                <a:schemeClr val="dk1"/>
              </a:buClr>
              <a:buSzPts val="1600"/>
              <a:buChar char="●"/>
            </a:pPr>
            <a:r>
              <a:rPr lang="en" sz="1600">
                <a:solidFill>
                  <a:schemeClr val="dk1"/>
                </a:solidFill>
              </a:rPr>
              <a:t>Update the properties of a plan, including its name, venue length/height and timezone</a:t>
            </a:r>
            <a:endParaRPr sz="1600">
              <a:solidFill>
                <a:schemeClr val="dk1"/>
              </a:solidFill>
            </a:endParaRPr>
          </a:p>
          <a:p>
            <a:pPr indent="-273050" lvl="0" marL="400050" rtl="0" algn="l">
              <a:lnSpc>
                <a:spcPct val="115000"/>
              </a:lnSpc>
              <a:spcBef>
                <a:spcPts val="0"/>
              </a:spcBef>
              <a:spcAft>
                <a:spcPts val="0"/>
              </a:spcAft>
              <a:buClr>
                <a:schemeClr val="dk1"/>
              </a:buClr>
              <a:buSzPts val="1600"/>
              <a:buChar char="●"/>
            </a:pPr>
            <a:r>
              <a:rPr lang="en" sz="1600">
                <a:solidFill>
                  <a:schemeClr val="dk1"/>
                </a:solidFill>
              </a:rPr>
              <a:t>Adding the steps towards a plan, specify with the start date, the start/end time and the break time</a:t>
            </a:r>
            <a:endParaRPr sz="1600">
              <a:solidFill>
                <a:schemeClr val="dk1"/>
              </a:solidFill>
            </a:endParaRPr>
          </a:p>
          <a:p>
            <a:pPr indent="-330200" lvl="0" marL="914400" rtl="0" algn="l">
              <a:lnSpc>
                <a:spcPct val="150000"/>
              </a:lnSpc>
              <a:spcBef>
                <a:spcPts val="0"/>
              </a:spcBef>
              <a:spcAft>
                <a:spcPts val="0"/>
              </a:spcAft>
              <a:buClr>
                <a:schemeClr val="dk1"/>
              </a:buClr>
              <a:buSzPts val="1600"/>
              <a:buChar char="●"/>
            </a:pPr>
            <a:r>
              <a:rPr lang="en" sz="1600">
                <a:solidFill>
                  <a:schemeClr val="dk1"/>
                </a:solidFill>
              </a:rPr>
              <a:t>A step can be viewed as the date that the plan involves (since a plan for an event can span multiple days)</a:t>
            </a:r>
            <a:endParaRPr sz="1600">
              <a:solidFill>
                <a:schemeClr val="dk1"/>
              </a:solidFill>
            </a:endParaRPr>
          </a:p>
          <a:p>
            <a:pPr indent="-330200" lvl="0" marL="914400" rtl="0" algn="l">
              <a:lnSpc>
                <a:spcPct val="150000"/>
              </a:lnSpc>
              <a:spcBef>
                <a:spcPts val="0"/>
              </a:spcBef>
              <a:spcAft>
                <a:spcPts val="0"/>
              </a:spcAft>
              <a:buClr>
                <a:schemeClr val="dk1"/>
              </a:buClr>
              <a:buSzPts val="1600"/>
              <a:buChar char="●"/>
            </a:pPr>
            <a:r>
              <a:rPr lang="en" sz="1600">
                <a:solidFill>
                  <a:schemeClr val="dk1"/>
                </a:solidFill>
              </a:rPr>
              <a:t>A plan must have a least one step</a:t>
            </a:r>
            <a:endParaRPr sz="1600">
              <a:solidFill>
                <a:schemeClr val="dk1"/>
              </a:solidFill>
            </a:endParaRPr>
          </a:p>
        </p:txBody>
      </p:sp>
      <p:pic>
        <p:nvPicPr>
          <p:cNvPr id="149" name="Google Shape;149;g2a0fa95a808_1_46"/>
          <p:cNvPicPr preferRelativeResize="0"/>
          <p:nvPr/>
        </p:nvPicPr>
        <p:blipFill>
          <a:blip r:embed="rId3">
            <a:alphaModFix/>
          </a:blip>
          <a:stretch>
            <a:fillRect/>
          </a:stretch>
        </p:blipFill>
        <p:spPr>
          <a:xfrm>
            <a:off x="5062025" y="2571750"/>
            <a:ext cx="3262423" cy="2040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