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9" r:id="rId11"/>
  </p:sldIdLst>
  <p:sldSz cx="9144000" cy="5143500" type="screen16x9"/>
  <p:notesSz cx="6858000" cy="9144000"/>
  <p:embeddedFontLst>
    <p:embeddedFont>
      <p:font typeface="Raleway" panose="020B0604020202020204" charset="0"/>
      <p:regular r:id="rId13"/>
      <p:bold r:id="rId14"/>
      <p:italic r:id="rId15"/>
      <p:boldItalic r:id="rId16"/>
    </p:embeddedFont>
    <p:embeddedFont>
      <p:font typeface="La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34680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944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892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84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121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551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288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617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344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335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1cbe796c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2b1cbe796c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312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59;p1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" name="Google Shape;64;p1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12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29;p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" name="Google Shape;36;p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" name="Google Shape;37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5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A eficiência de um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e-commerce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Nadianne Galvão, Valdir Santana e Verenilson Souza</a:t>
            </a:r>
            <a:endParaRPr sz="2000" b="1"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950" y="699424"/>
            <a:ext cx="1432275" cy="1180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5550" y="1352581"/>
            <a:ext cx="4254600" cy="232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 descr="Pedaço de fita adesiva prendendo uma nota ao slid"/>
          <p:cNvPicPr preferRelativeResize="0"/>
          <p:nvPr/>
        </p:nvPicPr>
        <p:blipFill rotWithShape="1">
          <a:blip r:embed="rId4">
            <a:alphaModFix/>
          </a:blip>
          <a:srcRect l="9243" t="5926" r="2118" b="10011"/>
          <a:stretch/>
        </p:blipFill>
        <p:spPr>
          <a:xfrm rot="154828">
            <a:off x="3635150" y="11636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/>
          <p:nvPr/>
        </p:nvSpPr>
        <p:spPr>
          <a:xfrm>
            <a:off x="3093450" y="2135513"/>
            <a:ext cx="2957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000" b="1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Agradecemos!</a:t>
            </a:r>
            <a:endParaRPr sz="3000" b="1" i="0" u="none" strike="noStrike" cap="non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63924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pt-BR" sz="3600">
                <a:solidFill>
                  <a:schemeClr val="dk1"/>
                </a:solidFill>
              </a:rPr>
              <a:t>Introdução</a:t>
            </a:r>
            <a:endParaRPr sz="2400"/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pt-BR" sz="1800" b="0">
                <a:latin typeface="Lato"/>
                <a:ea typeface="Lato"/>
                <a:cs typeface="Lato"/>
                <a:sym typeface="Lato"/>
              </a:rPr>
              <a:t>Em um cenário cada vez mais digital, a gestão eficiente de sistemas de vendas online torna-se essencial para as operações bem-sucedidas das empresas. Neste contexto, exploraremos a aplicação de um Data Warehouse em um sistema de vendas online, analisando como cada elemento, desde a busca por produtos até a entrega final, proporcionando uma visão detalhada e estruturada do funcionamento do e-commerce.</a:t>
            </a:r>
            <a:endParaRPr sz="1800" b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3075" y="162725"/>
            <a:ext cx="6317850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 descr="Pedaço de fita adesiva prendendo uma nota ao slid"/>
          <p:cNvPicPr preferRelativeResize="0"/>
          <p:nvPr/>
        </p:nvPicPr>
        <p:blipFill rotWithShape="1">
          <a:blip r:embed="rId4">
            <a:alphaModFix/>
          </a:blip>
          <a:srcRect l="9243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000" b="1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Granularidade</a:t>
            </a:r>
            <a:endParaRPr sz="3000" b="1" i="0" u="none" strike="noStrike" cap="non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4294967295"/>
          </p:nvPr>
        </p:nvSpPr>
        <p:spPr>
          <a:xfrm>
            <a:off x="1932000" y="1615675"/>
            <a:ext cx="5280000" cy="29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SzPts val="1800"/>
              <a:buNone/>
            </a:pP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Uma empresa gerencia um sistema de vendas online. Uma linha na tabela venda é uma solicitação de um cliente para comprar um ou mais produtos disponíveis em um e-commerce em um determinado dia, através de uma determinada forma de pagamento. </a:t>
            </a:r>
            <a:endParaRPr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600" y="212550"/>
            <a:ext cx="8204799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 descr="Pedaço de fita adesiva prendendo uma nota ao slid"/>
          <p:cNvPicPr preferRelativeResize="0"/>
          <p:nvPr/>
        </p:nvPicPr>
        <p:blipFill rotWithShape="1">
          <a:blip r:embed="rId4">
            <a:alphaModFix/>
          </a:blip>
          <a:srcRect l="9243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1325963" y="929625"/>
            <a:ext cx="64326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000" b="1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2. Sistema operacional / cenário</a:t>
            </a:r>
            <a:endParaRPr sz="3000" b="1" i="0" u="none" strike="noStrike" cap="non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4294967295"/>
          </p:nvPr>
        </p:nvSpPr>
        <p:spPr>
          <a:xfrm>
            <a:off x="847650" y="1692225"/>
            <a:ext cx="7448700" cy="27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300">
                <a:latin typeface="Arial"/>
                <a:ea typeface="Arial"/>
                <a:cs typeface="Arial"/>
                <a:sym typeface="Arial"/>
              </a:rPr>
              <a:t>O usuário busca produtos desejados e adiciona-os no carrinho. Ao finalizar a busca de produtos, o cliente vai ao carrinho e seleciona aforma de pagamento (pix, cartão de débito, cartão de crédito, boleto) e adiciona o CEP para verificar o valor do frete, e também descreve o endereço para entrega.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300">
                <a:latin typeface="Arial"/>
                <a:ea typeface="Arial"/>
                <a:cs typeface="Arial"/>
                <a:sym typeface="Arial"/>
              </a:rPr>
              <a:t>Uma vez confirmada a compra, o status da venda fica como: </a:t>
            </a:r>
            <a:r>
              <a:rPr lang="pt-BR" sz="1300" b="1">
                <a:latin typeface="Arial"/>
                <a:ea typeface="Arial"/>
                <a:cs typeface="Arial"/>
                <a:sym typeface="Arial"/>
              </a:rPr>
              <a:t>“aguardando pagamento”</a:t>
            </a:r>
            <a:r>
              <a:rPr lang="pt-BR" sz="1300">
                <a:latin typeface="Arial"/>
                <a:ea typeface="Arial"/>
                <a:cs typeface="Arial"/>
                <a:sym typeface="Arial"/>
              </a:rPr>
              <a:t>. Se o tempo do pagamento expirar o status da venda vai para </a:t>
            </a:r>
            <a:r>
              <a:rPr lang="pt-BR" sz="1300" b="1">
                <a:latin typeface="Arial"/>
                <a:ea typeface="Arial"/>
                <a:cs typeface="Arial"/>
                <a:sym typeface="Arial"/>
              </a:rPr>
              <a:t>“cancelado”</a:t>
            </a:r>
            <a:r>
              <a:rPr lang="pt-BR" sz="1300">
                <a:latin typeface="Arial"/>
                <a:ea typeface="Arial"/>
                <a:cs typeface="Arial"/>
                <a:sym typeface="Arial"/>
              </a:rPr>
              <a:t>. Caso tenha feito o pagamento, o status da venda será: </a:t>
            </a:r>
            <a:r>
              <a:rPr lang="pt-BR" sz="1300" b="1">
                <a:latin typeface="Arial"/>
                <a:ea typeface="Arial"/>
                <a:cs typeface="Arial"/>
                <a:sym typeface="Arial"/>
              </a:rPr>
              <a:t>“pagamento efetuado”</a:t>
            </a:r>
            <a:r>
              <a:rPr lang="pt-BR" sz="1300"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300">
                <a:latin typeface="Arial"/>
                <a:ea typeface="Arial"/>
                <a:cs typeface="Arial"/>
                <a:sym typeface="Arial"/>
              </a:rPr>
              <a:t>Ao efetuar o pagamento, o status do produto será alterado para </a:t>
            </a:r>
            <a:r>
              <a:rPr lang="pt-BR" sz="1300" b="1">
                <a:latin typeface="Arial"/>
                <a:ea typeface="Arial"/>
                <a:cs typeface="Arial"/>
                <a:sym typeface="Arial"/>
              </a:rPr>
              <a:t>“em andamento”</a:t>
            </a:r>
            <a:endParaRPr sz="13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300">
                <a:latin typeface="Arial"/>
                <a:ea typeface="Arial"/>
                <a:cs typeface="Arial"/>
                <a:sym typeface="Arial"/>
              </a:rPr>
              <a:t>Ao fazer a entrega o status do produto sera </a:t>
            </a:r>
            <a:r>
              <a:rPr lang="pt-BR" sz="1300" b="1">
                <a:latin typeface="Arial"/>
                <a:ea typeface="Arial"/>
                <a:cs typeface="Arial"/>
                <a:sym typeface="Arial"/>
              </a:rPr>
              <a:t>“entregue”</a:t>
            </a:r>
            <a:r>
              <a:rPr lang="pt-BR" sz="1300">
                <a:latin typeface="Arial"/>
                <a:ea typeface="Arial"/>
                <a:cs typeface="Arial"/>
                <a:sym typeface="Arial"/>
              </a:rPr>
              <a:t> e o usuário poderá fazer uma avaliação do produto e da entrega.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300"/>
              </a:spcAft>
              <a:buSzPts val="1800"/>
              <a:buNone/>
            </a:pPr>
            <a:endParaRPr sz="12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900" y="0"/>
            <a:ext cx="56242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dirty="0">
                <a:solidFill>
                  <a:schemeClr val="accent5"/>
                </a:solidFill>
              </a:rPr>
              <a:t>Indicadores: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pt-BR" sz="2400" b="0" dirty="0"/>
              <a:t>Qual o número de compras realizadas hoje?</a:t>
            </a:r>
            <a:endParaRPr sz="2400" b="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 b="0" dirty="0" smtClean="0"/>
              <a:t>Qual </a:t>
            </a:r>
            <a:r>
              <a:rPr lang="pt-BR" sz="2400" b="0" dirty="0"/>
              <a:t>o número </a:t>
            </a:r>
            <a:r>
              <a:rPr lang="pt-BR" sz="2400" b="0" dirty="0" smtClean="0"/>
              <a:t>de </a:t>
            </a:r>
            <a:r>
              <a:rPr lang="pt-BR" sz="2400" b="0" dirty="0"/>
              <a:t>compras canceladas hoje ?</a:t>
            </a:r>
            <a:endParaRPr sz="2400" b="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 b="0" dirty="0"/>
              <a:t>Qual o número de compras que passaram para o status ‘Pagamento efetuado’ hoje e quantas passaram para o status “entregue”?</a:t>
            </a:r>
            <a:endParaRPr sz="2400" b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dirty="0">
                <a:solidFill>
                  <a:schemeClr val="accent5"/>
                </a:solidFill>
              </a:rPr>
              <a:t>Indicadores: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pt-BR" sz="2400" b="0" dirty="0"/>
              <a:t>Qual a média de compras </a:t>
            </a:r>
            <a:r>
              <a:rPr lang="pt-BR" sz="2400" b="0" dirty="0" smtClean="0"/>
              <a:t>por </a:t>
            </a:r>
            <a:r>
              <a:rPr lang="pt-BR" sz="2400" b="0" dirty="0"/>
              <a:t>mês ? </a:t>
            </a:r>
            <a:r>
              <a:rPr lang="pt-BR" sz="2400" b="0" dirty="0" smtClean="0"/>
              <a:t>por semestre ?</a:t>
            </a:r>
            <a:endParaRPr sz="2400" b="0" dirty="0" smtClean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 b="0" dirty="0" smtClean="0"/>
              <a:t>Qual o número de compras por loja?</a:t>
            </a:r>
            <a:br>
              <a:rPr lang="pt-BR" sz="2400" b="0" dirty="0" smtClean="0"/>
            </a:br>
            <a:r>
              <a:rPr lang="pt-BR" sz="2400" b="0" dirty="0" smtClean="0"/>
              <a:t>Qual o número de compras por categoria ?</a:t>
            </a:r>
            <a:endParaRPr sz="2400" b="0" dirty="0" smtClean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 b="0" dirty="0" smtClean="0"/>
              <a:t>Qual o número de compras por subcategoria ?</a:t>
            </a:r>
            <a:endParaRPr sz="2400" b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260849" y="513850"/>
            <a:ext cx="8622300" cy="169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Char char="●"/>
            </a:pPr>
            <a:r>
              <a:rPr lang="pt-BR" dirty="0">
                <a:solidFill>
                  <a:schemeClr val="accent5"/>
                </a:solidFill>
              </a:rPr>
              <a:t>Indicadores: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 b="0" dirty="0" smtClean="0"/>
              <a:t>Qual </a:t>
            </a:r>
            <a:r>
              <a:rPr lang="pt-BR" sz="2400" b="0" dirty="0"/>
              <a:t>o número de compras feitas por cada usuário</a:t>
            </a:r>
            <a:r>
              <a:rPr lang="pt-BR" sz="2400" b="0" dirty="0" smtClean="0"/>
              <a:t>?</a:t>
            </a:r>
            <a:endParaRPr sz="2400" b="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 b="0" dirty="0"/>
              <a:t>Qual </a:t>
            </a:r>
            <a:r>
              <a:rPr lang="pt-BR" sz="2400" b="0" dirty="0" smtClean="0"/>
              <a:t>a média de avaliações recebidas por produtos?</a:t>
            </a:r>
            <a:endParaRPr sz="2400" b="0" dirty="0" smtClean="0"/>
          </a:p>
        </p:txBody>
      </p:sp>
      <p:sp>
        <p:nvSpPr>
          <p:cNvPr id="3" name="Google Shape;126;p22"/>
          <p:cNvSpPr txBox="1">
            <a:spLocks/>
          </p:cNvSpPr>
          <p:nvPr/>
        </p:nvSpPr>
        <p:spPr>
          <a:xfrm>
            <a:off x="260849" y="2068519"/>
            <a:ext cx="8622300" cy="270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indent="-381000">
              <a:lnSpc>
                <a:spcPct val="115000"/>
              </a:lnSpc>
              <a:buSzPts val="2400"/>
              <a:buFont typeface="Raleway"/>
              <a:buChar char="●"/>
            </a:pPr>
            <a:r>
              <a:rPr lang="pt-BR" sz="2400" b="0" dirty="0" smtClean="0"/>
              <a:t>Quais os produtos mais comprados por categoria ?</a:t>
            </a:r>
          </a:p>
          <a:p>
            <a:pPr marL="457200" indent="-381000">
              <a:lnSpc>
                <a:spcPct val="115000"/>
              </a:lnSpc>
              <a:buSzPts val="2400"/>
              <a:buFont typeface="Raleway"/>
              <a:buChar char="●"/>
            </a:pPr>
            <a:r>
              <a:rPr lang="pt-BR" sz="2400" b="0" dirty="0"/>
              <a:t>Qual a média de compras de clientes por Sexo</a:t>
            </a:r>
            <a:r>
              <a:rPr lang="pt-BR" sz="2400" b="0" dirty="0" smtClean="0"/>
              <a:t>?</a:t>
            </a:r>
          </a:p>
          <a:p>
            <a:pPr marL="457200" indent="-381000">
              <a:lnSpc>
                <a:spcPct val="115000"/>
              </a:lnSpc>
              <a:buSzPts val="2400"/>
              <a:buFont typeface="Raleway"/>
              <a:buChar char="●"/>
            </a:pPr>
            <a:r>
              <a:rPr lang="pt-BR" sz="2400" b="0" dirty="0"/>
              <a:t>Quais estoques que mais lucrou? Top </a:t>
            </a:r>
            <a:r>
              <a:rPr lang="pt-BR" sz="2400" b="0" dirty="0" smtClean="0"/>
              <a:t>10</a:t>
            </a:r>
          </a:p>
          <a:p>
            <a:pPr marL="457200" indent="-381000">
              <a:lnSpc>
                <a:spcPct val="115000"/>
              </a:lnSpc>
              <a:buSzPts val="2400"/>
              <a:buFont typeface="Raleway"/>
              <a:buChar char="●"/>
            </a:pPr>
            <a:r>
              <a:rPr lang="pt-BR" sz="2400" b="0" dirty="0"/>
              <a:t>Quais estoques que menos lucrou? Top 10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260850" y="327925"/>
            <a:ext cx="8622300" cy="29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dirty="0">
                <a:solidFill>
                  <a:schemeClr val="accent5"/>
                </a:solidFill>
              </a:rPr>
              <a:t>Indicadores: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pt-BR" sz="2400" b="0" dirty="0"/>
              <a:t>Quais estoques não tiverem seus produtos vendidos completamente</a:t>
            </a:r>
            <a:r>
              <a:rPr lang="pt-BR" sz="2400" b="0" dirty="0" smtClean="0"/>
              <a:t>?</a:t>
            </a:r>
            <a:endParaRPr sz="2400" b="0" dirty="0" smtClean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 b="0" dirty="0" smtClean="0"/>
              <a:t>Qual </a:t>
            </a:r>
            <a:r>
              <a:rPr lang="pt-BR" sz="2400" b="0" dirty="0"/>
              <a:t>estoque de produto que teve mais devoluções</a:t>
            </a:r>
            <a:r>
              <a:rPr lang="pt-BR" sz="2400" b="0" dirty="0" smtClean="0"/>
              <a:t>?</a:t>
            </a:r>
            <a:endParaRPr sz="2400" b="0" dirty="0" smtClean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 b="0" dirty="0" smtClean="0"/>
              <a:t>Quais produtos alimentício foram passado da validade?</a:t>
            </a:r>
            <a:endParaRPr sz="2400" b="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430</Words>
  <Application>Microsoft Office PowerPoint</Application>
  <PresentationFormat>Apresentação na tela (16:9)</PresentationFormat>
  <Paragraphs>32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Raleway</vt:lpstr>
      <vt:lpstr>Arial</vt:lpstr>
      <vt:lpstr>Lato</vt:lpstr>
      <vt:lpstr>Swiss</vt:lpstr>
      <vt:lpstr>A eficiência de um e-commerce</vt:lpstr>
      <vt:lpstr>Introdução</vt:lpstr>
      <vt:lpstr>Apresentação do PowerPoint</vt:lpstr>
      <vt:lpstr>Apresentação do PowerPoint</vt:lpstr>
      <vt:lpstr>Apresentação do PowerPoint</vt:lpstr>
      <vt:lpstr>Indicadores: Qual o número de compras realizadas hoje? Qual o número de compras canceladas hoje ? Qual o número de compras que passaram para o status ‘Pagamento efetuado’ hoje e quantas passaram para o status “entregue”?</vt:lpstr>
      <vt:lpstr>Indicadores: Qual a média de compras por mês ? por semestre ? Qual o número de compras por loja? Qual o número de compras por categoria ? Qual o número de compras por subcategoria ?</vt:lpstr>
      <vt:lpstr>Indicadores: Qual o número de compras feitas por cada usuário? Qual a média de avaliações recebidas por produtos?</vt:lpstr>
      <vt:lpstr>Indicadores: Quais estoques não tiverem seus produtos vendidos completamente? Qual estoque de produto que teve mais devoluções? Quais produtos alimentício foram passado da validade?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eficiência de um e-commerce</dc:title>
  <cp:lastModifiedBy>Verenilson da Silva Souza</cp:lastModifiedBy>
  <cp:revision>2</cp:revision>
  <dcterms:modified xsi:type="dcterms:W3CDTF">2024-02-14T19:31:58Z</dcterms:modified>
</cp:coreProperties>
</file>